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3" r:id="rId5"/>
    <p:sldId id="260" r:id="rId6"/>
    <p:sldId id="262" r:id="rId7"/>
    <p:sldId id="268" r:id="rId8"/>
    <p:sldId id="266" r:id="rId9"/>
    <p:sldId id="265" r:id="rId10"/>
    <p:sldId id="269" r:id="rId11"/>
    <p:sldId id="270" r:id="rId12"/>
    <p:sldId id="273"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03" d="100"/>
          <a:sy n="103" d="100"/>
        </p:scale>
        <p:origin x="15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75295C-862D-49F3-87C7-AE9B989D9D8B}"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1C622-8E19-426C-B70D-9330D7A18C7F}" type="slidenum">
              <a:rPr lang="en-US" smtClean="0"/>
              <a:t>‹#›</a:t>
            </a:fld>
            <a:endParaRPr lang="en-US"/>
          </a:p>
        </p:txBody>
      </p:sp>
    </p:spTree>
    <p:extLst>
      <p:ext uri="{BB962C8B-B14F-4D97-AF65-F5344CB8AC3E}">
        <p14:creationId xmlns:p14="http://schemas.microsoft.com/office/powerpoint/2010/main" val="3289367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75295C-862D-49F3-87C7-AE9B989D9D8B}"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1C622-8E19-426C-B70D-9330D7A18C7F}" type="slidenum">
              <a:rPr lang="en-US" smtClean="0"/>
              <a:t>‹#›</a:t>
            </a:fld>
            <a:endParaRPr lang="en-US"/>
          </a:p>
        </p:txBody>
      </p:sp>
    </p:spTree>
    <p:extLst>
      <p:ext uri="{BB962C8B-B14F-4D97-AF65-F5344CB8AC3E}">
        <p14:creationId xmlns:p14="http://schemas.microsoft.com/office/powerpoint/2010/main" val="2189294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75295C-862D-49F3-87C7-AE9B989D9D8B}"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1C622-8E19-426C-B70D-9330D7A18C7F}" type="slidenum">
              <a:rPr lang="en-US" smtClean="0"/>
              <a:t>‹#›</a:t>
            </a:fld>
            <a:endParaRPr lang="en-US"/>
          </a:p>
        </p:txBody>
      </p:sp>
    </p:spTree>
    <p:extLst>
      <p:ext uri="{BB962C8B-B14F-4D97-AF65-F5344CB8AC3E}">
        <p14:creationId xmlns:p14="http://schemas.microsoft.com/office/powerpoint/2010/main" val="208630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75295C-862D-49F3-87C7-AE9B989D9D8B}"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1C622-8E19-426C-B70D-9330D7A18C7F}" type="slidenum">
              <a:rPr lang="en-US" smtClean="0"/>
              <a:t>‹#›</a:t>
            </a:fld>
            <a:endParaRPr lang="en-US"/>
          </a:p>
        </p:txBody>
      </p:sp>
    </p:spTree>
    <p:extLst>
      <p:ext uri="{BB962C8B-B14F-4D97-AF65-F5344CB8AC3E}">
        <p14:creationId xmlns:p14="http://schemas.microsoft.com/office/powerpoint/2010/main" val="3818194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75295C-862D-49F3-87C7-AE9B989D9D8B}"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1C622-8E19-426C-B70D-9330D7A18C7F}" type="slidenum">
              <a:rPr lang="en-US" smtClean="0"/>
              <a:t>‹#›</a:t>
            </a:fld>
            <a:endParaRPr lang="en-US"/>
          </a:p>
        </p:txBody>
      </p:sp>
    </p:spTree>
    <p:extLst>
      <p:ext uri="{BB962C8B-B14F-4D97-AF65-F5344CB8AC3E}">
        <p14:creationId xmlns:p14="http://schemas.microsoft.com/office/powerpoint/2010/main" val="595841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75295C-862D-49F3-87C7-AE9B989D9D8B}"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1C622-8E19-426C-B70D-9330D7A18C7F}" type="slidenum">
              <a:rPr lang="en-US" smtClean="0"/>
              <a:t>‹#›</a:t>
            </a:fld>
            <a:endParaRPr lang="en-US"/>
          </a:p>
        </p:txBody>
      </p:sp>
    </p:spTree>
    <p:extLst>
      <p:ext uri="{BB962C8B-B14F-4D97-AF65-F5344CB8AC3E}">
        <p14:creationId xmlns:p14="http://schemas.microsoft.com/office/powerpoint/2010/main" val="32149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75295C-862D-49F3-87C7-AE9B989D9D8B}" type="datetimeFigureOut">
              <a:rPr lang="en-US" smtClean="0"/>
              <a:t>4/13/2018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91C622-8E19-426C-B70D-9330D7A18C7F}" type="slidenum">
              <a:rPr lang="en-US" smtClean="0"/>
              <a:t>‹#›</a:t>
            </a:fld>
            <a:endParaRPr lang="en-US"/>
          </a:p>
        </p:txBody>
      </p:sp>
    </p:spTree>
    <p:extLst>
      <p:ext uri="{BB962C8B-B14F-4D97-AF65-F5344CB8AC3E}">
        <p14:creationId xmlns:p14="http://schemas.microsoft.com/office/powerpoint/2010/main" val="938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75295C-862D-49F3-87C7-AE9B989D9D8B}" type="datetimeFigureOut">
              <a:rPr lang="en-US" smtClean="0"/>
              <a:t>4/13/2018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91C622-8E19-426C-B70D-9330D7A18C7F}" type="slidenum">
              <a:rPr lang="en-US" smtClean="0"/>
              <a:t>‹#›</a:t>
            </a:fld>
            <a:endParaRPr lang="en-US"/>
          </a:p>
        </p:txBody>
      </p:sp>
    </p:spTree>
    <p:extLst>
      <p:ext uri="{BB962C8B-B14F-4D97-AF65-F5344CB8AC3E}">
        <p14:creationId xmlns:p14="http://schemas.microsoft.com/office/powerpoint/2010/main" val="408119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5295C-862D-49F3-87C7-AE9B989D9D8B}" type="datetimeFigureOut">
              <a:rPr lang="en-US" smtClean="0"/>
              <a:t>4/13/2018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91C622-8E19-426C-B70D-9330D7A18C7F}" type="slidenum">
              <a:rPr lang="en-US" smtClean="0"/>
              <a:t>‹#›</a:t>
            </a:fld>
            <a:endParaRPr lang="en-US"/>
          </a:p>
        </p:txBody>
      </p:sp>
    </p:spTree>
    <p:extLst>
      <p:ext uri="{BB962C8B-B14F-4D97-AF65-F5344CB8AC3E}">
        <p14:creationId xmlns:p14="http://schemas.microsoft.com/office/powerpoint/2010/main" val="51235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75295C-862D-49F3-87C7-AE9B989D9D8B}"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1C622-8E19-426C-B70D-9330D7A18C7F}" type="slidenum">
              <a:rPr lang="en-US" smtClean="0"/>
              <a:t>‹#›</a:t>
            </a:fld>
            <a:endParaRPr lang="en-US"/>
          </a:p>
        </p:txBody>
      </p:sp>
    </p:spTree>
    <p:extLst>
      <p:ext uri="{BB962C8B-B14F-4D97-AF65-F5344CB8AC3E}">
        <p14:creationId xmlns:p14="http://schemas.microsoft.com/office/powerpoint/2010/main" val="372278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75295C-862D-49F3-87C7-AE9B989D9D8B}"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1C622-8E19-426C-B70D-9330D7A18C7F}" type="slidenum">
              <a:rPr lang="en-US" smtClean="0"/>
              <a:t>‹#›</a:t>
            </a:fld>
            <a:endParaRPr lang="en-US"/>
          </a:p>
        </p:txBody>
      </p:sp>
    </p:spTree>
    <p:extLst>
      <p:ext uri="{BB962C8B-B14F-4D97-AF65-F5344CB8AC3E}">
        <p14:creationId xmlns:p14="http://schemas.microsoft.com/office/powerpoint/2010/main" val="1172511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5295C-862D-49F3-87C7-AE9B989D9D8B}" type="datetimeFigureOut">
              <a:rPr lang="en-US" smtClean="0"/>
              <a:t>4/13/2018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91C622-8E19-426C-B70D-9330D7A18C7F}" type="slidenum">
              <a:rPr lang="en-US" smtClean="0"/>
              <a:t>‹#›</a:t>
            </a:fld>
            <a:endParaRPr lang="en-US"/>
          </a:p>
        </p:txBody>
      </p:sp>
    </p:spTree>
    <p:extLst>
      <p:ext uri="{BB962C8B-B14F-4D97-AF65-F5344CB8AC3E}">
        <p14:creationId xmlns:p14="http://schemas.microsoft.com/office/powerpoint/2010/main" val="1175564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en.wikipedia.org/wiki/Collision-induced_dissociation" TargetMode="Externa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6637" y="1726163"/>
            <a:ext cx="8534400" cy="1569196"/>
          </a:xfrm>
        </p:spPr>
        <p:txBody>
          <a:bodyPr>
            <a:normAutofit fontScale="90000"/>
          </a:bodyPr>
          <a:lstStyle/>
          <a:p>
            <a:r>
              <a:rPr lang="en-US" dirty="0" smtClean="0"/>
              <a:t>Developing the </a:t>
            </a:r>
            <a:r>
              <a:rPr lang="en-US" i="1" dirty="0" smtClean="0"/>
              <a:t>de-novo</a:t>
            </a:r>
            <a:r>
              <a:rPr lang="en-US" dirty="0" smtClean="0"/>
              <a:t> sequencing algorithm</a:t>
            </a:r>
            <a:endParaRPr lang="en-US" dirty="0"/>
          </a:p>
        </p:txBody>
      </p:sp>
      <p:sp>
        <p:nvSpPr>
          <p:cNvPr id="3" name="Subtitle 2"/>
          <p:cNvSpPr>
            <a:spLocks noGrp="1"/>
          </p:cNvSpPr>
          <p:nvPr>
            <p:ph type="subTitle" idx="1"/>
          </p:nvPr>
        </p:nvSpPr>
        <p:spPr>
          <a:xfrm>
            <a:off x="1524000" y="4451124"/>
            <a:ext cx="9144000" cy="1655762"/>
          </a:xfrm>
        </p:spPr>
        <p:txBody>
          <a:bodyPr/>
          <a:lstStyle/>
          <a:p>
            <a:endParaRPr lang="en-US" dirty="0" smtClean="0"/>
          </a:p>
          <a:p>
            <a:r>
              <a:rPr lang="en-US" dirty="0" smtClean="0"/>
              <a:t>Xi Xing </a:t>
            </a:r>
          </a:p>
          <a:p>
            <a:r>
              <a:rPr lang="en-US" dirty="0" smtClean="0"/>
              <a:t>4/18/2018</a:t>
            </a:r>
            <a:endParaRPr lang="en-US" dirty="0"/>
          </a:p>
        </p:txBody>
      </p:sp>
    </p:spTree>
    <p:extLst>
      <p:ext uri="{BB962C8B-B14F-4D97-AF65-F5344CB8AC3E}">
        <p14:creationId xmlns:p14="http://schemas.microsoft.com/office/powerpoint/2010/main" val="3939793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402"/>
            <a:ext cx="11876190" cy="3428571"/>
          </a:xfrm>
          <a:prstGeom prst="rect">
            <a:avLst/>
          </a:prstGeom>
        </p:spPr>
      </p:pic>
      <p:sp>
        <p:nvSpPr>
          <p:cNvPr id="9" name="TextBox 8"/>
          <p:cNvSpPr txBox="1"/>
          <p:nvPr/>
        </p:nvSpPr>
        <p:spPr>
          <a:xfrm>
            <a:off x="2528596" y="775281"/>
            <a:ext cx="6116483" cy="646331"/>
          </a:xfrm>
          <a:prstGeom prst="rect">
            <a:avLst/>
          </a:prstGeom>
          <a:solidFill>
            <a:srgbClr val="FFFF00"/>
          </a:solidFill>
        </p:spPr>
        <p:txBody>
          <a:bodyPr wrap="none" rtlCol="0">
            <a:spAutoFit/>
          </a:bodyPr>
          <a:lstStyle/>
          <a:p>
            <a:pPr algn="ctr"/>
            <a:r>
              <a:rPr lang="en-US" dirty="0" smtClean="0"/>
              <a:t>Spectrum 2: </a:t>
            </a:r>
            <a:r>
              <a:rPr lang="en-US" dirty="0" smtClean="0"/>
              <a:t>CID-MS/MS</a:t>
            </a:r>
          </a:p>
          <a:p>
            <a:r>
              <a:rPr lang="en-US" dirty="0" smtClean="0"/>
              <a:t>Fragmentation arising from breaking the species of m/z = 572.3</a:t>
            </a:r>
            <a:endParaRPr lang="en-US" dirty="0"/>
          </a:p>
        </p:txBody>
      </p:sp>
      <p:sp>
        <p:nvSpPr>
          <p:cNvPr id="10" name="TextBox 9"/>
          <p:cNvSpPr txBox="1"/>
          <p:nvPr/>
        </p:nvSpPr>
        <p:spPr>
          <a:xfrm>
            <a:off x="2985796" y="5252563"/>
            <a:ext cx="5859624" cy="369332"/>
          </a:xfrm>
          <a:prstGeom prst="rect">
            <a:avLst/>
          </a:prstGeom>
          <a:noFill/>
        </p:spPr>
        <p:txBody>
          <a:bodyPr wrap="square" rtlCol="0">
            <a:spAutoFit/>
          </a:bodyPr>
          <a:lstStyle/>
          <a:p>
            <a:r>
              <a:rPr lang="en-US" dirty="0" smtClean="0"/>
              <a:t>How can we deduce the peptide sequence from this ??? </a:t>
            </a:r>
            <a:endParaRPr lang="en-US" dirty="0"/>
          </a:p>
        </p:txBody>
      </p:sp>
      <p:sp>
        <p:nvSpPr>
          <p:cNvPr id="11" name="TextBox 10"/>
          <p:cNvSpPr txBox="1"/>
          <p:nvPr/>
        </p:nvSpPr>
        <p:spPr>
          <a:xfrm>
            <a:off x="1558212" y="5889075"/>
            <a:ext cx="9545217" cy="646331"/>
          </a:xfrm>
          <a:prstGeom prst="rect">
            <a:avLst/>
          </a:prstGeom>
          <a:noFill/>
        </p:spPr>
        <p:txBody>
          <a:bodyPr wrap="square" rtlCol="0">
            <a:spAutoFit/>
          </a:bodyPr>
          <a:lstStyle/>
          <a:p>
            <a:r>
              <a:rPr lang="en-US" dirty="0" smtClean="0"/>
              <a:t>Problem 1: We know the content (</a:t>
            </a:r>
            <a:r>
              <a:rPr lang="en-US" dirty="0" smtClean="0">
                <a:solidFill>
                  <a:srgbClr val="FF0000"/>
                </a:solidFill>
              </a:rPr>
              <a:t>ADDEIPQRTV</a:t>
            </a:r>
            <a:r>
              <a:rPr lang="en-US" dirty="0" smtClean="0"/>
              <a:t>) </a:t>
            </a:r>
          </a:p>
          <a:p>
            <a:r>
              <a:rPr lang="en-US" dirty="0" smtClean="0"/>
              <a:t>Problem 2: We don’t known the content, but only the parent mass (1143.5)</a:t>
            </a:r>
            <a:endParaRPr lang="en-US" dirty="0"/>
          </a:p>
        </p:txBody>
      </p:sp>
    </p:spTree>
    <p:extLst>
      <p:ext uri="{BB962C8B-B14F-4D97-AF65-F5344CB8AC3E}">
        <p14:creationId xmlns:p14="http://schemas.microsoft.com/office/powerpoint/2010/main" val="1774927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2758" y="1799487"/>
            <a:ext cx="9229531" cy="2882284"/>
          </a:xfrm>
        </p:spPr>
        <p:txBody>
          <a:bodyPr>
            <a:normAutofit/>
          </a:bodyPr>
          <a:lstStyle/>
          <a:p>
            <a:r>
              <a:rPr lang="en-US" sz="2000" dirty="0" smtClean="0"/>
              <a:t>Important clue: b/y ions are the most common fragment ions</a:t>
            </a:r>
          </a:p>
          <a:p>
            <a:r>
              <a:rPr lang="en-US" sz="2000" dirty="0" smtClean="0"/>
              <a:t>Given an arbitrary sequence, calculate all the possible b/y ions (adding more…), and compare with the experimental peaks and see well how they match.</a:t>
            </a:r>
          </a:p>
          <a:p>
            <a:r>
              <a:rPr lang="en-US" sz="2000" dirty="0" smtClean="0"/>
              <a:t>Define a scoring function that best measures such matching. To start with, we simply use the number of “hits” as the score.  Later on, we will need to adjust this scoring function, which will be the main focus of the algorithm development.</a:t>
            </a:r>
          </a:p>
          <a:p>
            <a:r>
              <a:rPr lang="en-US" sz="2000" dirty="0" smtClean="0"/>
              <a:t>Use an optimization algorithm (GA) to find out the best ordering that gives the highest score. </a:t>
            </a:r>
          </a:p>
        </p:txBody>
      </p:sp>
      <p:sp>
        <p:nvSpPr>
          <p:cNvPr id="5" name="Rectangle 4"/>
          <p:cNvSpPr/>
          <p:nvPr/>
        </p:nvSpPr>
        <p:spPr>
          <a:xfrm>
            <a:off x="3491255" y="319851"/>
            <a:ext cx="4296882" cy="769441"/>
          </a:xfrm>
          <a:prstGeom prst="rect">
            <a:avLst/>
          </a:prstGeom>
        </p:spPr>
        <p:txBody>
          <a:bodyPr wrap="none">
            <a:spAutoFit/>
          </a:bodyPr>
          <a:lstStyle/>
          <a:p>
            <a:r>
              <a:rPr lang="en-US" sz="4400" dirty="0" smtClean="0"/>
              <a:t>Solving Problem 1</a:t>
            </a:r>
            <a:endParaRPr lang="en-US" sz="4400" dirty="0"/>
          </a:p>
        </p:txBody>
      </p:sp>
      <p:grpSp>
        <p:nvGrpSpPr>
          <p:cNvPr id="33" name="Group 32"/>
          <p:cNvGrpSpPr/>
          <p:nvPr/>
        </p:nvGrpSpPr>
        <p:grpSpPr>
          <a:xfrm>
            <a:off x="2491494" y="5161199"/>
            <a:ext cx="5296643" cy="923330"/>
            <a:chOff x="2982063" y="4894106"/>
            <a:chExt cx="5296643" cy="923330"/>
          </a:xfrm>
        </p:grpSpPr>
        <p:sp>
          <p:nvSpPr>
            <p:cNvPr id="6" name="Rectangle 5"/>
            <p:cNvSpPr/>
            <p:nvPr/>
          </p:nvSpPr>
          <p:spPr>
            <a:xfrm>
              <a:off x="2982063" y="4894106"/>
              <a:ext cx="5296643" cy="923330"/>
            </a:xfrm>
            <a:prstGeom prst="rect">
              <a:avLst/>
            </a:prstGeom>
          </p:spPr>
          <p:txBody>
            <a:bodyPr wrap="none">
              <a:spAutoFit/>
            </a:bodyPr>
            <a:lstStyle/>
            <a:p>
              <a:r>
                <a:rPr lang="en-US" sz="5400" dirty="0" smtClean="0">
                  <a:solidFill>
                    <a:srgbClr val="FF0000"/>
                  </a:solidFill>
                </a:rPr>
                <a:t>A T E D V Q D P R I</a:t>
              </a:r>
              <a:endParaRPr lang="en-US" sz="5400" dirty="0" smtClean="0">
                <a:solidFill>
                  <a:srgbClr val="FF0000"/>
                </a:solidFill>
              </a:endParaRPr>
            </a:p>
          </p:txBody>
        </p:sp>
        <p:cxnSp>
          <p:nvCxnSpPr>
            <p:cNvPr id="9" name="Straight Connector 8"/>
            <p:cNvCxnSpPr/>
            <p:nvPr/>
          </p:nvCxnSpPr>
          <p:spPr>
            <a:xfrm>
              <a:off x="4537788" y="5038531"/>
              <a:ext cx="0" cy="6438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107400" y="5033865"/>
              <a:ext cx="0" cy="6438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630384" y="5043196"/>
              <a:ext cx="0" cy="6438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248400" y="5033865"/>
              <a:ext cx="0" cy="6438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818012" y="5029199"/>
              <a:ext cx="0" cy="6438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340996" y="5029199"/>
              <a:ext cx="0" cy="6438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37045" y="5029199"/>
              <a:ext cx="0" cy="6438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884368" y="5029199"/>
              <a:ext cx="0" cy="6438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029456" y="5043395"/>
              <a:ext cx="2111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537788" y="5055835"/>
              <a:ext cx="2111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098069" y="5046505"/>
              <a:ext cx="2111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5606401" y="5058945"/>
              <a:ext cx="2111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232111" y="5045148"/>
              <a:ext cx="2111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805760" y="5038926"/>
              <a:ext cx="2111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322334" y="5042036"/>
              <a:ext cx="2111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305896" y="5660571"/>
              <a:ext cx="2111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888876" y="5663680"/>
              <a:ext cx="2111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419261" y="5685452"/>
              <a:ext cx="2111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037277" y="5673011"/>
              <a:ext cx="2111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616220" y="5685451"/>
              <a:ext cx="2111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7141731" y="5682343"/>
              <a:ext cx="2111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7682576" y="5673012"/>
              <a:ext cx="2111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a:xfrm>
            <a:off x="684100" y="1130616"/>
            <a:ext cx="2397259" cy="461665"/>
          </a:xfrm>
          <a:prstGeom prst="rect">
            <a:avLst/>
          </a:prstGeom>
        </p:spPr>
        <p:txBody>
          <a:bodyPr wrap="none">
            <a:spAutoFit/>
          </a:bodyPr>
          <a:lstStyle/>
          <a:p>
            <a:r>
              <a:rPr lang="en-US" sz="2400" dirty="0" smtClean="0"/>
              <a:t>Algorithm details:</a:t>
            </a:r>
            <a:endParaRPr lang="en-US" sz="2400" dirty="0" smtClean="0"/>
          </a:p>
        </p:txBody>
      </p:sp>
      <p:sp>
        <p:nvSpPr>
          <p:cNvPr id="35" name="Rectangle 34"/>
          <p:cNvSpPr/>
          <p:nvPr/>
        </p:nvSpPr>
        <p:spPr>
          <a:xfrm>
            <a:off x="692540" y="4699534"/>
            <a:ext cx="1036887" cy="461665"/>
          </a:xfrm>
          <a:prstGeom prst="rect">
            <a:avLst/>
          </a:prstGeom>
        </p:spPr>
        <p:txBody>
          <a:bodyPr wrap="none">
            <a:spAutoFit/>
          </a:bodyPr>
          <a:lstStyle/>
          <a:p>
            <a:r>
              <a:rPr lang="en-US" sz="2400" dirty="0" smtClean="0"/>
              <a:t>Result:</a:t>
            </a:r>
            <a:endParaRPr lang="en-US" sz="2400" dirty="0" smtClean="0"/>
          </a:p>
        </p:txBody>
      </p:sp>
      <p:sp>
        <p:nvSpPr>
          <p:cNvPr id="36" name="TextBox 35"/>
          <p:cNvSpPr txBox="1"/>
          <p:nvPr/>
        </p:nvSpPr>
        <p:spPr>
          <a:xfrm>
            <a:off x="8538797" y="5391966"/>
            <a:ext cx="3035511"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t>Found 18 fragment ions</a:t>
            </a:r>
          </a:p>
          <a:p>
            <a:pPr marL="285750" indent="-285750">
              <a:buFont typeface="Arial" panose="020B0604020202020204" pitchFamily="34" charset="0"/>
              <a:buChar char="•"/>
            </a:pPr>
            <a:r>
              <a:rPr lang="en-US" dirty="0" smtClean="0"/>
              <a:t>Cannot tell AT/TA sequence</a:t>
            </a:r>
            <a:endParaRPr lang="en-US" dirty="0"/>
          </a:p>
        </p:txBody>
      </p:sp>
    </p:spTree>
    <p:extLst>
      <p:ext uri="{BB962C8B-B14F-4D97-AF65-F5344CB8AC3E}">
        <p14:creationId xmlns:p14="http://schemas.microsoft.com/office/powerpoint/2010/main" val="340193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49796" y="690466"/>
            <a:ext cx="8490648" cy="5617126"/>
          </a:xfrm>
          <a:prstGeom prst="rect">
            <a:avLst/>
          </a:prstGeom>
        </p:spPr>
      </p:pic>
    </p:spTree>
    <p:extLst>
      <p:ext uri="{BB962C8B-B14F-4D97-AF65-F5344CB8AC3E}">
        <p14:creationId xmlns:p14="http://schemas.microsoft.com/office/powerpoint/2010/main" val="2454656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1117" y="325915"/>
            <a:ext cx="7612213" cy="701731"/>
          </a:xfrm>
          <a:prstGeom prst="rect">
            <a:avLst/>
          </a:prstGeom>
        </p:spPr>
        <p:txBody>
          <a:bodyPr wrap="none">
            <a:spAutoFit/>
          </a:bodyPr>
          <a:lstStyle/>
          <a:p>
            <a:pPr algn="ctr"/>
            <a:r>
              <a:rPr lang="en-US" sz="4400" dirty="0" smtClean="0"/>
              <a:t>Solving Problem 2 (much harder)</a:t>
            </a:r>
            <a:endParaRPr lang="en-US" sz="4400" dirty="0"/>
          </a:p>
        </p:txBody>
      </p:sp>
      <p:graphicFrame>
        <p:nvGraphicFramePr>
          <p:cNvPr id="5" name="Table 4"/>
          <p:cNvGraphicFramePr>
            <a:graphicFrameLocks noGrp="1"/>
          </p:cNvGraphicFramePr>
          <p:nvPr>
            <p:extLst>
              <p:ext uri="{D42A27DB-BD31-4B8C-83A1-F6EECF244321}">
                <p14:modId xmlns:p14="http://schemas.microsoft.com/office/powerpoint/2010/main" val="4041427187"/>
              </p:ext>
            </p:extLst>
          </p:nvPr>
        </p:nvGraphicFramePr>
        <p:xfrm>
          <a:off x="10028853" y="1070861"/>
          <a:ext cx="1828800" cy="3810000"/>
        </p:xfrm>
        <a:graphic>
          <a:graphicData uri="http://schemas.openxmlformats.org/drawingml/2006/table">
            <a:tbl>
              <a:tblPr>
                <a:tableStyleId>{5C22544A-7EE6-4342-B048-85BDC9FD1C3A}</a:tableStyleId>
              </a:tblPr>
              <a:tblGrid>
                <a:gridCol w="609600"/>
                <a:gridCol w="609600"/>
                <a:gridCol w="609600"/>
              </a:tblGrid>
              <a:tr h="190500">
                <a:tc>
                  <a:txBody>
                    <a:bodyPr/>
                    <a:lstStyle/>
                    <a:p>
                      <a:pPr algn="l" fontAlgn="b"/>
                      <a:r>
                        <a:rPr lang="en-US" sz="1100" u="none" strike="noStrike" dirty="0" err="1">
                          <a:effectLst/>
                        </a:rPr>
                        <a:t>Gly</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G</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57.02146</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Ala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71.03711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Ser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87.03203</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dirty="0">
                          <a:effectLst/>
                        </a:rPr>
                        <a:t>Pro</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97.05276</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Val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99.06841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Thr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101.0477</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dirty="0" err="1">
                          <a:effectLst/>
                        </a:rPr>
                        <a:t>Cys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103.0092</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dirty="0" err="1">
                          <a:effectLst/>
                        </a:rPr>
                        <a:t>Leu</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100" u="none" strike="noStrike">
                          <a:effectLst/>
                        </a:rPr>
                        <a:t>L</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113.0841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r>
              <a:tr h="190500">
                <a:tc>
                  <a:txBody>
                    <a:bodyPr/>
                    <a:lstStyle/>
                    <a:p>
                      <a:pPr algn="l" fontAlgn="b"/>
                      <a:r>
                        <a:rPr lang="en-US" sz="1100" u="none" strike="noStrike" dirty="0">
                          <a:effectLst/>
                        </a:rPr>
                        <a:t>Ile</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100" u="none" strike="noStrike" dirty="0">
                          <a:effectLst/>
                        </a:rPr>
                        <a:t>I</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dirty="0">
                          <a:effectLst/>
                        </a:rPr>
                        <a:t>113.0841</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r>
              <a:tr h="190500">
                <a:tc>
                  <a:txBody>
                    <a:bodyPr/>
                    <a:lstStyle/>
                    <a:p>
                      <a:pPr algn="l" fontAlgn="b"/>
                      <a:r>
                        <a:rPr lang="en-US" sz="1100" u="none" strike="noStrike">
                          <a:effectLst/>
                        </a:rPr>
                        <a:t>Asn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114.0429</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Asp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115.0269</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dirty="0" err="1">
                          <a:effectLst/>
                        </a:rPr>
                        <a:t>Gln</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100" u="none" strike="noStrike">
                          <a:effectLst/>
                        </a:rPr>
                        <a:t>Q</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128.0586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r>
              <a:tr h="190500">
                <a:tc>
                  <a:txBody>
                    <a:bodyPr/>
                    <a:lstStyle/>
                    <a:p>
                      <a:pPr algn="l" fontAlgn="b"/>
                      <a:r>
                        <a:rPr lang="en-US" sz="1100" u="none" strike="noStrike" dirty="0">
                          <a:effectLst/>
                        </a:rPr>
                        <a:t>Lys</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100" u="none" strike="noStrike" dirty="0">
                          <a:effectLst/>
                        </a:rPr>
                        <a:t>K</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dirty="0">
                          <a:effectLst/>
                        </a:rPr>
                        <a:t>128.095</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r>
              <a:tr h="190500">
                <a:tc>
                  <a:txBody>
                    <a:bodyPr/>
                    <a:lstStyle/>
                    <a:p>
                      <a:pPr algn="l" fontAlgn="b"/>
                      <a:r>
                        <a:rPr lang="en-US" sz="1100" u="none" strike="noStrike">
                          <a:effectLst/>
                        </a:rPr>
                        <a:t>Glu</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129.0426</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Met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131.0405</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His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137.0589</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Phe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147.0684</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Arg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156.1011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Tyr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163.0633</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dirty="0" err="1">
                          <a:effectLst/>
                        </a:rPr>
                        <a:t>Trp</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W</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186.0793</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6" name="Content Placeholder 2"/>
          <p:cNvSpPr>
            <a:spLocks noGrp="1"/>
          </p:cNvSpPr>
          <p:nvPr>
            <p:ph idx="1"/>
          </p:nvPr>
        </p:nvSpPr>
        <p:spPr>
          <a:xfrm>
            <a:off x="204937" y="1415073"/>
            <a:ext cx="9620198" cy="1511321"/>
          </a:xfrm>
        </p:spPr>
        <p:txBody>
          <a:bodyPr>
            <a:normAutofit fontScale="70000" lnSpcReduction="20000"/>
          </a:bodyPr>
          <a:lstStyle/>
          <a:p>
            <a:r>
              <a:rPr lang="en-US" sz="2400" dirty="0" smtClean="0"/>
              <a:t>Given the total MW of 1143.5 (1), how many different combinations of amino acids could it be?</a:t>
            </a:r>
          </a:p>
          <a:p>
            <a:r>
              <a:rPr lang="en-US" sz="2400" dirty="0" smtClean="0"/>
              <a:t>For each combination, there are different permutations (sequencing), this reduces to problem 1.</a:t>
            </a:r>
          </a:p>
          <a:p>
            <a:r>
              <a:rPr lang="en-US" sz="2400" dirty="0" smtClean="0"/>
              <a:t>Find the best sequence and score for each combination and pick the top ones (global optimum )</a:t>
            </a:r>
          </a:p>
        </p:txBody>
      </p:sp>
      <p:sp>
        <p:nvSpPr>
          <p:cNvPr id="7" name="Rectangle 6"/>
          <p:cNvSpPr/>
          <p:nvPr/>
        </p:nvSpPr>
        <p:spPr>
          <a:xfrm>
            <a:off x="2723324" y="2736473"/>
            <a:ext cx="5198706" cy="923330"/>
          </a:xfrm>
          <a:prstGeom prst="rect">
            <a:avLst/>
          </a:prstGeom>
          <a:ln>
            <a:solidFill>
              <a:srgbClr val="C00000"/>
            </a:solidFill>
          </a:ln>
        </p:spPr>
        <p:txBody>
          <a:bodyPr wrap="square">
            <a:spAutoFit/>
          </a:bodyPr>
          <a:lstStyle/>
          <a:p>
            <a:pPr algn="ctr"/>
            <a:r>
              <a:rPr lang="en-US" dirty="0" smtClean="0"/>
              <a:t>Find all possible integers (a, b, c …) that satisfies  </a:t>
            </a:r>
          </a:p>
          <a:p>
            <a:pPr algn="ctr"/>
            <a:r>
              <a:rPr lang="en-US" dirty="0" smtClean="0"/>
              <a:t>aX</a:t>
            </a:r>
            <a:r>
              <a:rPr lang="en-US" baseline="-25000" dirty="0" smtClean="0"/>
              <a:t>1</a:t>
            </a:r>
            <a:r>
              <a:rPr lang="en-US" dirty="0" smtClean="0"/>
              <a:t>+bX</a:t>
            </a:r>
            <a:r>
              <a:rPr lang="en-US" baseline="-25000" dirty="0" smtClean="0"/>
              <a:t>2</a:t>
            </a:r>
            <a:r>
              <a:rPr lang="en-US" dirty="0" smtClean="0"/>
              <a:t>+cX</a:t>
            </a:r>
            <a:r>
              <a:rPr lang="en-US" baseline="-25000" dirty="0" smtClean="0"/>
              <a:t>3</a:t>
            </a:r>
            <a:r>
              <a:rPr lang="en-US" dirty="0" smtClean="0"/>
              <a:t>… = 1143.5(1)</a:t>
            </a:r>
            <a:r>
              <a:rPr lang="en-US" sz="1600" dirty="0" smtClean="0"/>
              <a:t> </a:t>
            </a:r>
          </a:p>
          <a:p>
            <a:pPr algn="ctr"/>
            <a:r>
              <a:rPr lang="en-US" sz="1600" dirty="0" smtClean="0"/>
              <a:t>Where, X1, X2,… are the amino acid m/z</a:t>
            </a:r>
            <a:endParaRPr lang="en-US" dirty="0"/>
          </a:p>
        </p:txBody>
      </p:sp>
      <p:sp>
        <p:nvSpPr>
          <p:cNvPr id="8" name="TextBox 7"/>
          <p:cNvSpPr txBox="1"/>
          <p:nvPr/>
        </p:nvSpPr>
        <p:spPr>
          <a:xfrm>
            <a:off x="1291120" y="3984250"/>
            <a:ext cx="7262652" cy="646331"/>
          </a:xfrm>
          <a:prstGeom prst="rect">
            <a:avLst/>
          </a:prstGeom>
          <a:noFill/>
        </p:spPr>
        <p:txBody>
          <a:bodyPr wrap="square" rtlCol="0">
            <a:spAutoFit/>
          </a:bodyPr>
          <a:lstStyle/>
          <a:p>
            <a:r>
              <a:rPr lang="en-US" dirty="0" smtClean="0"/>
              <a:t>Simple iterations over all amino acids  is not practical (dimension~10^20)</a:t>
            </a:r>
          </a:p>
          <a:p>
            <a:r>
              <a:rPr lang="en-US" dirty="0" smtClean="0"/>
              <a:t>We developed a “recursive algorithm” to figure out this within ~10s</a:t>
            </a:r>
            <a:endParaRPr lang="en-US" dirty="0"/>
          </a:p>
        </p:txBody>
      </p:sp>
      <p:sp>
        <p:nvSpPr>
          <p:cNvPr id="10" name="TextBox 9"/>
          <p:cNvSpPr txBox="1"/>
          <p:nvPr/>
        </p:nvSpPr>
        <p:spPr>
          <a:xfrm>
            <a:off x="928860" y="5054950"/>
            <a:ext cx="7987173" cy="646331"/>
          </a:xfrm>
          <a:prstGeom prst="rect">
            <a:avLst/>
          </a:prstGeom>
          <a:noFill/>
        </p:spPr>
        <p:txBody>
          <a:bodyPr wrap="square" rtlCol="0">
            <a:spAutoFit/>
          </a:bodyPr>
          <a:lstStyle/>
          <a:p>
            <a:pPr algn="ctr"/>
            <a:r>
              <a:rPr lang="en-US" dirty="0" smtClean="0"/>
              <a:t>Total of </a:t>
            </a:r>
            <a:r>
              <a:rPr lang="en-US" dirty="0" smtClean="0">
                <a:solidFill>
                  <a:srgbClr val="FF0000"/>
                </a:solidFill>
              </a:rPr>
              <a:t>66,089</a:t>
            </a:r>
            <a:r>
              <a:rPr lang="en-US" dirty="0" smtClean="0"/>
              <a:t> peptides are found that gives m/z in between 1143.4 and 1143.6</a:t>
            </a:r>
          </a:p>
          <a:p>
            <a:pPr algn="ctr"/>
            <a:endParaRPr lang="en-US" dirty="0"/>
          </a:p>
        </p:txBody>
      </p:sp>
      <p:sp>
        <p:nvSpPr>
          <p:cNvPr id="11" name="TextBox 10"/>
          <p:cNvSpPr txBox="1"/>
          <p:nvPr/>
        </p:nvSpPr>
        <p:spPr>
          <a:xfrm>
            <a:off x="4687524" y="5470449"/>
            <a:ext cx="1645620" cy="461665"/>
          </a:xfrm>
          <a:prstGeom prst="rect">
            <a:avLst/>
          </a:prstGeom>
          <a:noFill/>
        </p:spPr>
        <p:txBody>
          <a:bodyPr wrap="square" rtlCol="0">
            <a:spAutoFit/>
          </a:bodyPr>
          <a:lstStyle/>
          <a:p>
            <a:r>
              <a:rPr lang="en-US" sz="2400" b="1" dirty="0" smtClean="0">
                <a:solidFill>
                  <a:srgbClr val="FF0000"/>
                </a:solidFill>
              </a:rPr>
              <a:t>Surprising!</a:t>
            </a:r>
            <a:endParaRPr lang="en-US" sz="2400" b="1" dirty="0">
              <a:solidFill>
                <a:srgbClr val="FF0000"/>
              </a:solidFill>
            </a:endParaRPr>
          </a:p>
        </p:txBody>
      </p:sp>
    </p:spTree>
    <p:extLst>
      <p:ext uri="{BB962C8B-B14F-4D97-AF65-F5344CB8AC3E}">
        <p14:creationId xmlns:p14="http://schemas.microsoft.com/office/powerpoint/2010/main" val="583725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7087" y="1664855"/>
            <a:ext cx="7419787" cy="3642114"/>
          </a:xfrm>
        </p:spPr>
        <p:txBody>
          <a:bodyPr>
            <a:normAutofit fontScale="70000" lnSpcReduction="20000"/>
          </a:bodyPr>
          <a:lstStyle/>
          <a:p>
            <a:r>
              <a:rPr lang="en-US" dirty="0" smtClean="0"/>
              <a:t>Take the advantage of MS/MS (spectrum 2). From the identified fragment peaks, find out the existing amino acids from calculating the peak differences and matching with the known amino acid mass.</a:t>
            </a:r>
          </a:p>
          <a:p>
            <a:endParaRPr lang="en-US" dirty="0" smtClean="0"/>
          </a:p>
          <a:p>
            <a:r>
              <a:rPr lang="en-US" dirty="0" smtClean="0"/>
              <a:t>We found ‘P’, ‘V’, ‘D’, ‘Q’, ‘E’.  This reduces the total number of combinations from </a:t>
            </a:r>
            <a:r>
              <a:rPr lang="en-US" dirty="0" smtClean="0">
                <a:solidFill>
                  <a:srgbClr val="FF0000"/>
                </a:solidFill>
              </a:rPr>
              <a:t>66,089</a:t>
            </a:r>
            <a:r>
              <a:rPr lang="en-US" dirty="0" smtClean="0"/>
              <a:t> to </a:t>
            </a:r>
            <a:r>
              <a:rPr lang="en-US" dirty="0" smtClean="0">
                <a:solidFill>
                  <a:srgbClr val="FF0000"/>
                </a:solidFill>
              </a:rPr>
              <a:t>292</a:t>
            </a:r>
          </a:p>
          <a:p>
            <a:endParaRPr lang="en-US" dirty="0" smtClean="0"/>
          </a:p>
          <a:p>
            <a:r>
              <a:rPr lang="en-US" dirty="0" smtClean="0"/>
              <a:t>If we know the peptide length = 10, we can further reduce the number to </a:t>
            </a:r>
            <a:r>
              <a:rPr lang="en-US" dirty="0" smtClean="0">
                <a:solidFill>
                  <a:srgbClr val="FF0000"/>
                </a:solidFill>
              </a:rPr>
              <a:t>117</a:t>
            </a:r>
            <a:r>
              <a:rPr lang="en-US" dirty="0" smtClean="0"/>
              <a:t>. </a:t>
            </a:r>
          </a:p>
          <a:p>
            <a:endParaRPr lang="en-US" dirty="0" smtClean="0"/>
          </a:p>
          <a:p>
            <a:r>
              <a:rPr lang="en-US" dirty="0" smtClean="0"/>
              <a:t>Next we repeatedly apply our “sequencing algorithm” on all these 117 peptide candidates.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1995444"/>
              </p:ext>
            </p:extLst>
          </p:nvPr>
        </p:nvGraphicFramePr>
        <p:xfrm>
          <a:off x="9182636" y="505540"/>
          <a:ext cx="2484639" cy="5960745"/>
        </p:xfrm>
        <a:graphic>
          <a:graphicData uri="http://schemas.openxmlformats.org/drawingml/2006/table">
            <a:tbl>
              <a:tblPr>
                <a:tableStyleId>{5C22544A-7EE6-4342-B048-85BDC9FD1C3A}</a:tableStyleId>
              </a:tblPr>
              <a:tblGrid>
                <a:gridCol w="1650104"/>
                <a:gridCol w="834535"/>
              </a:tblGrid>
              <a:tr h="190500">
                <a:tc>
                  <a:txBody>
                    <a:bodyPr/>
                    <a:lstStyle/>
                    <a:p>
                      <a:pPr algn="l" fontAlgn="b"/>
                      <a:r>
                        <a:rPr lang="en-US" sz="1800" b="1" u="none" strike="noStrike" dirty="0">
                          <a:solidFill>
                            <a:srgbClr val="FF0000"/>
                          </a:solidFill>
                          <a:effectLst/>
                        </a:rPr>
                        <a:t>'ATEDVQDPRL'</a:t>
                      </a:r>
                      <a:endParaRPr lang="en-US" sz="1800" b="1"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800" b="1" u="none" strike="noStrike" dirty="0">
                          <a:solidFill>
                            <a:srgbClr val="FF0000"/>
                          </a:solidFill>
                          <a:effectLst/>
                        </a:rPr>
                        <a:t>18</a:t>
                      </a:r>
                      <a:endParaRPr lang="en-US" sz="1800" b="1" i="0" u="none" strike="noStrike" dirty="0">
                        <a:solidFill>
                          <a:srgbClr val="FF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a:effectLst/>
                        </a:rPr>
                        <a:t>'GDEDVQDPRL'</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18</a:t>
                      </a:r>
                      <a:endParaRPr lang="en-US" sz="18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dirty="0">
                          <a:effectLst/>
                        </a:rPr>
                        <a:t>'MRPDQVDEGP'</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18</a:t>
                      </a:r>
                      <a:endParaRPr lang="en-US" sz="18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a:effectLst/>
                        </a:rPr>
                        <a:t>'GPETDQVERL'</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17</a:t>
                      </a:r>
                      <a:endParaRPr lang="en-US" sz="18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a:effectLst/>
                        </a:rPr>
                        <a:t>'WTPDQVDEPG'</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17</a:t>
                      </a:r>
                      <a:endParaRPr lang="en-US" sz="18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a:effectLst/>
                        </a:rPr>
                        <a:t>'VSDTPQVERL'</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16</a:t>
                      </a:r>
                      <a:endParaRPr lang="en-US" sz="18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a:effectLst/>
                        </a:rPr>
                        <a:t>'PCSEVQDPRL'</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16</a:t>
                      </a:r>
                      <a:endParaRPr lang="en-US" sz="18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a:effectLst/>
                        </a:rPr>
                        <a:t>'MREVQPTDAP'</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16</a:t>
                      </a:r>
                      <a:endParaRPr lang="en-US" sz="18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a:effectLst/>
                        </a:rPr>
                        <a:t>'SAEPDQVDWP'</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16</a:t>
                      </a:r>
                      <a:endParaRPr lang="en-US" sz="18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a:effectLst/>
                        </a:rPr>
                        <a:t>'QQQDQVDEGP'</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15</a:t>
                      </a:r>
                      <a:endParaRPr lang="en-US" sz="18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a:effectLst/>
                        </a:rPr>
                        <a:t>'CPSEVQDTHQ'</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15</a:t>
                      </a:r>
                      <a:endParaRPr lang="en-US" sz="18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a:effectLst/>
                        </a:rPr>
                        <a:t>'GDETPQVFNH'</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15</a:t>
                      </a:r>
                      <a:endParaRPr lang="en-US" sz="18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a:effectLst/>
                        </a:rPr>
                        <a:t>'SSLEVQDPRL'</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15</a:t>
                      </a:r>
                      <a:endParaRPr lang="en-US" sz="18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a:effectLst/>
                        </a:rPr>
                        <a:t>'ACLEVQDPRL'</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15</a:t>
                      </a:r>
                      <a:endParaRPr lang="en-US" sz="18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a:effectLst/>
                        </a:rPr>
                        <a:t>'ASEPDQVERL'</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15</a:t>
                      </a:r>
                      <a:endParaRPr lang="en-US" sz="18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a:effectLst/>
                        </a:rPr>
                        <a:t>'VREDQVDEGP'</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15</a:t>
                      </a:r>
                      <a:endParaRPr lang="en-US" sz="18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a:effectLst/>
                        </a:rPr>
                        <a:t>'MREVQDPAVV'</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15</a:t>
                      </a:r>
                      <a:endParaRPr lang="en-US" sz="18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a:effectLst/>
                        </a:rPr>
                        <a:t>'RMEVQDPGVL'</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15</a:t>
                      </a:r>
                      <a:endParaRPr lang="en-US" sz="18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a:effectLst/>
                        </a:rPr>
                        <a:t>'PWTDQVEVVA'</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15</a:t>
                      </a:r>
                      <a:endParaRPr lang="en-US" sz="18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a:effectLst/>
                        </a:rPr>
                        <a:t>'WPTDQVEAPT'</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a:effectLst/>
                        </a:rPr>
                        <a:t>15</a:t>
                      </a:r>
                      <a:endParaRPr lang="en-US" sz="18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800" b="1" u="none" strike="noStrike">
                          <a:effectLst/>
                        </a:rPr>
                        <a:t>'LCWPQVDEGP'</a:t>
                      </a:r>
                      <a:endParaRPr lang="en-US" sz="18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1" u="none" strike="noStrike" dirty="0">
                          <a:effectLst/>
                        </a:rPr>
                        <a:t>15</a:t>
                      </a:r>
                      <a:endParaRPr lang="en-US" sz="18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5" name="Rectangle 4"/>
          <p:cNvSpPr/>
          <p:nvPr/>
        </p:nvSpPr>
        <p:spPr>
          <a:xfrm>
            <a:off x="716035" y="720075"/>
            <a:ext cx="2768002" cy="523220"/>
          </a:xfrm>
          <a:prstGeom prst="rect">
            <a:avLst/>
          </a:prstGeom>
        </p:spPr>
        <p:txBody>
          <a:bodyPr wrap="none">
            <a:spAutoFit/>
          </a:bodyPr>
          <a:lstStyle/>
          <a:p>
            <a:r>
              <a:rPr lang="en-US" sz="2800" dirty="0" smtClean="0"/>
              <a:t>Algorithm details:</a:t>
            </a:r>
            <a:endParaRPr lang="en-US" sz="2800" dirty="0" smtClean="0"/>
          </a:p>
        </p:txBody>
      </p:sp>
      <p:sp>
        <p:nvSpPr>
          <p:cNvPr id="6" name="Rectangle 5"/>
          <p:cNvSpPr/>
          <p:nvPr/>
        </p:nvSpPr>
        <p:spPr>
          <a:xfrm>
            <a:off x="10009928" y="0"/>
            <a:ext cx="1157112" cy="461665"/>
          </a:xfrm>
          <a:prstGeom prst="rect">
            <a:avLst/>
          </a:prstGeom>
        </p:spPr>
        <p:txBody>
          <a:bodyPr wrap="none">
            <a:spAutoFit/>
          </a:bodyPr>
          <a:lstStyle/>
          <a:p>
            <a:r>
              <a:rPr lang="en-US" sz="2400" dirty="0" smtClean="0"/>
              <a:t>Results:</a:t>
            </a:r>
            <a:endParaRPr lang="en-US" sz="2400" dirty="0"/>
          </a:p>
        </p:txBody>
      </p:sp>
    </p:spTree>
    <p:extLst>
      <p:ext uri="{BB962C8B-B14F-4D97-AF65-F5344CB8AC3E}">
        <p14:creationId xmlns:p14="http://schemas.microsoft.com/office/powerpoint/2010/main" val="233029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3440" y="1664639"/>
            <a:ext cx="2021066" cy="369332"/>
          </a:xfrm>
          <a:prstGeom prst="rect">
            <a:avLst/>
          </a:prstGeom>
          <a:solidFill>
            <a:schemeClr val="accent4"/>
          </a:solidFill>
        </p:spPr>
        <p:txBody>
          <a:bodyPr wrap="none" rtlCol="0">
            <a:spAutoFit/>
          </a:bodyPr>
          <a:lstStyle/>
          <a:p>
            <a:r>
              <a:rPr lang="en-US" dirty="0" smtClean="0"/>
              <a:t>Edman degradation</a:t>
            </a:r>
            <a:endParaRPr lang="en-US" dirty="0"/>
          </a:p>
        </p:txBody>
      </p:sp>
      <p:pic>
        <p:nvPicPr>
          <p:cNvPr id="717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72" y="2161103"/>
            <a:ext cx="4279704" cy="28531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580362" y="1569484"/>
            <a:ext cx="1681486" cy="369332"/>
          </a:xfrm>
          <a:prstGeom prst="rect">
            <a:avLst/>
          </a:prstGeom>
          <a:solidFill>
            <a:schemeClr val="accent4"/>
          </a:solidFill>
        </p:spPr>
        <p:txBody>
          <a:bodyPr wrap="none" rtlCol="0">
            <a:spAutoFit/>
          </a:bodyPr>
          <a:lstStyle/>
          <a:p>
            <a:r>
              <a:rPr lang="en-US" dirty="0" smtClean="0"/>
              <a:t>Tandem MS/MS</a:t>
            </a:r>
          </a:p>
        </p:txBody>
      </p:sp>
      <p:cxnSp>
        <p:nvCxnSpPr>
          <p:cNvPr id="7" name="Straight Connector 6"/>
          <p:cNvCxnSpPr>
            <a:stCxn id="6" idx="2"/>
            <a:endCxn id="11" idx="0"/>
          </p:cNvCxnSpPr>
          <p:nvPr/>
        </p:nvCxnSpPr>
        <p:spPr>
          <a:xfrm flipH="1">
            <a:off x="6687490" y="1938816"/>
            <a:ext cx="1733615" cy="1075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2"/>
            <a:endCxn id="12" idx="0"/>
          </p:cNvCxnSpPr>
          <p:nvPr/>
        </p:nvCxnSpPr>
        <p:spPr>
          <a:xfrm>
            <a:off x="8421105" y="1938816"/>
            <a:ext cx="1730601" cy="107761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94617" y="3014480"/>
            <a:ext cx="1785745" cy="369332"/>
          </a:xfrm>
          <a:prstGeom prst="rect">
            <a:avLst/>
          </a:prstGeom>
          <a:solidFill>
            <a:schemeClr val="accent4"/>
          </a:solidFill>
        </p:spPr>
        <p:txBody>
          <a:bodyPr wrap="none" rtlCol="0">
            <a:spAutoFit/>
          </a:bodyPr>
          <a:lstStyle/>
          <a:p>
            <a:r>
              <a:rPr lang="en-US" dirty="0" smtClean="0"/>
              <a:t>Database search</a:t>
            </a:r>
          </a:p>
        </p:txBody>
      </p:sp>
      <p:sp>
        <p:nvSpPr>
          <p:cNvPr id="12" name="TextBox 11"/>
          <p:cNvSpPr txBox="1"/>
          <p:nvPr/>
        </p:nvSpPr>
        <p:spPr>
          <a:xfrm>
            <a:off x="9670613" y="3016431"/>
            <a:ext cx="962186" cy="369332"/>
          </a:xfrm>
          <a:prstGeom prst="rect">
            <a:avLst/>
          </a:prstGeom>
          <a:solidFill>
            <a:srgbClr val="FF0000"/>
          </a:solidFill>
        </p:spPr>
        <p:txBody>
          <a:bodyPr wrap="none" rtlCol="0">
            <a:spAutoFit/>
          </a:bodyPr>
          <a:lstStyle/>
          <a:p>
            <a:r>
              <a:rPr lang="en-US" dirty="0" smtClean="0"/>
              <a:t>De novo</a:t>
            </a:r>
          </a:p>
        </p:txBody>
      </p:sp>
      <p:sp>
        <p:nvSpPr>
          <p:cNvPr id="14" name="TextBox 13"/>
          <p:cNvSpPr txBox="1"/>
          <p:nvPr/>
        </p:nvSpPr>
        <p:spPr>
          <a:xfrm>
            <a:off x="3931865" y="401487"/>
            <a:ext cx="4290598" cy="461665"/>
          </a:xfrm>
          <a:prstGeom prst="rect">
            <a:avLst/>
          </a:prstGeom>
          <a:solidFill>
            <a:schemeClr val="accent4"/>
          </a:solidFill>
        </p:spPr>
        <p:txBody>
          <a:bodyPr wrap="none" rtlCol="0">
            <a:spAutoFit/>
          </a:bodyPr>
          <a:lstStyle/>
          <a:p>
            <a:r>
              <a:rPr lang="en-US" sz="2400" dirty="0" smtClean="0"/>
              <a:t>Peptide Sequence determination</a:t>
            </a:r>
            <a:endParaRPr lang="en-US" sz="2400" dirty="0"/>
          </a:p>
        </p:txBody>
      </p:sp>
      <p:cxnSp>
        <p:nvCxnSpPr>
          <p:cNvPr id="15" name="Straight Connector 14"/>
          <p:cNvCxnSpPr>
            <a:stCxn id="14" idx="2"/>
            <a:endCxn id="4" idx="0"/>
          </p:cNvCxnSpPr>
          <p:nvPr/>
        </p:nvCxnSpPr>
        <p:spPr>
          <a:xfrm flipH="1">
            <a:off x="3133973" y="863152"/>
            <a:ext cx="2943191" cy="801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4" idx="2"/>
            <a:endCxn id="6" idx="0"/>
          </p:cNvCxnSpPr>
          <p:nvPr/>
        </p:nvCxnSpPr>
        <p:spPr>
          <a:xfrm>
            <a:off x="6077164" y="863152"/>
            <a:ext cx="2343941" cy="706332"/>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stretch>
            <a:fillRect/>
          </a:stretch>
        </p:blipFill>
        <p:spPr>
          <a:xfrm>
            <a:off x="4579602" y="3587671"/>
            <a:ext cx="3642861" cy="2099927"/>
          </a:xfrm>
          <a:prstGeom prst="rect">
            <a:avLst/>
          </a:prstGeom>
        </p:spPr>
      </p:pic>
      <p:pic>
        <p:nvPicPr>
          <p:cNvPr id="26" name="Picture 25"/>
          <p:cNvPicPr>
            <a:picLocks noChangeAspect="1"/>
          </p:cNvPicPr>
          <p:nvPr/>
        </p:nvPicPr>
        <p:blipFill>
          <a:blip r:embed="rId4"/>
          <a:stretch>
            <a:fillRect/>
          </a:stretch>
        </p:blipFill>
        <p:spPr>
          <a:xfrm>
            <a:off x="8361315" y="3636092"/>
            <a:ext cx="3580781" cy="1425861"/>
          </a:xfrm>
          <a:prstGeom prst="rect">
            <a:avLst/>
          </a:prstGeom>
        </p:spPr>
      </p:pic>
      <p:sp>
        <p:nvSpPr>
          <p:cNvPr id="33" name="Rectangle 32"/>
          <p:cNvSpPr/>
          <p:nvPr/>
        </p:nvSpPr>
        <p:spPr>
          <a:xfrm>
            <a:off x="4579602" y="5741438"/>
            <a:ext cx="7362494"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smtClean="0"/>
              <a:t>In contrast to the popular peptide identification approach – “database search”, </a:t>
            </a:r>
            <a:r>
              <a:rPr lang="en-US" i="1" dirty="0" smtClean="0"/>
              <a:t>de novo</a:t>
            </a:r>
            <a:r>
              <a:rPr lang="en-US" dirty="0" smtClean="0"/>
              <a:t> Peptide sequencing derives an amino acid sequence from a mass spectrum without the need of a sequence database. </a:t>
            </a:r>
            <a:endParaRPr lang="en-US" dirty="0" smtClean="0"/>
          </a:p>
        </p:txBody>
      </p:sp>
      <p:sp>
        <p:nvSpPr>
          <p:cNvPr id="38" name="TextBox 37"/>
          <p:cNvSpPr txBox="1"/>
          <p:nvPr/>
        </p:nvSpPr>
        <p:spPr>
          <a:xfrm>
            <a:off x="557349" y="5176246"/>
            <a:ext cx="3883401" cy="523220"/>
          </a:xfrm>
          <a:prstGeom prst="rect">
            <a:avLst/>
          </a:prstGeom>
          <a:noFill/>
        </p:spPr>
        <p:txBody>
          <a:bodyPr wrap="square" rtlCol="0">
            <a:spAutoFit/>
          </a:bodyPr>
          <a:lstStyle/>
          <a:p>
            <a:r>
              <a:rPr lang="en-US" sz="1400" dirty="0" smtClean="0"/>
              <a:t>N-terminal </a:t>
            </a:r>
            <a:r>
              <a:rPr lang="en-US" sz="1400" dirty="0"/>
              <a:t>amino acid of the protein can be cleaved </a:t>
            </a:r>
            <a:r>
              <a:rPr lang="en-US" sz="1400" dirty="0" smtClean="0"/>
              <a:t>off one at a time</a:t>
            </a:r>
            <a:endParaRPr lang="en-US" sz="1400" dirty="0"/>
          </a:p>
        </p:txBody>
      </p:sp>
      <p:sp>
        <p:nvSpPr>
          <p:cNvPr id="39" name="Right Arrow 38"/>
          <p:cNvSpPr/>
          <p:nvPr/>
        </p:nvSpPr>
        <p:spPr>
          <a:xfrm rot="5400000">
            <a:off x="4206081" y="1706081"/>
            <a:ext cx="543535" cy="36651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rot="16200000">
            <a:off x="9455260" y="1597041"/>
            <a:ext cx="511232" cy="36651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08757" y="6033826"/>
            <a:ext cx="3623108" cy="338554"/>
          </a:xfrm>
          <a:prstGeom prst="rect">
            <a:avLst/>
          </a:prstGeom>
        </p:spPr>
        <p:txBody>
          <a:bodyPr wrap="none">
            <a:spAutoFit/>
          </a:bodyPr>
          <a:lstStyle/>
          <a:p>
            <a:r>
              <a:rPr lang="en-US" sz="1600" b="1" i="0" dirty="0" smtClean="0">
                <a:effectLst/>
                <a:latin typeface="Open Sans"/>
              </a:rPr>
              <a:t> -- in 1967 by Edman and </a:t>
            </a:r>
            <a:r>
              <a:rPr lang="en-US" sz="1600" b="1" i="0" dirty="0" err="1" smtClean="0">
                <a:effectLst/>
                <a:latin typeface="Open Sans"/>
              </a:rPr>
              <a:t>Beggs</a:t>
            </a:r>
            <a:r>
              <a:rPr lang="en-US" sz="1600" b="1" i="0" dirty="0" smtClean="0">
                <a:effectLst/>
                <a:latin typeface="Open Sans"/>
              </a:rPr>
              <a:t> --</a:t>
            </a:r>
            <a:endParaRPr lang="en-US" sz="1600" b="1" dirty="0"/>
          </a:p>
        </p:txBody>
      </p:sp>
      <p:sp>
        <p:nvSpPr>
          <p:cNvPr id="43" name="Right Arrow 42"/>
          <p:cNvSpPr/>
          <p:nvPr/>
        </p:nvSpPr>
        <p:spPr>
          <a:xfrm rot="5400000">
            <a:off x="7562388" y="3064674"/>
            <a:ext cx="679484" cy="36651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rot="16200000">
            <a:off x="10632574" y="2987931"/>
            <a:ext cx="679484" cy="36651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312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66671" y="5503291"/>
            <a:ext cx="10877282" cy="1630721"/>
          </a:xfrm>
        </p:spPr>
        <p:txBody>
          <a:bodyPr>
            <a:normAutofit/>
          </a:bodyPr>
          <a:lstStyle/>
          <a:p>
            <a:r>
              <a:rPr lang="en-US" sz="1800" dirty="0"/>
              <a:t>PEAKS uses a comprehensive </a:t>
            </a:r>
            <a:r>
              <a:rPr lang="en-US" sz="1800" u="sng" dirty="0">
                <a:solidFill>
                  <a:srgbClr val="FF0000"/>
                </a:solidFill>
              </a:rPr>
              <a:t>scoring system </a:t>
            </a:r>
            <a:r>
              <a:rPr lang="en-US" sz="1800" dirty="0"/>
              <a:t>to provide accurate </a:t>
            </a:r>
            <a:r>
              <a:rPr lang="en-US" sz="1800" i="1" dirty="0"/>
              <a:t>de novo</a:t>
            </a:r>
            <a:r>
              <a:rPr lang="en-US" sz="1800" dirty="0"/>
              <a:t> peptide sequencing results. Unique to PEAKS is the </a:t>
            </a:r>
            <a:r>
              <a:rPr lang="en-US" sz="1800" u="sng" dirty="0">
                <a:solidFill>
                  <a:srgbClr val="FF0000"/>
                </a:solidFill>
              </a:rPr>
              <a:t>Local Confidence Score </a:t>
            </a:r>
            <a:r>
              <a:rPr lang="en-US" sz="1800" dirty="0"/>
              <a:t>– the likelihood of each amino acid assignment in a resultant peptide. The local confidence score extends the accuracy to the amino acid level. In the figure, </a:t>
            </a:r>
            <a:r>
              <a:rPr lang="en-US" sz="1800" b="1" dirty="0"/>
              <a:t>TLCDEFKADEK </a:t>
            </a:r>
            <a:r>
              <a:rPr lang="en-US" sz="1800" dirty="0"/>
              <a:t>is a confident sequence tag with significant fragment proof.</a:t>
            </a:r>
          </a:p>
        </p:txBody>
      </p:sp>
      <p:pic>
        <p:nvPicPr>
          <p:cNvPr id="1028" name="Picture 4" descr="PEAKS - de novo peptide sequencing - local confidence sco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7810" y="1789545"/>
            <a:ext cx="5926439" cy="316391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2935539" y="851743"/>
            <a:ext cx="6568751" cy="567936"/>
          </a:xfrm>
          <a:solidFill>
            <a:srgbClr val="FFC000"/>
          </a:solidFill>
        </p:spPr>
        <p:txBody>
          <a:bodyPr>
            <a:normAutofit/>
          </a:bodyPr>
          <a:lstStyle/>
          <a:p>
            <a:pPr algn="ctr"/>
            <a:r>
              <a:rPr lang="en-US" sz="3200" dirty="0" smtClean="0"/>
              <a:t>Scoring system-based Algorithm</a:t>
            </a:r>
            <a:endParaRPr lang="en-US" sz="3200" dirty="0"/>
          </a:p>
        </p:txBody>
      </p:sp>
      <p:pic>
        <p:nvPicPr>
          <p:cNvPr id="12" name="Picture 11"/>
          <p:cNvPicPr>
            <a:picLocks noChangeAspect="1"/>
          </p:cNvPicPr>
          <p:nvPr/>
        </p:nvPicPr>
        <p:blipFill>
          <a:blip r:embed="rId3"/>
          <a:stretch>
            <a:fillRect/>
          </a:stretch>
        </p:blipFill>
        <p:spPr>
          <a:xfrm>
            <a:off x="0" y="44721"/>
            <a:ext cx="4105275" cy="666750"/>
          </a:xfrm>
          <a:prstGeom prst="rect">
            <a:avLst/>
          </a:prstGeom>
        </p:spPr>
      </p:pic>
      <p:pic>
        <p:nvPicPr>
          <p:cNvPr id="13" name="Picture 6" descr="Image result for peaks denov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671" y="2931207"/>
            <a:ext cx="3178133" cy="106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1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5672" y="973043"/>
            <a:ext cx="1810139" cy="584776"/>
          </a:xfrm>
          <a:solidFill>
            <a:srgbClr val="FFC000"/>
          </a:solidFill>
        </p:spPr>
        <p:txBody>
          <a:bodyPr>
            <a:normAutofit/>
          </a:bodyPr>
          <a:lstStyle/>
          <a:p>
            <a:pPr algn="ctr"/>
            <a:r>
              <a:rPr lang="en-US" sz="3200" dirty="0" smtClean="0">
                <a:latin typeface="+mn-lt"/>
              </a:rPr>
              <a:t>de novo</a:t>
            </a:r>
            <a:endParaRPr lang="en-US" sz="3200" dirty="0">
              <a:latin typeface="+mn-lt"/>
            </a:endParaRPr>
          </a:p>
        </p:txBody>
      </p:sp>
      <p:pic>
        <p:nvPicPr>
          <p:cNvPr id="5122" name="Picture 2" descr="PEAKS - de novo peptide sequencing coverage pan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9168" y="1557818"/>
            <a:ext cx="7485714" cy="41904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44350" y="6093133"/>
            <a:ext cx="8708571" cy="646331"/>
          </a:xfrm>
          <a:prstGeom prst="rect">
            <a:avLst/>
          </a:prstGeom>
        </p:spPr>
        <p:txBody>
          <a:bodyPr wrap="square">
            <a:spAutoFit/>
          </a:bodyPr>
          <a:lstStyle/>
          <a:p>
            <a:r>
              <a:rPr lang="en-US" b="0" i="1" dirty="0" smtClean="0">
                <a:solidFill>
                  <a:srgbClr val="333333"/>
                </a:solidFill>
                <a:effectLst/>
              </a:rPr>
              <a:t>De novo</a:t>
            </a:r>
            <a:r>
              <a:rPr lang="en-US" b="0" i="0" dirty="0" smtClean="0">
                <a:solidFill>
                  <a:srgbClr val="333333"/>
                </a:solidFill>
                <a:effectLst/>
              </a:rPr>
              <a:t> peptide sequences are aligned with protein database entries to provide additional information about PTMs, mutations, homologous peptides, and novel peptides.</a:t>
            </a:r>
            <a:endParaRPr lang="en-US" dirty="0"/>
          </a:p>
        </p:txBody>
      </p:sp>
      <p:sp>
        <p:nvSpPr>
          <p:cNvPr id="5" name="Rectangle 4"/>
          <p:cNvSpPr/>
          <p:nvPr/>
        </p:nvSpPr>
        <p:spPr>
          <a:xfrm>
            <a:off x="6012025" y="973043"/>
            <a:ext cx="2919004" cy="584775"/>
          </a:xfrm>
          <a:prstGeom prst="rect">
            <a:avLst/>
          </a:prstGeom>
          <a:solidFill>
            <a:srgbClr val="FFC000"/>
          </a:solidFill>
        </p:spPr>
        <p:txBody>
          <a:bodyPr wrap="none">
            <a:spAutoFit/>
          </a:bodyPr>
          <a:lstStyle/>
          <a:p>
            <a:r>
              <a:rPr lang="en-US" sz="3200" dirty="0" smtClean="0"/>
              <a:t>Database search</a:t>
            </a:r>
            <a:endParaRPr lang="en-US" sz="3200" dirty="0"/>
          </a:p>
        </p:txBody>
      </p:sp>
      <p:sp>
        <p:nvSpPr>
          <p:cNvPr id="6" name="Rectangle 5"/>
          <p:cNvSpPr/>
          <p:nvPr/>
        </p:nvSpPr>
        <p:spPr>
          <a:xfrm>
            <a:off x="5381322" y="877368"/>
            <a:ext cx="465192" cy="769441"/>
          </a:xfrm>
          <a:prstGeom prst="rect">
            <a:avLst/>
          </a:prstGeom>
        </p:spPr>
        <p:txBody>
          <a:bodyPr wrap="none">
            <a:spAutoFit/>
          </a:bodyPr>
          <a:lstStyle/>
          <a:p>
            <a:r>
              <a:rPr lang="en-US" sz="4400" dirty="0"/>
              <a:t>+</a:t>
            </a:r>
          </a:p>
        </p:txBody>
      </p:sp>
      <p:pic>
        <p:nvPicPr>
          <p:cNvPr id="8" name="Picture 7"/>
          <p:cNvPicPr>
            <a:picLocks noChangeAspect="1"/>
          </p:cNvPicPr>
          <p:nvPr/>
        </p:nvPicPr>
        <p:blipFill>
          <a:blip r:embed="rId3"/>
          <a:stretch>
            <a:fillRect/>
          </a:stretch>
        </p:blipFill>
        <p:spPr>
          <a:xfrm>
            <a:off x="18662" y="31928"/>
            <a:ext cx="4105275" cy="666750"/>
          </a:xfrm>
          <a:prstGeom prst="rect">
            <a:avLst/>
          </a:prstGeom>
        </p:spPr>
      </p:pic>
    </p:spTree>
    <p:extLst>
      <p:ext uri="{BB962C8B-B14F-4D97-AF65-F5344CB8AC3E}">
        <p14:creationId xmlns:p14="http://schemas.microsoft.com/office/powerpoint/2010/main" val="3016099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EAKS - de novo peptide sequencing - complementary ETC-CI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7593" y="3443070"/>
            <a:ext cx="4650248" cy="322479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EAKS - de novo peptide sequencing - complementary ETC-CID combin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5067" y="3377986"/>
            <a:ext cx="4717076" cy="327113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10691" y="143556"/>
            <a:ext cx="6568751" cy="567936"/>
          </a:xfrm>
          <a:prstGeom prst="rect">
            <a:avLst/>
          </a:prstGeom>
          <a:solidFill>
            <a:srgbClr val="FFC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smtClean="0"/>
              <a:t>Complementary Fragmentation</a:t>
            </a:r>
            <a:endParaRPr lang="en-US" sz="3200" dirty="0"/>
          </a:p>
        </p:txBody>
      </p:sp>
      <p:pic>
        <p:nvPicPr>
          <p:cNvPr id="12" name="Picture 11"/>
          <p:cNvPicPr>
            <a:picLocks noChangeAspect="1"/>
          </p:cNvPicPr>
          <p:nvPr/>
        </p:nvPicPr>
        <p:blipFill>
          <a:blip r:embed="rId4"/>
          <a:stretch>
            <a:fillRect/>
          </a:stretch>
        </p:blipFill>
        <p:spPr>
          <a:xfrm>
            <a:off x="2032376" y="844589"/>
            <a:ext cx="9067800" cy="2400300"/>
          </a:xfrm>
          <a:prstGeom prst="rect">
            <a:avLst/>
          </a:prstGeom>
        </p:spPr>
      </p:pic>
      <p:cxnSp>
        <p:nvCxnSpPr>
          <p:cNvPr id="16" name="Straight Connector 15"/>
          <p:cNvCxnSpPr/>
          <p:nvPr/>
        </p:nvCxnSpPr>
        <p:spPr>
          <a:xfrm>
            <a:off x="5421085" y="3051110"/>
            <a:ext cx="30324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632717" y="2845837"/>
            <a:ext cx="2450842" cy="31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31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e novo peptide Sequencing Vie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6288" y="2118049"/>
            <a:ext cx="5241766" cy="285662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2597020" y="477092"/>
            <a:ext cx="6997958" cy="493291"/>
          </a:xfrm>
          <a:solidFill>
            <a:srgbClr val="FFC000"/>
          </a:solidFill>
        </p:spPr>
        <p:txBody>
          <a:bodyPr>
            <a:normAutofit/>
          </a:bodyPr>
          <a:lstStyle/>
          <a:p>
            <a:pPr algn="ctr"/>
            <a:r>
              <a:rPr lang="en-US" sz="2800" dirty="0" smtClean="0"/>
              <a:t> Peptide Sequencing </a:t>
            </a:r>
            <a:r>
              <a:rPr lang="en-US" sz="2800" dirty="0" smtClean="0">
                <a:sym typeface="Wingdings" panose="05000000000000000000" pitchFamily="2" charset="2"/>
              </a:rPr>
              <a:t></a:t>
            </a:r>
            <a:r>
              <a:rPr lang="en-US" sz="2800" dirty="0" smtClean="0"/>
              <a:t> Protein Sequencing</a:t>
            </a:r>
            <a:endParaRPr lang="en-US" sz="2800" dirty="0"/>
          </a:p>
        </p:txBody>
      </p:sp>
      <p:pic>
        <p:nvPicPr>
          <p:cNvPr id="4100" name="Picture 4" descr="Image result for protein sequence MS 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2544" y="2118049"/>
            <a:ext cx="5482340" cy="3122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484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7428" y="1436914"/>
            <a:ext cx="9635412" cy="1569196"/>
          </a:xfrm>
        </p:spPr>
        <p:txBody>
          <a:bodyPr>
            <a:normAutofit/>
          </a:bodyPr>
          <a:lstStyle/>
          <a:p>
            <a:r>
              <a:rPr lang="en-US" sz="4400" dirty="0" smtClean="0"/>
              <a:t>Developing the </a:t>
            </a:r>
            <a:r>
              <a:rPr lang="en-US" sz="4400" i="1" dirty="0" smtClean="0"/>
              <a:t>de-novo</a:t>
            </a:r>
            <a:r>
              <a:rPr lang="en-US" sz="4400" dirty="0" smtClean="0"/>
              <a:t> peptide sequencing algorithm of our own</a:t>
            </a:r>
            <a:endParaRPr lang="en-US" sz="4400" dirty="0"/>
          </a:p>
        </p:txBody>
      </p:sp>
      <p:sp>
        <p:nvSpPr>
          <p:cNvPr id="5" name="Content Placeholder 2"/>
          <p:cNvSpPr txBox="1">
            <a:spLocks/>
          </p:cNvSpPr>
          <p:nvPr/>
        </p:nvSpPr>
        <p:spPr>
          <a:xfrm>
            <a:off x="841310" y="4083633"/>
            <a:ext cx="10515600" cy="15427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dirty="0" smtClean="0"/>
              <a:t>Preparations </a:t>
            </a:r>
          </a:p>
          <a:p>
            <a:pPr marL="342900" indent="-342900" algn="l">
              <a:buFont typeface="Wingdings" panose="05000000000000000000" pitchFamily="2" charset="2"/>
              <a:buChar char="Ø"/>
            </a:pPr>
            <a:r>
              <a:rPr lang="en-US" dirty="0" smtClean="0"/>
              <a:t>Learn from the practice (Experiment </a:t>
            </a:r>
            <a:r>
              <a:rPr lang="en-US" dirty="0" smtClean="0">
                <a:sym typeface="Wingdings" panose="05000000000000000000" pitchFamily="2" charset="2"/>
              </a:rPr>
              <a:t> </a:t>
            </a:r>
            <a:r>
              <a:rPr lang="en-US" dirty="0" smtClean="0"/>
              <a:t>Real Data </a:t>
            </a:r>
            <a:r>
              <a:rPr lang="en-US" dirty="0" smtClean="0">
                <a:sym typeface="Wingdings" panose="05000000000000000000" pitchFamily="2" charset="2"/>
              </a:rPr>
              <a:t> analysis</a:t>
            </a:r>
            <a:r>
              <a:rPr lang="en-US" dirty="0" smtClean="0"/>
              <a:t>)</a:t>
            </a:r>
          </a:p>
          <a:p>
            <a:pPr marL="342900" indent="-342900" algn="l">
              <a:buFont typeface="Wingdings" panose="05000000000000000000" pitchFamily="2" charset="2"/>
              <a:buChar char="Ø"/>
            </a:pPr>
            <a:r>
              <a:rPr lang="en-US" dirty="0" smtClean="0"/>
              <a:t>A start-up working algorithm</a:t>
            </a:r>
            <a:endParaRPr lang="en-US" dirty="0"/>
          </a:p>
        </p:txBody>
      </p:sp>
    </p:spTree>
    <p:extLst>
      <p:ext uri="{BB962C8B-B14F-4D97-AF65-F5344CB8AC3E}">
        <p14:creationId xmlns:p14="http://schemas.microsoft.com/office/powerpoint/2010/main" val="2800775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98" y="290542"/>
            <a:ext cx="10515600" cy="1325563"/>
          </a:xfrm>
        </p:spPr>
        <p:txBody>
          <a:bodyPr/>
          <a:lstStyle/>
          <a:p>
            <a:r>
              <a:rPr lang="en-US" dirty="0" smtClean="0"/>
              <a:t>Preparation knowledge</a:t>
            </a:r>
            <a:endParaRPr lang="en-US" dirty="0"/>
          </a:p>
        </p:txBody>
      </p:sp>
      <p:sp>
        <p:nvSpPr>
          <p:cNvPr id="3" name="Content Placeholder 2"/>
          <p:cNvSpPr>
            <a:spLocks noGrp="1"/>
          </p:cNvSpPr>
          <p:nvPr>
            <p:ph idx="1"/>
          </p:nvPr>
        </p:nvSpPr>
        <p:spPr>
          <a:xfrm>
            <a:off x="241041" y="1556276"/>
            <a:ext cx="10515600" cy="524830"/>
          </a:xfrm>
        </p:spPr>
        <p:txBody>
          <a:bodyPr/>
          <a:lstStyle/>
          <a:p>
            <a:r>
              <a:rPr lang="en-US" dirty="0"/>
              <a:t>Peptide Fragmentation Nomenclature</a:t>
            </a:r>
          </a:p>
        </p:txBody>
      </p:sp>
      <p:pic>
        <p:nvPicPr>
          <p:cNvPr id="4" name="Picture 2" descr="https://upload.wikimedia.org/wikipedia/commons/thumb/f/fb/Peptide_fragmentation.gif/300px-Peptide_fragmenta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7836" y="819987"/>
            <a:ext cx="2514956" cy="12155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7305869" y="2409166"/>
            <a:ext cx="4434957" cy="1694253"/>
          </a:xfrm>
          <a:prstGeom prst="rect">
            <a:avLst/>
          </a:prstGeom>
        </p:spPr>
      </p:pic>
      <p:pic>
        <p:nvPicPr>
          <p:cNvPr id="7" name="Picture 6"/>
          <p:cNvPicPr>
            <a:picLocks noChangeAspect="1"/>
          </p:cNvPicPr>
          <p:nvPr/>
        </p:nvPicPr>
        <p:blipFill>
          <a:blip r:embed="rId4"/>
          <a:stretch>
            <a:fillRect/>
          </a:stretch>
        </p:blipFill>
        <p:spPr>
          <a:xfrm>
            <a:off x="1734715" y="5242663"/>
            <a:ext cx="3390900" cy="828675"/>
          </a:xfrm>
          <a:prstGeom prst="rect">
            <a:avLst/>
          </a:prstGeom>
          <a:ln>
            <a:solidFill>
              <a:srgbClr val="FF0000"/>
            </a:solidFill>
          </a:ln>
        </p:spPr>
      </p:pic>
      <p:sp>
        <p:nvSpPr>
          <p:cNvPr id="8" name="Rectangle 7"/>
          <p:cNvSpPr/>
          <p:nvPr/>
        </p:nvSpPr>
        <p:spPr>
          <a:xfrm>
            <a:off x="241041" y="2409166"/>
            <a:ext cx="6632932" cy="2062103"/>
          </a:xfrm>
          <a:prstGeom prst="rect">
            <a:avLst/>
          </a:prstGeom>
        </p:spPr>
        <p:txBody>
          <a:bodyPr wrap="square">
            <a:spAutoFit/>
          </a:bodyPr>
          <a:lstStyle/>
          <a:p>
            <a:r>
              <a:rPr lang="en-US" sz="1600" b="0" i="0" dirty="0" smtClean="0">
                <a:solidFill>
                  <a:srgbClr val="222222"/>
                </a:solidFill>
                <a:effectLst/>
              </a:rPr>
              <a:t>When the backbone bonds cleave, six different types of sequence ions are formed as shown in Fig. 1. The N-terminal charged fragment ions are classed as a, b or c, while the C-terminal charged ones are classed as x, y or z. </a:t>
            </a:r>
          </a:p>
          <a:p>
            <a:endParaRPr lang="en-US" sz="1600" b="0" i="0" dirty="0" smtClean="0">
              <a:solidFill>
                <a:srgbClr val="222222"/>
              </a:solidFill>
              <a:effectLst/>
            </a:endParaRPr>
          </a:p>
          <a:p>
            <a:r>
              <a:rPr lang="en-US" sz="1600" dirty="0"/>
              <a:t>Among these sequence ions, a, b and y-ions are the most common ion types, especially in the low-energy </a:t>
            </a:r>
            <a:r>
              <a:rPr lang="en-US" sz="1600" dirty="0">
                <a:hlinkClick r:id="rId5" tooltip="Collision-induced dissociation"/>
              </a:rPr>
              <a:t>collision-induced dissociation</a:t>
            </a:r>
            <a:r>
              <a:rPr lang="en-US" sz="1600" dirty="0"/>
              <a:t> (CID) mass spectrometers, since the peptide amide bone (CO-NH) is the most vulnerable and the loss of CO from b-ions.</a:t>
            </a:r>
          </a:p>
        </p:txBody>
      </p:sp>
      <p:pic>
        <p:nvPicPr>
          <p:cNvPr id="9" name="Picture 2" descr="PEAKS de novo peptide sequenc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9225" y="4299501"/>
            <a:ext cx="3985121" cy="254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361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418322" y="66607"/>
            <a:ext cx="10515600" cy="1325563"/>
          </a:xfrm>
        </p:spPr>
        <p:txBody>
          <a:bodyPr/>
          <a:lstStyle/>
          <a:p>
            <a:r>
              <a:rPr lang="en-US" dirty="0" smtClean="0"/>
              <a:t>Experiment ESI-MS</a:t>
            </a:r>
            <a:endParaRPr lang="en-US" dirty="0"/>
          </a:p>
        </p:txBody>
      </p:sp>
      <p:sp>
        <p:nvSpPr>
          <p:cNvPr id="25" name="Rectangle 24"/>
          <p:cNvSpPr/>
          <p:nvPr/>
        </p:nvSpPr>
        <p:spPr>
          <a:xfrm>
            <a:off x="418322" y="1197304"/>
            <a:ext cx="7204788" cy="2554545"/>
          </a:xfrm>
          <a:prstGeom prst="rect">
            <a:avLst/>
          </a:prstGeom>
        </p:spPr>
        <p:txBody>
          <a:bodyPr wrap="square">
            <a:spAutoFit/>
          </a:bodyPr>
          <a:lstStyle/>
          <a:p>
            <a:r>
              <a:rPr lang="en-US" sz="2000" dirty="0" smtClean="0">
                <a:solidFill>
                  <a:srgbClr val="222222"/>
                </a:solidFill>
              </a:rPr>
              <a:t>Two sample peptide were p</a:t>
            </a:r>
            <a:r>
              <a:rPr lang="en-US" sz="2000" b="0" i="0" dirty="0" smtClean="0">
                <a:solidFill>
                  <a:srgbClr val="222222"/>
                </a:solidFill>
                <a:effectLst/>
              </a:rPr>
              <a:t>urchased </a:t>
            </a:r>
            <a:r>
              <a:rPr lang="en-US" sz="2000" b="0" i="0" dirty="0" err="1" smtClean="0">
                <a:solidFill>
                  <a:srgbClr val="222222"/>
                </a:solidFill>
                <a:effectLst/>
              </a:rPr>
              <a:t>GenScript</a:t>
            </a:r>
            <a:r>
              <a:rPr lang="en-US" sz="2000" b="0" i="0" dirty="0" smtClean="0">
                <a:solidFill>
                  <a:srgbClr val="222222"/>
                </a:solidFill>
                <a:effectLst/>
              </a:rPr>
              <a:t> USA Inc.</a:t>
            </a:r>
          </a:p>
          <a:p>
            <a:endParaRPr lang="en-US" sz="2000" dirty="0" smtClean="0">
              <a:solidFill>
                <a:srgbClr val="222222"/>
              </a:solidFill>
            </a:endParaRPr>
          </a:p>
          <a:p>
            <a:r>
              <a:rPr lang="en-US" sz="2000" dirty="0" smtClean="0">
                <a:solidFill>
                  <a:srgbClr val="222222"/>
                </a:solidFill>
              </a:rPr>
              <a:t>Length=10</a:t>
            </a:r>
          </a:p>
          <a:p>
            <a:endParaRPr lang="en-US" sz="2000" dirty="0" smtClean="0">
              <a:solidFill>
                <a:srgbClr val="222222"/>
              </a:solidFill>
            </a:endParaRPr>
          </a:p>
          <a:p>
            <a:r>
              <a:rPr lang="en-US" sz="2000" dirty="0" smtClean="0">
                <a:solidFill>
                  <a:srgbClr val="222222"/>
                </a:solidFill>
              </a:rPr>
              <a:t>Sequence 1: </a:t>
            </a:r>
            <a:r>
              <a:rPr lang="en-US" sz="2000" dirty="0" smtClean="0">
                <a:solidFill>
                  <a:srgbClr val="FF0000"/>
                </a:solidFill>
              </a:rPr>
              <a:t>ATEDVQDPRI</a:t>
            </a:r>
          </a:p>
          <a:p>
            <a:r>
              <a:rPr lang="en-US" sz="2000" dirty="0" smtClean="0">
                <a:solidFill>
                  <a:srgbClr val="222222"/>
                </a:solidFill>
              </a:rPr>
              <a:t>Sequence 2: </a:t>
            </a:r>
            <a:r>
              <a:rPr lang="en-US" sz="2000" dirty="0" smtClean="0"/>
              <a:t>A{PTHR}EDVQDPRI  (modified)</a:t>
            </a:r>
          </a:p>
          <a:p>
            <a:endParaRPr lang="en-US" sz="2000" dirty="0" smtClean="0">
              <a:solidFill>
                <a:srgbClr val="FF0000"/>
              </a:solidFill>
            </a:endParaRPr>
          </a:p>
          <a:p>
            <a:endParaRPr lang="en-US" sz="2000" dirty="0"/>
          </a:p>
        </p:txBody>
      </p:sp>
      <p:pic>
        <p:nvPicPr>
          <p:cNvPr id="29" name="Content Placeholder 2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980" y="3524754"/>
            <a:ext cx="10515600" cy="3333246"/>
          </a:xfrm>
        </p:spPr>
      </p:pic>
      <p:cxnSp>
        <p:nvCxnSpPr>
          <p:cNvPr id="31" name="Straight Arrow Connector 30"/>
          <p:cNvCxnSpPr/>
          <p:nvPr/>
        </p:nvCxnSpPr>
        <p:spPr>
          <a:xfrm>
            <a:off x="4078637" y="4778207"/>
            <a:ext cx="251927" cy="4478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18608" y="5002141"/>
            <a:ext cx="251927" cy="4478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74153" y="4778207"/>
            <a:ext cx="596382" cy="276999"/>
          </a:xfrm>
          <a:prstGeom prst="rect">
            <a:avLst/>
          </a:prstGeom>
          <a:noFill/>
        </p:spPr>
        <p:txBody>
          <a:bodyPr wrap="none" rtlCol="0">
            <a:spAutoFit/>
          </a:bodyPr>
          <a:lstStyle/>
          <a:p>
            <a:r>
              <a:rPr lang="en-US" sz="1200" dirty="0" smtClean="0"/>
              <a:t>parent</a:t>
            </a:r>
            <a:endParaRPr lang="en-US" sz="1200" dirty="0"/>
          </a:p>
        </p:txBody>
      </p:sp>
      <p:sp>
        <p:nvSpPr>
          <p:cNvPr id="35" name="TextBox 34"/>
          <p:cNvSpPr txBox="1"/>
          <p:nvPr/>
        </p:nvSpPr>
        <p:spPr>
          <a:xfrm>
            <a:off x="3864892" y="4551528"/>
            <a:ext cx="339708" cy="276999"/>
          </a:xfrm>
          <a:prstGeom prst="rect">
            <a:avLst/>
          </a:prstGeom>
          <a:noFill/>
        </p:spPr>
        <p:txBody>
          <a:bodyPr wrap="none" rtlCol="0">
            <a:spAutoFit/>
          </a:bodyPr>
          <a:lstStyle/>
          <a:p>
            <a:r>
              <a:rPr lang="en-US" sz="1200" dirty="0" smtClean="0"/>
              <a:t>++</a:t>
            </a:r>
            <a:endParaRPr lang="en-US" sz="1200" dirty="0"/>
          </a:p>
        </p:txBody>
      </p:sp>
      <p:sp>
        <p:nvSpPr>
          <p:cNvPr id="34" name="TextBox 33"/>
          <p:cNvSpPr txBox="1"/>
          <p:nvPr/>
        </p:nvSpPr>
        <p:spPr>
          <a:xfrm>
            <a:off x="2883159" y="3284418"/>
            <a:ext cx="6064897" cy="369332"/>
          </a:xfrm>
          <a:prstGeom prst="rect">
            <a:avLst/>
          </a:prstGeom>
          <a:solidFill>
            <a:srgbClr val="FFFF00"/>
          </a:solidFill>
        </p:spPr>
        <p:txBody>
          <a:bodyPr wrap="square" rtlCol="0">
            <a:spAutoFit/>
          </a:bodyPr>
          <a:lstStyle/>
          <a:p>
            <a:pPr algn="ctr"/>
            <a:r>
              <a:rPr lang="en-US" dirty="0" smtClean="0"/>
              <a:t>Spectrum 1</a:t>
            </a:r>
            <a:r>
              <a:rPr lang="en-US" dirty="0" smtClean="0"/>
              <a:t>:ESI-MS  (No fragmentation!)</a:t>
            </a:r>
            <a:endParaRPr lang="en-US" dirty="0"/>
          </a:p>
        </p:txBody>
      </p:sp>
    </p:spTree>
    <p:extLst>
      <p:ext uri="{BB962C8B-B14F-4D97-AF65-F5344CB8AC3E}">
        <p14:creationId xmlns:p14="http://schemas.microsoft.com/office/powerpoint/2010/main" val="787562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39029</TotalTime>
  <Words>723</Words>
  <Application>Microsoft Office PowerPoint</Application>
  <PresentationFormat>Widescreen</PresentationFormat>
  <Paragraphs>176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Open Sans</vt:lpstr>
      <vt:lpstr>Arial</vt:lpstr>
      <vt:lpstr>Calibri</vt:lpstr>
      <vt:lpstr>Calibri Light</vt:lpstr>
      <vt:lpstr>Wingdings</vt:lpstr>
      <vt:lpstr>Office Theme</vt:lpstr>
      <vt:lpstr>Developing the de-novo sequencing algorithm</vt:lpstr>
      <vt:lpstr>PowerPoint Presentation</vt:lpstr>
      <vt:lpstr>Scoring system-based Algorithm</vt:lpstr>
      <vt:lpstr>de novo</vt:lpstr>
      <vt:lpstr>PowerPoint Presentation</vt:lpstr>
      <vt:lpstr> Peptide Sequencing  Protein Sequencing</vt:lpstr>
      <vt:lpstr>Developing the de-novo peptide sequencing algorithm of our own</vt:lpstr>
      <vt:lpstr>Preparation knowledge</vt:lpstr>
      <vt:lpstr>Experiment ESI-MS</vt:lpstr>
      <vt:lpstr>PowerPoint Presentation</vt:lpstr>
      <vt:lpstr>PowerPoint Presentation</vt:lpstr>
      <vt:lpstr>PowerPoint Presentation</vt:lpstr>
      <vt:lpstr>Solving Problem 2 (much harder)</vt:lpstr>
      <vt:lpstr>PowerPoint Presentation</vt:lpstr>
    </vt:vector>
  </TitlesOfParts>
  <Company>Princeton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 xing</dc:creator>
  <cp:lastModifiedBy>xi xing</cp:lastModifiedBy>
  <cp:revision>29</cp:revision>
  <dcterms:created xsi:type="dcterms:W3CDTF">2018-04-13T17:09:07Z</dcterms:created>
  <dcterms:modified xsi:type="dcterms:W3CDTF">2018-05-10T19:38:31Z</dcterms:modified>
</cp:coreProperties>
</file>