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8" r:id="rId3"/>
    <p:sldId id="257" r:id="rId4"/>
    <p:sldId id="261" r:id="rId5"/>
    <p:sldId id="273" r:id="rId6"/>
    <p:sldId id="274" r:id="rId7"/>
    <p:sldId id="266" r:id="rId8"/>
    <p:sldId id="263" r:id="rId9"/>
    <p:sldId id="262" r:id="rId10"/>
    <p:sldId id="265" r:id="rId11"/>
    <p:sldId id="264" r:id="rId12"/>
    <p:sldId id="267" r:id="rId13"/>
    <p:sldId id="270" r:id="rId14"/>
    <p:sldId id="260" r:id="rId15"/>
    <p:sldId id="272"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95" autoAdjust="0"/>
  </p:normalViewPr>
  <p:slideViewPr>
    <p:cSldViewPr snapToGrid="0">
      <p:cViewPr varScale="1">
        <p:scale>
          <a:sx n="90" d="100"/>
          <a:sy n="90"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EF0104-E764-42D9-8309-F3ED3FAE4E71}"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253403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F0104-E764-42D9-8309-F3ED3FAE4E71}"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221069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F0104-E764-42D9-8309-F3ED3FAE4E71}"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345803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F0104-E764-42D9-8309-F3ED3FAE4E71}"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97300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F0104-E764-42D9-8309-F3ED3FAE4E71}"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393739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EF0104-E764-42D9-8309-F3ED3FAE4E71}"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393682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EF0104-E764-42D9-8309-F3ED3FAE4E71}" type="datetimeFigureOut">
              <a:rPr lang="en-US" smtClean="0"/>
              <a:t>12/17/2015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315611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EF0104-E764-42D9-8309-F3ED3FAE4E71}" type="datetimeFigureOut">
              <a:rPr lang="en-US" smtClean="0"/>
              <a:t>12/17/2015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303015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F0104-E764-42D9-8309-F3ED3FAE4E71}" type="datetimeFigureOut">
              <a:rPr lang="en-US" smtClean="0"/>
              <a:t>12/17/2015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317905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F0104-E764-42D9-8309-F3ED3FAE4E71}"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64294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F0104-E764-42D9-8309-F3ED3FAE4E71}"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5AF61-1E44-4A7E-B727-A80EEE2C69B6}" type="slidenum">
              <a:rPr lang="en-US" smtClean="0"/>
              <a:t>‹#›</a:t>
            </a:fld>
            <a:endParaRPr lang="en-US"/>
          </a:p>
        </p:txBody>
      </p:sp>
    </p:spTree>
    <p:extLst>
      <p:ext uri="{BB962C8B-B14F-4D97-AF65-F5344CB8AC3E}">
        <p14:creationId xmlns:p14="http://schemas.microsoft.com/office/powerpoint/2010/main" val="24126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F0104-E764-42D9-8309-F3ED3FAE4E71}" type="datetimeFigureOut">
              <a:rPr lang="en-US" smtClean="0"/>
              <a:t>12/17/2015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5AF61-1E44-4A7E-B727-A80EEE2C69B6}" type="slidenum">
              <a:rPr lang="en-US" smtClean="0"/>
              <a:t>‹#›</a:t>
            </a:fld>
            <a:endParaRPr lang="en-US"/>
          </a:p>
        </p:txBody>
      </p:sp>
    </p:spTree>
    <p:extLst>
      <p:ext uri="{BB962C8B-B14F-4D97-AF65-F5344CB8AC3E}">
        <p14:creationId xmlns:p14="http://schemas.microsoft.com/office/powerpoint/2010/main" val="93394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uiowa.edu/~ilr/issues/ILR_97-4_Monahan.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aiserfamilyfoundation.files.wordpress.com/2015/07/7305-09-fig4.png" TargetMode="External"/><Relationship Id="rId3" Type="http://schemas.openxmlformats.org/officeDocument/2006/relationships/hyperlink" Target="http://cacs.org/research/unsustainable-california-the-top-10-issues-facing-the-golden-state-retirement-benefit-costs/" TargetMode="External"/><Relationship Id="rId7" Type="http://schemas.openxmlformats.org/officeDocument/2006/relationships/hyperlink" Target="https://upload.wikimedia.org/wikipedia/commons/2/2b/U.S._Federal_Spending_-_FY_2011.png" TargetMode="External"/><Relationship Id="rId2" Type="http://schemas.openxmlformats.org/officeDocument/2006/relationships/hyperlink" Target="http://cacs.org/visualizations/californias-unfunded-retiree-health-care-liabilities/" TargetMode="External"/><Relationship Id="rId1" Type="http://schemas.openxmlformats.org/officeDocument/2006/relationships/slideLayout" Target="../slideLayouts/slideLayout2.xml"/><Relationship Id="rId6" Type="http://schemas.openxmlformats.org/officeDocument/2006/relationships/hyperlink" Target="http://www.lao.ca.gov/reports/2014/finance/liabilities/addressing-california-key-liabilities-050714-web-resources/image/5227.png" TargetMode="External"/><Relationship Id="rId5" Type="http://schemas.openxmlformats.org/officeDocument/2006/relationships/hyperlink" Target="http://www.pgpf.org/sites/default/files/sitecore/media%20library/PGPF/Chart-Archive/0133_health_care_projected_federal-crop.gif" TargetMode="External"/><Relationship Id="rId4" Type="http://schemas.openxmlformats.org/officeDocument/2006/relationships/hyperlink" Target="http://blueskygis.blogspot.com/2014/02/united-states-of-gdp.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Hard, or Hardly Working?</a:t>
            </a:r>
            <a:br>
              <a:rPr lang="en-US" dirty="0" smtClean="0"/>
            </a:b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057828" y="1027905"/>
            <a:ext cx="10382563" cy="5830343"/>
          </a:xfrm>
          <a:prstGeom prst="rect">
            <a:avLst/>
          </a:prstGeom>
        </p:spPr>
      </p:pic>
      <p:sp>
        <p:nvSpPr>
          <p:cNvPr id="5" name="Rectangle 4"/>
          <p:cNvSpPr/>
          <p:nvPr/>
        </p:nvSpPr>
        <p:spPr>
          <a:xfrm>
            <a:off x="838200" y="6311900"/>
            <a:ext cx="6096000" cy="646331"/>
          </a:xfrm>
          <a:prstGeom prst="rect">
            <a:avLst/>
          </a:prstGeom>
        </p:spPr>
        <p:txBody>
          <a:bodyPr>
            <a:spAutoFit/>
          </a:bodyPr>
          <a:lstStyle/>
          <a:p>
            <a:r>
              <a:rPr lang="en-US" dirty="0" smtClean="0"/>
              <a:t>http://vizual-statistix.tumblr.com/post/61767587684/when-it-comes-to-work-not-all-countries-take-the</a:t>
            </a:r>
            <a:endParaRPr lang="en-US" dirty="0"/>
          </a:p>
        </p:txBody>
      </p:sp>
    </p:spTree>
    <p:extLst>
      <p:ext uri="{BB962C8B-B14F-4D97-AF65-F5344CB8AC3E}">
        <p14:creationId xmlns:p14="http://schemas.microsoft.com/office/powerpoint/2010/main" val="271205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16580" y="132118"/>
            <a:ext cx="13500179" cy="6853650"/>
          </a:xfrm>
          <a:prstGeom prst="rect">
            <a:avLst/>
          </a:prstGeom>
        </p:spPr>
      </p:pic>
      <p:pic>
        <p:nvPicPr>
          <p:cNvPr id="5" name="Picture 4"/>
          <p:cNvPicPr>
            <a:picLocks noChangeAspect="1"/>
          </p:cNvPicPr>
          <p:nvPr/>
        </p:nvPicPr>
        <p:blipFill>
          <a:blip r:embed="rId3"/>
          <a:stretch>
            <a:fillRect/>
          </a:stretch>
        </p:blipFill>
        <p:spPr>
          <a:xfrm>
            <a:off x="3690937" y="1311043"/>
            <a:ext cx="1762125" cy="2171700"/>
          </a:xfrm>
          <a:prstGeom prst="rect">
            <a:avLst/>
          </a:prstGeom>
        </p:spPr>
      </p:pic>
    </p:spTree>
    <p:extLst>
      <p:ext uri="{BB962C8B-B14F-4D97-AF65-F5344CB8AC3E}">
        <p14:creationId xmlns:p14="http://schemas.microsoft.com/office/powerpoint/2010/main" val="172147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389909" y="0"/>
            <a:ext cx="6234546" cy="6933935"/>
          </a:xfrm>
          <a:prstGeom prst="rect">
            <a:avLst/>
          </a:prstGeom>
        </p:spPr>
      </p:pic>
    </p:spTree>
    <p:extLst>
      <p:ext uri="{BB962C8B-B14F-4D97-AF65-F5344CB8AC3E}">
        <p14:creationId xmlns:p14="http://schemas.microsoft.com/office/powerpoint/2010/main" val="93374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pgpf.org/sites/default/files/sitecore/media%20library/PGPF/Chart-Archive/0133_health_care_projected_federal-crop.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199"/>
            <a:ext cx="12206492" cy="623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84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kaiserfamilyfoundation.files.wordpress.com/2015/07/7305-09-fig4.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833" y="-155575"/>
            <a:ext cx="9292168" cy="696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38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forward</a:t>
            </a:r>
            <a:endParaRPr lang="en-US" dirty="0"/>
          </a:p>
        </p:txBody>
      </p:sp>
      <p:sp>
        <p:nvSpPr>
          <p:cNvPr id="3" name="Content Placeholder 2"/>
          <p:cNvSpPr>
            <a:spLocks noGrp="1"/>
          </p:cNvSpPr>
          <p:nvPr>
            <p:ph idx="1"/>
          </p:nvPr>
        </p:nvSpPr>
        <p:spPr/>
        <p:txBody>
          <a:bodyPr>
            <a:normAutofit fontScale="77500" lnSpcReduction="20000"/>
          </a:bodyPr>
          <a:lstStyle/>
          <a:p>
            <a:r>
              <a:rPr lang="en-US" dirty="0"/>
              <a:t> </a:t>
            </a:r>
            <a:r>
              <a:rPr lang="en-US" b="1" dirty="0"/>
              <a:t>intergenerational equity</a:t>
            </a:r>
            <a:r>
              <a:rPr lang="en-US" dirty="0"/>
              <a:t> </a:t>
            </a:r>
            <a:r>
              <a:rPr lang="en-US" dirty="0" smtClean="0"/>
              <a:t>(healthcare and liability appreciation) and </a:t>
            </a:r>
            <a:r>
              <a:rPr lang="en-US" dirty="0"/>
              <a:t>reduces future budget uncertainties</a:t>
            </a:r>
            <a:r>
              <a:rPr lang="en-US" dirty="0" smtClean="0"/>
              <a:t>. The contribution to OPEBs MUST be larger or costs will increase with lower quality, NATIONWIDE and particularly as we saw in the map, in California’s largest population centers</a:t>
            </a:r>
          </a:p>
          <a:p>
            <a:r>
              <a:rPr lang="en-US" dirty="0" smtClean="0"/>
              <a:t>Reduce retirement benefits and cut government employment to better match payroll with assets and reduce liabilities. Most of these liabilities are at the city or municipal level, these aren’t soldiers or veterans, or federal government workers!</a:t>
            </a:r>
          </a:p>
          <a:p>
            <a:r>
              <a:rPr lang="en-US" dirty="0"/>
              <a:t>Besides paying down liabilities, the only effective way to slow the growth of existing unfunded liabilities is to adjust the benefits current employees have not yet earned. In California, pension benefits for current employees are guaranteed to be at least as generous going forward as they are on an employee’s first day of work. This benefit protection, coined the “California Rule,” is unique in that it applies to benefits that employees will earn in the future, rather than solely to benefits that they have </a:t>
            </a:r>
            <a:r>
              <a:rPr lang="en-US" b="1" dirty="0">
                <a:hlinkClick r:id="rId2" tooltip="Opens in a new window"/>
              </a:rPr>
              <a:t>already earned</a:t>
            </a:r>
            <a:r>
              <a:rPr lang="en-US" dirty="0"/>
              <a:t>. </a:t>
            </a:r>
            <a:endParaRPr lang="en-US" dirty="0" smtClean="0"/>
          </a:p>
          <a:p>
            <a:r>
              <a:rPr lang="en-US" dirty="0" smtClean="0"/>
              <a:t>More oversight and spending on the federal level to cover liabilities demand adjusting benefits until funding ratio to liabilities are met.</a:t>
            </a:r>
            <a:endParaRPr lang="en-US" dirty="0"/>
          </a:p>
        </p:txBody>
      </p:sp>
    </p:spTree>
    <p:extLst>
      <p:ext uri="{BB962C8B-B14F-4D97-AF65-F5344CB8AC3E}">
        <p14:creationId xmlns:p14="http://schemas.microsoft.com/office/powerpoint/2010/main" val="68104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101600"/>
            <a:ext cx="10515600" cy="4351338"/>
          </a:xfrm>
        </p:spPr>
        <p:txBody>
          <a:bodyPr>
            <a:normAutofit fontScale="85000" lnSpcReduction="10000"/>
          </a:bodyPr>
          <a:lstStyle/>
          <a:p>
            <a:r>
              <a:rPr lang="en-US" dirty="0"/>
              <a:t>California’s retirement benefit systems are chronically underfunded and require significantly higher contributions to patch funding shortfalls. Given pensions’ strong legal protections, it is inevitable that rising retirement costs will continue to consume larger shares of California’s state and local budgets</a:t>
            </a:r>
            <a:r>
              <a:rPr lang="en-US" dirty="0" smtClean="0"/>
              <a:t>.</a:t>
            </a:r>
          </a:p>
          <a:p>
            <a:r>
              <a:rPr lang="en-US" dirty="0"/>
              <a:t>The longer these retirement debts are left unpaid, the more expensive providing benefits becomes, and the greater the risk that the plans will have insufficient assets to provide legally guaranteed benefits. Without substantial reform, future generations will be responsible for paying down retirement benefits earned by previous generations, and at extremely high costs</a:t>
            </a:r>
            <a:r>
              <a:rPr lang="en-US" dirty="0" smtClean="0"/>
              <a:t>.</a:t>
            </a:r>
          </a:p>
          <a:p>
            <a:r>
              <a:rPr lang="en-US" dirty="0" smtClean="0"/>
              <a:t>Without incentives State government can keep increasing OPEB liabilities. Federal legislation can be used to take away legal </a:t>
            </a:r>
            <a:r>
              <a:rPr lang="en-US" dirty="0" err="1" smtClean="0"/>
              <a:t>gurantes</a:t>
            </a:r>
            <a:r>
              <a:rPr lang="en-US" dirty="0" smtClean="0"/>
              <a:t> to benefits and incentivize states to allow reform within a more reasonable time frame (</a:t>
            </a:r>
            <a:r>
              <a:rPr lang="en-US" dirty="0" err="1" smtClean="0"/>
              <a:t>ie</a:t>
            </a:r>
            <a:r>
              <a:rPr lang="en-US" dirty="0" smtClean="0"/>
              <a:t> 25 years from retirement).</a:t>
            </a:r>
            <a:endParaRPr lang="en-US" dirty="0"/>
          </a:p>
        </p:txBody>
      </p:sp>
    </p:spTree>
    <p:extLst>
      <p:ext uri="{BB962C8B-B14F-4D97-AF65-F5344CB8AC3E}">
        <p14:creationId xmlns:p14="http://schemas.microsoft.com/office/powerpoint/2010/main" val="205219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396875"/>
            <a:ext cx="10515600" cy="1325563"/>
          </a:xfrm>
        </p:spPr>
        <p:txBody>
          <a:bodyPr/>
          <a:lstStyle/>
          <a:p>
            <a:r>
              <a:rPr lang="en-US" dirty="0" smtClean="0"/>
              <a:t>Citations</a:t>
            </a:r>
            <a:endParaRPr lang="en-US" dirty="0"/>
          </a:p>
        </p:txBody>
      </p:sp>
      <p:sp>
        <p:nvSpPr>
          <p:cNvPr id="3" name="Content Placeholder 2"/>
          <p:cNvSpPr>
            <a:spLocks noGrp="1"/>
          </p:cNvSpPr>
          <p:nvPr>
            <p:ph idx="1"/>
          </p:nvPr>
        </p:nvSpPr>
        <p:spPr>
          <a:xfrm>
            <a:off x="257175" y="1206500"/>
            <a:ext cx="10515600" cy="4351338"/>
          </a:xfrm>
        </p:spPr>
        <p:txBody>
          <a:bodyPr>
            <a:normAutofit fontScale="85000" lnSpcReduction="20000"/>
          </a:bodyPr>
          <a:lstStyle/>
          <a:p>
            <a:r>
              <a:rPr lang="en-US" dirty="0">
                <a:hlinkClick r:id="rId2"/>
              </a:rPr>
              <a:t>http://cacs.org/visualizations/californias-unfunded-retiree-health-care-liabilities</a:t>
            </a:r>
            <a:r>
              <a:rPr lang="en-US" dirty="0" smtClean="0">
                <a:hlinkClick r:id="rId2"/>
              </a:rPr>
              <a:t>/</a:t>
            </a:r>
            <a:endParaRPr lang="en-US" dirty="0" smtClean="0"/>
          </a:p>
          <a:p>
            <a:r>
              <a:rPr lang="en-US" dirty="0">
                <a:hlinkClick r:id="rId3"/>
              </a:rPr>
              <a:t>http://cacs.org/research/unsustainable-california-the-top-10-issues-facing-the-golden-state-retirement-benefit-costs/</a:t>
            </a:r>
            <a:endParaRPr lang="en-US" dirty="0"/>
          </a:p>
          <a:p>
            <a:r>
              <a:rPr lang="en-US" dirty="0" smtClean="0">
                <a:hlinkClick r:id="rId4"/>
              </a:rPr>
              <a:t>http</a:t>
            </a:r>
            <a:r>
              <a:rPr lang="en-US" dirty="0">
                <a:hlinkClick r:id="rId4"/>
              </a:rPr>
              <a:t>://</a:t>
            </a:r>
            <a:r>
              <a:rPr lang="en-US" dirty="0" smtClean="0">
                <a:hlinkClick r:id="rId4"/>
              </a:rPr>
              <a:t>blueskygis.blogspot.com/2014/02/united-states-of-gdp.html</a:t>
            </a:r>
            <a:endParaRPr lang="en-US" dirty="0"/>
          </a:p>
          <a:p>
            <a:r>
              <a:rPr lang="en-US" dirty="0">
                <a:hlinkClick r:id="rId5"/>
              </a:rPr>
              <a:t>http://</a:t>
            </a:r>
            <a:r>
              <a:rPr lang="en-US" dirty="0" smtClean="0">
                <a:hlinkClick r:id="rId5"/>
              </a:rPr>
              <a:t>www.pgpf.org/sites/default/files/sitecore/media%20library/PGPF/Chart-Archive/0133_health_care_projected_federal-crop.gif</a:t>
            </a:r>
            <a:r>
              <a:rPr lang="en-US" dirty="0" smtClean="0"/>
              <a:t> </a:t>
            </a:r>
          </a:p>
          <a:p>
            <a:r>
              <a:rPr lang="en-US" dirty="0">
                <a:hlinkClick r:id="rId6"/>
              </a:rPr>
              <a:t>http://</a:t>
            </a:r>
            <a:r>
              <a:rPr lang="en-US" dirty="0" smtClean="0">
                <a:hlinkClick r:id="rId6"/>
              </a:rPr>
              <a:t>www.lao.ca.gov/reports/2014/finance/liabilities/addressing-california-key-liabilities-050714-web-resources/image/5227.png</a:t>
            </a:r>
            <a:r>
              <a:rPr lang="en-US" dirty="0" smtClean="0"/>
              <a:t> </a:t>
            </a:r>
          </a:p>
          <a:p>
            <a:r>
              <a:rPr lang="en-US" dirty="0">
                <a:solidFill>
                  <a:srgbClr val="000000"/>
                </a:solidFill>
                <a:latin typeface="open_sansregular"/>
                <a:hlinkClick r:id="rId3"/>
              </a:rPr>
              <a:t>http://cacs.org/research/unsustainable-california-the-top-10-issues-facing-the-golden-state-retirement-benefit-costs</a:t>
            </a:r>
            <a:r>
              <a:rPr lang="en-US" dirty="0" smtClean="0">
                <a:solidFill>
                  <a:srgbClr val="000000"/>
                </a:solidFill>
                <a:latin typeface="open_sansregular"/>
                <a:hlinkClick r:id="rId3"/>
              </a:rPr>
              <a:t>/</a:t>
            </a:r>
            <a:endParaRPr lang="en-US" dirty="0" smtClean="0">
              <a:solidFill>
                <a:srgbClr val="000000"/>
              </a:solidFill>
              <a:latin typeface="open_sansregular"/>
            </a:endParaRPr>
          </a:p>
          <a:p>
            <a:r>
              <a:rPr lang="en-US" dirty="0">
                <a:hlinkClick r:id="rId7"/>
              </a:rPr>
              <a:t>https://upload.wikimedia.org/wikipedia/commons/2/2b/U.S._Federal_Spending_-_</a:t>
            </a:r>
            <a:r>
              <a:rPr lang="en-US" dirty="0" smtClean="0">
                <a:hlinkClick r:id="rId7"/>
              </a:rPr>
              <a:t>FY_2011.png</a:t>
            </a:r>
            <a:endParaRPr lang="en-US" dirty="0" smtClean="0"/>
          </a:p>
          <a:p>
            <a:r>
              <a:rPr lang="en-US" dirty="0">
                <a:hlinkClick r:id="rId8"/>
              </a:rPr>
              <a:t>https://</a:t>
            </a:r>
            <a:r>
              <a:rPr lang="en-US" dirty="0" smtClean="0">
                <a:hlinkClick r:id="rId8"/>
              </a:rPr>
              <a:t>kaiserfamilyfoundation.files.wordpress.com/2015/07/7305-09-fig4.png</a:t>
            </a:r>
            <a:r>
              <a:rPr lang="en-US" dirty="0" smtClean="0"/>
              <a:t> </a:t>
            </a:r>
            <a:endParaRPr lang="en-US" dirty="0"/>
          </a:p>
          <a:p>
            <a:endParaRPr lang="en-US" dirty="0"/>
          </a:p>
        </p:txBody>
      </p:sp>
    </p:spTree>
    <p:extLst>
      <p:ext uri="{BB962C8B-B14F-4D97-AF65-F5344CB8AC3E}">
        <p14:creationId xmlns:p14="http://schemas.microsoft.com/office/powerpoint/2010/main" val="55224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upload.wikimedia.org/wikipedia/commons/2/2b/U.S._Federal_Spending_-_FY_20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3101" y="0"/>
            <a:ext cx="8410574" cy="630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6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9" y="-374071"/>
            <a:ext cx="10515600" cy="1325563"/>
          </a:xfrm>
        </p:spPr>
        <p:txBody>
          <a:bodyPr/>
          <a:lstStyle/>
          <a:p>
            <a:r>
              <a:rPr lang="en-US" dirty="0" smtClean="0"/>
              <a:t>United States of GDP</a:t>
            </a:r>
            <a:endParaRPr lang="en-US" dirty="0"/>
          </a:p>
        </p:txBody>
      </p:sp>
      <p:pic>
        <p:nvPicPr>
          <p:cNvPr id="1028" name="Picture 4" descr="http://i.imgur.com/JMKNez5.p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97" y="-146408"/>
            <a:ext cx="10162310" cy="782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6.businessinsider.com/image/52f0ce876bb3f7af28aad571-1200-/jtpdpi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450" y="308553"/>
            <a:ext cx="10315231" cy="632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77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dirty="0" smtClean="0"/>
              <a:t>This </a:t>
            </a:r>
            <a:r>
              <a:rPr lang="en-US" dirty="0"/>
              <a:t>data was initially collected as a part of California Common Sense’s report titled, “Surveying California’s Unfunded Retiree Healthcare Obligations”.</a:t>
            </a:r>
            <a:endParaRPr lang="en-US" dirty="0"/>
          </a:p>
        </p:txBody>
      </p:sp>
    </p:spTree>
    <p:extLst>
      <p:ext uri="{BB962C8B-B14F-4D97-AF65-F5344CB8AC3E}">
        <p14:creationId xmlns:p14="http://schemas.microsoft.com/office/powerpoint/2010/main" val="3618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cacs.org/wp-content/uploads/2014/05/unfunded-retiree-healthca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491" y="0"/>
            <a:ext cx="102358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14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49" y="282575"/>
            <a:ext cx="11706225" cy="5708650"/>
          </a:xfrm>
        </p:spPr>
        <p:txBody>
          <a:bodyPr>
            <a:normAutofit fontScale="85000" lnSpcReduction="20000"/>
          </a:bodyPr>
          <a:lstStyle/>
          <a:p>
            <a:r>
              <a:rPr lang="en-US" dirty="0">
                <a:solidFill>
                  <a:srgbClr val="000000"/>
                </a:solidFill>
                <a:latin typeface="open_sansregular"/>
              </a:rPr>
              <a:t>Under the Government Accounting Standards Board (GASB) statements No. 43 and 45, many municipalities began reporting liabilities associated with their </a:t>
            </a:r>
            <a:r>
              <a:rPr lang="en-US" b="1" i="1" dirty="0">
                <a:solidFill>
                  <a:srgbClr val="000000"/>
                </a:solidFill>
                <a:latin typeface="open_sansregular"/>
              </a:rPr>
              <a:t>o</a:t>
            </a:r>
            <a:r>
              <a:rPr lang="en-US" i="1" dirty="0">
                <a:solidFill>
                  <a:srgbClr val="000000"/>
                </a:solidFill>
                <a:latin typeface="open_sansregular"/>
              </a:rPr>
              <a:t>ther </a:t>
            </a:r>
            <a:r>
              <a:rPr lang="en-US" b="1" i="1" dirty="0">
                <a:solidFill>
                  <a:srgbClr val="000000"/>
                </a:solidFill>
                <a:latin typeface="open_sansregular"/>
              </a:rPr>
              <a:t>p</a:t>
            </a:r>
            <a:r>
              <a:rPr lang="en-US" i="1" dirty="0">
                <a:solidFill>
                  <a:srgbClr val="000000"/>
                </a:solidFill>
                <a:latin typeface="open_sansregular"/>
              </a:rPr>
              <a:t>ost-</a:t>
            </a:r>
            <a:r>
              <a:rPr lang="en-US" b="1" i="1" dirty="0">
                <a:solidFill>
                  <a:srgbClr val="000000"/>
                </a:solidFill>
                <a:latin typeface="open_sansregular"/>
              </a:rPr>
              <a:t>e</a:t>
            </a:r>
            <a:r>
              <a:rPr lang="en-US" i="1" dirty="0">
                <a:solidFill>
                  <a:srgbClr val="000000"/>
                </a:solidFill>
                <a:latin typeface="open_sansregular"/>
              </a:rPr>
              <a:t>mployment </a:t>
            </a:r>
            <a:r>
              <a:rPr lang="en-US" b="1" i="1" dirty="0">
                <a:solidFill>
                  <a:srgbClr val="000000"/>
                </a:solidFill>
                <a:latin typeface="open_sansregular"/>
              </a:rPr>
              <a:t>b</a:t>
            </a:r>
            <a:r>
              <a:rPr lang="en-US" i="1" dirty="0">
                <a:solidFill>
                  <a:srgbClr val="000000"/>
                </a:solidFill>
                <a:latin typeface="open_sansregular"/>
              </a:rPr>
              <a:t>enefits</a:t>
            </a:r>
            <a:r>
              <a:rPr lang="en-US" dirty="0">
                <a:solidFill>
                  <a:srgbClr val="000000"/>
                </a:solidFill>
                <a:latin typeface="open_sansregular"/>
              </a:rPr>
              <a:t> (OPEBs). </a:t>
            </a:r>
          </a:p>
          <a:p>
            <a:r>
              <a:rPr lang="en-US" dirty="0" smtClean="0">
                <a:solidFill>
                  <a:srgbClr val="000000"/>
                </a:solidFill>
                <a:latin typeface="open_sansregular"/>
              </a:rPr>
              <a:t>OPEBs </a:t>
            </a:r>
            <a:r>
              <a:rPr lang="en-US" dirty="0">
                <a:solidFill>
                  <a:srgbClr val="000000"/>
                </a:solidFill>
                <a:latin typeface="open_sansregular"/>
              </a:rPr>
              <a:t>include any non-pension retirement benefit, but mainly include healthcare benefits. Typically, when public employees retire, they receive these healthcare benefits for the rest of their lives, or until they are eligible for Medicare These newly updated figures reveal billions of dollars in chronically underfunded OPEB liabilities. Despite that fact, OPEBs have not received nearly the same scrutiny or sense of urgency as their pension benefit counterparts</a:t>
            </a:r>
            <a:r>
              <a:rPr lang="en-US" dirty="0" smtClean="0">
                <a:solidFill>
                  <a:srgbClr val="000000"/>
                </a:solidFill>
                <a:latin typeface="open_sansregular"/>
              </a:rPr>
              <a:t>.</a:t>
            </a:r>
          </a:p>
          <a:p>
            <a:r>
              <a:rPr lang="en-US" dirty="0"/>
              <a:t>Many lawmakers and pension plan managers assumed that the financial prosperity generated by the 1990s bull markets would last indefinitely. Under those assumptions, policy makers increased benefits significantly throughout the state. But investment returns failed to match those optimistic assumptions</a:t>
            </a:r>
            <a:r>
              <a:rPr lang="en-US" dirty="0" smtClean="0"/>
              <a:t>.</a:t>
            </a:r>
            <a:endParaRPr lang="en-US" dirty="0" smtClean="0">
              <a:solidFill>
                <a:srgbClr val="000000"/>
              </a:solidFill>
              <a:latin typeface="open_sansregular"/>
            </a:endParaRPr>
          </a:p>
          <a:p>
            <a:pPr marL="0" indent="0">
              <a:buNone/>
            </a:pPr>
            <a:endParaRPr lang="en-US" dirty="0">
              <a:solidFill>
                <a:srgbClr val="000000"/>
              </a:solidFill>
              <a:latin typeface="open_sansregular"/>
            </a:endParaRPr>
          </a:p>
          <a:p>
            <a:r>
              <a:rPr lang="en-US" dirty="0" smtClean="0">
                <a:solidFill>
                  <a:srgbClr val="000000"/>
                </a:solidFill>
                <a:latin typeface="open_sansregular"/>
              </a:rPr>
              <a:t>Underfunded </a:t>
            </a:r>
            <a:r>
              <a:rPr lang="en-US" dirty="0">
                <a:solidFill>
                  <a:srgbClr val="000000"/>
                </a:solidFill>
                <a:latin typeface="open_sansregular"/>
              </a:rPr>
              <a:t>liabilities total $1 trillion  $433 </a:t>
            </a:r>
            <a:r>
              <a:rPr lang="en-US" dirty="0" smtClean="0">
                <a:solidFill>
                  <a:srgbClr val="000000"/>
                </a:solidFill>
                <a:latin typeface="open_sansregular"/>
              </a:rPr>
              <a:t>billion in </a:t>
            </a:r>
            <a:r>
              <a:rPr lang="en-US" dirty="0">
                <a:solidFill>
                  <a:srgbClr val="000000"/>
                </a:solidFill>
                <a:latin typeface="open_sansregular"/>
              </a:rPr>
              <a:t>California </a:t>
            </a:r>
            <a:r>
              <a:rPr lang="en-US" dirty="0" smtClean="0">
                <a:solidFill>
                  <a:srgbClr val="000000"/>
                </a:solidFill>
                <a:latin typeface="open_sansregular"/>
              </a:rPr>
              <a:t>alone with OPEB’s being half of them.</a:t>
            </a:r>
          </a:p>
          <a:p>
            <a:r>
              <a:rPr lang="en-US" dirty="0" smtClean="0">
                <a:solidFill>
                  <a:srgbClr val="000000"/>
                </a:solidFill>
                <a:latin typeface="open_sansregular"/>
              </a:rPr>
              <a:t>Largest part of OPEB is HEALTHCARE</a:t>
            </a:r>
            <a:r>
              <a:rPr lang="en-US" dirty="0">
                <a:solidFill>
                  <a:srgbClr val="000000"/>
                </a:solidFill>
                <a:latin typeface="open_sansregular"/>
              </a:rPr>
              <a:t/>
            </a:r>
            <a:br>
              <a:rPr lang="en-US" dirty="0">
                <a:solidFill>
                  <a:srgbClr val="000000"/>
                </a:solidFill>
                <a:latin typeface="open_sansregular"/>
              </a:rPr>
            </a:br>
            <a:endParaRPr lang="en-US" dirty="0" smtClean="0">
              <a:solidFill>
                <a:srgbClr val="000000"/>
              </a:solidFill>
              <a:latin typeface="open_sansregular"/>
            </a:endParaRPr>
          </a:p>
          <a:p>
            <a:endParaRPr lang="en-US" dirty="0">
              <a:solidFill>
                <a:srgbClr val="000000"/>
              </a:solidFill>
              <a:latin typeface="open_sansregular"/>
            </a:endParaRPr>
          </a:p>
          <a:p>
            <a:endParaRPr lang="en-US" dirty="0"/>
          </a:p>
        </p:txBody>
      </p:sp>
    </p:spTree>
    <p:extLst>
      <p:ext uri="{BB962C8B-B14F-4D97-AF65-F5344CB8AC3E}">
        <p14:creationId xmlns:p14="http://schemas.microsoft.com/office/powerpoint/2010/main" val="105866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lao.ca.gov/reports/2014/finance/liabilities/addressing-california-key-liabilities-050714-web-resources/image/522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1" y="55685"/>
            <a:ext cx="6224154" cy="6857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5026" y="72736"/>
            <a:ext cx="3456709" cy="735590"/>
          </a:xfrm>
        </p:spPr>
        <p:txBody>
          <a:bodyPr>
            <a:normAutofit fontScale="90000"/>
          </a:bodyPr>
          <a:lstStyle/>
          <a:p>
            <a:r>
              <a:rPr lang="en-US" dirty="0" smtClean="0"/>
              <a:t>Past</a:t>
            </a:r>
            <a:endParaRPr lang="en-US" dirty="0"/>
          </a:p>
        </p:txBody>
      </p:sp>
      <p:pic>
        <p:nvPicPr>
          <p:cNvPr id="4" name="Picture 3"/>
          <p:cNvPicPr>
            <a:picLocks noChangeAspect="1"/>
          </p:cNvPicPr>
          <p:nvPr/>
        </p:nvPicPr>
        <p:blipFill>
          <a:blip r:embed="rId2"/>
          <a:stretch>
            <a:fillRect/>
          </a:stretch>
        </p:blipFill>
        <p:spPr>
          <a:xfrm>
            <a:off x="0" y="0"/>
            <a:ext cx="13685438" cy="6743700"/>
          </a:xfrm>
          <a:prstGeom prst="rect">
            <a:avLst/>
          </a:prstGeom>
        </p:spPr>
      </p:pic>
      <p:pic>
        <p:nvPicPr>
          <p:cNvPr id="6" name="Picture 5"/>
          <p:cNvPicPr>
            <a:picLocks noChangeAspect="1"/>
          </p:cNvPicPr>
          <p:nvPr/>
        </p:nvPicPr>
        <p:blipFill>
          <a:blip r:embed="rId3"/>
          <a:stretch>
            <a:fillRect/>
          </a:stretch>
        </p:blipFill>
        <p:spPr>
          <a:xfrm>
            <a:off x="10082212" y="440531"/>
            <a:ext cx="1762125" cy="2171700"/>
          </a:xfrm>
          <a:prstGeom prst="rect">
            <a:avLst/>
          </a:prstGeom>
        </p:spPr>
      </p:pic>
      <p:pic>
        <p:nvPicPr>
          <p:cNvPr id="5" name="Picture 4"/>
          <p:cNvPicPr>
            <a:picLocks noChangeAspect="1"/>
          </p:cNvPicPr>
          <p:nvPr/>
        </p:nvPicPr>
        <p:blipFill>
          <a:blip r:embed="rId4"/>
          <a:stretch>
            <a:fillRect/>
          </a:stretch>
        </p:blipFill>
        <p:spPr>
          <a:xfrm>
            <a:off x="1624099" y="713999"/>
            <a:ext cx="3959281" cy="4515601"/>
          </a:xfrm>
          <a:prstGeom prst="rect">
            <a:avLst/>
          </a:prstGeom>
        </p:spPr>
      </p:pic>
    </p:spTree>
    <p:extLst>
      <p:ext uri="{BB962C8B-B14F-4D97-AF65-F5344CB8AC3E}">
        <p14:creationId xmlns:p14="http://schemas.microsoft.com/office/powerpoint/2010/main" val="335344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241</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open_sansregular</vt:lpstr>
      <vt:lpstr>Office Theme</vt:lpstr>
      <vt:lpstr>Working Hard, or Hardly Working? |</vt:lpstr>
      <vt:lpstr>PowerPoint Presentation</vt:lpstr>
      <vt:lpstr>United States of GDP</vt:lpstr>
      <vt:lpstr>PowerPoint Presentation</vt:lpstr>
      <vt:lpstr>Data</vt:lpstr>
      <vt:lpstr>PowerPoint Presentation</vt:lpstr>
      <vt:lpstr>PowerPoint Presentation</vt:lpstr>
      <vt:lpstr>PowerPoint Presentation</vt:lpstr>
      <vt:lpstr>Past</vt:lpstr>
      <vt:lpstr>PowerPoint Presentation</vt:lpstr>
      <vt:lpstr>PowerPoint Presentation</vt:lpstr>
      <vt:lpstr>PowerPoint Presentation</vt:lpstr>
      <vt:lpstr>PowerPoint Presentation</vt:lpstr>
      <vt:lpstr>Going forward</vt:lpstr>
      <vt:lpstr>PowerPoint Presentation</vt:lpstr>
      <vt:lpstr>Citations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AliDesktop</dc:creator>
  <cp:lastModifiedBy>AliDesktop</cp:lastModifiedBy>
  <cp:revision>70</cp:revision>
  <dcterms:created xsi:type="dcterms:W3CDTF">2015-12-17T14:48:10Z</dcterms:created>
  <dcterms:modified xsi:type="dcterms:W3CDTF">2015-12-17T20:59:12Z</dcterms:modified>
</cp:coreProperties>
</file>