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80" r:id="rId7"/>
    <p:sldId id="261" r:id="rId8"/>
    <p:sldId id="277" r:id="rId9"/>
    <p:sldId id="278" r:id="rId10"/>
    <p:sldId id="279" r:id="rId11"/>
    <p:sldId id="281" r:id="rId12"/>
    <p:sldId id="282" r:id="rId13"/>
    <p:sldId id="266" r:id="rId14"/>
    <p:sldId id="275" r:id="rId15"/>
    <p:sldId id="276" r:id="rId16"/>
    <p:sldId id="28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336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E982F-F70A-42AE-B902-EB340A0AA33F}" type="datetimeFigureOut">
              <a:rPr lang="ko-KR" altLang="en-US" smtClean="0"/>
              <a:pPr/>
              <a:t>2015-04-23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3F195-D45A-4AA4-BF29-52AEADBAB5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3F195-D45A-4AA4-BF29-52AEADBAB51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3F195-D45A-4AA4-BF29-52AEADBAB51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3F195-D45A-4AA4-BF29-52AEADBAB51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3F195-D45A-4AA4-BF29-52AEADBAB51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956581"/>
            <a:ext cx="9144000" cy="1928803"/>
            <a:chOff x="0" y="4929198"/>
            <a:chExt cx="9144000" cy="1928803"/>
          </a:xfrm>
        </p:grpSpPr>
        <p:sp>
          <p:nvSpPr>
            <p:cNvPr id="20" name="자유형 19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8" name="자유형 7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290" y="364331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1321-815C-4480-8413-8E0BB56AFB35}" type="datetimeFigureOut">
              <a:rPr lang="ko-KR" altLang="en-US" smtClean="0"/>
              <a:pPr/>
              <a:t>2015-04-23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ED1B-9380-4D67-855B-215AF0416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457200" y="2285992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1321-815C-4480-8413-8E0BB56AFB35}" type="datetimeFigureOut">
              <a:rPr lang="ko-KR" altLang="en-US" smtClean="0"/>
              <a:pPr/>
              <a:t>2015-04-23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ED1B-9380-4D67-855B-215AF0416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2263" y="51347"/>
            <a:ext cx="1000131" cy="1036773"/>
            <a:chOff x="13317" y="34771"/>
            <a:chExt cx="1272534" cy="1310103"/>
          </a:xfrm>
        </p:grpSpPr>
        <p:sp>
          <p:nvSpPr>
            <p:cNvPr id="12" name="자유형 11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8" name="자유형 7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9" name="자유형 8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1321-815C-4480-8413-8E0BB56AFB35}" type="datetimeFigureOut">
              <a:rPr lang="ko-KR" altLang="en-US" smtClean="0"/>
              <a:pPr/>
              <a:t>2015-04-23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ED1B-9380-4D67-855B-215AF0416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29454" y="428606"/>
            <a:ext cx="1757346" cy="5357851"/>
          </a:xfrm>
        </p:spPr>
        <p:txBody>
          <a:bodyPr vert="eaVert"/>
          <a:lstStyle>
            <a:lvl1pPr algn="l">
              <a:defRPr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28596" y="428606"/>
            <a:ext cx="6357982" cy="536893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600202"/>
            <a:ext cx="8258204" cy="4525963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1321-815C-4480-8413-8E0BB56AFB35}" type="datetimeFigureOut">
              <a:rPr lang="ko-KR" altLang="en-US" smtClean="0"/>
              <a:pPr/>
              <a:t>2015-04-23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ED1B-9380-4D67-855B-215AF0416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2976" y="357166"/>
            <a:ext cx="7472386" cy="10001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grpSp>
        <p:nvGrpSpPr>
          <p:cNvPr id="8" name="그룹 7"/>
          <p:cNvGrpSpPr/>
          <p:nvPr/>
        </p:nvGrpSpPr>
        <p:grpSpPr>
          <a:xfrm>
            <a:off x="71407" y="106210"/>
            <a:ext cx="1000131" cy="1036773"/>
            <a:chOff x="13317" y="34771"/>
            <a:chExt cx="1272534" cy="1310103"/>
          </a:xfrm>
        </p:grpSpPr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6512" y="3861048"/>
            <a:ext cx="9144000" cy="2936915"/>
            <a:chOff x="0" y="3921086"/>
            <a:chExt cx="9144000" cy="2936915"/>
          </a:xfrm>
        </p:grpSpPr>
        <p:sp>
          <p:nvSpPr>
            <p:cNvPr id="21" name="자유형 20"/>
            <p:cNvSpPr>
              <a:spLocks/>
            </p:cNvSpPr>
            <p:nvPr userDrawn="1"/>
          </p:nvSpPr>
          <p:spPr bwMode="ltGray">
            <a:xfrm>
              <a:off x="0" y="3921086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414" y="1857364"/>
            <a:ext cx="690717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1321-815C-4480-8413-8E0BB56AFB35}" type="datetimeFigureOut">
              <a:rPr lang="ko-KR" altLang="en-US" smtClean="0"/>
              <a:pPr/>
              <a:t>2015-04-23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ED1B-9380-4D67-855B-215AF0416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4414" y="3286124"/>
            <a:ext cx="691514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grpSp>
        <p:nvGrpSpPr>
          <p:cNvPr id="8" name="그룹 7"/>
          <p:cNvGrpSpPr/>
          <p:nvPr/>
        </p:nvGrpSpPr>
        <p:grpSpPr>
          <a:xfrm>
            <a:off x="142845" y="1857364"/>
            <a:ext cx="1000131" cy="1036773"/>
            <a:chOff x="13317" y="34771"/>
            <a:chExt cx="1272534" cy="1310103"/>
          </a:xfrm>
        </p:grpSpPr>
        <p:sp>
          <p:nvSpPr>
            <p:cNvPr id="26" name="자유형 25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7" name="자유형 26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8" name="자유형 27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9" name="자유형 28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30" name="자유형 29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11" name="자유형 10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2" name="자유형 11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1321-815C-4480-8413-8E0BB56AFB35}" type="datetimeFigureOut">
              <a:rPr lang="ko-KR" altLang="en-US" smtClean="0"/>
              <a:pPr/>
              <a:t>2015-04-23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ED1B-9380-4D67-855B-215AF0416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accent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accent4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1321-815C-4480-8413-8E0BB56AFB35}" type="datetimeFigureOut">
              <a:rPr lang="ko-KR" altLang="en-US" smtClean="0"/>
              <a:pPr/>
              <a:t>2015-04-23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ED1B-9380-4D67-855B-215AF0416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71407" y="71414"/>
            <a:ext cx="1000131" cy="1036774"/>
            <a:chOff x="13317" y="34771"/>
            <a:chExt cx="1272535" cy="1310104"/>
          </a:xfrm>
        </p:grpSpPr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 userDrawn="1"/>
          </p:nvSpPr>
          <p:spPr bwMode="gray">
            <a:xfrm>
              <a:off x="969940" y="1030550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4" name="자유형 23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6" name="자유형 15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1321-815C-4480-8413-8E0BB56AFB35}" type="datetimeFigureOut">
              <a:rPr lang="ko-KR" altLang="en-US" smtClean="0"/>
              <a:pPr/>
              <a:t>2015-04-23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ED1B-9380-4D67-855B-215AF0416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106211"/>
            <a:ext cx="1000131" cy="1036773"/>
            <a:chOff x="13317" y="34771"/>
            <a:chExt cx="1272534" cy="1310103"/>
          </a:xfrm>
        </p:grpSpPr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2" name="자유형 11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1321-815C-4480-8413-8E0BB56AFB35}" type="datetimeFigureOut">
              <a:rPr lang="ko-KR" altLang="en-US" smtClean="0"/>
              <a:pPr/>
              <a:t>2015-04-23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ED1B-9380-4D67-855B-215AF0416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6400" y="384598"/>
            <a:ext cx="7500990" cy="4817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b"/>
          <a:lstStyle>
            <a:lvl1pPr algn="l">
              <a:defRPr sz="2400" b="1">
                <a:ln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7662" y="1089026"/>
            <a:ext cx="4686304" cy="50546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71580" y="1089026"/>
            <a:ext cx="2686038" cy="50546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1321-815C-4480-8413-8E0BB56AFB35}" type="datetimeFigureOut">
              <a:rPr lang="ko-KR" altLang="en-US" smtClean="0"/>
              <a:pPr/>
              <a:t>2015-04-23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ED1B-9380-4D67-855B-215AF0416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자유형 10"/>
          <p:cNvSpPr>
            <a:spLocks/>
          </p:cNvSpPr>
          <p:nvPr/>
        </p:nvSpPr>
        <p:spPr bwMode="gray">
          <a:xfrm>
            <a:off x="340905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gray">
          <a:xfrm>
            <a:off x="71407" y="653955"/>
            <a:ext cx="247040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gray">
          <a:xfrm>
            <a:off x="73902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4" name="자유형 13"/>
          <p:cNvSpPr>
            <a:spLocks/>
          </p:cNvSpPr>
          <p:nvPr/>
        </p:nvSpPr>
        <p:spPr bwMode="gray">
          <a:xfrm>
            <a:off x="823251" y="894237"/>
            <a:ext cx="248287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gray">
          <a:xfrm>
            <a:off x="344103" y="376692"/>
            <a:ext cx="479107" cy="517546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29190" y="928670"/>
            <a:ext cx="3857652" cy="928694"/>
          </a:xfrm>
        </p:spPr>
        <p:txBody>
          <a:bodyPr anchor="b"/>
          <a:lstStyle>
            <a:lvl1pPr algn="l">
              <a:defRPr sz="2000" b="1">
                <a:ln>
                  <a:noFill/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29190" y="1928802"/>
            <a:ext cx="3857652" cy="335758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1321-815C-4480-8413-8E0BB56AFB35}" type="datetimeFigureOut">
              <a:rPr lang="ko-KR" altLang="en-US" smtClean="0"/>
              <a:pPr/>
              <a:t>2015-04-23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ED1B-9380-4D67-855B-215AF0416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21422455">
            <a:off x="609122" y="1000108"/>
            <a:ext cx="4000528" cy="4857784"/>
          </a:xfrm>
          <a:prstGeom prst="rect">
            <a:avLst/>
          </a:prstGeom>
          <a:solidFill>
            <a:srgbClr val="F8F8F8"/>
          </a:solidFill>
          <a:ln w="3175" cap="sq" cmpd="sng" algn="ctr">
            <a:solidFill>
              <a:srgbClr val="C0C0C0"/>
            </a:solidFill>
            <a:prstDash val="solid"/>
          </a:ln>
          <a:effectLst>
            <a:outerShdw blurRad="5715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3"/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"/>
          </p:nvPr>
        </p:nvSpPr>
        <p:spPr>
          <a:xfrm>
            <a:off x="642910" y="1000108"/>
            <a:ext cx="4004390" cy="4857784"/>
          </a:xfrm>
          <a:prstGeom prst="rect">
            <a:avLst/>
          </a:prstGeom>
          <a:solidFill>
            <a:schemeClr val="accent3"/>
          </a:solidFill>
          <a:ln w="3175" cap="sq" cmpd="sng" algn="ctr">
            <a:solidFill>
              <a:srgbClr val="F8F8F8"/>
            </a:solidFill>
            <a:prstDash val="solid"/>
            <a:miter lim="800000"/>
          </a:ln>
          <a:effectLst>
            <a:outerShdw blurRad="38100" dist="50800" dir="3000000" algn="tl" rotWithShape="0">
              <a:srgbClr val="000000">
                <a:alpha val="40000"/>
              </a:srgbClr>
            </a:outerShdw>
          </a:effectLst>
          <a:sp3d contourW="12700" prstMaterial="plastic">
            <a:contourClr>
              <a:srgbClr val="000000">
                <a:alpha val="35294"/>
              </a:srgbClr>
            </a:contourClr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grpSp>
        <p:nvGrpSpPr>
          <p:cNvPr id="3" name="그룹 2"/>
          <p:cNvGrpSpPr/>
          <p:nvPr/>
        </p:nvGrpSpPr>
        <p:grpSpPr>
          <a:xfrm>
            <a:off x="8116469" y="45696"/>
            <a:ext cx="1000131" cy="1036773"/>
            <a:chOff x="13317" y="34771"/>
            <a:chExt cx="1272534" cy="1310103"/>
          </a:xfrm>
        </p:grpSpPr>
        <p:sp>
          <p:nvSpPr>
            <p:cNvPr id="13" name="자유형 12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D701321-815C-4480-8413-8E0BB56AFB35}" type="datetimeFigureOut">
              <a:rPr lang="ko-KR" altLang="en-US" smtClean="0"/>
              <a:pPr/>
              <a:t>2015-04-23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5EBED1B-9380-4D67-855B-215AF0416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476672"/>
            <a:ext cx="91440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solidFill>
                  <a:srgbClr val="FF0000"/>
                </a:solidFill>
              </a:rPr>
              <a:t> Numerical Method                                        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           </a:t>
            </a:r>
            <a:r>
              <a:rPr lang="en-US" altLang="ko-KR" dirty="0" smtClean="0"/>
              <a:t>Texture </a:t>
            </a:r>
            <a:r>
              <a:rPr lang="en-US" altLang="ko-KR" dirty="0"/>
              <a:t>Recognition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820892" y="2511152"/>
            <a:ext cx="6127372" cy="4211960"/>
            <a:chOff x="820892" y="2511152"/>
            <a:chExt cx="6127372" cy="4211960"/>
          </a:xfrm>
        </p:grpSpPr>
        <p:pic>
          <p:nvPicPr>
            <p:cNvPr id="4" name="Picture 2" descr="C:\Users\Ilkyu\Desktop\2009002229\3\2\Numerical Methods\texture image\Canvas-Board.jpg"/>
            <p:cNvPicPr>
              <a:picLocks noChangeAspect="1" noChangeArrowheads="1"/>
            </p:cNvPicPr>
            <p:nvPr/>
          </p:nvPicPr>
          <p:blipFill>
            <a:blip r:embed="rId2" cstate="print">
              <a:lum bright="-18000"/>
            </a:blip>
            <a:srcRect/>
            <a:stretch>
              <a:fillRect/>
            </a:stretch>
          </p:blipFill>
          <p:spPr bwMode="auto">
            <a:xfrm>
              <a:off x="827584" y="5373216"/>
              <a:ext cx="1349896" cy="1349896"/>
            </a:xfrm>
            <a:prstGeom prst="rect">
              <a:avLst/>
            </a:prstGeom>
            <a:noFill/>
          </p:spPr>
        </p:pic>
        <p:pic>
          <p:nvPicPr>
            <p:cNvPr id="1027" name="Picture 3" descr="C:\Users\Ilkyu\Desktop\2009002229\3\2\Numerical Methods\texture image\Canvas-Paper.jpg"/>
            <p:cNvPicPr>
              <a:picLocks noChangeAspect="1" noChangeArrowheads="1"/>
            </p:cNvPicPr>
            <p:nvPr/>
          </p:nvPicPr>
          <p:blipFill>
            <a:blip r:embed="rId3" cstate="print">
              <a:lum bright="-18000"/>
            </a:blip>
            <a:srcRect/>
            <a:stretch>
              <a:fillRect/>
            </a:stretch>
          </p:blipFill>
          <p:spPr bwMode="auto">
            <a:xfrm>
              <a:off x="820892" y="3951312"/>
              <a:ext cx="1349896" cy="1349896"/>
            </a:xfrm>
            <a:prstGeom prst="rect">
              <a:avLst/>
            </a:prstGeom>
            <a:noFill/>
          </p:spPr>
        </p:pic>
        <p:pic>
          <p:nvPicPr>
            <p:cNvPr id="1028" name="Picture 4" descr="C:\Users\Ilkyu\Desktop\2009002229\3\2\Numerical Methods\texture image\Fiber.jpg"/>
            <p:cNvPicPr>
              <a:picLocks noChangeAspect="1" noChangeArrowheads="1"/>
            </p:cNvPicPr>
            <p:nvPr/>
          </p:nvPicPr>
          <p:blipFill>
            <a:blip r:embed="rId4" cstate="print">
              <a:lum bright="-18000"/>
            </a:blip>
            <a:srcRect/>
            <a:stretch>
              <a:fillRect/>
            </a:stretch>
          </p:blipFill>
          <p:spPr bwMode="auto">
            <a:xfrm>
              <a:off x="2224540" y="3951312"/>
              <a:ext cx="1349896" cy="1349896"/>
            </a:xfrm>
            <a:prstGeom prst="rect">
              <a:avLst/>
            </a:prstGeom>
            <a:noFill/>
          </p:spPr>
        </p:pic>
        <p:pic>
          <p:nvPicPr>
            <p:cNvPr id="1029" name="Picture 5" descr="C:\Users\Ilkyu\Desktop\2009002229\3\2\Numerical Methods\texture image\Japanese-paper.jpg"/>
            <p:cNvPicPr>
              <a:picLocks noChangeAspect="1" noChangeArrowheads="1"/>
            </p:cNvPicPr>
            <p:nvPr/>
          </p:nvPicPr>
          <p:blipFill>
            <a:blip r:embed="rId5" cstate="print">
              <a:lum bright="-18000"/>
            </a:blip>
            <a:srcRect/>
            <a:stretch>
              <a:fillRect/>
            </a:stretch>
          </p:blipFill>
          <p:spPr bwMode="auto">
            <a:xfrm>
              <a:off x="3664700" y="3951312"/>
              <a:ext cx="1349896" cy="1349896"/>
            </a:xfrm>
            <a:prstGeom prst="rect">
              <a:avLst/>
            </a:prstGeom>
            <a:noFill/>
          </p:spPr>
        </p:pic>
        <p:pic>
          <p:nvPicPr>
            <p:cNvPr id="1030" name="Picture 6" descr="C:\Users\Ilkyu\Desktop\2009002229\3\2\Numerical Methods\texture image\Newsprint.jpg"/>
            <p:cNvPicPr>
              <a:picLocks noChangeAspect="1" noChangeArrowheads="1"/>
            </p:cNvPicPr>
            <p:nvPr/>
          </p:nvPicPr>
          <p:blipFill>
            <a:blip r:embed="rId6" cstate="print">
              <a:lum bright="-18000"/>
            </a:blip>
            <a:srcRect/>
            <a:stretch>
              <a:fillRect/>
            </a:stretch>
          </p:blipFill>
          <p:spPr bwMode="auto">
            <a:xfrm>
              <a:off x="2213992" y="5373216"/>
              <a:ext cx="1349896" cy="1349896"/>
            </a:xfrm>
            <a:prstGeom prst="rect">
              <a:avLst/>
            </a:prstGeom>
            <a:noFill/>
          </p:spPr>
        </p:pic>
        <p:pic>
          <p:nvPicPr>
            <p:cNvPr id="1031" name="Picture 7" descr="C:\Users\Ilkyu\Desktop\2009002229\3\2\Numerical Methods\texture image\Paper-Towel.jpg"/>
            <p:cNvPicPr>
              <a:picLocks noChangeAspect="1" noChangeArrowheads="1"/>
            </p:cNvPicPr>
            <p:nvPr/>
          </p:nvPicPr>
          <p:blipFill>
            <a:blip r:embed="rId7" cstate="print">
              <a:lum bright="-18000"/>
            </a:blip>
            <a:srcRect/>
            <a:stretch>
              <a:fillRect/>
            </a:stretch>
          </p:blipFill>
          <p:spPr bwMode="auto">
            <a:xfrm>
              <a:off x="3635896" y="5373216"/>
              <a:ext cx="1349896" cy="1349896"/>
            </a:xfrm>
            <a:prstGeom prst="rect">
              <a:avLst/>
            </a:prstGeom>
            <a:noFill/>
          </p:spPr>
        </p:pic>
        <p:pic>
          <p:nvPicPr>
            <p:cNvPr id="1032" name="Picture 8" descr="C:\Users\Ilkyu\Desktop\2009002229\3\2\Numerical Methods\texture image\pink.jpg"/>
            <p:cNvPicPr>
              <a:picLocks noChangeAspect="1" noChangeArrowheads="1"/>
            </p:cNvPicPr>
            <p:nvPr/>
          </p:nvPicPr>
          <p:blipFill>
            <a:blip r:embed="rId8" cstate="print">
              <a:lum bright="-18000"/>
            </a:blip>
            <a:srcRect/>
            <a:stretch>
              <a:fillRect/>
            </a:stretch>
          </p:blipFill>
          <p:spPr bwMode="auto">
            <a:xfrm>
              <a:off x="5104860" y="3951312"/>
              <a:ext cx="1799861" cy="1349896"/>
            </a:xfrm>
            <a:prstGeom prst="rect">
              <a:avLst/>
            </a:prstGeom>
            <a:noFill/>
          </p:spPr>
        </p:pic>
        <p:pic>
          <p:nvPicPr>
            <p:cNvPr id="1033" name="Picture 9" descr="C:\Users\Ilkyu\Desktop\2009002229\3\2\Numerical Methods\texture image\pumice.JPG"/>
            <p:cNvPicPr>
              <a:picLocks noChangeAspect="1" noChangeArrowheads="1"/>
            </p:cNvPicPr>
            <p:nvPr/>
          </p:nvPicPr>
          <p:blipFill>
            <a:blip r:embed="rId9" cstate="print">
              <a:lum bright="-18000"/>
            </a:blip>
            <a:srcRect/>
            <a:stretch>
              <a:fillRect/>
            </a:stretch>
          </p:blipFill>
          <p:spPr bwMode="auto">
            <a:xfrm>
              <a:off x="5104860" y="2511152"/>
              <a:ext cx="1799861" cy="1349896"/>
            </a:xfrm>
            <a:prstGeom prst="rect">
              <a:avLst/>
            </a:prstGeom>
            <a:noFill/>
          </p:spPr>
        </p:pic>
        <p:pic>
          <p:nvPicPr>
            <p:cNvPr id="1034" name="Picture 10" descr="C:\Users\Ilkyu\Desktop\2009002229\3\2\Numerical Methods\texture image\rock.JPG"/>
            <p:cNvPicPr>
              <a:picLocks noChangeAspect="1" noChangeArrowheads="1"/>
            </p:cNvPicPr>
            <p:nvPr/>
          </p:nvPicPr>
          <p:blipFill>
            <a:blip r:embed="rId10" cstate="print">
              <a:lum bright="-18000"/>
            </a:blip>
            <a:srcRect/>
            <a:stretch>
              <a:fillRect/>
            </a:stretch>
          </p:blipFill>
          <p:spPr bwMode="auto">
            <a:xfrm>
              <a:off x="5104860" y="5391472"/>
              <a:ext cx="1843404" cy="1224136"/>
            </a:xfrm>
            <a:prstGeom prst="rect">
              <a:avLst/>
            </a:prstGeom>
            <a:noFill/>
          </p:spPr>
        </p:pic>
        <p:pic>
          <p:nvPicPr>
            <p:cNvPr id="1035" name="Picture 11" descr="C:\Users\Ilkyu\Desktop\2009002229\3\2\Numerical Methods\texture image\Washi.jpg"/>
            <p:cNvPicPr>
              <a:picLocks noChangeAspect="1" noChangeArrowheads="1"/>
            </p:cNvPicPr>
            <p:nvPr/>
          </p:nvPicPr>
          <p:blipFill>
            <a:blip r:embed="rId11" cstate="print">
              <a:lum bright="-18000"/>
            </a:blip>
            <a:srcRect/>
            <a:stretch>
              <a:fillRect/>
            </a:stretch>
          </p:blipFill>
          <p:spPr bwMode="auto">
            <a:xfrm>
              <a:off x="3664700" y="2511152"/>
              <a:ext cx="1349896" cy="1349896"/>
            </a:xfrm>
            <a:prstGeom prst="rect">
              <a:avLst/>
            </a:prstGeom>
            <a:noFill/>
          </p:spPr>
        </p:pic>
        <p:pic>
          <p:nvPicPr>
            <p:cNvPr id="1036" name="Picture 12" descr="C:\Users\Ilkyu\Desktop\2009002229\3\2\Numerical Methods\texture image\Washi-Canvas.jpg"/>
            <p:cNvPicPr>
              <a:picLocks noChangeAspect="1" noChangeArrowheads="1"/>
            </p:cNvPicPr>
            <p:nvPr/>
          </p:nvPicPr>
          <p:blipFill>
            <a:blip r:embed="rId12" cstate="print">
              <a:lum bright="-18000"/>
            </a:blip>
            <a:srcRect/>
            <a:stretch>
              <a:fillRect/>
            </a:stretch>
          </p:blipFill>
          <p:spPr bwMode="auto">
            <a:xfrm>
              <a:off x="2224540" y="2511152"/>
              <a:ext cx="1349896" cy="1349896"/>
            </a:xfrm>
            <a:prstGeom prst="rect">
              <a:avLst/>
            </a:prstGeom>
            <a:noFill/>
          </p:spPr>
        </p:pic>
        <p:pic>
          <p:nvPicPr>
            <p:cNvPr id="1037" name="Picture 13" descr="C:\Users\Ilkyu\Desktop\2009002229\3\2\Numerical Methods\texture image\white_honey.jpg"/>
            <p:cNvPicPr>
              <a:picLocks noChangeAspect="1" noChangeArrowheads="1"/>
            </p:cNvPicPr>
            <p:nvPr/>
          </p:nvPicPr>
          <p:blipFill>
            <a:blip r:embed="rId13" cstate="print">
              <a:lum bright="-18000"/>
            </a:blip>
            <a:srcRect/>
            <a:stretch>
              <a:fillRect/>
            </a:stretch>
          </p:blipFill>
          <p:spPr bwMode="auto">
            <a:xfrm>
              <a:off x="820892" y="2511152"/>
              <a:ext cx="1349896" cy="1349896"/>
            </a:xfrm>
            <a:prstGeom prst="rect">
              <a:avLst/>
            </a:prstGeom>
            <a:noFill/>
          </p:spPr>
        </p:pic>
      </p:grpSp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4068762" y="1864940"/>
            <a:ext cx="5075238" cy="915988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92D050"/>
                </a:solidFill>
              </a:rPr>
              <a:t>융합전자공학부</a:t>
            </a:r>
            <a:r>
              <a:rPr lang="en-US" altLang="ko-KR" dirty="0" smtClean="0">
                <a:solidFill>
                  <a:srgbClr val="92D050"/>
                </a:solidFill>
              </a:rPr>
              <a:t> </a:t>
            </a:r>
            <a:r>
              <a:rPr lang="ko-KR" altLang="en-US" dirty="0" smtClean="0">
                <a:solidFill>
                  <a:srgbClr val="92D050"/>
                </a:solidFill>
              </a:rPr>
              <a:t>이일규</a:t>
            </a:r>
            <a:endParaRPr lang="ko-KR" alt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916832"/>
            <a:ext cx="9172711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0"/>
          <p:cNvSpPr>
            <a:spLocks noGrp="1"/>
          </p:cNvSpPr>
          <p:nvPr>
            <p:ph type="title"/>
          </p:nvPr>
        </p:nvSpPr>
        <p:spPr>
          <a:xfrm>
            <a:off x="1142976" y="188640"/>
            <a:ext cx="7472386" cy="1487658"/>
          </a:xfrm>
        </p:spPr>
        <p:txBody>
          <a:bodyPr>
            <a:normAutofit/>
          </a:bodyPr>
          <a:lstStyle/>
          <a:p>
            <a:r>
              <a:rPr lang="en-US" altLang="ko-KR" dirty="0"/>
              <a:t>N</a:t>
            </a:r>
            <a:r>
              <a:rPr lang="en-US" altLang="ko-KR" dirty="0" smtClean="0"/>
              <a:t>ot rated values</a:t>
            </a:r>
            <a:br>
              <a:rPr lang="en-US" altLang="ko-KR" dirty="0" smtClean="0"/>
            </a:br>
            <a:r>
              <a:rPr lang="en-US" altLang="ko-KR" dirty="0" smtClean="0"/>
              <a:t>Contain DC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K MEANS CLUSTERING</a:t>
            </a:r>
            <a:endParaRPr lang="ko-KR" alt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학습을 토대로 새로운 </a:t>
            </a:r>
            <a:r>
              <a:rPr lang="en-US" altLang="ko-KR" dirty="0" smtClean="0"/>
              <a:t>input </a:t>
            </a:r>
            <a:r>
              <a:rPr lang="ko-KR" altLang="en-US" dirty="0" smtClean="0"/>
              <a:t>이 어디에 해당하는 텍스쳐인지 살펴봅니다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케이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민즈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클러스터링을</a:t>
            </a:r>
            <a:r>
              <a:rPr lang="ko-KR" altLang="en-US" dirty="0" smtClean="0"/>
              <a:t> 사용하였습니다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4653136"/>
            <a:ext cx="29718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K MEANS CLUSTERING</a:t>
            </a:r>
            <a:endParaRPr lang="ko-KR" alt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395536" y="2924945"/>
            <a:ext cx="8258204" cy="3816424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각 샘플의 </a:t>
            </a:r>
            <a:r>
              <a:rPr lang="en-US" altLang="ko-KR" dirty="0" smtClean="0"/>
              <a:t>FFT</a:t>
            </a:r>
            <a:r>
              <a:rPr lang="ko-KR" altLang="en-US" dirty="0" smtClean="0"/>
              <a:t>값을 가지고 학습을 한 모든 이미지의 </a:t>
            </a:r>
            <a:r>
              <a:rPr lang="en-US" altLang="ko-KR" dirty="0" smtClean="0"/>
              <a:t>Average FFT </a:t>
            </a:r>
            <a:r>
              <a:rPr lang="ko-KR" altLang="en-US" dirty="0" smtClean="0"/>
              <a:t>값과 각각 대응하며 벡터간의 거리를 구한다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그리고 그 거리가 최소가 되는 경우를 해당 패턴과 가장 흡사하다고 판단을 한다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1772816"/>
            <a:ext cx="29718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340769"/>
            <a:ext cx="8258204" cy="1800200"/>
          </a:xfrm>
        </p:spPr>
        <p:txBody>
          <a:bodyPr/>
          <a:lstStyle/>
          <a:p>
            <a:r>
              <a:rPr lang="en-US" altLang="ko-KR" dirty="0" smtClean="0"/>
              <a:t> DC</a:t>
            </a:r>
            <a:r>
              <a:rPr lang="ko-KR" altLang="en-US" dirty="0" smtClean="0"/>
              <a:t> 성분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밝기 </a:t>
            </a:r>
            <a:r>
              <a:rPr lang="en-US" altLang="ko-KR" dirty="0" smtClean="0"/>
              <a:t>– with scale 16  				                sample 1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패</a:t>
            </a:r>
            <a:r>
              <a:rPr lang="ko-KR" altLang="en-US" dirty="0"/>
              <a:t>턴</a:t>
            </a:r>
            <a:r>
              <a:rPr lang="ko-KR" altLang="en-US" dirty="0" smtClean="0"/>
              <a:t> 인식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(scale)</a:t>
            </a:r>
            <a:endParaRPr lang="ko-KR" alt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395536" y="2132856"/>
            <a:ext cx="9145016" cy="1512168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5000"/>
              <a:buFont typeface="Wingdings"/>
              <a:buChar char="u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포함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3.8 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5000"/>
              <a:buFont typeface="Wingdings"/>
              <a:buChar char="u"/>
              <a:tabLst/>
              <a:defRPr/>
            </a:pPr>
            <a:r>
              <a:rPr lang="ko-KR" altLang="en-US" sz="2800" dirty="0" err="1" smtClean="0"/>
              <a:t>비포함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4.78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971600" y="5877272"/>
            <a:ext cx="8172400" cy="720080"/>
          </a:xfrm>
          <a:prstGeom prst="rect">
            <a:avLst/>
          </a:prstGeom>
        </p:spPr>
        <p:txBody>
          <a:bodyPr vert="horz" rtlCol="0">
            <a:normAutofit fontScale="92500"/>
          </a:bodyPr>
          <a:lstStyle/>
          <a:p>
            <a:pPr marL="742950" lvl="1" indent="-285750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FFT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에서의 </a:t>
            </a:r>
            <a:r>
              <a:rPr lang="ko-KR" altLang="en-US" sz="2800" dirty="0" smtClean="0">
                <a:solidFill>
                  <a:srgbClr val="FFFF00"/>
                </a:solidFill>
              </a:rPr>
              <a:t>스케일</a:t>
            </a:r>
            <a:r>
              <a:rPr lang="en-US" altLang="ko-KR" sz="2800" dirty="0" smtClean="0">
                <a:solidFill>
                  <a:srgbClr val="FFFF00"/>
                </a:solidFill>
              </a:rPr>
              <a:t> 2X2</a:t>
            </a:r>
            <a:r>
              <a:rPr lang="ko-KR" altLang="en-US" sz="2800" dirty="0" smtClean="0">
                <a:solidFill>
                  <a:srgbClr val="FFFF00"/>
                </a:solidFill>
              </a:rPr>
              <a:t>배는 매우 효과적이다</a:t>
            </a:r>
            <a:r>
              <a:rPr lang="en-US" altLang="ko-KR" sz="2800" dirty="0" smtClean="0">
                <a:solidFill>
                  <a:srgbClr val="FFFF00"/>
                </a:solidFill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1691680" y="2141240"/>
            <a:ext cx="999728" cy="351656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5000"/>
              <a:tabLst/>
              <a:defRPr/>
            </a:pPr>
            <a:r>
              <a:rPr lang="en-US" altLang="ko-KR" sz="1100" noProof="0" dirty="0" smtClean="0"/>
              <a:t> 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83568" y="3573017"/>
            <a:ext cx="8258204" cy="18002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DC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성분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밝기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with scale 32</a:t>
            </a:r>
            <a:r>
              <a:rPr lang="en-US" altLang="ko-KR" sz="3200" dirty="0" smtClean="0"/>
              <a:t>				                sample 1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395536" y="4365104"/>
            <a:ext cx="9145016" cy="1512168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5000"/>
              <a:buFont typeface="Wingdings"/>
              <a:buChar char="u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포함 </a:t>
            </a:r>
            <a:r>
              <a:rPr lang="en-US" altLang="ko-KR" sz="2800" dirty="0" smtClean="0"/>
              <a:t>1.8</a:t>
            </a: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5000"/>
              <a:buFont typeface="Wingdings"/>
              <a:buChar char="u"/>
              <a:tabLst/>
              <a:defRPr/>
            </a:pPr>
            <a:r>
              <a:rPr lang="ko-KR" altLang="en-US" sz="2800" dirty="0" err="1" smtClean="0"/>
              <a:t>비포함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2.59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275856" y="3725416"/>
            <a:ext cx="999728" cy="351656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5000"/>
              <a:tabLst/>
              <a:defRPr/>
            </a:pPr>
            <a:r>
              <a:rPr lang="en-US" altLang="ko-KR" sz="1100" noProof="0" dirty="0" smtClean="0"/>
              <a:t> 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3275856" y="3725416"/>
            <a:ext cx="999728" cy="351656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5000"/>
              <a:tabLst/>
              <a:defRPr/>
            </a:pPr>
            <a:r>
              <a:rPr lang="en-US" altLang="ko-KR" sz="1100" noProof="0" dirty="0" smtClean="0"/>
              <a:t> 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3131840" y="2564904"/>
            <a:ext cx="5040560" cy="216024"/>
          </a:xfrm>
          <a:prstGeom prst="rect">
            <a:avLst/>
          </a:prstGeom>
        </p:spPr>
        <p:txBody>
          <a:bodyPr vert="horz" rtlCol="0">
            <a:normAutofit fontScale="32500" lnSpcReduction="20000"/>
          </a:bodyPr>
          <a:lstStyle/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5000"/>
              <a:tabLst/>
              <a:defRPr/>
            </a:pPr>
            <a:r>
              <a:rPr lang="en-US" altLang="ko-KR" sz="2800" dirty="0" smtClean="0"/>
              <a:t>(12</a:t>
            </a:r>
            <a:r>
              <a:rPr lang="ko-KR" altLang="en-US" sz="2800" dirty="0" smtClean="0"/>
              <a:t>개 이미지에서 패턴 </a:t>
            </a:r>
            <a:r>
              <a:rPr lang="ko-KR" altLang="en-US" sz="2800" dirty="0" err="1" smtClean="0"/>
              <a:t>매칭을</a:t>
            </a:r>
            <a:r>
              <a:rPr lang="ko-KR" altLang="en-US" sz="2800" dirty="0" smtClean="0"/>
              <a:t> 실패한 경우의 수 입니다</a:t>
            </a:r>
            <a:r>
              <a:rPr lang="en-US" altLang="ko-KR" sz="2800" dirty="0" smtClean="0"/>
              <a:t>.)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3131840" y="4797152"/>
            <a:ext cx="5040560" cy="216024"/>
          </a:xfrm>
          <a:prstGeom prst="rect">
            <a:avLst/>
          </a:prstGeom>
        </p:spPr>
        <p:txBody>
          <a:bodyPr vert="horz" rtlCol="0">
            <a:normAutofit fontScale="32500" lnSpcReduction="20000"/>
          </a:bodyPr>
          <a:lstStyle/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5000"/>
              <a:tabLst/>
              <a:defRPr/>
            </a:pPr>
            <a:r>
              <a:rPr lang="en-US" altLang="ko-KR" sz="2800" dirty="0" smtClean="0"/>
              <a:t>(12</a:t>
            </a:r>
            <a:r>
              <a:rPr lang="ko-KR" altLang="en-US" sz="2800" dirty="0" smtClean="0"/>
              <a:t>개 이미지에서 패턴 </a:t>
            </a:r>
            <a:r>
              <a:rPr lang="ko-KR" altLang="en-US" sz="2800" dirty="0" err="1" smtClean="0"/>
              <a:t>매칭을</a:t>
            </a:r>
            <a:r>
              <a:rPr lang="ko-KR" altLang="en-US" sz="2800" dirty="0" smtClean="0"/>
              <a:t> 실패한 경우의 수 입니다</a:t>
            </a:r>
            <a:r>
              <a:rPr lang="en-US" altLang="ko-KR" sz="2800" dirty="0" smtClean="0"/>
              <a:t>.)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340769"/>
            <a:ext cx="8258204" cy="1800200"/>
          </a:xfrm>
        </p:spPr>
        <p:txBody>
          <a:bodyPr/>
          <a:lstStyle/>
          <a:p>
            <a:r>
              <a:rPr lang="en-US" altLang="ko-KR" dirty="0" smtClean="0"/>
              <a:t> DC</a:t>
            </a:r>
            <a:r>
              <a:rPr lang="ko-KR" altLang="en-US" dirty="0" smtClean="0"/>
              <a:t> 성분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밝기 </a:t>
            </a:r>
            <a:r>
              <a:rPr lang="en-US" altLang="ko-KR" dirty="0" smtClean="0"/>
              <a:t>– with scale 16  				                sample 1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패</a:t>
            </a:r>
            <a:r>
              <a:rPr lang="ko-KR" altLang="en-US" dirty="0"/>
              <a:t>턴</a:t>
            </a:r>
            <a:r>
              <a:rPr lang="ko-KR" altLang="en-US" dirty="0" smtClean="0"/>
              <a:t> 인식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(object size)</a:t>
            </a:r>
            <a:endParaRPr lang="ko-KR" alt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395536" y="2132856"/>
            <a:ext cx="9145016" cy="1512168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5000"/>
              <a:buFont typeface="Wingdings"/>
              <a:buChar char="u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포함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3.8 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5000"/>
              <a:buFont typeface="Wingdings"/>
              <a:buChar char="u"/>
              <a:tabLst/>
              <a:defRPr/>
            </a:pPr>
            <a:r>
              <a:rPr lang="ko-KR" altLang="en-US" sz="2800" dirty="0" err="1" smtClean="0"/>
              <a:t>비포함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4.78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971600" y="5877272"/>
            <a:ext cx="6480720" cy="720080"/>
          </a:xfrm>
          <a:prstGeom prst="rect">
            <a:avLst/>
          </a:prstGeom>
        </p:spPr>
        <p:txBody>
          <a:bodyPr vert="horz" rtlCol="0">
            <a:normAutofit fontScale="85000" lnSpcReduction="20000"/>
          </a:bodyPr>
          <a:lstStyle/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5000"/>
              <a:buFont typeface="Wingdings"/>
              <a:buChar char="u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ko-KR" altLang="en-US" sz="2800" dirty="0" smtClean="0"/>
              <a:t>대상 </a:t>
            </a:r>
            <a:r>
              <a:rPr lang="ko-KR" altLang="en-US" sz="2800" dirty="0" err="1" smtClean="0"/>
              <a:t>텍스쳐의</a:t>
            </a:r>
            <a:r>
              <a:rPr lang="ko-KR" altLang="en-US" sz="2800" dirty="0" smtClean="0"/>
              <a:t> 크기에 따라 샘플을 여럿 취하게 됨에 따라 결과가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향상된다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1691680" y="2141240"/>
            <a:ext cx="999728" cy="351656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5000"/>
              <a:tabLst/>
              <a:defRPr/>
            </a:pPr>
            <a:r>
              <a:rPr lang="en-US" altLang="ko-KR" sz="1100" noProof="0" dirty="0" smtClean="0"/>
              <a:t> 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83568" y="3573017"/>
            <a:ext cx="8258204" cy="18002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DC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성분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밝기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with scale 16</a:t>
            </a:r>
            <a:r>
              <a:rPr lang="en-US" altLang="ko-KR" sz="3200" dirty="0" smtClean="0"/>
              <a:t>				                sample 10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395536" y="4365104"/>
            <a:ext cx="9145016" cy="1512168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5000"/>
              <a:buFont typeface="Wingdings"/>
              <a:buChar char="u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포함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1.38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5000"/>
              <a:buFont typeface="Wingdings"/>
              <a:buChar char="u"/>
              <a:tabLst/>
              <a:defRPr/>
            </a:pPr>
            <a:r>
              <a:rPr lang="ko-KR" altLang="en-US" sz="2800" dirty="0" err="1" smtClean="0"/>
              <a:t>비포함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3.12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3275856" y="3725416"/>
            <a:ext cx="999728" cy="351656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5000"/>
              <a:tabLst/>
              <a:defRPr/>
            </a:pPr>
            <a:r>
              <a:rPr lang="en-US" altLang="ko-KR" sz="1100" noProof="0" dirty="0" smtClean="0"/>
              <a:t> 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3275856" y="3725416"/>
            <a:ext cx="999728" cy="351656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5000"/>
              <a:tabLst/>
              <a:defRPr/>
            </a:pPr>
            <a:r>
              <a:rPr lang="en-US" altLang="ko-KR" sz="1100" noProof="0" dirty="0" smtClean="0"/>
              <a:t> 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3131840" y="2564904"/>
            <a:ext cx="5040560" cy="216024"/>
          </a:xfrm>
          <a:prstGeom prst="rect">
            <a:avLst/>
          </a:prstGeom>
        </p:spPr>
        <p:txBody>
          <a:bodyPr vert="horz" rtlCol="0">
            <a:normAutofit fontScale="32500" lnSpcReduction="20000"/>
          </a:bodyPr>
          <a:lstStyle/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5000"/>
              <a:tabLst/>
              <a:defRPr/>
            </a:pPr>
            <a:r>
              <a:rPr lang="en-US" altLang="ko-KR" sz="2800" dirty="0" smtClean="0"/>
              <a:t>(12</a:t>
            </a:r>
            <a:r>
              <a:rPr lang="ko-KR" altLang="en-US" sz="2800" dirty="0" smtClean="0"/>
              <a:t>개 이미지에서 패턴 </a:t>
            </a:r>
            <a:r>
              <a:rPr lang="ko-KR" altLang="en-US" sz="2800" dirty="0" err="1" smtClean="0"/>
              <a:t>매칭을</a:t>
            </a:r>
            <a:r>
              <a:rPr lang="ko-KR" altLang="en-US" sz="2800" dirty="0" smtClean="0"/>
              <a:t> 실패한 경우의 수 입니다</a:t>
            </a:r>
            <a:r>
              <a:rPr lang="en-US" altLang="ko-KR" sz="2800" dirty="0" smtClean="0"/>
              <a:t>.)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내용 개체 틀 2"/>
          <p:cNvSpPr txBox="1">
            <a:spLocks/>
          </p:cNvSpPr>
          <p:nvPr/>
        </p:nvSpPr>
        <p:spPr>
          <a:xfrm>
            <a:off x="3131840" y="4797152"/>
            <a:ext cx="5040560" cy="216024"/>
          </a:xfrm>
          <a:prstGeom prst="rect">
            <a:avLst/>
          </a:prstGeom>
        </p:spPr>
        <p:txBody>
          <a:bodyPr vert="horz" rtlCol="0">
            <a:normAutofit fontScale="32500" lnSpcReduction="20000"/>
          </a:bodyPr>
          <a:lstStyle/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5000"/>
              <a:tabLst/>
              <a:defRPr/>
            </a:pPr>
            <a:r>
              <a:rPr lang="en-US" altLang="ko-KR" sz="2800" dirty="0" smtClean="0"/>
              <a:t>(12</a:t>
            </a:r>
            <a:r>
              <a:rPr lang="ko-KR" altLang="en-US" sz="2800" dirty="0" smtClean="0"/>
              <a:t>개 이미지에서 패턴 </a:t>
            </a:r>
            <a:r>
              <a:rPr lang="ko-KR" altLang="en-US" sz="2800" dirty="0" err="1" smtClean="0"/>
              <a:t>매칭을</a:t>
            </a:r>
            <a:r>
              <a:rPr lang="ko-KR" altLang="en-US" sz="2800" dirty="0" smtClean="0"/>
              <a:t> 실패한 경우의 수 입니다</a:t>
            </a:r>
            <a:r>
              <a:rPr lang="en-US" altLang="ko-KR" sz="2800" dirty="0" smtClean="0"/>
              <a:t>.)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340769"/>
            <a:ext cx="8258204" cy="1800200"/>
          </a:xfrm>
        </p:spPr>
        <p:txBody>
          <a:bodyPr/>
          <a:lstStyle/>
          <a:p>
            <a:r>
              <a:rPr lang="en-US" altLang="ko-KR" dirty="0" smtClean="0"/>
              <a:t> DC</a:t>
            </a:r>
            <a:r>
              <a:rPr lang="ko-KR" altLang="en-US" dirty="0" smtClean="0"/>
              <a:t> 성분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밝기 </a:t>
            </a:r>
            <a:r>
              <a:rPr lang="en-US" altLang="ko-KR" dirty="0" smtClean="0"/>
              <a:t>– with same rates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패</a:t>
            </a:r>
            <a:r>
              <a:rPr lang="ko-KR" altLang="en-US" dirty="0"/>
              <a:t>턴</a:t>
            </a:r>
            <a:r>
              <a:rPr lang="ko-KR" altLang="en-US" dirty="0" smtClean="0"/>
              <a:t> 인식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(other..)</a:t>
            </a:r>
            <a:endParaRPr lang="ko-KR" alt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395536" y="2132856"/>
            <a:ext cx="9145016" cy="1512168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5000"/>
              <a:buFont typeface="Wingdings"/>
              <a:buChar char="u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포함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3.8 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5000"/>
              <a:buFont typeface="Wingdings"/>
              <a:buChar char="u"/>
              <a:tabLst/>
              <a:defRPr/>
            </a:pPr>
            <a:r>
              <a:rPr lang="ko-KR" altLang="en-US" sz="2800" dirty="0" err="1" smtClean="0"/>
              <a:t>비포함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4.78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683568" y="5877272"/>
            <a:ext cx="7848872" cy="980728"/>
          </a:xfrm>
          <a:prstGeom prst="rect">
            <a:avLst/>
          </a:prstGeom>
        </p:spPr>
        <p:txBody>
          <a:bodyPr vert="horz" rtlCol="0">
            <a:normAutofit fontScale="70000" lnSpcReduction="20000"/>
          </a:bodyPr>
          <a:lstStyle/>
          <a:p>
            <a:pPr marL="742950" lvl="1" indent="-285750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처음에 생각을 잘못하여 같은 비율로 가지고 있는 경우가 더욱 좋은 </a:t>
            </a:r>
            <a:r>
              <a:rPr kumimoji="0" lang="ko-KR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퍼포먼스를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보여</a:t>
            </a:r>
            <a:r>
              <a:rPr kumimoji="0" lang="ko-KR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주지 않을까라고 기대했었습니다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5000"/>
              <a:buFont typeface="Wingdings"/>
              <a:buChar char="u"/>
              <a:tabLst/>
              <a:defRPr/>
            </a:pPr>
            <a:r>
              <a:rPr lang="ko-KR" altLang="en-US" sz="2800" baseline="0" dirty="0" smtClean="0"/>
              <a:t>이후에 수정하여 기존의 </a:t>
            </a:r>
            <a:r>
              <a:rPr lang="en-US" altLang="ko-KR" sz="2800" baseline="0" dirty="0" smtClean="0"/>
              <a:t>FFT</a:t>
            </a:r>
            <a:r>
              <a:rPr lang="ko-KR" altLang="en-US" sz="2800" baseline="0" dirty="0" smtClean="0"/>
              <a:t>값을 가지도록 하였습니다</a:t>
            </a:r>
            <a:r>
              <a:rPr lang="en-US" altLang="ko-KR" sz="2800" baseline="0" dirty="0" smtClean="0"/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1691680" y="2141240"/>
            <a:ext cx="999728" cy="351656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5000"/>
              <a:tabLst/>
              <a:defRPr/>
            </a:pPr>
            <a:r>
              <a:rPr lang="en-US" altLang="ko-KR" sz="1100" noProof="0" dirty="0" smtClean="0"/>
              <a:t> 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83568" y="3573017"/>
            <a:ext cx="8258204" cy="18002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DC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성분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밝기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with </a:t>
            </a:r>
            <a:r>
              <a:rPr lang="en-US" altLang="ko-KR" sz="3200" dirty="0" smtClean="0"/>
              <a:t>own values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395536" y="4365104"/>
            <a:ext cx="9145016" cy="1512168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5000"/>
              <a:buFont typeface="Wingdings"/>
              <a:buChar char="u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포함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1.38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5000"/>
              <a:buFont typeface="Wingdings"/>
              <a:buChar char="u"/>
              <a:tabLst/>
              <a:defRPr/>
            </a:pPr>
            <a:r>
              <a:rPr lang="ko-KR" altLang="en-US" sz="2800" dirty="0" err="1" smtClean="0"/>
              <a:t>비포함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3.12</a:t>
            </a: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3275856" y="3725416"/>
            <a:ext cx="999728" cy="351656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5000"/>
              <a:tabLst/>
              <a:defRPr/>
            </a:pPr>
            <a:r>
              <a:rPr lang="en-US" altLang="ko-KR" sz="1100" noProof="0" dirty="0" smtClean="0"/>
              <a:t> 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275856" y="3725416"/>
            <a:ext cx="999728" cy="351656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5000"/>
              <a:tabLst/>
              <a:defRPr/>
            </a:pPr>
            <a:r>
              <a:rPr lang="en-US" altLang="ko-KR" sz="1100" noProof="0" dirty="0" smtClean="0"/>
              <a:t> 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3131840" y="2564904"/>
            <a:ext cx="5040560" cy="216024"/>
          </a:xfrm>
          <a:prstGeom prst="rect">
            <a:avLst/>
          </a:prstGeom>
        </p:spPr>
        <p:txBody>
          <a:bodyPr vert="horz" rtlCol="0">
            <a:normAutofit fontScale="32500" lnSpcReduction="20000"/>
          </a:bodyPr>
          <a:lstStyle/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5000"/>
              <a:tabLst/>
              <a:defRPr/>
            </a:pPr>
            <a:r>
              <a:rPr lang="en-US" altLang="ko-KR" sz="2800" dirty="0" smtClean="0"/>
              <a:t>(12</a:t>
            </a:r>
            <a:r>
              <a:rPr lang="ko-KR" altLang="en-US" sz="2800" dirty="0" smtClean="0"/>
              <a:t>개 이미지에서 패턴 </a:t>
            </a:r>
            <a:r>
              <a:rPr lang="ko-KR" altLang="en-US" sz="2800" dirty="0" err="1" smtClean="0"/>
              <a:t>매칭을</a:t>
            </a:r>
            <a:r>
              <a:rPr lang="ko-KR" altLang="en-US" sz="2800" dirty="0" smtClean="0"/>
              <a:t> 실패한 경우의 수 입니다</a:t>
            </a:r>
            <a:r>
              <a:rPr lang="en-US" altLang="ko-KR" sz="2800" dirty="0" smtClean="0"/>
              <a:t>.)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3131840" y="4797152"/>
            <a:ext cx="5040560" cy="216024"/>
          </a:xfrm>
          <a:prstGeom prst="rect">
            <a:avLst/>
          </a:prstGeom>
        </p:spPr>
        <p:txBody>
          <a:bodyPr vert="horz" rtlCol="0">
            <a:normAutofit fontScale="32500" lnSpcReduction="20000"/>
          </a:bodyPr>
          <a:lstStyle/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5000"/>
              <a:tabLst/>
              <a:defRPr/>
            </a:pPr>
            <a:r>
              <a:rPr lang="en-US" altLang="ko-KR" sz="2800" dirty="0" smtClean="0"/>
              <a:t>(12</a:t>
            </a:r>
            <a:r>
              <a:rPr lang="ko-KR" altLang="en-US" sz="2800" dirty="0" smtClean="0"/>
              <a:t>개 이미지에서 패턴 </a:t>
            </a:r>
            <a:r>
              <a:rPr lang="ko-KR" altLang="en-US" sz="2800" dirty="0" err="1" smtClean="0"/>
              <a:t>매칭을</a:t>
            </a:r>
            <a:r>
              <a:rPr lang="ko-KR" altLang="en-US" sz="2800" dirty="0" smtClean="0"/>
              <a:t> 실패한 경우의 수 입니다</a:t>
            </a:r>
            <a:r>
              <a:rPr lang="en-US" altLang="ko-KR" sz="2800" dirty="0" smtClean="0"/>
              <a:t>.)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340768"/>
            <a:ext cx="8258204" cy="5184575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이번 과제를 하면서 </a:t>
            </a:r>
            <a:r>
              <a:rPr lang="en-US" altLang="ko-KR" dirty="0" smtClean="0"/>
              <a:t>FFT[DTFS]</a:t>
            </a:r>
            <a:r>
              <a:rPr lang="ko-KR" altLang="en-US" dirty="0" smtClean="0"/>
              <a:t>를 통해서 규칙성이 있는 영상</a:t>
            </a:r>
            <a:r>
              <a:rPr lang="en-US" altLang="ko-KR" dirty="0" smtClean="0"/>
              <a:t>[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]</a:t>
            </a:r>
            <a:r>
              <a:rPr lang="ko-KR" altLang="en-US" dirty="0" smtClean="0"/>
              <a:t>를 주파수 도메인으로 옮겨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주파수들의 계수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coefficent</a:t>
            </a:r>
            <a:r>
              <a:rPr lang="en-US" altLang="ko-KR" dirty="0" smtClean="0"/>
              <a:t>]</a:t>
            </a:r>
            <a:r>
              <a:rPr lang="ko-KR" altLang="en-US" dirty="0" smtClean="0"/>
              <a:t>값의 의미를 좀 더 체득 할 수 있었습니다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dirty="0" err="1" smtClean="0"/>
              <a:t>케이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민즈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클러스터링을</a:t>
            </a:r>
            <a:r>
              <a:rPr lang="ko-KR" altLang="en-US" dirty="0" smtClean="0"/>
              <a:t> 활용하게 되면서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차원적인 평면에서 점을 좀 더 고차원적인 벡터들을 추상적으로 이미지화 할 수 있게 되었습니다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 패턴 분석을 하면서 어떻게 프로그래밍을 하면 더욱 더 효율적으로 사용 할 수 있을까라는 고민을 많이 해봤습니다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 DC</a:t>
            </a:r>
            <a:r>
              <a:rPr lang="ko-KR" altLang="en-US" dirty="0" smtClean="0"/>
              <a:t>성분을 제외하면 밝기가 다르지만 같은 패턴을 가지고 있는 이미지에 대해서 융통적인 결과를 찾아 줄 것 이라고 생각했습니다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 </a:t>
            </a:r>
            <a:r>
              <a:rPr lang="ko-KR" altLang="en-US" dirty="0" smtClean="0"/>
              <a:t>이 외의 어떠한 방법이 있을지 좀 더 고민해 봤지만 효율을 향상 시켜줄만한 방법이 떠오르지 않았습니다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 파노라마에서는 </a:t>
            </a:r>
            <a:r>
              <a:rPr lang="ko-KR" altLang="en-US" dirty="0" err="1" smtClean="0"/>
              <a:t>휴리스틱으로</a:t>
            </a:r>
            <a:r>
              <a:rPr lang="ko-KR" altLang="en-US" dirty="0" smtClean="0"/>
              <a:t> 커버 할 수 있는 부분이 많다고 생각합니다만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이번 과제에서는 좀 더 수식적인 접근이 필요하다고 생각합니다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패턴이 없는 이미지들 또한 사용을 해봤습니다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이들의 경우에는 규칙적이지 않아 주파수 도메인으로 값을 변환 하여도 의미가 없는 경우가 많았습니다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주로 </a:t>
            </a:r>
            <a:r>
              <a:rPr lang="en-US" altLang="ko-KR" dirty="0" smtClean="0"/>
              <a:t>wrong answer</a:t>
            </a:r>
            <a:r>
              <a:rPr lang="ko-KR" altLang="en-US" dirty="0" smtClean="0"/>
              <a:t>를 유발하는 요인이 되었습니다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앞서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에서 보시면 주로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정도의 오답이 발견되는 것을 볼 수 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패</a:t>
            </a:r>
            <a:r>
              <a:rPr lang="ko-KR" altLang="en-US" dirty="0"/>
              <a:t>턴</a:t>
            </a:r>
            <a:r>
              <a:rPr lang="ko-KR" altLang="en-US" dirty="0" smtClean="0"/>
              <a:t> 인식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느낀점</a:t>
            </a:r>
            <a:endParaRPr lang="ko-KR" alt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556792"/>
            <a:ext cx="8258204" cy="4525963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 패턴 인식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기존에 가지고 있는 패턴을 학습하여 이후 들어오는 입력에 대하여 패턴을 찾아 준다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준비물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여러가지</a:t>
            </a:r>
            <a:r>
              <a:rPr lang="ko-KR" altLang="en-US" dirty="0" smtClean="0"/>
              <a:t> 패턴을 가지고 있는 이미지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패턴 없는 이미지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패턴 있는 이미지 </a:t>
            </a:r>
            <a:r>
              <a:rPr lang="en-US" altLang="ko-KR" dirty="0" smtClean="0"/>
              <a:t>9</a:t>
            </a:r>
            <a:r>
              <a:rPr lang="ko-KR" altLang="en-US" dirty="0" smtClean="0"/>
              <a:t>개 패턴이 없는 이미지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패</a:t>
            </a:r>
            <a:r>
              <a:rPr lang="ko-KR" altLang="en-US" dirty="0"/>
              <a:t>턴</a:t>
            </a:r>
            <a:r>
              <a:rPr lang="ko-KR" altLang="en-US" dirty="0" smtClean="0"/>
              <a:t> 인식 </a:t>
            </a:r>
            <a:r>
              <a:rPr lang="en-US" altLang="ko-KR" dirty="0" smtClean="0"/>
              <a:t>- Start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556792"/>
            <a:ext cx="8258204" cy="4525963"/>
          </a:xfrm>
        </p:spPr>
        <p:txBody>
          <a:bodyPr/>
          <a:lstStyle/>
          <a:p>
            <a:r>
              <a:rPr lang="ko-KR" altLang="en-US" dirty="0" err="1" smtClean="0"/>
              <a:t>그레이스케일을</a:t>
            </a:r>
            <a:r>
              <a:rPr lang="ko-KR" altLang="en-US" dirty="0" smtClean="0"/>
              <a:t> 육안으로 확인하여도 패턴을 충분히 구분 할 수 있으므로 계산의 단순화를 위하여 </a:t>
            </a:r>
            <a:r>
              <a:rPr lang="ko-KR" altLang="en-US" dirty="0" err="1" smtClean="0"/>
              <a:t>그레이스케일을</a:t>
            </a:r>
            <a:r>
              <a:rPr lang="ko-KR" altLang="en-US" dirty="0" smtClean="0"/>
              <a:t> 취해준다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패턴 인식  </a:t>
            </a:r>
            <a:r>
              <a:rPr lang="en-US" altLang="ko-KR" dirty="0" smtClean="0"/>
              <a:t>– RGB2GRAY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83568" y="4869160"/>
            <a:ext cx="7826156" cy="720080"/>
          </a:xfrm>
          <a:prstGeom prst="rect">
            <a:avLst/>
          </a:prstGeom>
        </p:spPr>
        <p:txBody>
          <a:bodyPr vert="horz" rtlCol="0">
            <a:normAutofit fontScale="85000" lnSpcReduction="20000"/>
          </a:bodyPr>
          <a:lstStyle/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5000"/>
              <a:buFont typeface="Wingdings"/>
              <a:buChar char="u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이로 인해서 같은 품질이면서 다른 색을 가지는 경우에도 융통성을 가질 수 있다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556792"/>
            <a:ext cx="8258204" cy="4525963"/>
          </a:xfrm>
        </p:spPr>
        <p:txBody>
          <a:bodyPr/>
          <a:lstStyle/>
          <a:p>
            <a:r>
              <a:rPr lang="ko-KR" altLang="en-US" dirty="0" smtClean="0"/>
              <a:t>각 사진 모두 </a:t>
            </a:r>
            <a:r>
              <a:rPr lang="ko-KR" altLang="en-US" dirty="0" err="1" smtClean="0"/>
              <a:t>그레이스케일</a:t>
            </a:r>
            <a:r>
              <a:rPr lang="ko-KR" altLang="en-US" dirty="0" smtClean="0"/>
              <a:t> 취해줌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패턴 인식  </a:t>
            </a:r>
            <a:r>
              <a:rPr lang="en-US" altLang="ko-KR" dirty="0" smtClean="0"/>
              <a:t>– RGB2GRAY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820892" y="2511152"/>
            <a:ext cx="6127372" cy="4211960"/>
            <a:chOff x="820892" y="2511152"/>
            <a:chExt cx="6127372" cy="4211960"/>
          </a:xfrm>
          <a:noFill/>
        </p:grpSpPr>
        <p:pic>
          <p:nvPicPr>
            <p:cNvPr id="9" name="Picture 2" descr="C:\Users\Ilkyu\Desktop\2009002229\3\2\Numerical Methods\texture image\Canvas-Board.jpg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  <a:lum bright="-20000"/>
            </a:blip>
            <a:srcRect/>
            <a:stretch>
              <a:fillRect/>
            </a:stretch>
          </p:blipFill>
          <p:spPr bwMode="auto">
            <a:xfrm>
              <a:off x="827584" y="5373216"/>
              <a:ext cx="1349896" cy="13498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3" descr="C:\Users\Ilkyu\Desktop\2009002229\3\2\Numerical Methods\texture image\Canvas-Paper.jpg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  <a:lum bright="-20000"/>
            </a:blip>
            <a:srcRect/>
            <a:stretch>
              <a:fillRect/>
            </a:stretch>
          </p:blipFill>
          <p:spPr bwMode="auto">
            <a:xfrm>
              <a:off x="820892" y="3951312"/>
              <a:ext cx="1349896" cy="13498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4" descr="C:\Users\Ilkyu\Desktop\2009002229\3\2\Numerical Methods\texture image\Fiber.jpg"/>
            <p:cNvPicPr>
              <a:picLocks noChangeAspect="1" noChangeArrowheads="1"/>
            </p:cNvPicPr>
            <p:nvPr/>
          </p:nvPicPr>
          <p:blipFill>
            <a:blip r:embed="rId4" cstate="print">
              <a:grayscl/>
              <a:lum bright="-20000"/>
            </a:blip>
            <a:srcRect/>
            <a:stretch>
              <a:fillRect/>
            </a:stretch>
          </p:blipFill>
          <p:spPr bwMode="auto">
            <a:xfrm>
              <a:off x="2224540" y="3951312"/>
              <a:ext cx="1349896" cy="13498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5" descr="C:\Users\Ilkyu\Desktop\2009002229\3\2\Numerical Methods\texture image\Japanese-paper.jpg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lum bright="-20000"/>
            </a:blip>
            <a:srcRect/>
            <a:stretch>
              <a:fillRect/>
            </a:stretch>
          </p:blipFill>
          <p:spPr bwMode="auto">
            <a:xfrm>
              <a:off x="3664700" y="3951312"/>
              <a:ext cx="1349896" cy="13498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Picture 6" descr="C:\Users\Ilkyu\Desktop\2009002229\3\2\Numerical Methods\texture image\Newsprint.jpg"/>
            <p:cNvPicPr>
              <a:picLocks noChangeAspect="1" noChangeArrowheads="1"/>
            </p:cNvPicPr>
            <p:nvPr/>
          </p:nvPicPr>
          <p:blipFill>
            <a:blip r:embed="rId6" cstate="print">
              <a:grayscl/>
              <a:lum bright="-20000"/>
            </a:blip>
            <a:srcRect/>
            <a:stretch>
              <a:fillRect/>
            </a:stretch>
          </p:blipFill>
          <p:spPr bwMode="auto">
            <a:xfrm>
              <a:off x="2213992" y="5373216"/>
              <a:ext cx="1349896" cy="13498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Picture 7" descr="C:\Users\Ilkyu\Desktop\2009002229\3\2\Numerical Methods\texture image\Paper-Towel.jpg"/>
            <p:cNvPicPr>
              <a:picLocks noChangeAspect="1" noChangeArrowheads="1"/>
            </p:cNvPicPr>
            <p:nvPr/>
          </p:nvPicPr>
          <p:blipFill>
            <a:blip r:embed="rId7" cstate="print">
              <a:grayscl/>
              <a:lum bright="-20000"/>
            </a:blip>
            <a:srcRect/>
            <a:stretch>
              <a:fillRect/>
            </a:stretch>
          </p:blipFill>
          <p:spPr bwMode="auto">
            <a:xfrm>
              <a:off x="3635896" y="5373216"/>
              <a:ext cx="1349896" cy="13498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Picture 8" descr="C:\Users\Ilkyu\Desktop\2009002229\3\2\Numerical Methods\texture image\pink.jpg"/>
            <p:cNvPicPr>
              <a:picLocks noChangeAspect="1" noChangeArrowheads="1"/>
            </p:cNvPicPr>
            <p:nvPr/>
          </p:nvPicPr>
          <p:blipFill>
            <a:blip r:embed="rId8" cstate="print">
              <a:grayscl/>
              <a:lum bright="-20000"/>
            </a:blip>
            <a:srcRect/>
            <a:stretch>
              <a:fillRect/>
            </a:stretch>
          </p:blipFill>
          <p:spPr bwMode="auto">
            <a:xfrm>
              <a:off x="5104860" y="3951312"/>
              <a:ext cx="1799861" cy="13498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Picture 9" descr="C:\Users\Ilkyu\Desktop\2009002229\3\2\Numerical Methods\texture image\pumice.JPG"/>
            <p:cNvPicPr>
              <a:picLocks noChangeAspect="1" noChangeArrowheads="1"/>
            </p:cNvPicPr>
            <p:nvPr/>
          </p:nvPicPr>
          <p:blipFill>
            <a:blip r:embed="rId9" cstate="print">
              <a:grayscl/>
              <a:lum bright="-20000"/>
            </a:blip>
            <a:srcRect/>
            <a:stretch>
              <a:fillRect/>
            </a:stretch>
          </p:blipFill>
          <p:spPr bwMode="auto">
            <a:xfrm>
              <a:off x="5104860" y="2511152"/>
              <a:ext cx="1799861" cy="13498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Picture 10" descr="C:\Users\Ilkyu\Desktop\2009002229\3\2\Numerical Methods\texture image\rock.JPG"/>
            <p:cNvPicPr>
              <a:picLocks noChangeAspect="1" noChangeArrowheads="1"/>
            </p:cNvPicPr>
            <p:nvPr/>
          </p:nvPicPr>
          <p:blipFill>
            <a:blip r:embed="rId10" cstate="print">
              <a:grayscl/>
              <a:lum bright="-20000"/>
            </a:blip>
            <a:srcRect/>
            <a:stretch>
              <a:fillRect/>
            </a:stretch>
          </p:blipFill>
          <p:spPr bwMode="auto">
            <a:xfrm>
              <a:off x="5104860" y="5391472"/>
              <a:ext cx="1843404" cy="12241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Picture 11" descr="C:\Users\Ilkyu\Desktop\2009002229\3\2\Numerical Methods\texture image\Washi.jpg"/>
            <p:cNvPicPr>
              <a:picLocks noChangeAspect="1" noChangeArrowheads="1"/>
            </p:cNvPicPr>
            <p:nvPr/>
          </p:nvPicPr>
          <p:blipFill>
            <a:blip r:embed="rId11" cstate="print">
              <a:grayscl/>
              <a:lum bright="-20000"/>
            </a:blip>
            <a:srcRect/>
            <a:stretch>
              <a:fillRect/>
            </a:stretch>
          </p:blipFill>
          <p:spPr bwMode="auto">
            <a:xfrm>
              <a:off x="3664700" y="2511152"/>
              <a:ext cx="1349896" cy="13498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Picture 12" descr="C:\Users\Ilkyu\Desktop\2009002229\3\2\Numerical Methods\texture image\Washi-Canvas.jpg"/>
            <p:cNvPicPr>
              <a:picLocks noChangeAspect="1" noChangeArrowheads="1"/>
            </p:cNvPicPr>
            <p:nvPr/>
          </p:nvPicPr>
          <p:blipFill>
            <a:blip r:embed="rId12" cstate="print">
              <a:grayscl/>
              <a:lum bright="-20000"/>
            </a:blip>
            <a:srcRect/>
            <a:stretch>
              <a:fillRect/>
            </a:stretch>
          </p:blipFill>
          <p:spPr bwMode="auto">
            <a:xfrm>
              <a:off x="2224540" y="2511152"/>
              <a:ext cx="1349896" cy="13498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Picture 13" descr="C:\Users\Ilkyu\Desktop\2009002229\3\2\Numerical Methods\texture image\white_honey.jpg"/>
            <p:cNvPicPr>
              <a:picLocks noChangeAspect="1" noChangeArrowheads="1"/>
            </p:cNvPicPr>
            <p:nvPr/>
          </p:nvPicPr>
          <p:blipFill>
            <a:blip r:embed="rId13" cstate="print">
              <a:grayscl/>
              <a:lum bright="-20000"/>
            </a:blip>
            <a:srcRect/>
            <a:stretch>
              <a:fillRect/>
            </a:stretch>
          </p:blipFill>
          <p:spPr bwMode="auto">
            <a:xfrm>
              <a:off x="820892" y="2511152"/>
              <a:ext cx="1349896" cy="134989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패턴 인식  </a:t>
            </a:r>
            <a:r>
              <a:rPr lang="en-US" altLang="ko-KR" dirty="0" smtClean="0"/>
              <a:t>– FFT</a:t>
            </a:r>
            <a:endParaRPr lang="ko-KR" alt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내용 개체 틀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이미지의 일부 </a:t>
            </a:r>
            <a:r>
              <a:rPr lang="en-US" altLang="ko-KR" dirty="0" smtClean="0"/>
              <a:t>32X32</a:t>
            </a:r>
            <a:r>
              <a:rPr lang="ko-KR" altLang="en-US" dirty="0" smtClean="0"/>
              <a:t>를 잘라내어 그 이미지를 </a:t>
            </a:r>
            <a:r>
              <a:rPr lang="en-US" altLang="ko-KR" dirty="0" smtClean="0"/>
              <a:t>FFT</a:t>
            </a:r>
            <a:r>
              <a:rPr lang="ko-KR" altLang="en-US" dirty="0" smtClean="0"/>
              <a:t>를 취한다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레퍼런스는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MATLAB</a:t>
            </a:r>
            <a:r>
              <a:rPr lang="ko-KR" altLang="en-US" dirty="0" smtClean="0"/>
              <a:t>에서 제공하는 </a:t>
            </a:r>
            <a:r>
              <a:rPr lang="en-US" altLang="ko-KR" dirty="0" smtClean="0"/>
              <a:t>FFT2</a:t>
            </a:r>
            <a:r>
              <a:rPr lang="ko-KR" altLang="en-US" dirty="0" smtClean="0"/>
              <a:t>함수를 사용하였다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확실한 학습을 위해서 한 이미지 내에서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번씩 임의의 좌표에서 </a:t>
            </a:r>
            <a:r>
              <a:rPr lang="en-US" altLang="ko-KR" dirty="0" smtClean="0"/>
              <a:t>32X32 </a:t>
            </a:r>
            <a:r>
              <a:rPr lang="ko-KR" altLang="en-US" dirty="0" smtClean="0"/>
              <a:t>크기의 이미지를 선택하였다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패턴 인식  </a:t>
            </a:r>
            <a:r>
              <a:rPr lang="en-US" altLang="ko-KR" dirty="0" smtClean="0"/>
              <a:t>– FFT</a:t>
            </a:r>
            <a:endParaRPr lang="ko-KR" alt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내용 개체 틀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각 이미지의 </a:t>
            </a:r>
            <a:r>
              <a:rPr lang="en-US" altLang="ko-KR" dirty="0" smtClean="0"/>
              <a:t>FFT</a:t>
            </a:r>
            <a:r>
              <a:rPr lang="ko-KR" altLang="en-US" dirty="0" smtClean="0"/>
              <a:t>를 취한 값들의 평균을 구해서 너무 특이한 경우에 치우치지 않게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1142976" y="188640"/>
            <a:ext cx="7472386" cy="1487658"/>
          </a:xfrm>
        </p:spPr>
        <p:txBody>
          <a:bodyPr>
            <a:normAutofit/>
          </a:bodyPr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ated values</a:t>
            </a:r>
            <a:br>
              <a:rPr lang="en-US" altLang="ko-KR" dirty="0" smtClean="0"/>
            </a:br>
            <a:r>
              <a:rPr lang="en-US" altLang="ko-KR" dirty="0" smtClean="0"/>
              <a:t>Except DC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6832"/>
            <a:ext cx="9122156" cy="494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제목 10"/>
          <p:cNvSpPr>
            <a:spLocks noGrp="1"/>
          </p:cNvSpPr>
          <p:nvPr>
            <p:ph type="title"/>
          </p:nvPr>
        </p:nvSpPr>
        <p:spPr>
          <a:xfrm>
            <a:off x="1142976" y="188640"/>
            <a:ext cx="7472386" cy="1487658"/>
          </a:xfrm>
        </p:spPr>
        <p:txBody>
          <a:bodyPr>
            <a:normAutofit/>
          </a:bodyPr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ated values</a:t>
            </a:r>
            <a:br>
              <a:rPr lang="en-US" altLang="ko-KR" dirty="0" smtClean="0"/>
            </a:br>
            <a:r>
              <a:rPr lang="en-US" altLang="ko-KR" dirty="0" smtClean="0"/>
              <a:t>Contain DC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6832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1142976" y="188640"/>
            <a:ext cx="7472386" cy="1487658"/>
          </a:xfrm>
        </p:spPr>
        <p:txBody>
          <a:bodyPr>
            <a:normAutofit/>
          </a:bodyPr>
          <a:lstStyle/>
          <a:p>
            <a:r>
              <a:rPr lang="en-US" altLang="ko-KR" dirty="0"/>
              <a:t>N</a:t>
            </a:r>
            <a:r>
              <a:rPr lang="en-US" altLang="ko-KR" dirty="0" smtClean="0"/>
              <a:t>ot rated values</a:t>
            </a:r>
            <a:br>
              <a:rPr lang="en-US" altLang="ko-KR" dirty="0" smtClean="0"/>
            </a:br>
            <a:r>
              <a:rPr lang="en-US" altLang="ko-KR" dirty="0" smtClean="0"/>
              <a:t>Except DC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916832"/>
            <a:ext cx="9172711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고려청자">
      <a:majorFont>
        <a:latin typeface="Georgia"/>
        <a:ea typeface=""/>
        <a:cs typeface=""/>
        <a:font script="Grek" typeface="Arial"/>
        <a:font script="Cyrl" typeface="Arial"/>
        <a:font script="Jpan" typeface="HG明朝E"/>
        <a:font script="Hang" typeface="HY견명조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1146</TotalTime>
  <Words>616</Words>
  <Application>Microsoft Office PowerPoint</Application>
  <PresentationFormat>화면 슬라이드 쇼(4:3)</PresentationFormat>
  <Paragraphs>92</Paragraphs>
  <Slides>16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고려청자</vt:lpstr>
      <vt:lpstr> Numerical Method                                                                    Texture Recognition</vt:lpstr>
      <vt:lpstr>패턴 인식 - Start</vt:lpstr>
      <vt:lpstr>패턴 인식  – RGB2GRAY</vt:lpstr>
      <vt:lpstr>패턴 인식  – RGB2GRAY</vt:lpstr>
      <vt:lpstr>패턴 인식  – FFT</vt:lpstr>
      <vt:lpstr>패턴 인식  – FFT</vt:lpstr>
      <vt:lpstr>Rated values Except DC</vt:lpstr>
      <vt:lpstr>Rated values Contain DC</vt:lpstr>
      <vt:lpstr>Not rated values Except DC</vt:lpstr>
      <vt:lpstr>Not rated values Contain DC</vt:lpstr>
      <vt:lpstr>K MEANS CLUSTERING</vt:lpstr>
      <vt:lpstr>K MEANS CLUSTERING</vt:lpstr>
      <vt:lpstr>패턴 인식 – 분석 (scale)</vt:lpstr>
      <vt:lpstr>패턴 인식 – 분석 (object size)</vt:lpstr>
      <vt:lpstr>패턴 인식 – 분석 (other..)</vt:lpstr>
      <vt:lpstr>패턴 인식 – 느낀점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</dc:title>
  <dc:creator>Ilkyu</dc:creator>
  <cp:lastModifiedBy>tony</cp:lastModifiedBy>
  <cp:revision>120</cp:revision>
  <dcterms:created xsi:type="dcterms:W3CDTF">2013-11-19T19:18:56Z</dcterms:created>
  <dcterms:modified xsi:type="dcterms:W3CDTF">2015-04-23T02:54:38Z</dcterms:modified>
</cp:coreProperties>
</file>