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71" r:id="rId4"/>
    <p:sldId id="272" r:id="rId5"/>
    <p:sldId id="273" r:id="rId6"/>
    <p:sldId id="274" r:id="rId7"/>
    <p:sldId id="275" r:id="rId8"/>
    <p:sldId id="277" r:id="rId9"/>
    <p:sldId id="281" r:id="rId10"/>
    <p:sldId id="280" r:id="rId11"/>
    <p:sldId id="266" r:id="rId12"/>
    <p:sldId id="270" r:id="rId13"/>
    <p:sldId id="284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4" autoAdjust="0"/>
    <p:restoredTop sz="86369" autoAdjust="0"/>
  </p:normalViewPr>
  <p:slideViewPr>
    <p:cSldViewPr snapToGrid="0">
      <p:cViewPr varScale="1">
        <p:scale>
          <a:sx n="45" d="100"/>
          <a:sy n="45" d="100"/>
        </p:scale>
        <p:origin x="54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9A2E9-EEEE-41CF-98EF-A46C66A3222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2683-C02B-4BD1-9325-27471A95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9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7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709E-AB3D-4BAE-8E4C-663206EB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E47BC-0A32-4E32-9BCF-714ED6FD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85867-1041-44E8-AB48-9E209B52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7EDE5-E70B-4EDE-A47E-DD5A01ED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CA9E-721C-4802-B73B-3B79BD74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2B63-73D5-4AA9-864B-CD3D9FA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54158-E8A9-4B01-9466-1BEE1040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FDECC-31C2-485D-AA7D-176E9644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63B89-1637-4CCE-A725-E4A40C4E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34D2D-9431-431C-A100-C6A01FA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2BDDE-7581-4BF4-B843-1B56FF8A9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A95F4-6186-4F20-B5EC-C14FC8B2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BD71F-9879-4C45-98A8-A51CCE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62CFC-82FD-449D-966B-B08D609D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EC2D-E1AA-4D2C-94EF-3E83BCE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6A8F2-CA12-42AD-9969-3B2D3D72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7396F-E0C3-4E17-9BA7-EC9FBAFE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DFFCF-AF58-4CBA-9C6D-05F7C7C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39594-3870-4407-B1AD-43F8221B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E0798-FCAD-42A9-9724-4C367263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882F-DCC1-4B1E-9534-6C35C88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3F695-16DD-48A0-A8C4-CF02680B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6165-D0F2-45B8-8BAF-1401D512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C9523-BED4-4CC9-BA57-213637E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100DC-B74D-4DDE-B7ED-DE4143E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7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70B63-3709-464F-B921-9A7038E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DEDA-56E5-41A0-A7E8-99E3E955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B54D6-D247-4B0C-BF6C-D2770034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9699D-D199-4FFB-84CE-224792E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A0082-4CA9-4DFB-B6E9-F4E2FCF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75D70-9BEF-4F58-80A8-FEB0857F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3056-3FE6-4223-B982-15EDD6D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2D08-4D8F-4F8F-905A-008A3810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1AF40-C6A9-40EA-9A46-2E07A291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07D3A-E2BE-43E4-B8F5-68B13940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8BBB0-53BA-4AE7-899F-EB50C813D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E0E33-7A46-476E-8465-D7F654A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979A6F-A1D3-4E1C-8270-72914BE0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12E5E7-BBB0-4228-89E4-D99AE7D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B357-13CE-4474-AEC9-B7A5A8D4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FEA21-1766-47D8-A86A-40C51D3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85757-913C-4A1C-A70A-26A53B69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09ACA-13F0-4022-8CEB-AEAD0CE0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B08BA-DCC7-4B1F-A198-ECFACBCC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F2550-9EA9-421A-A1AA-D7A7A359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C2DE9-5AE7-4749-A3A1-A1056BD7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2F84-D9E8-4448-8AE2-94EC1A0D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44396-AB65-4512-A74C-201B988E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9662B-5193-473E-9CDC-FFE77A6B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FCE1-062C-4CF1-A088-6C8D964C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74A92-EA82-4E9E-AD13-BE6C462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C601C-9F2A-4250-B5A1-612253A0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B35F-0C42-47B1-A3D5-F974A9E0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C2BAD-BBB3-4F7E-8FB6-AB3E47244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A7650-A09D-40D1-B127-9C2C255D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586BD-9314-4036-AB28-E5C9ADC6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FE272-266C-4915-A9AE-24F9607F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74189-3633-423A-94F3-0F63B90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A454B-E248-48BB-BFD2-E9DDB23C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5CBC4-AB49-4319-A259-0E1382BB2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DE306-B369-4B0B-9538-72BA3E8F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63DE-2221-477F-BAD8-DDDB877B8BF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2B25A-A612-44C0-A675-BFC85C4E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9D41B-CBA9-46F9-87A3-0F8EFAC0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1FD487-CBEA-433C-9FD6-2D48F68B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sz="4700" dirty="0">
                <a:solidFill>
                  <a:srgbClr val="FFFFFF"/>
                </a:solidFill>
              </a:rPr>
              <a:t>ICME2019-</a:t>
            </a:r>
            <a:r>
              <a:rPr lang="zh-CN" altLang="en-US" sz="4700" dirty="0">
                <a:solidFill>
                  <a:srgbClr val="FFFFFF"/>
                </a:solidFill>
              </a:rPr>
              <a:t>字节跳动 短视频内容理解与推荐竞赛</a:t>
            </a:r>
          </a:p>
        </p:txBody>
      </p:sp>
    </p:spTree>
    <p:extLst>
      <p:ext uri="{BB962C8B-B14F-4D97-AF65-F5344CB8AC3E}">
        <p14:creationId xmlns:p14="http://schemas.microsoft.com/office/powerpoint/2010/main" val="39481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Lightgbm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8D679A3-A642-49DB-9F00-406E912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1767890"/>
            <a:ext cx="5581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AF4E-4B2E-413E-BE83-C5C94660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DIN</a:t>
            </a:r>
            <a:r>
              <a:rPr lang="zh-CN" altLang="en-US" dirty="0"/>
              <a:t>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E79BF8-651E-45A6-AF34-10A81F4E4F1F}"/>
              </a:ext>
            </a:extLst>
          </p:cNvPr>
          <p:cNvSpPr/>
          <p:nvPr/>
        </p:nvSpPr>
        <p:spPr>
          <a:xfrm>
            <a:off x="6188414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id embedding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9D6F0D-382E-47FD-8E14-0140F8A0C72F}"/>
              </a:ext>
            </a:extLst>
          </p:cNvPr>
          <p:cNvSpPr/>
          <p:nvPr/>
        </p:nvSpPr>
        <p:spPr>
          <a:xfrm>
            <a:off x="3893498" y="4817112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id embedding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4E91DE-0BE9-4870-84E8-8F831BEDCD91}"/>
              </a:ext>
            </a:extLst>
          </p:cNvPr>
          <p:cNvSpPr/>
          <p:nvPr/>
        </p:nvSpPr>
        <p:spPr>
          <a:xfrm>
            <a:off x="1432396" y="5922117"/>
            <a:ext cx="1939045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 features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0662A-7829-4C43-A03B-7BB3A5939D6F}"/>
              </a:ext>
            </a:extLst>
          </p:cNvPr>
          <p:cNvSpPr/>
          <p:nvPr/>
        </p:nvSpPr>
        <p:spPr>
          <a:xfrm>
            <a:off x="9216149" y="5922117"/>
            <a:ext cx="137160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1BA10-29DB-4313-A986-A7F57F55544B}"/>
              </a:ext>
            </a:extLst>
          </p:cNvPr>
          <p:cNvSpPr/>
          <p:nvPr/>
        </p:nvSpPr>
        <p:spPr>
          <a:xfrm>
            <a:off x="5889519" y="5917253"/>
            <a:ext cx="2175754" cy="35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 item id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6199A-FF7C-4F81-8319-ED95757CB4CE}"/>
              </a:ext>
            </a:extLst>
          </p:cNvPr>
          <p:cNvSpPr/>
          <p:nvPr/>
        </p:nvSpPr>
        <p:spPr>
          <a:xfrm>
            <a:off x="3995638" y="5917253"/>
            <a:ext cx="137160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id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853394-CB5E-4143-9755-27C7BB8ABC18}"/>
              </a:ext>
            </a:extLst>
          </p:cNvPr>
          <p:cNvSpPr/>
          <p:nvPr/>
        </p:nvSpPr>
        <p:spPr>
          <a:xfrm>
            <a:off x="3893497" y="4064636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783CA5-8794-4B2D-87F1-5EE6270EC8BB}"/>
              </a:ext>
            </a:extLst>
          </p:cNvPr>
          <p:cNvSpPr/>
          <p:nvPr/>
        </p:nvSpPr>
        <p:spPr>
          <a:xfrm>
            <a:off x="3992031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CD42C8-DC1C-45BE-8579-9986E73A639D}"/>
              </a:ext>
            </a:extLst>
          </p:cNvPr>
          <p:cNvSpPr/>
          <p:nvPr/>
        </p:nvSpPr>
        <p:spPr>
          <a:xfrm>
            <a:off x="6286945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C50F72-FD8E-4D6F-A644-3B124206FFE1}"/>
              </a:ext>
            </a:extLst>
          </p:cNvPr>
          <p:cNvSpPr/>
          <p:nvPr/>
        </p:nvSpPr>
        <p:spPr>
          <a:xfrm>
            <a:off x="10202687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F8CE52-50D2-4F12-9616-A439ABE15421}"/>
              </a:ext>
            </a:extLst>
          </p:cNvPr>
          <p:cNvSpPr/>
          <p:nvPr/>
        </p:nvSpPr>
        <p:spPr>
          <a:xfrm>
            <a:off x="8195551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79C6A-E3C5-4F10-8959-0003C1A2C9A1}"/>
              </a:ext>
            </a:extLst>
          </p:cNvPr>
          <p:cNvSpPr/>
          <p:nvPr/>
        </p:nvSpPr>
        <p:spPr>
          <a:xfrm>
            <a:off x="8093411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</a:t>
            </a:r>
          </a:p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B5AB17-2372-4609-B2EC-97EA58C14DE5}"/>
              </a:ext>
            </a:extLst>
          </p:cNvPr>
          <p:cNvSpPr/>
          <p:nvPr/>
        </p:nvSpPr>
        <p:spPr>
          <a:xfrm>
            <a:off x="10100548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</a:t>
            </a:r>
          </a:p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F8F901-197F-4ED9-B2E8-AD37270B167D}"/>
              </a:ext>
            </a:extLst>
          </p:cNvPr>
          <p:cNvSpPr/>
          <p:nvPr/>
        </p:nvSpPr>
        <p:spPr>
          <a:xfrm>
            <a:off x="8093411" y="3924603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75B99C-9569-47B1-B950-F81678A795F0}"/>
              </a:ext>
            </a:extLst>
          </p:cNvPr>
          <p:cNvSpPr/>
          <p:nvPr/>
        </p:nvSpPr>
        <p:spPr>
          <a:xfrm>
            <a:off x="10100547" y="3924602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F5487A-79C2-4FB5-BD02-4C6571DEB048}"/>
              </a:ext>
            </a:extLst>
          </p:cNvPr>
          <p:cNvSpPr/>
          <p:nvPr/>
        </p:nvSpPr>
        <p:spPr>
          <a:xfrm>
            <a:off x="1415365" y="3269907"/>
            <a:ext cx="1965804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C4AC54-E7C8-4D46-9836-AC4D7228FD09}"/>
              </a:ext>
            </a:extLst>
          </p:cNvPr>
          <p:cNvSpPr/>
          <p:nvPr/>
        </p:nvSpPr>
        <p:spPr>
          <a:xfrm>
            <a:off x="3371441" y="2143731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CF57DA-E1CB-4EBF-A2C8-EE8888D96738}"/>
              </a:ext>
            </a:extLst>
          </p:cNvPr>
          <p:cNvSpPr/>
          <p:nvPr/>
        </p:nvSpPr>
        <p:spPr>
          <a:xfrm>
            <a:off x="7244680" y="2124273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C9DFB0-ABED-4142-B442-D1C3021C9BD8}"/>
              </a:ext>
            </a:extLst>
          </p:cNvPr>
          <p:cNvCxnSpPr>
            <a:stCxn id="9" idx="0"/>
            <a:endCxn id="25" idx="2"/>
          </p:cNvCxnSpPr>
          <p:nvPr/>
        </p:nvCxnSpPr>
        <p:spPr>
          <a:xfrm flipH="1" flipV="1">
            <a:off x="2398267" y="3542282"/>
            <a:ext cx="3652" cy="2379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3666A97-6495-4F1D-8CDE-194BB3738FBD}"/>
              </a:ext>
            </a:extLst>
          </p:cNvPr>
          <p:cNvCxnSpPr/>
          <p:nvPr/>
        </p:nvCxnSpPr>
        <p:spPr>
          <a:xfrm flipV="1">
            <a:off x="4681438" y="5361861"/>
            <a:ext cx="0" cy="555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EA112D4-B4A4-470F-B7D3-6477D71EB8CA}"/>
              </a:ext>
            </a:extLst>
          </p:cNvPr>
          <p:cNvCxnSpPr>
            <a:stCxn id="19" idx="0"/>
            <a:endCxn id="23" idx="2"/>
          </p:cNvCxnSpPr>
          <p:nvPr/>
        </p:nvCxnSpPr>
        <p:spPr>
          <a:xfrm flipV="1">
            <a:off x="8881352" y="4367212"/>
            <a:ext cx="0" cy="449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4B613CA-51B9-4799-98FC-2885CCABBAD4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flipH="1" flipV="1">
            <a:off x="10888488" y="4367211"/>
            <a:ext cx="1" cy="449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9CD6867-6CD9-4A77-AEC0-DD77225EC600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flipH="1" flipV="1">
            <a:off x="6972745" y="3526984"/>
            <a:ext cx="3610" cy="1290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8D3C971-C07E-408D-BFBE-F4DBD638D1C1}"/>
              </a:ext>
            </a:extLst>
          </p:cNvPr>
          <p:cNvCxnSpPr>
            <a:stCxn id="23" idx="0"/>
            <a:endCxn id="18" idx="2"/>
          </p:cNvCxnSpPr>
          <p:nvPr/>
        </p:nvCxnSpPr>
        <p:spPr>
          <a:xfrm flipH="1" flipV="1">
            <a:off x="8881351" y="3526984"/>
            <a:ext cx="1" cy="397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28F7E46-BB0E-40AB-BF43-5E6064CDC110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flipH="1" flipV="1">
            <a:off x="10888487" y="3526984"/>
            <a:ext cx="1" cy="39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929AAC5-C5C3-431C-AE5F-BBC1625476D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H="1" flipV="1">
            <a:off x="6976355" y="5361862"/>
            <a:ext cx="1041" cy="555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0CB55ED-0E20-485E-87C3-F7279ABC58EF}"/>
              </a:ext>
            </a:extLst>
          </p:cNvPr>
          <p:cNvSpPr/>
          <p:nvPr/>
        </p:nvSpPr>
        <p:spPr>
          <a:xfrm>
            <a:off x="3371440" y="1320609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E489A5-D781-472D-979D-31A839DD443E}"/>
              </a:ext>
            </a:extLst>
          </p:cNvPr>
          <p:cNvSpPr/>
          <p:nvPr/>
        </p:nvSpPr>
        <p:spPr>
          <a:xfrm>
            <a:off x="7244679" y="1320609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E842EA6-A3A0-4F27-A393-DEBEB59E47B1}"/>
              </a:ext>
            </a:extLst>
          </p:cNvPr>
          <p:cNvCxnSpPr/>
          <p:nvPr/>
        </p:nvCxnSpPr>
        <p:spPr>
          <a:xfrm flipV="1">
            <a:off x="4159381" y="1799808"/>
            <a:ext cx="0" cy="324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00BF3-36D8-46FE-9E44-22D7CC07433B}"/>
              </a:ext>
            </a:extLst>
          </p:cNvPr>
          <p:cNvCxnSpPr/>
          <p:nvPr/>
        </p:nvCxnSpPr>
        <p:spPr>
          <a:xfrm flipV="1">
            <a:off x="8065273" y="1790080"/>
            <a:ext cx="0" cy="324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BBC1133-6D36-4469-8DBE-40541C16EA1A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2398267" y="2586340"/>
            <a:ext cx="1761115" cy="683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C676AE-566F-4C84-B482-15C650C039FE}"/>
              </a:ext>
            </a:extLst>
          </p:cNvPr>
          <p:cNvCxnSpPr>
            <a:stCxn id="15" idx="0"/>
            <a:endCxn id="26" idx="2"/>
          </p:cNvCxnSpPr>
          <p:nvPr/>
        </p:nvCxnSpPr>
        <p:spPr>
          <a:xfrm flipH="1" flipV="1">
            <a:off x="4159382" y="2586340"/>
            <a:ext cx="518449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CCBF41-72EE-427B-9EB6-D57E052E38D1}"/>
              </a:ext>
            </a:extLst>
          </p:cNvPr>
          <p:cNvCxnSpPr>
            <a:stCxn id="16" idx="0"/>
            <a:endCxn id="26" idx="2"/>
          </p:cNvCxnSpPr>
          <p:nvPr/>
        </p:nvCxnSpPr>
        <p:spPr>
          <a:xfrm flipH="1" flipV="1">
            <a:off x="4159382" y="2586340"/>
            <a:ext cx="2813363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4D5B4B-1B8B-4894-BD24-BECF1B994C44}"/>
              </a:ext>
            </a:extLst>
          </p:cNvPr>
          <p:cNvCxnSpPr>
            <a:stCxn id="18" idx="0"/>
            <a:endCxn id="26" idx="2"/>
          </p:cNvCxnSpPr>
          <p:nvPr/>
        </p:nvCxnSpPr>
        <p:spPr>
          <a:xfrm flipH="1" flipV="1">
            <a:off x="4159382" y="2586340"/>
            <a:ext cx="4721969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7C0DC8-FDDB-4C5F-96BE-AF4317470421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H="1" flipV="1">
            <a:off x="4159382" y="2586340"/>
            <a:ext cx="6729105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81286-5D29-4A0B-B927-96CF5FC6686D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398267" y="2566882"/>
            <a:ext cx="5634354" cy="703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B1D3558-47DC-4A1B-9F4F-C7629690D8A5}"/>
              </a:ext>
            </a:extLst>
          </p:cNvPr>
          <p:cNvCxnSpPr>
            <a:stCxn id="15" idx="0"/>
            <a:endCxn id="27" idx="2"/>
          </p:cNvCxnSpPr>
          <p:nvPr/>
        </p:nvCxnSpPr>
        <p:spPr>
          <a:xfrm flipV="1">
            <a:off x="4677831" y="2566882"/>
            <a:ext cx="3354790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8BE2168-2D60-455B-BE12-EA70305F9A59}"/>
              </a:ext>
            </a:extLst>
          </p:cNvPr>
          <p:cNvCxnSpPr>
            <a:stCxn id="16" idx="0"/>
            <a:endCxn id="27" idx="2"/>
          </p:cNvCxnSpPr>
          <p:nvPr/>
        </p:nvCxnSpPr>
        <p:spPr>
          <a:xfrm flipV="1">
            <a:off x="6972745" y="2566882"/>
            <a:ext cx="1059876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F13519-D634-40B5-8FEA-C0EF4DB82C44}"/>
              </a:ext>
            </a:extLst>
          </p:cNvPr>
          <p:cNvCxnSpPr>
            <a:stCxn id="17" idx="0"/>
            <a:endCxn id="27" idx="2"/>
          </p:cNvCxnSpPr>
          <p:nvPr/>
        </p:nvCxnSpPr>
        <p:spPr>
          <a:xfrm flipH="1" flipV="1">
            <a:off x="8032621" y="2566882"/>
            <a:ext cx="2855866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402EECF-2426-4E33-BE76-770F5770F586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H="1" flipV="1">
            <a:off x="8032621" y="2566882"/>
            <a:ext cx="848730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EEB0A3-3A10-4BB2-A68A-18686F8E0936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4677831" y="3526984"/>
            <a:ext cx="3607" cy="53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382BA9A-988A-4537-999D-EA32E62FFB5E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4681438" y="4507245"/>
            <a:ext cx="1" cy="3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E89172-0E2A-4677-93E5-8D0F966BF03A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H="1" flipV="1">
            <a:off x="4681438" y="4507245"/>
            <a:ext cx="2294917" cy="309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780B5A2-3170-472B-A628-1F2DB2573FB0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H="1" flipV="1">
            <a:off x="6976355" y="5361862"/>
            <a:ext cx="2925594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F678539-7EC0-40F6-B187-08E2A6B56654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H="1" flipV="1">
            <a:off x="8881352" y="5361862"/>
            <a:ext cx="1020597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201480-922F-414E-81A0-C69BF3A41FB7}"/>
              </a:ext>
            </a:extLst>
          </p:cNvPr>
          <p:cNvCxnSpPr>
            <a:stCxn id="10" idx="0"/>
            <a:endCxn id="20" idx="2"/>
          </p:cNvCxnSpPr>
          <p:nvPr/>
        </p:nvCxnSpPr>
        <p:spPr>
          <a:xfrm flipV="1">
            <a:off x="9901949" y="5361862"/>
            <a:ext cx="986540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539FB-013D-4164-AB51-A979D931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融合方案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AA4A3C-78E8-4F17-979B-EEC533FBB814}"/>
              </a:ext>
            </a:extLst>
          </p:cNvPr>
          <p:cNvSpPr/>
          <p:nvPr/>
        </p:nvSpPr>
        <p:spPr>
          <a:xfrm>
            <a:off x="6646605" y="2054125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LGB1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672945-F78D-4AE8-902C-B89B88E67173}"/>
              </a:ext>
            </a:extLst>
          </p:cNvPr>
          <p:cNvSpPr/>
          <p:nvPr/>
        </p:nvSpPr>
        <p:spPr>
          <a:xfrm>
            <a:off x="6646605" y="3657071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LGB2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326DB-C857-4883-AE66-0B9A4E620FBB}"/>
              </a:ext>
            </a:extLst>
          </p:cNvPr>
          <p:cNvSpPr/>
          <p:nvPr/>
        </p:nvSpPr>
        <p:spPr>
          <a:xfrm>
            <a:off x="6646604" y="5260017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FC8F0-4DF7-400F-B021-76B46411C8C7}"/>
              </a:ext>
            </a:extLst>
          </p:cNvPr>
          <p:cNvSpPr/>
          <p:nvPr/>
        </p:nvSpPr>
        <p:spPr>
          <a:xfrm>
            <a:off x="1406013" y="202495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 data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48B02-7B4C-4E98-89BD-755D6079CE60}"/>
              </a:ext>
            </a:extLst>
          </p:cNvPr>
          <p:cNvSpPr/>
          <p:nvPr/>
        </p:nvSpPr>
        <p:spPr>
          <a:xfrm>
            <a:off x="1406013" y="278007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 data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94FEDC-450C-454B-93AF-0739A932BA7B}"/>
              </a:ext>
            </a:extLst>
          </p:cNvPr>
          <p:cNvSpPr/>
          <p:nvPr/>
        </p:nvSpPr>
        <p:spPr>
          <a:xfrm>
            <a:off x="1406013" y="357206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 data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42F508-EF72-4F7F-9EE1-513C85CD4306}"/>
              </a:ext>
            </a:extLst>
          </p:cNvPr>
          <p:cNvSpPr/>
          <p:nvPr/>
        </p:nvSpPr>
        <p:spPr>
          <a:xfrm>
            <a:off x="1406013" y="4396499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data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14D354-6CEB-49FF-A174-D9ED194CD1E1}"/>
              </a:ext>
            </a:extLst>
          </p:cNvPr>
          <p:cNvSpPr/>
          <p:nvPr/>
        </p:nvSpPr>
        <p:spPr>
          <a:xfrm>
            <a:off x="1406013" y="5220936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 data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D7B3FA-E8C9-4A3B-B2DC-C9CD20E082E1}"/>
              </a:ext>
            </a:extLst>
          </p:cNvPr>
          <p:cNvSpPr/>
          <p:nvPr/>
        </p:nvSpPr>
        <p:spPr>
          <a:xfrm>
            <a:off x="3677263" y="2487067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statistic feature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83C71C-6512-4698-A60C-E2CA4901714C}"/>
              </a:ext>
            </a:extLst>
          </p:cNvPr>
          <p:cNvSpPr/>
          <p:nvPr/>
        </p:nvSpPr>
        <p:spPr>
          <a:xfrm>
            <a:off x="3677263" y="3573997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 feature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2755C0-2E81-4196-B9A3-D2561BBAB4C7}"/>
              </a:ext>
            </a:extLst>
          </p:cNvPr>
          <p:cNvSpPr/>
          <p:nvPr/>
        </p:nvSpPr>
        <p:spPr>
          <a:xfrm>
            <a:off x="3677263" y="4476181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 feature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4FB52D-FFD5-4CF7-92AD-DDC93F4D4BE7}"/>
              </a:ext>
            </a:extLst>
          </p:cNvPr>
          <p:cNvSpPr/>
          <p:nvPr/>
        </p:nvSpPr>
        <p:spPr>
          <a:xfrm>
            <a:off x="9406018" y="2601758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CCB6C1-74BB-4117-BE7C-19281DBEFA7B}"/>
              </a:ext>
            </a:extLst>
          </p:cNvPr>
          <p:cNvSpPr/>
          <p:nvPr/>
        </p:nvSpPr>
        <p:spPr>
          <a:xfrm>
            <a:off x="9406018" y="4476181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F839BBF-055D-4332-8772-0FE619E1B2FD}"/>
              </a:ext>
            </a:extLst>
          </p:cNvPr>
          <p:cNvSpPr/>
          <p:nvPr/>
        </p:nvSpPr>
        <p:spPr>
          <a:xfrm>
            <a:off x="8196751" y="3699575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85E8031-6236-41D6-9C51-62EDF6DE3785}"/>
              </a:ext>
            </a:extLst>
          </p:cNvPr>
          <p:cNvSpPr/>
          <p:nvPr/>
        </p:nvSpPr>
        <p:spPr>
          <a:xfrm>
            <a:off x="8196750" y="2648619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3FC4BC2-0541-4302-AD7D-D2746F2150BF}"/>
              </a:ext>
            </a:extLst>
          </p:cNvPr>
          <p:cNvSpPr/>
          <p:nvPr/>
        </p:nvSpPr>
        <p:spPr>
          <a:xfrm>
            <a:off x="8692861" y="4518685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D5E84DD-817A-4CB3-A336-1EC4E683219D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7826476" y="3843883"/>
            <a:ext cx="37027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59CEB9-4D17-43FE-A6AA-F2F509407BA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357258" y="3988191"/>
            <a:ext cx="0" cy="1458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1420FB7-87E9-4D3B-9734-726F36C5340A}"/>
              </a:ext>
            </a:extLst>
          </p:cNvPr>
          <p:cNvCxnSpPr>
            <a:cxnSpLocks/>
            <a:stCxn id="3" idx="0"/>
            <a:endCxn id="17" idx="4"/>
          </p:cNvCxnSpPr>
          <p:nvPr/>
        </p:nvCxnSpPr>
        <p:spPr>
          <a:xfrm flipH="1" flipV="1">
            <a:off x="8357257" y="2937235"/>
            <a:ext cx="1" cy="762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70AEAA9-B5BD-4133-B422-40695F8FAD68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357256" y="2240937"/>
            <a:ext cx="1" cy="407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E02201-FA2C-482D-A02B-6516D45CC115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8517763" y="2788571"/>
            <a:ext cx="888255" cy="4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FF89C13-413D-4B61-A255-3616803F682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852170" y="2240937"/>
            <a:ext cx="1198" cy="2277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217B14-CCB4-495B-9BA3-C8092A029A05}"/>
              </a:ext>
            </a:extLst>
          </p:cNvPr>
          <p:cNvCxnSpPr>
            <a:endCxn id="18" idx="4"/>
          </p:cNvCxnSpPr>
          <p:nvPr/>
        </p:nvCxnSpPr>
        <p:spPr>
          <a:xfrm flipV="1">
            <a:off x="8852170" y="4807301"/>
            <a:ext cx="1198" cy="639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7CAE8CF-74F8-474E-B2BE-55426D2D488C}"/>
              </a:ext>
            </a:extLst>
          </p:cNvPr>
          <p:cNvCxnSpPr>
            <a:stCxn id="18" idx="6"/>
            <a:endCxn id="16" idx="1"/>
          </p:cNvCxnSpPr>
          <p:nvPr/>
        </p:nvCxnSpPr>
        <p:spPr>
          <a:xfrm>
            <a:off x="9013874" y="4662993"/>
            <a:ext cx="3921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DDD379B-2A98-4E78-84C4-AAAFB00E8D9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713703" y="2211764"/>
            <a:ext cx="972000" cy="15480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A346441-DA62-4282-9A0E-56984DE89BE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713703" y="3760810"/>
            <a:ext cx="963560" cy="16469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EBCFEBD-34A5-446D-805C-515CF1AC97B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713703" y="2966885"/>
            <a:ext cx="963560" cy="7939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55E0ABA-6B9D-479E-BD50-AA0B2107F68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2713703" y="3758875"/>
            <a:ext cx="963560" cy="193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9308878-5B2C-4EC6-B34C-B486D5A6F5CE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713703" y="2673880"/>
            <a:ext cx="963560" cy="2930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671E9CA-5F44-4D5E-B1A0-35495071B9EE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713703" y="2673880"/>
            <a:ext cx="963560" cy="10849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8621EB-009C-4618-9C8D-CC33F74FBE7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713703" y="2673880"/>
            <a:ext cx="963560" cy="19094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B689E08-79D8-419C-9177-F00B5D4F9E72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713703" y="3758875"/>
            <a:ext cx="963560" cy="9041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B08B4-77F1-4EAB-92BA-A2D1F76A2739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713703" y="2966885"/>
            <a:ext cx="963560" cy="169610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7231D6A-A54D-4D81-BDD4-A93B7827DED3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5958348" y="2240938"/>
            <a:ext cx="688257" cy="432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C094A46-9A60-48A9-A965-D29AF830E87B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5958348" y="2240938"/>
            <a:ext cx="688257" cy="1519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3B4AF7-3B35-47DA-B9A5-49DF1D6713B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958348" y="2240938"/>
            <a:ext cx="688257" cy="2422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71C5CC9-3D46-407C-9CDD-97DA1406F27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958348" y="2673880"/>
            <a:ext cx="688257" cy="117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11E6154-5B06-4237-8F35-158158B523B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5958348" y="3760810"/>
            <a:ext cx="688257" cy="83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F14A60E-2E91-4943-8C00-52F397CB1471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958348" y="3760810"/>
            <a:ext cx="688256" cy="1686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45AD2A5-68CD-4B6A-9D87-5D73EC93F147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5958348" y="3843884"/>
            <a:ext cx="688257" cy="8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0010CF6-1837-415B-B8F1-04A9B699D00C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5958348" y="4662994"/>
            <a:ext cx="688256" cy="783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6BF133E-17A5-46FE-91C9-E700D688F34D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958348" y="2673880"/>
            <a:ext cx="688256" cy="277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3274739-F0C4-4EAE-95DF-20695B1BB03B}"/>
              </a:ext>
            </a:extLst>
          </p:cNvPr>
          <p:cNvCxnSpPr>
            <a:stCxn id="4" idx="3"/>
          </p:cNvCxnSpPr>
          <p:nvPr/>
        </p:nvCxnSpPr>
        <p:spPr>
          <a:xfrm flipV="1">
            <a:off x="7826476" y="2240937"/>
            <a:ext cx="10256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E48BE59-7FA4-44E8-92CD-A4A9FC2F09F5}"/>
              </a:ext>
            </a:extLst>
          </p:cNvPr>
          <p:cNvCxnSpPr>
            <a:stCxn id="6" idx="3"/>
          </p:cNvCxnSpPr>
          <p:nvPr/>
        </p:nvCxnSpPr>
        <p:spPr>
          <a:xfrm flipV="1">
            <a:off x="7826475" y="5446829"/>
            <a:ext cx="10256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F64306D-FA25-47E0-841E-78B41DDEEC5F}"/>
                  </a:ext>
                </a:extLst>
              </p:cNvPr>
              <p:cNvSpPr txBox="1"/>
              <p:nvPr/>
            </p:nvSpPr>
            <p:spPr>
              <a:xfrm>
                <a:off x="8673977" y="3836994"/>
                <a:ext cx="749138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F64306D-FA25-47E0-841E-78B41DDE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77" y="3836994"/>
                <a:ext cx="749138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901F0F-B0F1-40C9-85C5-08F204C36F87}"/>
                  </a:ext>
                </a:extLst>
              </p:cNvPr>
              <p:cNvSpPr txBox="1"/>
              <p:nvPr/>
            </p:nvSpPr>
            <p:spPr>
              <a:xfrm>
                <a:off x="8683029" y="4907797"/>
                <a:ext cx="749138" cy="57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901F0F-B0F1-40C9-85C5-08F204C3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29" y="4907797"/>
                <a:ext cx="749138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2B6C150-E12D-4EA3-A3BB-9428D475AB9F}"/>
                  </a:ext>
                </a:extLst>
              </p:cNvPr>
              <p:cNvSpPr txBox="1"/>
              <p:nvPr/>
            </p:nvSpPr>
            <p:spPr>
              <a:xfrm>
                <a:off x="8178551" y="3025604"/>
                <a:ext cx="74913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2B6C150-E12D-4EA3-A3BB-9428D475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51" y="3025604"/>
                <a:ext cx="749138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1AB7E99-9F48-4B2E-A93B-400ED5EF820E}"/>
                  </a:ext>
                </a:extLst>
              </p:cNvPr>
              <p:cNvSpPr txBox="1"/>
              <p:nvPr/>
            </p:nvSpPr>
            <p:spPr>
              <a:xfrm>
                <a:off x="8178551" y="2213509"/>
                <a:ext cx="749138" cy="554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1AB7E99-9F48-4B2E-A93B-400ED5EF8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51" y="2213509"/>
                <a:ext cx="749138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0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1889C34-D235-457A-BECF-9D7A0F22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66" y="741913"/>
            <a:ext cx="7429500" cy="519112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8BAA086-E73D-47CB-92E4-B09C04E4B944}"/>
              </a:ext>
            </a:extLst>
          </p:cNvPr>
          <p:cNvSpPr/>
          <p:nvPr/>
        </p:nvSpPr>
        <p:spPr>
          <a:xfrm>
            <a:off x="2035866" y="1381328"/>
            <a:ext cx="7429500" cy="1050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1D11-8BF4-463A-BC73-227CDBBC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7BB87-304F-4CBF-8F15-26F468E7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Item2Vec-Neural Item Embedding for Collaborative Filtering (Microsoft 2016)</a:t>
            </a:r>
          </a:p>
          <a:p>
            <a:r>
              <a:rPr lang="en-US" altLang="zh-CN" dirty="0"/>
              <a:t>Deep Neural Networks for YouTube Recommendations (</a:t>
            </a:r>
            <a:r>
              <a:rPr lang="en-US" altLang="zh-CN" dirty="0" err="1"/>
              <a:t>Youtube</a:t>
            </a:r>
            <a:r>
              <a:rPr lang="en-US" altLang="zh-CN" dirty="0"/>
              <a:t> 2016)</a:t>
            </a:r>
          </a:p>
          <a:p>
            <a:r>
              <a:rPr lang="en-US" altLang="zh-CN" dirty="0"/>
              <a:t>Deep Interest Network for Click-Through Rate Prediction</a:t>
            </a:r>
            <a:r>
              <a:rPr lang="zh-CN" altLang="en-US" dirty="0"/>
              <a:t>（</a:t>
            </a:r>
            <a:r>
              <a:rPr lang="en-US" altLang="zh-CN" dirty="0"/>
              <a:t>2018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Real-time Personalization using Embeddings for Search Ranking at Airbnb</a:t>
            </a:r>
          </a:p>
          <a:p>
            <a:r>
              <a:rPr lang="en-US" altLang="zh-CN" dirty="0"/>
              <a:t>Billion-scale Commodity Embedding for E-commerce Recommendation in Alibaba (Alibaba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7CBED-9BD3-4AD0-8FDD-2F2666B2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zh-CN" altLang="en-US" sz="400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5E87C-FF25-4CD3-B904-DBD2BCA2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000" dirty="0"/>
              <a:t>多模态数据：视觉数据、文本数据和音频数据，脱敏后交互行为数据</a:t>
            </a:r>
          </a:p>
          <a:p>
            <a:r>
              <a:rPr lang="zh-CN" altLang="en-US" sz="2200" dirty="0"/>
              <a:t>多任务：预测一个用户是否会完整的观看完一个视频和是否会喜欢一个视频</a:t>
            </a:r>
          </a:p>
        </p:txBody>
      </p:sp>
      <p:pic>
        <p:nvPicPr>
          <p:cNvPr id="4" name="图片 3" descr="https://biendata-cdn.b0.upaiyun.com/media/competition/2019/01/07/dataset-description.png">
            <a:extLst>
              <a:ext uri="{FF2B5EF4-FFF2-40B4-BE49-F238E27FC236}">
                <a16:creationId xmlns:a16="http://schemas.microsoft.com/office/drawing/2014/main" id="{E8074B28-9407-4354-B9AF-CCADCCABB1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8" y="2999870"/>
            <a:ext cx="8247527" cy="2804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2C04A9-9222-48DA-9CAA-32B53E227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27707"/>
              </p:ext>
            </p:extLst>
          </p:nvPr>
        </p:nvGraphicFramePr>
        <p:xfrm>
          <a:off x="485302" y="2725969"/>
          <a:ext cx="34543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final_{</a:t>
                      </a:r>
                      <a:r>
                        <a:rPr lang="en-US" altLang="zh-CN" dirty="0" err="1"/>
                        <a:t>train|test</a:t>
                      </a:r>
                      <a:r>
                        <a:rPr lang="en-US" altLang="zh-CN" dirty="0"/>
                        <a:t>}.txt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主表。包含训练和测试样本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Finish{binary}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taget</a:t>
                      </a:r>
                      <a:r>
                        <a:rPr lang="en-US" altLang="zh-CN" dirty="0"/>
                        <a:t>{binary}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主要包含类别信息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A9FFC0-21FD-4F9F-872F-15E7D02A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18192"/>
              </p:ext>
            </p:extLst>
          </p:nvPr>
        </p:nvGraphicFramePr>
        <p:xfrm>
          <a:off x="4926006" y="358140"/>
          <a:ext cx="329227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70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face_attrs.txt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视频中人物的脸部信息，</a:t>
                      </a:r>
                      <a:r>
                        <a:rPr lang="en-US" altLang="zh-CN" dirty="0" err="1"/>
                        <a:t>gender,beauty,position</a:t>
                      </a:r>
                      <a:endParaRPr lang="en-US" altLang="zh-CN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CEBAB4B-02CD-4A19-898C-AD7DB972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49641"/>
              </p:ext>
            </p:extLst>
          </p:nvPr>
        </p:nvGraphicFramePr>
        <p:xfrm>
          <a:off x="4926006" y="2175492"/>
          <a:ext cx="32922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70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title.txt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脱敏后的视频标题数据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只包含频次信息，没有顺序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10A2115-DE37-4A12-9F5F-9963528B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41279"/>
              </p:ext>
            </p:extLst>
          </p:nvPr>
        </p:nvGraphicFramePr>
        <p:xfrm>
          <a:off x="4926006" y="4011209"/>
          <a:ext cx="32922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69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video_features.txt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残差网训练的</a:t>
                      </a:r>
                      <a:r>
                        <a:rPr lang="en-US" altLang="zh-CN" dirty="0"/>
                        <a:t>128</a:t>
                      </a:r>
                      <a:r>
                        <a:rPr lang="zh-CN" altLang="en-US" dirty="0"/>
                        <a:t>维特征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8FBB41C-FA5C-4DC5-9959-9B919512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76953"/>
              </p:ext>
            </p:extLst>
          </p:nvPr>
        </p:nvGraphicFramePr>
        <p:xfrm>
          <a:off x="4926006" y="5604177"/>
          <a:ext cx="329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68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audio_features.txt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128</a:t>
                      </a:r>
                      <a:r>
                        <a:rPr lang="zh-CN" altLang="en-US" dirty="0"/>
                        <a:t>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EDDD114D-A121-4998-A8DE-081704F31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4" y="119887"/>
            <a:ext cx="2660273" cy="2293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2731167-AC59-4D45-9C1A-51119B8A6A82}"/>
              </a:ext>
            </a:extLst>
          </p:cNvPr>
          <p:cNvSpPr/>
          <p:nvPr/>
        </p:nvSpPr>
        <p:spPr>
          <a:xfrm>
            <a:off x="8330426" y="4628506"/>
            <a:ext cx="3780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{“item_id”:4036886,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title_features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”:{“1”:1,”2”,1,”3”:1,”4”,1}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F45EBF-57F3-4D5E-9203-8C64FDA0DB6C}"/>
              </a:ext>
            </a:extLst>
          </p:cNvPr>
          <p:cNvSpPr/>
          <p:nvPr/>
        </p:nvSpPr>
        <p:spPr>
          <a:xfrm>
            <a:off x="8417292" y="2700549"/>
            <a:ext cx="3606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item_id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:6603879, 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face_attrs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[{“gender”:0, “beauty”:0.53,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relative_position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[0.4306, 0.3203, 0.3333, 0.2969]}]}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F3D6DA-4610-4B0E-ABEC-454309D6E169}"/>
              </a:ext>
            </a:extLst>
          </p:cNvPr>
          <p:cNvSpPr/>
          <p:nvPr/>
        </p:nvSpPr>
        <p:spPr>
          <a:xfrm>
            <a:off x="8392459" y="5604177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dirty="0"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cs typeface="Times New Roman" panose="02020603050405020304" pitchFamily="18" charset="0"/>
              </a:rPr>
              <a:t>item_id</a:t>
            </a:r>
            <a:r>
              <a:rPr lang="zh-CN" altLang="zh-CN" dirty="0"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cs typeface="Times New Roman" panose="02020603050405020304" pitchFamily="18" charset="0"/>
              </a:rPr>
              <a:t>:11274473,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“video_feature_dim_128”: [0,128]}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11C31C5-EAF3-4FC4-9786-99C13DB9CB2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3218733" y="1721728"/>
            <a:ext cx="2428240" cy="986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1027E34-F26D-44F8-87E1-B9D3C4E75742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3159845" y="4208855"/>
            <a:ext cx="2546017" cy="9863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238646-8751-4103-9DB3-2B9608F0E129}"/>
              </a:ext>
            </a:extLst>
          </p:cNvPr>
          <p:cNvCxnSpPr/>
          <p:nvPr/>
        </p:nvCxnSpPr>
        <p:spPr>
          <a:xfrm flipH="1">
            <a:off x="3939700" y="2725969"/>
            <a:ext cx="986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FDF829-5A95-4ED5-92E9-BA1B532A8AC7}"/>
              </a:ext>
            </a:extLst>
          </p:cNvPr>
          <p:cNvCxnSpPr/>
          <p:nvPr/>
        </p:nvCxnSpPr>
        <p:spPr>
          <a:xfrm flipH="1">
            <a:off x="3939700" y="4393096"/>
            <a:ext cx="986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E5F9E34-0076-4ABE-A2B9-E189B3C28403}"/>
              </a:ext>
            </a:extLst>
          </p:cNvPr>
          <p:cNvSpPr txBox="1"/>
          <p:nvPr/>
        </p:nvSpPr>
        <p:spPr>
          <a:xfrm>
            <a:off x="3947694" y="640968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F211A0-2604-4335-B6FB-38EBDAFD7188}"/>
              </a:ext>
            </a:extLst>
          </p:cNvPr>
          <p:cNvSpPr txBox="1"/>
          <p:nvPr/>
        </p:nvSpPr>
        <p:spPr>
          <a:xfrm>
            <a:off x="3947694" y="2334494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308DBC-C5AD-4AA3-9F8C-6A8291F6E1C1}"/>
              </a:ext>
            </a:extLst>
          </p:cNvPr>
          <p:cNvSpPr txBox="1"/>
          <p:nvPr/>
        </p:nvSpPr>
        <p:spPr>
          <a:xfrm>
            <a:off x="3939699" y="3979478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20AFEF-F957-433B-826E-5B2FBFBA6248}"/>
              </a:ext>
            </a:extLst>
          </p:cNvPr>
          <p:cNvSpPr txBox="1"/>
          <p:nvPr/>
        </p:nvSpPr>
        <p:spPr>
          <a:xfrm>
            <a:off x="3939698" y="5577686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9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F80F-56F6-4F38-AAA3-B40217B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4BA56D3-09A9-44FF-ACD0-5296ED51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6870"/>
            <a:ext cx="46863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FBB7E6-5AB7-4F41-8F6F-260E2A38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639" y="3289402"/>
            <a:ext cx="6223422" cy="9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7C1404-BE96-46A5-9A10-605A0AF6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探索性数据分析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27214-04A4-4429-BC70-3AB1E03D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训练样本量大（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千万</a:t>
            </a:r>
            <a:r>
              <a:rPr lang="en-US" altLang="zh-CN" sz="2000" dirty="0">
                <a:solidFill>
                  <a:schemeClr val="bg1"/>
                </a:solidFill>
              </a:rPr>
              <a:t>/3</a:t>
            </a:r>
            <a:r>
              <a:rPr lang="zh-CN" altLang="en-US" sz="2000" dirty="0">
                <a:solidFill>
                  <a:schemeClr val="bg1"/>
                </a:solidFill>
              </a:rPr>
              <a:t>百万）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不平衡的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  <a:r>
              <a:rPr lang="zh-CN" altLang="en-US" sz="2000" dirty="0">
                <a:solidFill>
                  <a:schemeClr val="bg1"/>
                </a:solidFill>
              </a:rPr>
              <a:t>分布（</a:t>
            </a:r>
            <a:r>
              <a:rPr lang="en-US" altLang="zh-CN" sz="2000" dirty="0">
                <a:solidFill>
                  <a:schemeClr val="bg1"/>
                </a:solidFill>
              </a:rPr>
              <a:t>finish: 0.63/0.37, like: 0.98/0.02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无缺失值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Sparsity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Cold start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长尾数据分布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B4E84A-F68C-433B-9874-1D4712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08" y="484113"/>
            <a:ext cx="26765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463DCD-969D-4E63-B776-5FC147143A3F}"/>
              </a:ext>
            </a:extLst>
          </p:cNvPr>
          <p:cNvSpPr txBox="1"/>
          <p:nvPr/>
        </p:nvSpPr>
        <p:spPr>
          <a:xfrm>
            <a:off x="5157040" y="2593150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item_id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91A3313-3AD1-47E6-AF90-BFD9C44B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32" y="457914"/>
            <a:ext cx="24098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76874B-54E1-491C-A2EB-EB4A6F614A58}"/>
              </a:ext>
            </a:extLst>
          </p:cNvPr>
          <p:cNvSpPr txBox="1"/>
          <p:nvPr/>
        </p:nvSpPr>
        <p:spPr>
          <a:xfrm>
            <a:off x="7622861" y="2638044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8B73EBD3-9F2E-43C5-99BE-6958ED2C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56" y="539456"/>
            <a:ext cx="2295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E1A7D8-6D21-4BF9-8467-A3E92BBB1E08}"/>
              </a:ext>
            </a:extLst>
          </p:cNvPr>
          <p:cNvSpPr txBox="1"/>
          <p:nvPr/>
        </p:nvSpPr>
        <p:spPr>
          <a:xfrm>
            <a:off x="10032685" y="2678190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item_city</a:t>
            </a:r>
            <a:endParaRPr lang="zh-CN" alt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38D729A-8B43-48EF-B002-A5E48FC3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31" y="3186887"/>
            <a:ext cx="2495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1665738-EE3D-462D-A4BA-68970A53A1B2}"/>
              </a:ext>
            </a:extLst>
          </p:cNvPr>
          <p:cNvSpPr txBox="1"/>
          <p:nvPr/>
        </p:nvSpPr>
        <p:spPr>
          <a:xfrm>
            <a:off x="6628222" y="5458207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music_id</a:t>
            </a:r>
            <a:endParaRPr lang="zh-CN" altLang="en-US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D6BF7901-0BAE-4575-9C10-CB2EA17B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83" y="3184478"/>
            <a:ext cx="25527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6122BD-A303-4DC1-91A3-08CA503752A6}"/>
              </a:ext>
            </a:extLst>
          </p:cNvPr>
          <p:cNvSpPr txBox="1"/>
          <p:nvPr/>
        </p:nvSpPr>
        <p:spPr>
          <a:xfrm>
            <a:off x="9275149" y="5463362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author_id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30BE67-662D-4773-B550-25C69FE26B4B}"/>
              </a:ext>
            </a:extLst>
          </p:cNvPr>
          <p:cNvSpPr txBox="1"/>
          <p:nvPr/>
        </p:nvSpPr>
        <p:spPr>
          <a:xfrm>
            <a:off x="5807413" y="6167336"/>
            <a:ext cx="554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A: train, B: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F2974790-8852-4217-8EC5-00AD6F9A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AE485DA-524A-4260-9FC8-98FAACA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6B58B403-6C75-44AB-AE71-97BF1EB56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F012B86A-CF90-40CF-8B77-C382530E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77EB535E-0753-4F7A-8E6A-A6BB3A3A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6EA7969D-0525-4972-A406-A3ECCFB9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111A00F7-1251-40DA-95AA-8EB5A776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3B034E9C-0B6D-4740-B839-339A3CFE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9BDE6BB-D9F6-4547-A3D5-0410D568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0B171098-0659-4752-BCA7-80539A02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19BB0F73-3E8F-4DB3-B047-5C5FAB474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11EC89ED-7CE2-455E-9D3D-4F4F08846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A6116FC0-48C5-47DE-BEDD-5D395F75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540BFDCD-3B77-492C-A402-463DDC8C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602FA0AD-30A8-4863-A785-0D72E7D6E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F99711A0-AA25-427D-B4CB-45817E61F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E0D52CC1-593C-4216-A5D3-5839D9F7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E782A25F-17DE-4DC0-A536-76DCD24A8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9367600B-A73C-4101-8DA7-C76EDDACF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F432540E-8D0F-4CC2-8F09-378A28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EAE46CBD-5B80-44B6-AA1C-75E3684D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C4B1D7D7-5EFC-42D4-A6F3-49D60C39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id="{A43C462C-E5B7-4580-8853-16A0D4F3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35421DC-A006-4825-B62F-7DE8D0D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894FD15-2E33-4234-8160-FF85F03A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31AD5A4-076D-433D-8F9A-3A7C4196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6658" y="385857"/>
            <a:ext cx="4005608" cy="281913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Isosceles Triangle 22">
            <a:extLst>
              <a:ext uri="{FF2B5EF4-FFF2-40B4-BE49-F238E27FC236}">
                <a16:creationId xmlns:a16="http://schemas.microsoft.com/office/drawing/2014/main" id="{6F4A2966-7C28-405D-BB02-5E542A25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8D9839-C203-4964-B486-7C0FFFDE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1E27F3-6C71-4F77-B9B5-11CE35FB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>
                <a:solidFill>
                  <a:srgbClr val="FFFFFF"/>
                </a:solidFill>
              </a:rPr>
              <a:t>探索性数据分析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4A6BF4-FF40-4FBE-82DE-4A8C299DAB52}"/>
              </a:ext>
            </a:extLst>
          </p:cNvPr>
          <p:cNvSpPr txBox="1"/>
          <p:nvPr/>
        </p:nvSpPr>
        <p:spPr>
          <a:xfrm>
            <a:off x="873102" y="2789239"/>
            <a:ext cx="5768442" cy="2683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长尾分布数据，可进行</a:t>
            </a:r>
            <a:r>
              <a:rPr lang="en-US" altLang="zh-CN" sz="1600" dirty="0">
                <a:solidFill>
                  <a:srgbClr val="FFFFFE"/>
                </a:solidFill>
              </a:rPr>
              <a:t>log</a:t>
            </a:r>
            <a:r>
              <a:rPr lang="zh-CN" altLang="en-US" sz="1600" dirty="0">
                <a:solidFill>
                  <a:srgbClr val="FFFFFE"/>
                </a:solidFill>
              </a:rPr>
              <a:t>压缩，等频</a:t>
            </a:r>
            <a:r>
              <a:rPr lang="en-US" altLang="zh-CN" sz="1600" dirty="0">
                <a:solidFill>
                  <a:srgbClr val="FFFFFE"/>
                </a:solidFill>
              </a:rPr>
              <a:t>/</a:t>
            </a:r>
            <a:r>
              <a:rPr lang="zh-CN" altLang="en-US" sz="1600" dirty="0">
                <a:solidFill>
                  <a:srgbClr val="FFFFFE"/>
                </a:solidFill>
              </a:rPr>
              <a:t>等距分箱</a:t>
            </a:r>
            <a:endParaRPr lang="en-US" altLang="zh-CN" sz="1600" dirty="0">
              <a:solidFill>
                <a:srgbClr val="FFFFFE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创建时间跨度</a:t>
            </a:r>
            <a:r>
              <a:rPr lang="en-US" altLang="zh-CN" sz="1600" dirty="0">
                <a:solidFill>
                  <a:srgbClr val="FFFFFE"/>
                </a:solidFill>
              </a:rPr>
              <a:t>2</a:t>
            </a:r>
            <a:r>
              <a:rPr lang="zh-CN" altLang="en-US" sz="1600" dirty="0">
                <a:solidFill>
                  <a:srgbClr val="FFFFFE"/>
                </a:solidFill>
              </a:rPr>
              <a:t>年多。可通过时间戳转化为年月日，进而构造其它特征</a:t>
            </a:r>
            <a:endParaRPr lang="en-US" altLang="zh-CN" sz="1600" dirty="0">
              <a:solidFill>
                <a:srgbClr val="FFFFFE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其它数据集存在缺失值。连续值用</a:t>
            </a:r>
            <a:r>
              <a:rPr lang="en-US" altLang="zh-CN" sz="1600" dirty="0">
                <a:solidFill>
                  <a:srgbClr val="FFFFFE"/>
                </a:solidFill>
              </a:rPr>
              <a:t>0</a:t>
            </a:r>
            <a:r>
              <a:rPr lang="zh-CN" altLang="en-US" sz="1600" dirty="0">
                <a:solidFill>
                  <a:srgbClr val="FFFFFE"/>
                </a:solidFill>
              </a:rPr>
              <a:t>补，类别用</a:t>
            </a:r>
            <a:r>
              <a:rPr lang="en-US" altLang="zh-CN" sz="1600" dirty="0">
                <a:solidFill>
                  <a:srgbClr val="FFFFFE"/>
                </a:solidFill>
              </a:rPr>
              <a:t>-1</a:t>
            </a:r>
            <a:r>
              <a:rPr lang="zh-CN" altLang="en-US" sz="1600" dirty="0">
                <a:solidFill>
                  <a:srgbClr val="FFFFFE"/>
                </a:solidFill>
              </a:rPr>
              <a:t>补。</a:t>
            </a:r>
            <a:endParaRPr lang="en-US" altLang="zh-CN" sz="1600" dirty="0">
              <a:solidFill>
                <a:srgbClr val="FFFFFE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F1D9229-B82B-4524-8942-9D67EA90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6657" y="3633430"/>
            <a:ext cx="4005303" cy="286240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0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0F6-472D-4B90-908E-0F57FE22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85D5A-D588-4DA9-91A9-29E1E8E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One-hot encoder VS Embedding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连续值归一化（</a:t>
            </a:r>
            <a:r>
              <a:rPr lang="en-US" altLang="zh-CN" dirty="0">
                <a:solidFill>
                  <a:srgbClr val="00B050"/>
                </a:solidFill>
              </a:rPr>
              <a:t>NN</a:t>
            </a:r>
            <a:r>
              <a:rPr lang="zh-CN" altLang="en-US" dirty="0">
                <a:solidFill>
                  <a:srgbClr val="00B050"/>
                </a:solidFill>
              </a:rPr>
              <a:t>收敛）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统计特征：</a:t>
            </a:r>
            <a:r>
              <a:rPr lang="en-US" altLang="zh-CN" dirty="0" err="1">
                <a:solidFill>
                  <a:srgbClr val="00B050"/>
                </a:solidFill>
              </a:rPr>
              <a:t>nunique</a:t>
            </a:r>
            <a:r>
              <a:rPr lang="en-US" altLang="zh-CN" dirty="0">
                <a:solidFill>
                  <a:srgbClr val="00B050"/>
                </a:solidFill>
              </a:rPr>
              <a:t>, mean, std, ratio,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most_favorite</a:t>
            </a:r>
            <a:r>
              <a:rPr lang="en-US" altLang="zh-CN" dirty="0">
                <a:solidFill>
                  <a:srgbClr val="00B050"/>
                </a:solidFill>
              </a:rPr>
              <a:t>, area, </a:t>
            </a:r>
            <a:r>
              <a:rPr lang="en-US" altLang="zh-CN" dirty="0" err="1">
                <a:solidFill>
                  <a:srgbClr val="00B050"/>
                </a:solidFill>
              </a:rPr>
              <a:t>dist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title_len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音视频特征：</a:t>
            </a:r>
            <a:r>
              <a:rPr lang="en-US" altLang="zh-CN" dirty="0">
                <a:solidFill>
                  <a:srgbClr val="00B050"/>
                </a:solidFill>
              </a:rPr>
              <a:t>MLP(in-128-128)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K-Means</a:t>
            </a:r>
            <a:r>
              <a:rPr lang="zh-CN" altLang="en-US" dirty="0">
                <a:solidFill>
                  <a:srgbClr val="FF0000"/>
                </a:solidFill>
              </a:rPr>
              <a:t>特征： 利用</a:t>
            </a:r>
            <a:r>
              <a:rPr lang="en-US" altLang="zh-CN" dirty="0">
                <a:solidFill>
                  <a:srgbClr val="FF0000"/>
                </a:solidFill>
              </a:rPr>
              <a:t>audio embedding </a:t>
            </a:r>
            <a:r>
              <a:rPr lang="zh-CN" altLang="en-US" dirty="0">
                <a:solidFill>
                  <a:srgbClr val="FF0000"/>
                </a:solidFill>
              </a:rPr>
              <a:t>进行聚类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历史</a:t>
            </a:r>
            <a:r>
              <a:rPr lang="en-US" altLang="zh-CN" dirty="0">
                <a:solidFill>
                  <a:srgbClr val="FF0000"/>
                </a:solidFill>
              </a:rPr>
              <a:t>CTR</a:t>
            </a:r>
            <a:r>
              <a:rPr lang="zh-CN" altLang="en-US" dirty="0">
                <a:solidFill>
                  <a:srgbClr val="FF0000"/>
                </a:solidFill>
              </a:rPr>
              <a:t>特征：严重过拟合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OOF-CTR</a:t>
            </a:r>
            <a:r>
              <a:rPr lang="zh-CN" altLang="en-US" dirty="0">
                <a:solidFill>
                  <a:srgbClr val="00B050"/>
                </a:solidFill>
              </a:rPr>
              <a:t>特征</a:t>
            </a:r>
            <a:r>
              <a:rPr lang="en-US" altLang="zh-CN" dirty="0">
                <a:solidFill>
                  <a:srgbClr val="00B050"/>
                </a:solidFill>
              </a:rPr>
              <a:t>: </a:t>
            </a:r>
            <a:r>
              <a:rPr lang="en-US" altLang="zh-CN" dirty="0" err="1">
                <a:solidFill>
                  <a:srgbClr val="00B050"/>
                </a:solidFill>
              </a:rPr>
              <a:t>nn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en-US" altLang="zh-CN" dirty="0" err="1">
                <a:solidFill>
                  <a:srgbClr val="00B050"/>
                </a:solidFill>
              </a:rPr>
              <a:t>oof</a:t>
            </a:r>
            <a:r>
              <a:rPr lang="en-US" altLang="zh-CN" dirty="0">
                <a:solidFill>
                  <a:srgbClr val="00B050"/>
                </a:solidFill>
              </a:rPr>
              <a:t>-finish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B050"/>
                </a:solidFill>
                <a:sym typeface="Wingdings" panose="05000000000000000000" pitchFamily="2" charset="2"/>
              </a:rPr>
              <a:t>lightgbm</a:t>
            </a:r>
            <a:r>
              <a:rPr lang="zh-CN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预测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like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Skip-gram (8) + CBOW(8) + Trainable Embedding(8) – </a:t>
            </a:r>
            <a:r>
              <a:rPr lang="zh-CN" altLang="en-US" dirty="0">
                <a:solidFill>
                  <a:srgbClr val="00B050"/>
                </a:solidFill>
              </a:rPr>
              <a:t>归一化（相似性）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Skip-gram (256)-&gt;</a:t>
            </a:r>
            <a:r>
              <a:rPr lang="en-US" altLang="zh-CN" dirty="0" err="1">
                <a:solidFill>
                  <a:srgbClr val="00B050"/>
                </a:solidFill>
              </a:rPr>
              <a:t>pca</a:t>
            </a:r>
            <a:r>
              <a:rPr lang="en-US" altLang="zh-CN" dirty="0">
                <a:solidFill>
                  <a:srgbClr val="00B050"/>
                </a:solidFill>
              </a:rPr>
              <a:t> -&gt;skip-gram(8)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Item doc2vec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Title</a:t>
            </a:r>
            <a:r>
              <a:rPr lang="zh-CN" altLang="en-US" dirty="0">
                <a:solidFill>
                  <a:srgbClr val="FF0000"/>
                </a:solidFill>
              </a:rPr>
              <a:t>特征尝试：</a:t>
            </a:r>
            <a:r>
              <a:rPr lang="en-US" altLang="zh-CN" dirty="0">
                <a:solidFill>
                  <a:srgbClr val="FF0000"/>
                </a:solidFill>
              </a:rPr>
              <a:t>TFIDF, LDA, 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en-US" altLang="zh-CN" dirty="0">
                <a:solidFill>
                  <a:srgbClr val="FF0000"/>
                </a:solidFill>
              </a:rPr>
              <a:t>DOC, </a:t>
            </a:r>
            <a:r>
              <a:rPr lang="zh-CN" altLang="en-US" dirty="0">
                <a:solidFill>
                  <a:srgbClr val="FF0000"/>
                </a:solidFill>
              </a:rPr>
              <a:t>余弦相似度</a:t>
            </a:r>
            <a:r>
              <a:rPr lang="en-US" altLang="zh-CN" dirty="0">
                <a:solidFill>
                  <a:srgbClr val="FF0000"/>
                </a:solidFill>
              </a:rPr>
              <a:t>, title2vec 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加权</a:t>
            </a:r>
            <a:r>
              <a:rPr lang="en-US" altLang="zh-CN" dirty="0">
                <a:solidFill>
                  <a:srgbClr val="00B050"/>
                </a:solidFill>
              </a:rPr>
              <a:t>Embedding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组合</a:t>
            </a:r>
            <a:r>
              <a:rPr lang="en-US" altLang="zh-CN" dirty="0">
                <a:solidFill>
                  <a:srgbClr val="00B050"/>
                </a:solidFill>
              </a:rPr>
              <a:t>Embedding (</a:t>
            </a:r>
            <a:r>
              <a:rPr lang="en-US" altLang="zh-CN" dirty="0" err="1">
                <a:solidFill>
                  <a:srgbClr val="00B050"/>
                </a:solidFill>
              </a:rPr>
              <a:t>item_id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music_id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98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/>
              <a:t>模型选择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88120-83A8-438C-A5CB-1FF9216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Lightgbm</a:t>
            </a:r>
            <a:endParaRPr lang="en-US" altLang="zh-CN" sz="2000" dirty="0"/>
          </a:p>
          <a:p>
            <a:r>
              <a:rPr lang="en-US" altLang="zh-CN" sz="2000" dirty="0"/>
              <a:t>FM (</a:t>
            </a:r>
            <a:r>
              <a:rPr lang="zh-CN" altLang="en-US" sz="2000" dirty="0"/>
              <a:t>特征交叉）</a:t>
            </a:r>
            <a:endParaRPr lang="en-US" altLang="zh-CN" sz="2000" dirty="0"/>
          </a:p>
          <a:p>
            <a:r>
              <a:rPr lang="en-US" altLang="zh-CN" sz="2000" dirty="0"/>
              <a:t>FFM</a:t>
            </a:r>
            <a:r>
              <a:rPr lang="zh-CN" altLang="en-US" sz="2000" dirty="0"/>
              <a:t>（占内存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WDL</a:t>
            </a:r>
          </a:p>
          <a:p>
            <a:r>
              <a:rPr lang="en-US" altLang="zh-CN" sz="2000" dirty="0"/>
              <a:t>PNN</a:t>
            </a:r>
          </a:p>
          <a:p>
            <a:r>
              <a:rPr lang="en-US" altLang="zh-CN" sz="2000" dirty="0" err="1"/>
              <a:t>XDeepFM</a:t>
            </a:r>
            <a:endParaRPr lang="en-US" altLang="zh-CN" sz="2000" dirty="0"/>
          </a:p>
          <a:p>
            <a:r>
              <a:rPr lang="en-US" altLang="zh-CN" sz="2000" dirty="0"/>
              <a:t>DIN</a:t>
            </a:r>
            <a:r>
              <a:rPr lang="zh-CN" altLang="en-US" sz="2000" dirty="0"/>
              <a:t>（</a:t>
            </a:r>
            <a:r>
              <a:rPr lang="en-US" altLang="zh-CN" sz="2000" dirty="0"/>
              <a:t>Embedding + MLP with Attention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2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NN</a:t>
            </a:r>
            <a:r>
              <a:rPr lang="zh-CN" altLang="en-US" sz="4000" dirty="0"/>
              <a:t>训练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88120-83A8-438C-A5CB-1FF9216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din </a:t>
            </a:r>
          </a:p>
          <a:p>
            <a:r>
              <a:rPr lang="en-US" altLang="zh-CN" sz="2000" dirty="0" err="1"/>
              <a:t>adagrad</a:t>
            </a:r>
            <a:endParaRPr lang="en-US" altLang="zh-CN" sz="2000" dirty="0"/>
          </a:p>
          <a:p>
            <a:r>
              <a:rPr lang="en-US" altLang="zh-CN" sz="2000" dirty="0"/>
              <a:t>learning rate: 0.01</a:t>
            </a:r>
          </a:p>
          <a:p>
            <a:r>
              <a:rPr lang="en-US" altLang="zh-CN" sz="2000" dirty="0"/>
              <a:t>epoch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binary cross entropy</a:t>
            </a:r>
          </a:p>
          <a:p>
            <a:r>
              <a:rPr lang="en-US" altLang="zh-CN" sz="2000" dirty="0"/>
              <a:t>multitask learning, 0.7*finish + 0.3*like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829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633</Words>
  <Application>Microsoft Office PowerPoint</Application>
  <PresentationFormat>宽屏</PresentationFormat>
  <Paragraphs>126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ICME2019-字节跳动 短视频内容理解与推荐竞赛</vt:lpstr>
      <vt:lpstr>背景介绍</vt:lpstr>
      <vt:lpstr>PowerPoint 演示文稿</vt:lpstr>
      <vt:lpstr>评价指标</vt:lpstr>
      <vt:lpstr>探索性数据分析</vt:lpstr>
      <vt:lpstr>探索性数据分析</vt:lpstr>
      <vt:lpstr>特征工程</vt:lpstr>
      <vt:lpstr>模型选择</vt:lpstr>
      <vt:lpstr>NN训练</vt:lpstr>
      <vt:lpstr>Lightgbm</vt:lpstr>
      <vt:lpstr>DIN结构</vt:lpstr>
      <vt:lpstr>融合方案</vt:lpstr>
      <vt:lpstr>PowerPoint 演示文稿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ICME2019-字节跳动 短视频内容理解与推荐竞赛</dc:title>
  <dc:creator>aylanyang(杨康)</dc:creator>
  <cp:lastModifiedBy>Haocheng Xu</cp:lastModifiedBy>
  <cp:revision>15</cp:revision>
  <dcterms:created xsi:type="dcterms:W3CDTF">2019-06-19T02:55:51Z</dcterms:created>
  <dcterms:modified xsi:type="dcterms:W3CDTF">2019-06-29T09:20:09Z</dcterms:modified>
</cp:coreProperties>
</file>