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23" r:id="rId2"/>
    <p:sldId id="317" r:id="rId3"/>
    <p:sldId id="318" r:id="rId4"/>
    <p:sldId id="319" r:id="rId5"/>
    <p:sldId id="321" r:id="rId6"/>
  </p:sldIdLst>
  <p:sldSz cx="13004800" cy="7302500"/>
  <p:notesSz cx="6858000" cy="9144000"/>
  <p:defaultTextStyle>
    <a:lvl1pPr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1pPr>
    <a:lvl2pPr indent="3429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2pPr>
    <a:lvl3pPr indent="6858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3pPr>
    <a:lvl4pPr indent="10287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4pPr>
    <a:lvl5pPr indent="13716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5pPr>
    <a:lvl6pPr indent="17145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6pPr>
    <a:lvl7pPr indent="20574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7pPr>
    <a:lvl8pPr indent="24003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8pPr>
    <a:lvl9pPr indent="27432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9pPr>
  </p:defaultTextStyle>
  <p:extLst>
    <p:ext uri="{EFAFB233-063F-42B5-8137-9DF3F51BA10A}">
      <p15:sldGuideLst xmlns:p15="http://schemas.microsoft.com/office/powerpoint/2012/main">
        <p15:guide id="1" orient="horz" pos="2300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0"/>
    <p:restoredTop sz="94771"/>
  </p:normalViewPr>
  <p:slideViewPr>
    <p:cSldViewPr snapToGrid="0" snapToObjects="1">
      <p:cViewPr varScale="1">
        <p:scale>
          <a:sx n="76" d="100"/>
          <a:sy n="76" d="100"/>
        </p:scale>
        <p:origin x="845" y="67"/>
      </p:cViewPr>
      <p:guideLst>
        <p:guide orient="horz" pos="2300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3278628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1pPr>
    <a:lvl2pPr indent="2286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2pPr>
    <a:lvl3pPr indent="4572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3pPr>
    <a:lvl4pPr indent="6858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4pPr>
    <a:lvl5pPr indent="9144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5pPr>
    <a:lvl6pPr indent="11430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6pPr>
    <a:lvl7pPr indent="13716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7pPr>
    <a:lvl8pPr indent="16002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8pPr>
    <a:lvl9pPr indent="18288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66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94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26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</a:t>
            </a:r>
            <a:r>
              <a:rPr lang="en-US" baseline="0" dirty="0"/>
              <a:t>: http://</a:t>
            </a:r>
            <a:r>
              <a:rPr lang="en-US" baseline="0" dirty="0" err="1"/>
              <a:t>www.forbes.com</a:t>
            </a:r>
            <a:r>
              <a:rPr lang="en-US" baseline="0" dirty="0"/>
              <a:t>/sites/</a:t>
            </a:r>
            <a:r>
              <a:rPr lang="en-US" baseline="0" dirty="0" err="1"/>
              <a:t>danwoods</a:t>
            </a:r>
            <a:r>
              <a:rPr lang="en-US" baseline="0" dirty="0"/>
              <a:t>/2011/12/15/explaining-the-</a:t>
            </a:r>
            <a:r>
              <a:rPr lang="en-US" baseline="0" dirty="0" err="1"/>
              <a:t>api</a:t>
            </a:r>
            <a:r>
              <a:rPr lang="en-US" baseline="0" dirty="0"/>
              <a:t>-revolution-to-your-</a:t>
            </a:r>
            <a:r>
              <a:rPr lang="en-US" baseline="0" dirty="0" err="1"/>
              <a:t>ceo</a:t>
            </a:r>
            <a:r>
              <a:rPr lang="en-US" baseline="0" dirty="0"/>
              <a:t>/#43ed411a4b00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1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o w/o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600" b="1" cap="all" spc="-72">
                <a:uFill>
                  <a:solidFill/>
                </a:uFill>
              </a:rPr>
              <a:t>name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o w/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>
                <a:uFill>
                  <a:solidFill/>
                </a:uFill>
              </a:rPr>
              <a:t>hello!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>
                <a:uFill>
                  <a:solidFill/>
                </a:uFill>
              </a:rPr>
              <a:t>Agenda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60" r:id="rId4"/>
  </p:sldLayoutIdLst>
  <p:transition spd="med"/>
  <p:txStyles>
    <p:titleStyle>
      <a:lvl1pPr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1pPr>
      <a:lvl2pPr indent="2286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2pPr>
      <a:lvl3pPr indent="4572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3pPr>
      <a:lvl4pPr indent="6858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4pPr>
      <a:lvl5pPr indent="9144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5pPr>
      <a:lvl6pPr indent="11430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6pPr>
      <a:lvl7pPr indent="13716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7pPr>
      <a:lvl8pPr indent="16002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8pPr>
      <a:lvl9pPr indent="18288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9pPr>
    </p:titleStyle>
    <p:bodyStyle>
      <a:lvl1pPr marL="203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1pPr>
      <a:lvl2pPr marL="406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2pPr>
      <a:lvl3pPr marL="609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3pPr>
      <a:lvl4pPr marL="812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4pPr>
      <a:lvl5pPr marL="10160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5pPr>
      <a:lvl6pPr marL="1219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6pPr>
      <a:lvl7pPr marL="1422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7pPr>
      <a:lvl8pPr marL="1625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8pPr>
      <a:lvl9pPr marL="1828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9pPr>
    </p:bodyStyle>
    <p:otherStyle>
      <a:lvl1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1pPr>
      <a:lvl2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2pPr>
      <a:lvl3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3pPr>
      <a:lvl4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4pPr>
      <a:lvl5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5pPr>
      <a:lvl6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6pPr>
      <a:lvl7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7pPr>
      <a:lvl8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8pPr>
      <a:lvl9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66" name="Shape 66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67" name="Shape 67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68" name="Shape 68"/>
          <p:cNvSpPr/>
          <p:nvPr/>
        </p:nvSpPr>
        <p:spPr>
          <a:xfrm>
            <a:off x="635000" y="1752589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b="1" dirty="0">
                <a:uFill>
                  <a:solidFill/>
                </a:uFill>
              </a:rPr>
              <a:t>LEARNING OBJECTIVES:</a:t>
            </a: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Have a clear understanding of how APIs work, and why they are increasingly prevalent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Know how the HTTP protocol works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Understand the basics of data types in Python</a:t>
            </a:r>
          </a:p>
        </p:txBody>
      </p:sp>
    </p:spTree>
    <p:extLst>
      <p:ext uri="{BB962C8B-B14F-4D97-AF65-F5344CB8AC3E}">
        <p14:creationId xmlns:p14="http://schemas.microsoft.com/office/powerpoint/2010/main" val="130208585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133" name="Shape 133"/>
          <p:cNvSpPr/>
          <p:nvPr/>
        </p:nvSpPr>
        <p:spPr>
          <a:xfrm>
            <a:off x="634999" y="73659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>
                <a:uFill>
                  <a:solidFill/>
                </a:uFill>
              </a:rPr>
              <a:t>What is an </a:t>
            </a:r>
            <a:r>
              <a:rPr lang="en-US" sz="2800" b="1" cap="all" spc="-56" dirty="0" err="1">
                <a:uFill>
                  <a:solidFill/>
                </a:uFill>
              </a:rPr>
              <a:t>api</a:t>
            </a:r>
            <a:r>
              <a:rPr lang="en-US" sz="2800" b="1" cap="all" spc="-56" dirty="0">
                <a:uFill>
                  <a:solidFill/>
                </a:uFill>
              </a:rPr>
              <a:t>?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5000" y="2014995"/>
            <a:ext cx="11489267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Toss this out to the class: what is an API? Best guesses!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892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4999" y="73659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>
                <a:uFill>
                  <a:solidFill/>
                </a:uFill>
              </a:rPr>
              <a:t>What is an </a:t>
            </a:r>
            <a:r>
              <a:rPr lang="en-US" sz="2800" b="1" cap="all" spc="-56" dirty="0" err="1">
                <a:uFill>
                  <a:solidFill/>
                </a:uFill>
              </a:rPr>
              <a:t>api</a:t>
            </a:r>
            <a:r>
              <a:rPr lang="en-US" sz="2800" b="1" cap="all" spc="-56" dirty="0">
                <a:uFill>
                  <a:solidFill/>
                </a:uFill>
              </a:rPr>
              <a:t>?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5000" y="2014995"/>
            <a:ext cx="11489267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An Application Programming Interface is a set of protocols, routines, and tools for building software applications.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They’re (partially) the reason a number of your favorite applications work. The ability for Uber to load Google Maps is a prime example!  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86300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4999" y="73659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>
                <a:uFill>
                  <a:solidFill/>
                </a:uFill>
              </a:rPr>
              <a:t>Why are APIs valuable?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5000" y="2014995"/>
            <a:ext cx="11489267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Class suggestions? Why?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From the standpoint of a company, why would you make it easier to access information you’ve worked hard to collect to make your product a success?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45331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4999" y="73659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>
                <a:uFill>
                  <a:solidFill/>
                </a:uFill>
              </a:rPr>
              <a:t>Why are APIs valuable?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5000" y="1456267"/>
            <a:ext cx="11489267" cy="5317066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b="1" dirty="0">
                <a:uFill>
                  <a:solidFill/>
                </a:uFill>
              </a:rPr>
              <a:t>APIs are channel to new customers and markets: </a:t>
            </a:r>
            <a:r>
              <a:rPr lang="en-US" sz="2500" dirty="0">
                <a:uFill>
                  <a:solidFill/>
                </a:uFill>
              </a:rPr>
              <a:t>Attracting new users via your app being baked into other services – this grows your exposure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b="1" dirty="0">
                <a:uFill>
                  <a:solidFill/>
                </a:uFill>
              </a:rPr>
              <a:t>APIs can be private: </a:t>
            </a:r>
            <a:r>
              <a:rPr lang="en-US" sz="2500" dirty="0">
                <a:uFill>
                  <a:solidFill/>
                </a:uFill>
              </a:rPr>
              <a:t>Internal APIs power apps (Communicate with server)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b="1" dirty="0">
                <a:uFill>
                  <a:solidFill/>
                </a:uFill>
              </a:rPr>
              <a:t>APIs promote innovation: </a:t>
            </a:r>
            <a:r>
              <a:rPr lang="en-US" sz="2500" dirty="0">
                <a:uFill>
                  <a:solidFill/>
                </a:uFill>
              </a:rPr>
              <a:t>Third party developers build on top of your service, and your service may learn and make these features default (</a:t>
            </a:r>
            <a:r>
              <a:rPr lang="en-US" sz="2500" dirty="0" err="1">
                <a:uFill>
                  <a:solidFill/>
                </a:uFill>
              </a:rPr>
              <a:t>FollowerWonk</a:t>
            </a:r>
            <a:r>
              <a:rPr lang="en-US" sz="2500" dirty="0">
                <a:uFill>
                  <a:solidFill/>
                </a:uFill>
              </a:rPr>
              <a:t>)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b="1" dirty="0">
                <a:uFill>
                  <a:solidFill/>
                </a:uFill>
              </a:rPr>
              <a:t>APIs retain current users:</a:t>
            </a:r>
            <a:r>
              <a:rPr lang="en-US" sz="2500" dirty="0">
                <a:uFill>
                  <a:solidFill/>
                </a:uFill>
              </a:rPr>
              <a:t> By continually providing value to current users or making your platform the default for, say, mapping the world, your service becomes harder to displace (Google Maps, sign in with FB)</a:t>
            </a:r>
            <a:endParaRPr lang="en-US" sz="2500" b="1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8226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FDinTextCompPro-Regular"/>
        <a:ea typeface="PFDinTextCompPro-Regular"/>
        <a:cs typeface="PFDinTextCompPro-Regular"/>
      </a:majorFont>
      <a:minorFont>
        <a:latin typeface="News706BT-RomanC"/>
        <a:ea typeface="News706BT-RomanC"/>
        <a:cs typeface="News706BT-Roman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FDinTextCompPro-Regular"/>
        <a:ea typeface="PFDinTextCompPro-Regular"/>
        <a:cs typeface="PFDinTextCompPro-Regular"/>
      </a:majorFont>
      <a:minorFont>
        <a:latin typeface="News706BT-RomanC"/>
        <a:ea typeface="News706BT-RomanC"/>
        <a:cs typeface="News706BT-Roman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7866</TotalTime>
  <Words>272</Words>
  <Application>Microsoft Office PowerPoint</Application>
  <PresentationFormat>Custom</PresentationFormat>
  <Paragraphs>24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Courier</vt:lpstr>
      <vt:lpstr>Helvetica</vt:lpstr>
      <vt:lpstr>Lucida Grande</vt:lpstr>
      <vt:lpstr>News706BT-RomanC</vt:lpstr>
      <vt:lpstr>PFDinTextCompPro-Regular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Tom Xu</cp:lastModifiedBy>
  <cp:revision>59</cp:revision>
  <cp:lastPrinted>2016-10-06T22:11:06Z</cp:lastPrinted>
  <dcterms:modified xsi:type="dcterms:W3CDTF">2021-01-02T18:47:45Z</dcterms:modified>
</cp:coreProperties>
</file>