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57" r:id="rId4"/>
    <p:sldId id="258" r:id="rId5"/>
    <p:sldId id="259" r:id="rId6"/>
    <p:sldId id="261" r:id="rId7"/>
    <p:sldId id="260" r:id="rId8"/>
    <p:sldId id="262"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3EA79-CDA6-4FD8-A599-A87AC411620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2E2595D-AFCA-4153-B35A-5AE4C93B58A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E408065-B1EE-4EF8-8F83-EFC8891E6452}"/>
              </a:ext>
            </a:extLst>
          </p:cNvPr>
          <p:cNvSpPr>
            <a:spLocks noGrp="1"/>
          </p:cNvSpPr>
          <p:nvPr>
            <p:ph type="dt" sz="half" idx="10"/>
          </p:nvPr>
        </p:nvSpPr>
        <p:spPr/>
        <p:txBody>
          <a:bodyPr/>
          <a:lstStyle/>
          <a:p>
            <a:fld id="{58780935-489C-480C-B5F3-352FC76F89BF}" type="datetimeFigureOut">
              <a:rPr lang="en-US" smtClean="0"/>
              <a:t>6/13/2020</a:t>
            </a:fld>
            <a:endParaRPr lang="en-US"/>
          </a:p>
        </p:txBody>
      </p:sp>
      <p:sp>
        <p:nvSpPr>
          <p:cNvPr id="5" name="Footer Placeholder 4">
            <a:extLst>
              <a:ext uri="{FF2B5EF4-FFF2-40B4-BE49-F238E27FC236}">
                <a16:creationId xmlns:a16="http://schemas.microsoft.com/office/drawing/2014/main" id="{9139CA75-07BA-4FBA-A2B3-F79898D492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2F6BD7-27C1-429F-83F3-28EB1A4C2CE4}"/>
              </a:ext>
            </a:extLst>
          </p:cNvPr>
          <p:cNvSpPr>
            <a:spLocks noGrp="1"/>
          </p:cNvSpPr>
          <p:nvPr>
            <p:ph type="sldNum" sz="quarter" idx="12"/>
          </p:nvPr>
        </p:nvSpPr>
        <p:spPr/>
        <p:txBody>
          <a:bodyPr/>
          <a:lstStyle/>
          <a:p>
            <a:fld id="{853D6F74-E275-46C1-BAE1-9D6A1ACBBAB3}" type="slidenum">
              <a:rPr lang="en-US" smtClean="0"/>
              <a:t>‹#›</a:t>
            </a:fld>
            <a:endParaRPr lang="en-US"/>
          </a:p>
        </p:txBody>
      </p:sp>
    </p:spTree>
    <p:extLst>
      <p:ext uri="{BB962C8B-B14F-4D97-AF65-F5344CB8AC3E}">
        <p14:creationId xmlns:p14="http://schemas.microsoft.com/office/powerpoint/2010/main" val="21155002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E09A9-A3CB-47A4-B711-B3894D57BFC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2C4F2E8-E4D2-492D-8D23-2DFC4E02864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B25736-79BE-4386-BD89-5E5AB197DA6F}"/>
              </a:ext>
            </a:extLst>
          </p:cNvPr>
          <p:cNvSpPr>
            <a:spLocks noGrp="1"/>
          </p:cNvSpPr>
          <p:nvPr>
            <p:ph type="dt" sz="half" idx="10"/>
          </p:nvPr>
        </p:nvSpPr>
        <p:spPr/>
        <p:txBody>
          <a:bodyPr/>
          <a:lstStyle/>
          <a:p>
            <a:fld id="{58780935-489C-480C-B5F3-352FC76F89BF}" type="datetimeFigureOut">
              <a:rPr lang="en-US" smtClean="0"/>
              <a:t>6/13/2020</a:t>
            </a:fld>
            <a:endParaRPr lang="en-US"/>
          </a:p>
        </p:txBody>
      </p:sp>
      <p:sp>
        <p:nvSpPr>
          <p:cNvPr id="5" name="Footer Placeholder 4">
            <a:extLst>
              <a:ext uri="{FF2B5EF4-FFF2-40B4-BE49-F238E27FC236}">
                <a16:creationId xmlns:a16="http://schemas.microsoft.com/office/drawing/2014/main" id="{A7E16E53-B55D-4BC2-A388-27AB89C3D3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984EB5-0432-47EB-B175-860AEB00B668}"/>
              </a:ext>
            </a:extLst>
          </p:cNvPr>
          <p:cNvSpPr>
            <a:spLocks noGrp="1"/>
          </p:cNvSpPr>
          <p:nvPr>
            <p:ph type="sldNum" sz="quarter" idx="12"/>
          </p:nvPr>
        </p:nvSpPr>
        <p:spPr/>
        <p:txBody>
          <a:bodyPr/>
          <a:lstStyle/>
          <a:p>
            <a:fld id="{853D6F74-E275-46C1-BAE1-9D6A1ACBBAB3}" type="slidenum">
              <a:rPr lang="en-US" smtClean="0"/>
              <a:t>‹#›</a:t>
            </a:fld>
            <a:endParaRPr lang="en-US"/>
          </a:p>
        </p:txBody>
      </p:sp>
    </p:spTree>
    <p:extLst>
      <p:ext uri="{BB962C8B-B14F-4D97-AF65-F5344CB8AC3E}">
        <p14:creationId xmlns:p14="http://schemas.microsoft.com/office/powerpoint/2010/main" val="2081894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C6F1A1E-98C7-4B37-A3D1-44FE151CE08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017CD5A-6123-483F-8F57-B916978A785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A69F8F-F50A-4E72-8D5E-3074616A4B47}"/>
              </a:ext>
            </a:extLst>
          </p:cNvPr>
          <p:cNvSpPr>
            <a:spLocks noGrp="1"/>
          </p:cNvSpPr>
          <p:nvPr>
            <p:ph type="dt" sz="half" idx="10"/>
          </p:nvPr>
        </p:nvSpPr>
        <p:spPr/>
        <p:txBody>
          <a:bodyPr/>
          <a:lstStyle/>
          <a:p>
            <a:fld id="{58780935-489C-480C-B5F3-352FC76F89BF}" type="datetimeFigureOut">
              <a:rPr lang="en-US" smtClean="0"/>
              <a:t>6/13/2020</a:t>
            </a:fld>
            <a:endParaRPr lang="en-US"/>
          </a:p>
        </p:txBody>
      </p:sp>
      <p:sp>
        <p:nvSpPr>
          <p:cNvPr id="5" name="Footer Placeholder 4">
            <a:extLst>
              <a:ext uri="{FF2B5EF4-FFF2-40B4-BE49-F238E27FC236}">
                <a16:creationId xmlns:a16="http://schemas.microsoft.com/office/drawing/2014/main" id="{7080E259-5E6F-46B6-B776-489DE82BEF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1E8CED-8F93-4884-9F1A-D421C6F75668}"/>
              </a:ext>
            </a:extLst>
          </p:cNvPr>
          <p:cNvSpPr>
            <a:spLocks noGrp="1"/>
          </p:cNvSpPr>
          <p:nvPr>
            <p:ph type="sldNum" sz="quarter" idx="12"/>
          </p:nvPr>
        </p:nvSpPr>
        <p:spPr/>
        <p:txBody>
          <a:bodyPr/>
          <a:lstStyle/>
          <a:p>
            <a:fld id="{853D6F74-E275-46C1-BAE1-9D6A1ACBBAB3}" type="slidenum">
              <a:rPr lang="en-US" smtClean="0"/>
              <a:t>‹#›</a:t>
            </a:fld>
            <a:endParaRPr lang="en-US"/>
          </a:p>
        </p:txBody>
      </p:sp>
    </p:spTree>
    <p:extLst>
      <p:ext uri="{BB962C8B-B14F-4D97-AF65-F5344CB8AC3E}">
        <p14:creationId xmlns:p14="http://schemas.microsoft.com/office/powerpoint/2010/main" val="31599195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A175A-749A-448E-A022-29B4FB458B8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952EBB-EE5D-42AA-88BC-988ACBA28C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60D082-59E7-438E-B7FC-8E4B7480C00A}"/>
              </a:ext>
            </a:extLst>
          </p:cNvPr>
          <p:cNvSpPr>
            <a:spLocks noGrp="1"/>
          </p:cNvSpPr>
          <p:nvPr>
            <p:ph type="dt" sz="half" idx="10"/>
          </p:nvPr>
        </p:nvSpPr>
        <p:spPr/>
        <p:txBody>
          <a:bodyPr/>
          <a:lstStyle/>
          <a:p>
            <a:fld id="{58780935-489C-480C-B5F3-352FC76F89BF}" type="datetimeFigureOut">
              <a:rPr lang="en-US" smtClean="0"/>
              <a:t>6/13/2020</a:t>
            </a:fld>
            <a:endParaRPr lang="en-US"/>
          </a:p>
        </p:txBody>
      </p:sp>
      <p:sp>
        <p:nvSpPr>
          <p:cNvPr id="5" name="Footer Placeholder 4">
            <a:extLst>
              <a:ext uri="{FF2B5EF4-FFF2-40B4-BE49-F238E27FC236}">
                <a16:creationId xmlns:a16="http://schemas.microsoft.com/office/drawing/2014/main" id="{179E9E13-73B4-483D-A893-F2C69259E3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C8BD22-BC8D-4FFD-8F39-DAE1164516AA}"/>
              </a:ext>
            </a:extLst>
          </p:cNvPr>
          <p:cNvSpPr>
            <a:spLocks noGrp="1"/>
          </p:cNvSpPr>
          <p:nvPr>
            <p:ph type="sldNum" sz="quarter" idx="12"/>
          </p:nvPr>
        </p:nvSpPr>
        <p:spPr/>
        <p:txBody>
          <a:bodyPr/>
          <a:lstStyle/>
          <a:p>
            <a:fld id="{853D6F74-E275-46C1-BAE1-9D6A1ACBBAB3}" type="slidenum">
              <a:rPr lang="en-US" smtClean="0"/>
              <a:t>‹#›</a:t>
            </a:fld>
            <a:endParaRPr lang="en-US"/>
          </a:p>
        </p:txBody>
      </p:sp>
    </p:spTree>
    <p:extLst>
      <p:ext uri="{BB962C8B-B14F-4D97-AF65-F5344CB8AC3E}">
        <p14:creationId xmlns:p14="http://schemas.microsoft.com/office/powerpoint/2010/main" val="7971243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A7136-E664-4910-8184-A86D207A8B7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6F30A4B-A89D-4831-BB4C-4B35A30FD69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09D47D3-0FF5-459D-AC20-D3FB0488BF94}"/>
              </a:ext>
            </a:extLst>
          </p:cNvPr>
          <p:cNvSpPr>
            <a:spLocks noGrp="1"/>
          </p:cNvSpPr>
          <p:nvPr>
            <p:ph type="dt" sz="half" idx="10"/>
          </p:nvPr>
        </p:nvSpPr>
        <p:spPr/>
        <p:txBody>
          <a:bodyPr/>
          <a:lstStyle/>
          <a:p>
            <a:fld id="{58780935-489C-480C-B5F3-352FC76F89BF}" type="datetimeFigureOut">
              <a:rPr lang="en-US" smtClean="0"/>
              <a:t>6/13/2020</a:t>
            </a:fld>
            <a:endParaRPr lang="en-US"/>
          </a:p>
        </p:txBody>
      </p:sp>
      <p:sp>
        <p:nvSpPr>
          <p:cNvPr id="5" name="Footer Placeholder 4">
            <a:extLst>
              <a:ext uri="{FF2B5EF4-FFF2-40B4-BE49-F238E27FC236}">
                <a16:creationId xmlns:a16="http://schemas.microsoft.com/office/drawing/2014/main" id="{FD674FE7-BB6A-4B49-884F-C42A50085B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0D6B39-5CD1-4C5B-A92D-D87E04AB81CA}"/>
              </a:ext>
            </a:extLst>
          </p:cNvPr>
          <p:cNvSpPr>
            <a:spLocks noGrp="1"/>
          </p:cNvSpPr>
          <p:nvPr>
            <p:ph type="sldNum" sz="quarter" idx="12"/>
          </p:nvPr>
        </p:nvSpPr>
        <p:spPr/>
        <p:txBody>
          <a:bodyPr/>
          <a:lstStyle/>
          <a:p>
            <a:fld id="{853D6F74-E275-46C1-BAE1-9D6A1ACBBAB3}" type="slidenum">
              <a:rPr lang="en-US" smtClean="0"/>
              <a:t>‹#›</a:t>
            </a:fld>
            <a:endParaRPr lang="en-US"/>
          </a:p>
        </p:txBody>
      </p:sp>
    </p:spTree>
    <p:extLst>
      <p:ext uri="{BB962C8B-B14F-4D97-AF65-F5344CB8AC3E}">
        <p14:creationId xmlns:p14="http://schemas.microsoft.com/office/powerpoint/2010/main" val="833944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E2DC4-DE2A-46DB-A421-4B800BFE9D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BAB064-266C-4823-9EB6-E7DD5ADEE5D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C6F0E86-75CB-43B4-A989-4B6F136B589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BFDAEF1-552C-4A5D-BD54-08C3C9EC0329}"/>
              </a:ext>
            </a:extLst>
          </p:cNvPr>
          <p:cNvSpPr>
            <a:spLocks noGrp="1"/>
          </p:cNvSpPr>
          <p:nvPr>
            <p:ph type="dt" sz="half" idx="10"/>
          </p:nvPr>
        </p:nvSpPr>
        <p:spPr/>
        <p:txBody>
          <a:bodyPr/>
          <a:lstStyle/>
          <a:p>
            <a:fld id="{58780935-489C-480C-B5F3-352FC76F89BF}" type="datetimeFigureOut">
              <a:rPr lang="en-US" smtClean="0"/>
              <a:t>6/13/2020</a:t>
            </a:fld>
            <a:endParaRPr lang="en-US"/>
          </a:p>
        </p:txBody>
      </p:sp>
      <p:sp>
        <p:nvSpPr>
          <p:cNvPr id="6" name="Footer Placeholder 5">
            <a:extLst>
              <a:ext uri="{FF2B5EF4-FFF2-40B4-BE49-F238E27FC236}">
                <a16:creationId xmlns:a16="http://schemas.microsoft.com/office/drawing/2014/main" id="{BBED278E-7260-4857-8334-8063320F7E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A16451-CA2A-46E3-ADF9-C1DDF0C0D9CD}"/>
              </a:ext>
            </a:extLst>
          </p:cNvPr>
          <p:cNvSpPr>
            <a:spLocks noGrp="1"/>
          </p:cNvSpPr>
          <p:nvPr>
            <p:ph type="sldNum" sz="quarter" idx="12"/>
          </p:nvPr>
        </p:nvSpPr>
        <p:spPr/>
        <p:txBody>
          <a:bodyPr/>
          <a:lstStyle/>
          <a:p>
            <a:fld id="{853D6F74-E275-46C1-BAE1-9D6A1ACBBAB3}" type="slidenum">
              <a:rPr lang="en-US" smtClean="0"/>
              <a:t>‹#›</a:t>
            </a:fld>
            <a:endParaRPr lang="en-US"/>
          </a:p>
        </p:txBody>
      </p:sp>
    </p:spTree>
    <p:extLst>
      <p:ext uri="{BB962C8B-B14F-4D97-AF65-F5344CB8AC3E}">
        <p14:creationId xmlns:p14="http://schemas.microsoft.com/office/powerpoint/2010/main" val="4004997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A9AF3-2A19-4322-B6E7-93D34BD355D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6211244-03A7-4942-98CE-C1AF9C08FAA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3144BF8-7AF9-4C91-AE78-870BF5430FA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04E4B92-9E08-4DD5-957C-01BED6B72E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B6E5B2B-EDAF-4D86-864D-BE2524AFB54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22CA776-82DF-4B25-B072-0E1347E7C522}"/>
              </a:ext>
            </a:extLst>
          </p:cNvPr>
          <p:cNvSpPr>
            <a:spLocks noGrp="1"/>
          </p:cNvSpPr>
          <p:nvPr>
            <p:ph type="dt" sz="half" idx="10"/>
          </p:nvPr>
        </p:nvSpPr>
        <p:spPr/>
        <p:txBody>
          <a:bodyPr/>
          <a:lstStyle/>
          <a:p>
            <a:fld id="{58780935-489C-480C-B5F3-352FC76F89BF}" type="datetimeFigureOut">
              <a:rPr lang="en-US" smtClean="0"/>
              <a:t>6/13/2020</a:t>
            </a:fld>
            <a:endParaRPr lang="en-US"/>
          </a:p>
        </p:txBody>
      </p:sp>
      <p:sp>
        <p:nvSpPr>
          <p:cNvPr id="8" name="Footer Placeholder 7">
            <a:extLst>
              <a:ext uri="{FF2B5EF4-FFF2-40B4-BE49-F238E27FC236}">
                <a16:creationId xmlns:a16="http://schemas.microsoft.com/office/drawing/2014/main" id="{86694C66-DBF0-437D-9D20-B3360F95C75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F3552B7-F219-4AB1-A734-B82C4E7DD531}"/>
              </a:ext>
            </a:extLst>
          </p:cNvPr>
          <p:cNvSpPr>
            <a:spLocks noGrp="1"/>
          </p:cNvSpPr>
          <p:nvPr>
            <p:ph type="sldNum" sz="quarter" idx="12"/>
          </p:nvPr>
        </p:nvSpPr>
        <p:spPr/>
        <p:txBody>
          <a:bodyPr/>
          <a:lstStyle/>
          <a:p>
            <a:fld id="{853D6F74-E275-46C1-BAE1-9D6A1ACBBAB3}" type="slidenum">
              <a:rPr lang="en-US" smtClean="0"/>
              <a:t>‹#›</a:t>
            </a:fld>
            <a:endParaRPr lang="en-US"/>
          </a:p>
        </p:txBody>
      </p:sp>
    </p:spTree>
    <p:extLst>
      <p:ext uri="{BB962C8B-B14F-4D97-AF65-F5344CB8AC3E}">
        <p14:creationId xmlns:p14="http://schemas.microsoft.com/office/powerpoint/2010/main" val="7451891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26044-24EA-403C-89F3-B4B63B9CF7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8031C96-02F6-4E9C-952E-2C16D717C941}"/>
              </a:ext>
            </a:extLst>
          </p:cNvPr>
          <p:cNvSpPr>
            <a:spLocks noGrp="1"/>
          </p:cNvSpPr>
          <p:nvPr>
            <p:ph type="dt" sz="half" idx="10"/>
          </p:nvPr>
        </p:nvSpPr>
        <p:spPr/>
        <p:txBody>
          <a:bodyPr/>
          <a:lstStyle/>
          <a:p>
            <a:fld id="{58780935-489C-480C-B5F3-352FC76F89BF}" type="datetimeFigureOut">
              <a:rPr lang="en-US" smtClean="0"/>
              <a:t>6/13/2020</a:t>
            </a:fld>
            <a:endParaRPr lang="en-US"/>
          </a:p>
        </p:txBody>
      </p:sp>
      <p:sp>
        <p:nvSpPr>
          <p:cNvPr id="4" name="Footer Placeholder 3">
            <a:extLst>
              <a:ext uri="{FF2B5EF4-FFF2-40B4-BE49-F238E27FC236}">
                <a16:creationId xmlns:a16="http://schemas.microsoft.com/office/drawing/2014/main" id="{390FE19F-CAB1-4641-B6BD-7FACACBF23A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5DE44D-D2E4-4EAD-BB2F-60AE9DECE5E2}"/>
              </a:ext>
            </a:extLst>
          </p:cNvPr>
          <p:cNvSpPr>
            <a:spLocks noGrp="1"/>
          </p:cNvSpPr>
          <p:nvPr>
            <p:ph type="sldNum" sz="quarter" idx="12"/>
          </p:nvPr>
        </p:nvSpPr>
        <p:spPr/>
        <p:txBody>
          <a:bodyPr/>
          <a:lstStyle/>
          <a:p>
            <a:fld id="{853D6F74-E275-46C1-BAE1-9D6A1ACBBAB3}" type="slidenum">
              <a:rPr lang="en-US" smtClean="0"/>
              <a:t>‹#›</a:t>
            </a:fld>
            <a:endParaRPr lang="en-US"/>
          </a:p>
        </p:txBody>
      </p:sp>
    </p:spTree>
    <p:extLst>
      <p:ext uri="{BB962C8B-B14F-4D97-AF65-F5344CB8AC3E}">
        <p14:creationId xmlns:p14="http://schemas.microsoft.com/office/powerpoint/2010/main" val="5847185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877BC8B-C436-4C74-9DFB-C70A81E0615C}"/>
              </a:ext>
            </a:extLst>
          </p:cNvPr>
          <p:cNvSpPr>
            <a:spLocks noGrp="1"/>
          </p:cNvSpPr>
          <p:nvPr>
            <p:ph type="dt" sz="half" idx="10"/>
          </p:nvPr>
        </p:nvSpPr>
        <p:spPr/>
        <p:txBody>
          <a:bodyPr/>
          <a:lstStyle/>
          <a:p>
            <a:fld id="{58780935-489C-480C-B5F3-352FC76F89BF}" type="datetimeFigureOut">
              <a:rPr lang="en-US" smtClean="0"/>
              <a:t>6/13/2020</a:t>
            </a:fld>
            <a:endParaRPr lang="en-US"/>
          </a:p>
        </p:txBody>
      </p:sp>
      <p:sp>
        <p:nvSpPr>
          <p:cNvPr id="3" name="Footer Placeholder 2">
            <a:extLst>
              <a:ext uri="{FF2B5EF4-FFF2-40B4-BE49-F238E27FC236}">
                <a16:creationId xmlns:a16="http://schemas.microsoft.com/office/drawing/2014/main" id="{B887D219-4345-4BCA-BB01-E8F7F23C920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43EF3F5-3E5D-45CE-B554-6F56171DEEDE}"/>
              </a:ext>
            </a:extLst>
          </p:cNvPr>
          <p:cNvSpPr>
            <a:spLocks noGrp="1"/>
          </p:cNvSpPr>
          <p:nvPr>
            <p:ph type="sldNum" sz="quarter" idx="12"/>
          </p:nvPr>
        </p:nvSpPr>
        <p:spPr/>
        <p:txBody>
          <a:bodyPr/>
          <a:lstStyle/>
          <a:p>
            <a:fld id="{853D6F74-E275-46C1-BAE1-9D6A1ACBBAB3}" type="slidenum">
              <a:rPr lang="en-US" smtClean="0"/>
              <a:t>‹#›</a:t>
            </a:fld>
            <a:endParaRPr lang="en-US"/>
          </a:p>
        </p:txBody>
      </p:sp>
    </p:spTree>
    <p:extLst>
      <p:ext uri="{BB962C8B-B14F-4D97-AF65-F5344CB8AC3E}">
        <p14:creationId xmlns:p14="http://schemas.microsoft.com/office/powerpoint/2010/main" val="2257849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8919F-9407-4BA6-9C76-69099F406E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DCC83A0-E4E6-41A6-860C-B150F669FE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B7D9F14-16EB-4ADE-B903-0E3389A60B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4FF254-2F57-4423-998A-8D71A7DB7758}"/>
              </a:ext>
            </a:extLst>
          </p:cNvPr>
          <p:cNvSpPr>
            <a:spLocks noGrp="1"/>
          </p:cNvSpPr>
          <p:nvPr>
            <p:ph type="dt" sz="half" idx="10"/>
          </p:nvPr>
        </p:nvSpPr>
        <p:spPr/>
        <p:txBody>
          <a:bodyPr/>
          <a:lstStyle/>
          <a:p>
            <a:fld id="{58780935-489C-480C-B5F3-352FC76F89BF}" type="datetimeFigureOut">
              <a:rPr lang="en-US" smtClean="0"/>
              <a:t>6/13/2020</a:t>
            </a:fld>
            <a:endParaRPr lang="en-US"/>
          </a:p>
        </p:txBody>
      </p:sp>
      <p:sp>
        <p:nvSpPr>
          <p:cNvPr id="6" name="Footer Placeholder 5">
            <a:extLst>
              <a:ext uri="{FF2B5EF4-FFF2-40B4-BE49-F238E27FC236}">
                <a16:creationId xmlns:a16="http://schemas.microsoft.com/office/drawing/2014/main" id="{74CB7D2F-6C95-4494-BA58-F4D0287B52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C78AB2-3553-4042-9AD6-051074B25453}"/>
              </a:ext>
            </a:extLst>
          </p:cNvPr>
          <p:cNvSpPr>
            <a:spLocks noGrp="1"/>
          </p:cNvSpPr>
          <p:nvPr>
            <p:ph type="sldNum" sz="quarter" idx="12"/>
          </p:nvPr>
        </p:nvSpPr>
        <p:spPr/>
        <p:txBody>
          <a:bodyPr/>
          <a:lstStyle/>
          <a:p>
            <a:fld id="{853D6F74-E275-46C1-BAE1-9D6A1ACBBAB3}" type="slidenum">
              <a:rPr lang="en-US" smtClean="0"/>
              <a:t>‹#›</a:t>
            </a:fld>
            <a:endParaRPr lang="en-US"/>
          </a:p>
        </p:txBody>
      </p:sp>
    </p:spTree>
    <p:extLst>
      <p:ext uri="{BB962C8B-B14F-4D97-AF65-F5344CB8AC3E}">
        <p14:creationId xmlns:p14="http://schemas.microsoft.com/office/powerpoint/2010/main" val="26042877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6C930-6EC0-4292-A136-FD6F6C5EFB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C3AF2C9-1044-4B33-9D7E-B99B095BDC5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9D7A310-E1C1-4925-B0D3-EF93FFCA2F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2CB6A8A-A6F1-4155-9101-511BCB31056B}"/>
              </a:ext>
            </a:extLst>
          </p:cNvPr>
          <p:cNvSpPr>
            <a:spLocks noGrp="1"/>
          </p:cNvSpPr>
          <p:nvPr>
            <p:ph type="dt" sz="half" idx="10"/>
          </p:nvPr>
        </p:nvSpPr>
        <p:spPr/>
        <p:txBody>
          <a:bodyPr/>
          <a:lstStyle/>
          <a:p>
            <a:fld id="{58780935-489C-480C-B5F3-352FC76F89BF}" type="datetimeFigureOut">
              <a:rPr lang="en-US" smtClean="0"/>
              <a:t>6/13/2020</a:t>
            </a:fld>
            <a:endParaRPr lang="en-US"/>
          </a:p>
        </p:txBody>
      </p:sp>
      <p:sp>
        <p:nvSpPr>
          <p:cNvPr id="6" name="Footer Placeholder 5">
            <a:extLst>
              <a:ext uri="{FF2B5EF4-FFF2-40B4-BE49-F238E27FC236}">
                <a16:creationId xmlns:a16="http://schemas.microsoft.com/office/drawing/2014/main" id="{452D3F3A-327C-4329-BCEA-87255BDCA5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BC32C3A-8475-4985-AE36-A080CBE1CF43}"/>
              </a:ext>
            </a:extLst>
          </p:cNvPr>
          <p:cNvSpPr>
            <a:spLocks noGrp="1"/>
          </p:cNvSpPr>
          <p:nvPr>
            <p:ph type="sldNum" sz="quarter" idx="12"/>
          </p:nvPr>
        </p:nvSpPr>
        <p:spPr/>
        <p:txBody>
          <a:bodyPr/>
          <a:lstStyle/>
          <a:p>
            <a:fld id="{853D6F74-E275-46C1-BAE1-9D6A1ACBBAB3}" type="slidenum">
              <a:rPr lang="en-US" smtClean="0"/>
              <a:t>‹#›</a:t>
            </a:fld>
            <a:endParaRPr lang="en-US"/>
          </a:p>
        </p:txBody>
      </p:sp>
    </p:spTree>
    <p:extLst>
      <p:ext uri="{BB962C8B-B14F-4D97-AF65-F5344CB8AC3E}">
        <p14:creationId xmlns:p14="http://schemas.microsoft.com/office/powerpoint/2010/main" val="1186179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FCB632A-B485-41B8-8BB3-BFCDBC4C23C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9F543A6-02FB-4353-8E55-B01FC6976E7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F2C79A-0A82-4F0A-A240-D32E44B33C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780935-489C-480C-B5F3-352FC76F89BF}" type="datetimeFigureOut">
              <a:rPr lang="en-US" smtClean="0"/>
              <a:t>6/13/2020</a:t>
            </a:fld>
            <a:endParaRPr lang="en-US"/>
          </a:p>
        </p:txBody>
      </p:sp>
      <p:sp>
        <p:nvSpPr>
          <p:cNvPr id="5" name="Footer Placeholder 4">
            <a:extLst>
              <a:ext uri="{FF2B5EF4-FFF2-40B4-BE49-F238E27FC236}">
                <a16:creationId xmlns:a16="http://schemas.microsoft.com/office/drawing/2014/main" id="{FB41C25E-CEFD-4956-A88B-3C3C658B60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20EBBE5-89B0-4E04-B3BF-7E31ED6BFEC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3D6F74-E275-46C1-BAE1-9D6A1ACBBAB3}" type="slidenum">
              <a:rPr lang="en-US" smtClean="0"/>
              <a:t>‹#›</a:t>
            </a:fld>
            <a:endParaRPr lang="en-US"/>
          </a:p>
        </p:txBody>
      </p:sp>
    </p:spTree>
    <p:extLst>
      <p:ext uri="{BB962C8B-B14F-4D97-AF65-F5344CB8AC3E}">
        <p14:creationId xmlns:p14="http://schemas.microsoft.com/office/powerpoint/2010/main" val="34219136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9D2E8-A415-4DFF-A95B-8560F29FA475}"/>
              </a:ext>
            </a:extLst>
          </p:cNvPr>
          <p:cNvSpPr>
            <a:spLocks noGrp="1"/>
          </p:cNvSpPr>
          <p:nvPr>
            <p:ph type="ctrTitle"/>
          </p:nvPr>
        </p:nvSpPr>
        <p:spPr>
          <a:xfrm>
            <a:off x="481799" y="312738"/>
            <a:ext cx="11386740" cy="620324"/>
          </a:xfrm>
        </p:spPr>
        <p:txBody>
          <a:bodyPr>
            <a:noAutofit/>
          </a:bodyPr>
          <a:lstStyle/>
          <a:p>
            <a:r>
              <a:rPr lang="en-US" sz="3600" dirty="0"/>
              <a:t>Face Recognition with Neural Networks – Tom Xu, June 2020</a:t>
            </a:r>
          </a:p>
        </p:txBody>
      </p:sp>
      <p:pic>
        <p:nvPicPr>
          <p:cNvPr id="4" name="Picture 3">
            <a:extLst>
              <a:ext uri="{FF2B5EF4-FFF2-40B4-BE49-F238E27FC236}">
                <a16:creationId xmlns:a16="http://schemas.microsoft.com/office/drawing/2014/main" id="{37621F10-B055-4151-ABD7-8CD005EF20C9}"/>
              </a:ext>
            </a:extLst>
          </p:cNvPr>
          <p:cNvPicPr>
            <a:picLocks noChangeAspect="1"/>
          </p:cNvPicPr>
          <p:nvPr/>
        </p:nvPicPr>
        <p:blipFill>
          <a:blip r:embed="rId2"/>
          <a:stretch>
            <a:fillRect/>
          </a:stretch>
        </p:blipFill>
        <p:spPr>
          <a:xfrm>
            <a:off x="3610947" y="1311671"/>
            <a:ext cx="4971679" cy="2867025"/>
          </a:xfrm>
          <a:prstGeom prst="rect">
            <a:avLst/>
          </a:prstGeom>
        </p:spPr>
      </p:pic>
      <p:pic>
        <p:nvPicPr>
          <p:cNvPr id="5" name="Picture 4">
            <a:extLst>
              <a:ext uri="{FF2B5EF4-FFF2-40B4-BE49-F238E27FC236}">
                <a16:creationId xmlns:a16="http://schemas.microsoft.com/office/drawing/2014/main" id="{FA52B4B8-534B-43D9-BF76-247AD529AA29}"/>
              </a:ext>
            </a:extLst>
          </p:cNvPr>
          <p:cNvPicPr>
            <a:picLocks noChangeAspect="1"/>
          </p:cNvPicPr>
          <p:nvPr/>
        </p:nvPicPr>
        <p:blipFill>
          <a:blip r:embed="rId3"/>
          <a:stretch>
            <a:fillRect/>
          </a:stretch>
        </p:blipFill>
        <p:spPr>
          <a:xfrm>
            <a:off x="14282" y="4733925"/>
            <a:ext cx="7786693" cy="1046955"/>
          </a:xfrm>
          <a:prstGeom prst="rect">
            <a:avLst/>
          </a:prstGeom>
        </p:spPr>
      </p:pic>
      <p:sp>
        <p:nvSpPr>
          <p:cNvPr id="6" name="Rectangle 5">
            <a:extLst>
              <a:ext uri="{FF2B5EF4-FFF2-40B4-BE49-F238E27FC236}">
                <a16:creationId xmlns:a16="http://schemas.microsoft.com/office/drawing/2014/main" id="{1F69C9ED-264A-4FF3-AB43-1A83BF4B530F}"/>
              </a:ext>
            </a:extLst>
          </p:cNvPr>
          <p:cNvSpPr/>
          <p:nvPr/>
        </p:nvSpPr>
        <p:spPr>
          <a:xfrm>
            <a:off x="481799" y="1319592"/>
            <a:ext cx="2960980" cy="2585323"/>
          </a:xfrm>
          <a:prstGeom prst="rect">
            <a:avLst/>
          </a:prstGeom>
        </p:spPr>
        <p:txBody>
          <a:bodyPr wrap="square">
            <a:spAutoFit/>
          </a:bodyPr>
          <a:lstStyle/>
          <a:p>
            <a:r>
              <a:rPr lang="en-US" b="0" i="0" dirty="0">
                <a:solidFill>
                  <a:srgbClr val="000000"/>
                </a:solidFill>
                <a:effectLst/>
                <a:latin typeface="Helvetica Neue"/>
              </a:rPr>
              <a:t>Multi-task Cascaded Convolutional Neural Networks(MTCNN) which is an algorithm consisting of 3 stages, which detects the bounding boxes of faces in an image along with their 5 Point Face Landmarks.</a:t>
            </a:r>
            <a:endParaRPr lang="en-US" dirty="0"/>
          </a:p>
        </p:txBody>
      </p:sp>
      <p:sp>
        <p:nvSpPr>
          <p:cNvPr id="7" name="Rectangle 6">
            <a:extLst>
              <a:ext uri="{FF2B5EF4-FFF2-40B4-BE49-F238E27FC236}">
                <a16:creationId xmlns:a16="http://schemas.microsoft.com/office/drawing/2014/main" id="{B6C59B0B-4481-46E6-B3ED-664A2DDD7DE4}"/>
              </a:ext>
            </a:extLst>
          </p:cNvPr>
          <p:cNvSpPr/>
          <p:nvPr/>
        </p:nvSpPr>
        <p:spPr>
          <a:xfrm>
            <a:off x="9045892" y="1319592"/>
            <a:ext cx="2583402" cy="2308324"/>
          </a:xfrm>
          <a:prstGeom prst="rect">
            <a:avLst/>
          </a:prstGeom>
        </p:spPr>
        <p:txBody>
          <a:bodyPr wrap="square">
            <a:spAutoFit/>
          </a:bodyPr>
          <a:lstStyle/>
          <a:p>
            <a:r>
              <a:rPr lang="en-US" b="0" i="0" dirty="0">
                <a:solidFill>
                  <a:srgbClr val="000000"/>
                </a:solidFill>
                <a:effectLst/>
                <a:latin typeface="Helvetica Neue"/>
              </a:rPr>
              <a:t>Deep models (ResNet-50 and </a:t>
            </a:r>
            <a:r>
              <a:rPr lang="en-US" b="0" i="0" dirty="0" err="1">
                <a:solidFill>
                  <a:srgbClr val="000000"/>
                </a:solidFill>
                <a:effectLst/>
                <a:latin typeface="Helvetica Neue"/>
              </a:rPr>
              <a:t>SENet</a:t>
            </a:r>
            <a:r>
              <a:rPr lang="en-US" b="0" i="0" dirty="0">
                <a:solidFill>
                  <a:srgbClr val="000000"/>
                </a:solidFill>
                <a:effectLst/>
                <a:latin typeface="Helvetica Neue"/>
              </a:rPr>
              <a:t>) trained on VGGFace2 by 3.31 million images of 9131 subjects, with an average of 362.6 images for each subject.</a:t>
            </a:r>
            <a:endParaRPr lang="en-US" dirty="0"/>
          </a:p>
        </p:txBody>
      </p:sp>
      <p:pic>
        <p:nvPicPr>
          <p:cNvPr id="8" name="Picture 7">
            <a:extLst>
              <a:ext uri="{FF2B5EF4-FFF2-40B4-BE49-F238E27FC236}">
                <a16:creationId xmlns:a16="http://schemas.microsoft.com/office/drawing/2014/main" id="{3378FCA8-7E0A-4C4D-ABE0-053812DC1C40}"/>
              </a:ext>
            </a:extLst>
          </p:cNvPr>
          <p:cNvPicPr>
            <a:picLocks noChangeAspect="1"/>
          </p:cNvPicPr>
          <p:nvPr/>
        </p:nvPicPr>
        <p:blipFill>
          <a:blip r:embed="rId4"/>
          <a:stretch>
            <a:fillRect/>
          </a:stretch>
        </p:blipFill>
        <p:spPr>
          <a:xfrm>
            <a:off x="8477250" y="4733925"/>
            <a:ext cx="3294725" cy="1739108"/>
          </a:xfrm>
          <a:prstGeom prst="rect">
            <a:avLst/>
          </a:prstGeom>
        </p:spPr>
      </p:pic>
      <p:sp>
        <p:nvSpPr>
          <p:cNvPr id="9" name="Arrow: Bent-Up 8">
            <a:extLst>
              <a:ext uri="{FF2B5EF4-FFF2-40B4-BE49-F238E27FC236}">
                <a16:creationId xmlns:a16="http://schemas.microsoft.com/office/drawing/2014/main" id="{38A00380-B35E-497B-B81B-A56455B6BAF1}"/>
              </a:ext>
            </a:extLst>
          </p:cNvPr>
          <p:cNvSpPr/>
          <p:nvPr/>
        </p:nvSpPr>
        <p:spPr>
          <a:xfrm rot="5400000">
            <a:off x="5351938" y="3282760"/>
            <a:ext cx="850392" cy="5400231"/>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Down 9">
            <a:extLst>
              <a:ext uri="{FF2B5EF4-FFF2-40B4-BE49-F238E27FC236}">
                <a16:creationId xmlns:a16="http://schemas.microsoft.com/office/drawing/2014/main" id="{25B5F885-B2E4-4347-92B8-9A70F8EBEC0A}"/>
              </a:ext>
            </a:extLst>
          </p:cNvPr>
          <p:cNvSpPr/>
          <p:nvPr/>
        </p:nvSpPr>
        <p:spPr>
          <a:xfrm>
            <a:off x="4340015" y="4126874"/>
            <a:ext cx="484632" cy="7308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078348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5CEB1-1C4B-4B3A-AE79-71D1C41CA4DF}"/>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kern="1200" dirty="0">
                <a:solidFill>
                  <a:schemeClr val="tx1"/>
                </a:solidFill>
                <a:latin typeface="+mj-lt"/>
                <a:ea typeface="+mj-ea"/>
                <a:cs typeface="+mj-cs"/>
              </a:rPr>
              <a:t>Diagram - Deep Learning Neural Networks</a:t>
            </a:r>
          </a:p>
        </p:txBody>
      </p:sp>
      <p:pic>
        <p:nvPicPr>
          <p:cNvPr id="1026" name="Picture 2" descr="Visualising neural network architectures - Machine Learning and ...">
            <a:extLst>
              <a:ext uri="{FF2B5EF4-FFF2-40B4-BE49-F238E27FC236}">
                <a16:creationId xmlns:a16="http://schemas.microsoft.com/office/drawing/2014/main" id="{4018C739-2293-407C-A715-601DEB6DAD6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372145" y="1825626"/>
            <a:ext cx="7438184"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0576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1C9F8-4A6A-43BC-9C7D-E0CBC040EFC4}"/>
              </a:ext>
            </a:extLst>
          </p:cNvPr>
          <p:cNvSpPr>
            <a:spLocks noGrp="1"/>
          </p:cNvSpPr>
          <p:nvPr>
            <p:ph type="title"/>
          </p:nvPr>
        </p:nvSpPr>
        <p:spPr>
          <a:xfrm>
            <a:off x="363893" y="187572"/>
            <a:ext cx="11635273" cy="700195"/>
          </a:xfrm>
        </p:spPr>
        <p:txBody>
          <a:bodyPr>
            <a:noAutofit/>
          </a:bodyPr>
          <a:lstStyle/>
          <a:p>
            <a:r>
              <a:rPr lang="en-US" sz="3600" dirty="0"/>
              <a:t>My Own Little Project: Creating Such a Deep Learning Model from Scratch</a:t>
            </a:r>
          </a:p>
        </p:txBody>
      </p:sp>
      <p:pic>
        <p:nvPicPr>
          <p:cNvPr id="4" name="Picture 3">
            <a:extLst>
              <a:ext uri="{FF2B5EF4-FFF2-40B4-BE49-F238E27FC236}">
                <a16:creationId xmlns:a16="http://schemas.microsoft.com/office/drawing/2014/main" id="{72F93D9B-624A-4992-BAC5-7CD5554F384E}"/>
              </a:ext>
            </a:extLst>
          </p:cNvPr>
          <p:cNvPicPr>
            <a:picLocks noChangeAspect="1"/>
          </p:cNvPicPr>
          <p:nvPr/>
        </p:nvPicPr>
        <p:blipFill>
          <a:blip r:embed="rId2"/>
          <a:stretch>
            <a:fillRect/>
          </a:stretch>
        </p:blipFill>
        <p:spPr>
          <a:xfrm>
            <a:off x="266700" y="1065320"/>
            <a:ext cx="5038725" cy="4676775"/>
          </a:xfrm>
          <a:prstGeom prst="rect">
            <a:avLst/>
          </a:prstGeom>
        </p:spPr>
      </p:pic>
      <p:pic>
        <p:nvPicPr>
          <p:cNvPr id="5" name="Picture 4">
            <a:extLst>
              <a:ext uri="{FF2B5EF4-FFF2-40B4-BE49-F238E27FC236}">
                <a16:creationId xmlns:a16="http://schemas.microsoft.com/office/drawing/2014/main" id="{C17EFD4E-04BC-4DA8-8DA7-CF2933EAC515}"/>
              </a:ext>
            </a:extLst>
          </p:cNvPr>
          <p:cNvPicPr>
            <a:picLocks noChangeAspect="1"/>
          </p:cNvPicPr>
          <p:nvPr/>
        </p:nvPicPr>
        <p:blipFill>
          <a:blip r:embed="rId3"/>
          <a:stretch>
            <a:fillRect/>
          </a:stretch>
        </p:blipFill>
        <p:spPr>
          <a:xfrm>
            <a:off x="5225143" y="1065319"/>
            <a:ext cx="6966857" cy="4676775"/>
          </a:xfrm>
          <a:prstGeom prst="rect">
            <a:avLst/>
          </a:prstGeom>
        </p:spPr>
      </p:pic>
      <p:sp>
        <p:nvSpPr>
          <p:cNvPr id="7" name="Rectangle 6">
            <a:extLst>
              <a:ext uri="{FF2B5EF4-FFF2-40B4-BE49-F238E27FC236}">
                <a16:creationId xmlns:a16="http://schemas.microsoft.com/office/drawing/2014/main" id="{81C8C16F-F9FE-4AC4-9D86-EC8A49C36D7D}"/>
              </a:ext>
            </a:extLst>
          </p:cNvPr>
          <p:cNvSpPr/>
          <p:nvPr/>
        </p:nvSpPr>
        <p:spPr>
          <a:xfrm>
            <a:off x="838200" y="5747098"/>
            <a:ext cx="10809303" cy="923330"/>
          </a:xfrm>
          <a:prstGeom prst="rect">
            <a:avLst/>
          </a:prstGeom>
        </p:spPr>
        <p:txBody>
          <a:bodyPr wrap="square">
            <a:spAutoFit/>
          </a:bodyPr>
          <a:lstStyle/>
          <a:p>
            <a:r>
              <a:rPr lang="en-US" dirty="0">
                <a:solidFill>
                  <a:srgbClr val="000000"/>
                </a:solidFill>
                <a:latin typeface="Helvetica Neue"/>
              </a:rPr>
              <a:t>T</a:t>
            </a:r>
            <a:r>
              <a:rPr lang="en-US" b="0" i="0" dirty="0">
                <a:solidFill>
                  <a:srgbClr val="000000"/>
                </a:solidFill>
                <a:effectLst/>
                <a:latin typeface="Helvetica Neue"/>
              </a:rPr>
              <a:t>he art of neural network deep learning model combined with principal component analysis technique on analyzing the 64X64 pixel face images of 40 people with each person of 10 faces. Basic principle of embedding and encoding and projection is discussed</a:t>
            </a:r>
            <a:endParaRPr lang="en-US" dirty="0"/>
          </a:p>
        </p:txBody>
      </p:sp>
    </p:spTree>
    <p:extLst>
      <p:ext uri="{BB962C8B-B14F-4D97-AF65-F5344CB8AC3E}">
        <p14:creationId xmlns:p14="http://schemas.microsoft.com/office/powerpoint/2010/main" val="238289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CE4DB-CB89-4ACF-BFCA-105C290F1316}"/>
              </a:ext>
            </a:extLst>
          </p:cNvPr>
          <p:cNvSpPr>
            <a:spLocks noGrp="1"/>
          </p:cNvSpPr>
          <p:nvPr>
            <p:ph type="title"/>
          </p:nvPr>
        </p:nvSpPr>
        <p:spPr>
          <a:xfrm>
            <a:off x="361949" y="1"/>
            <a:ext cx="11325225" cy="1095374"/>
          </a:xfrm>
        </p:spPr>
        <p:txBody>
          <a:bodyPr>
            <a:noAutofit/>
          </a:bodyPr>
          <a:lstStyle/>
          <a:p>
            <a:r>
              <a:rPr lang="en-US" sz="4000" dirty="0"/>
              <a:t>Exploratory Analysis and Standardization of the Initial Pixels Data</a:t>
            </a:r>
          </a:p>
        </p:txBody>
      </p:sp>
      <p:pic>
        <p:nvPicPr>
          <p:cNvPr id="4" name="Picture 3">
            <a:extLst>
              <a:ext uri="{FF2B5EF4-FFF2-40B4-BE49-F238E27FC236}">
                <a16:creationId xmlns:a16="http://schemas.microsoft.com/office/drawing/2014/main" id="{73F482D3-A1C0-4BF5-AB7F-D19FABBC5024}"/>
              </a:ext>
            </a:extLst>
          </p:cNvPr>
          <p:cNvPicPr>
            <a:picLocks noChangeAspect="1"/>
          </p:cNvPicPr>
          <p:nvPr/>
        </p:nvPicPr>
        <p:blipFill>
          <a:blip r:embed="rId2"/>
          <a:stretch>
            <a:fillRect/>
          </a:stretch>
        </p:blipFill>
        <p:spPr>
          <a:xfrm>
            <a:off x="0" y="1171576"/>
            <a:ext cx="6286500" cy="4114800"/>
          </a:xfrm>
          <a:prstGeom prst="rect">
            <a:avLst/>
          </a:prstGeom>
        </p:spPr>
      </p:pic>
      <p:pic>
        <p:nvPicPr>
          <p:cNvPr id="5" name="Picture 4">
            <a:extLst>
              <a:ext uri="{FF2B5EF4-FFF2-40B4-BE49-F238E27FC236}">
                <a16:creationId xmlns:a16="http://schemas.microsoft.com/office/drawing/2014/main" id="{FFA6081E-AB36-4F54-B4F5-AB5D3AD779E7}"/>
              </a:ext>
            </a:extLst>
          </p:cNvPr>
          <p:cNvPicPr>
            <a:picLocks noChangeAspect="1"/>
          </p:cNvPicPr>
          <p:nvPr/>
        </p:nvPicPr>
        <p:blipFill>
          <a:blip r:embed="rId3"/>
          <a:stretch>
            <a:fillRect/>
          </a:stretch>
        </p:blipFill>
        <p:spPr>
          <a:xfrm>
            <a:off x="6286500" y="1571625"/>
            <a:ext cx="5905500" cy="3371850"/>
          </a:xfrm>
          <a:prstGeom prst="rect">
            <a:avLst/>
          </a:prstGeom>
        </p:spPr>
      </p:pic>
      <p:sp>
        <p:nvSpPr>
          <p:cNvPr id="6" name="Rectangle 5">
            <a:extLst>
              <a:ext uri="{FF2B5EF4-FFF2-40B4-BE49-F238E27FC236}">
                <a16:creationId xmlns:a16="http://schemas.microsoft.com/office/drawing/2014/main" id="{10E437B5-3F71-4CD6-9775-80F3BC2C8F0C}"/>
              </a:ext>
            </a:extLst>
          </p:cNvPr>
          <p:cNvSpPr/>
          <p:nvPr/>
        </p:nvSpPr>
        <p:spPr>
          <a:xfrm>
            <a:off x="190500" y="5286375"/>
            <a:ext cx="5813764" cy="1200329"/>
          </a:xfrm>
          <a:prstGeom prst="rect">
            <a:avLst/>
          </a:prstGeom>
        </p:spPr>
        <p:txBody>
          <a:bodyPr wrap="square">
            <a:spAutoFit/>
          </a:bodyPr>
          <a:lstStyle/>
          <a:p>
            <a:r>
              <a:rPr lang="en-US" dirty="0">
                <a:solidFill>
                  <a:srgbClr val="000000"/>
                </a:solidFill>
                <a:latin typeface="Helvetica Neue"/>
              </a:rPr>
              <a:t>S</a:t>
            </a:r>
            <a:r>
              <a:rPr lang="en-US" b="0" i="0" dirty="0">
                <a:solidFill>
                  <a:srgbClr val="000000"/>
                </a:solidFill>
                <a:effectLst/>
                <a:latin typeface="Helvetica Neue"/>
              </a:rPr>
              <a:t>trong correlations between some of the features (pixels) of the faces. And they are particularly strong around two or three cluster regions (for instance, top left region)</a:t>
            </a:r>
            <a:endParaRPr lang="en-US" dirty="0"/>
          </a:p>
        </p:txBody>
      </p:sp>
      <p:sp>
        <p:nvSpPr>
          <p:cNvPr id="7" name="Rectangle 6">
            <a:extLst>
              <a:ext uri="{FF2B5EF4-FFF2-40B4-BE49-F238E27FC236}">
                <a16:creationId xmlns:a16="http://schemas.microsoft.com/office/drawing/2014/main" id="{827874CA-E72F-4802-B8B0-2BEF51C15748}"/>
              </a:ext>
            </a:extLst>
          </p:cNvPr>
          <p:cNvSpPr/>
          <p:nvPr/>
        </p:nvSpPr>
        <p:spPr>
          <a:xfrm>
            <a:off x="6286500" y="5286375"/>
            <a:ext cx="5813764" cy="1323439"/>
          </a:xfrm>
          <a:prstGeom prst="rect">
            <a:avLst/>
          </a:prstGeom>
        </p:spPr>
        <p:txBody>
          <a:bodyPr wrap="square">
            <a:spAutoFit/>
          </a:bodyPr>
          <a:lstStyle/>
          <a:p>
            <a:r>
              <a:rPr lang="en-US" sz="2000" dirty="0"/>
              <a:t>Standardization is the method to move the dataset to the coordinate center and set value boundaries by subtracting mean and divided by σ to give zero mean and unit variance dataset</a:t>
            </a:r>
          </a:p>
        </p:txBody>
      </p:sp>
    </p:spTree>
    <p:extLst>
      <p:ext uri="{BB962C8B-B14F-4D97-AF65-F5344CB8AC3E}">
        <p14:creationId xmlns:p14="http://schemas.microsoft.com/office/powerpoint/2010/main" val="30305708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2AD1C-CCBC-4007-AB59-4CCDA68FD214}"/>
              </a:ext>
            </a:extLst>
          </p:cNvPr>
          <p:cNvSpPr>
            <a:spLocks noGrp="1"/>
          </p:cNvSpPr>
          <p:nvPr>
            <p:ph type="title"/>
          </p:nvPr>
        </p:nvSpPr>
        <p:spPr>
          <a:xfrm>
            <a:off x="838200" y="174625"/>
            <a:ext cx="10515600" cy="720725"/>
          </a:xfrm>
        </p:spPr>
        <p:txBody>
          <a:bodyPr>
            <a:noAutofit/>
          </a:bodyPr>
          <a:lstStyle/>
          <a:p>
            <a:r>
              <a:rPr lang="en-US" sz="2800" dirty="0"/>
              <a:t>Feature Dimensional Reduction via Singular Value Decomposition (SVD) or Principle Component Analysis (PCA)</a:t>
            </a:r>
          </a:p>
        </p:txBody>
      </p:sp>
      <p:pic>
        <p:nvPicPr>
          <p:cNvPr id="4" name="Picture 3">
            <a:extLst>
              <a:ext uri="{FF2B5EF4-FFF2-40B4-BE49-F238E27FC236}">
                <a16:creationId xmlns:a16="http://schemas.microsoft.com/office/drawing/2014/main" id="{FB520F4D-406E-4CFD-9EC1-E75D415952D8}"/>
              </a:ext>
            </a:extLst>
          </p:cNvPr>
          <p:cNvPicPr>
            <a:picLocks noChangeAspect="1"/>
          </p:cNvPicPr>
          <p:nvPr/>
        </p:nvPicPr>
        <p:blipFill>
          <a:blip r:embed="rId2"/>
          <a:stretch>
            <a:fillRect/>
          </a:stretch>
        </p:blipFill>
        <p:spPr>
          <a:xfrm>
            <a:off x="104451" y="1191919"/>
            <a:ext cx="5879099" cy="2609850"/>
          </a:xfrm>
          <a:prstGeom prst="rect">
            <a:avLst/>
          </a:prstGeom>
        </p:spPr>
      </p:pic>
      <p:pic>
        <p:nvPicPr>
          <p:cNvPr id="5" name="Picture 4">
            <a:extLst>
              <a:ext uri="{FF2B5EF4-FFF2-40B4-BE49-F238E27FC236}">
                <a16:creationId xmlns:a16="http://schemas.microsoft.com/office/drawing/2014/main" id="{469906F6-427A-4058-B1C2-BDF0451AD63D}"/>
              </a:ext>
            </a:extLst>
          </p:cNvPr>
          <p:cNvPicPr>
            <a:picLocks noChangeAspect="1"/>
          </p:cNvPicPr>
          <p:nvPr/>
        </p:nvPicPr>
        <p:blipFill>
          <a:blip r:embed="rId3"/>
          <a:stretch>
            <a:fillRect/>
          </a:stretch>
        </p:blipFill>
        <p:spPr>
          <a:xfrm>
            <a:off x="6559673" y="798365"/>
            <a:ext cx="4705350" cy="3152775"/>
          </a:xfrm>
          <a:prstGeom prst="rect">
            <a:avLst/>
          </a:prstGeom>
        </p:spPr>
      </p:pic>
      <p:pic>
        <p:nvPicPr>
          <p:cNvPr id="6" name="Picture 5">
            <a:extLst>
              <a:ext uri="{FF2B5EF4-FFF2-40B4-BE49-F238E27FC236}">
                <a16:creationId xmlns:a16="http://schemas.microsoft.com/office/drawing/2014/main" id="{48498189-2C80-4756-A07B-713ED4DD208D}"/>
              </a:ext>
            </a:extLst>
          </p:cNvPr>
          <p:cNvPicPr>
            <a:picLocks noChangeAspect="1"/>
          </p:cNvPicPr>
          <p:nvPr/>
        </p:nvPicPr>
        <p:blipFill>
          <a:blip r:embed="rId4"/>
          <a:stretch>
            <a:fillRect/>
          </a:stretch>
        </p:blipFill>
        <p:spPr>
          <a:xfrm>
            <a:off x="216901" y="3801769"/>
            <a:ext cx="5879099" cy="2905125"/>
          </a:xfrm>
          <a:prstGeom prst="rect">
            <a:avLst/>
          </a:prstGeom>
        </p:spPr>
      </p:pic>
      <p:pic>
        <p:nvPicPr>
          <p:cNvPr id="7" name="Picture 6">
            <a:extLst>
              <a:ext uri="{FF2B5EF4-FFF2-40B4-BE49-F238E27FC236}">
                <a16:creationId xmlns:a16="http://schemas.microsoft.com/office/drawing/2014/main" id="{D936B393-49EA-43CE-8B10-A4983BE50E9E}"/>
              </a:ext>
            </a:extLst>
          </p:cNvPr>
          <p:cNvPicPr>
            <a:picLocks noChangeAspect="1"/>
          </p:cNvPicPr>
          <p:nvPr/>
        </p:nvPicPr>
        <p:blipFill>
          <a:blip r:embed="rId5"/>
          <a:stretch>
            <a:fillRect/>
          </a:stretch>
        </p:blipFill>
        <p:spPr>
          <a:xfrm>
            <a:off x="6312901" y="3951140"/>
            <a:ext cx="5879099" cy="2905125"/>
          </a:xfrm>
          <a:prstGeom prst="rect">
            <a:avLst/>
          </a:prstGeom>
        </p:spPr>
      </p:pic>
    </p:spTree>
    <p:extLst>
      <p:ext uri="{BB962C8B-B14F-4D97-AF65-F5344CB8AC3E}">
        <p14:creationId xmlns:p14="http://schemas.microsoft.com/office/powerpoint/2010/main" val="40508992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14018-9565-4E9C-A1E2-2D78A8C5B293}"/>
              </a:ext>
            </a:extLst>
          </p:cNvPr>
          <p:cNvSpPr>
            <a:spLocks noGrp="1"/>
          </p:cNvSpPr>
          <p:nvPr>
            <p:ph type="title"/>
          </p:nvPr>
        </p:nvSpPr>
        <p:spPr>
          <a:xfrm>
            <a:off x="238125" y="365125"/>
            <a:ext cx="11953875" cy="1325563"/>
          </a:xfrm>
        </p:spPr>
        <p:txBody>
          <a:bodyPr>
            <a:normAutofit fontScale="90000"/>
          </a:bodyPr>
          <a:lstStyle/>
          <a:p>
            <a:r>
              <a:rPr lang="en-US" sz="2800" dirty="0"/>
              <a:t>Projecting first two faces into our reduced PC space and look at their characteristics. This is the signature (fingerprint) of each face. The x-axis is the 135 principal components far left being the largest eigenvalue, y-axis are values of projection on each PC. PCA is one of embedding, encoding and projection techniques.</a:t>
            </a:r>
          </a:p>
        </p:txBody>
      </p:sp>
      <p:pic>
        <p:nvPicPr>
          <p:cNvPr id="4" name="Picture 3">
            <a:extLst>
              <a:ext uri="{FF2B5EF4-FFF2-40B4-BE49-F238E27FC236}">
                <a16:creationId xmlns:a16="http://schemas.microsoft.com/office/drawing/2014/main" id="{C095471C-3F6D-4379-B60E-F3813B5A9740}"/>
              </a:ext>
            </a:extLst>
          </p:cNvPr>
          <p:cNvPicPr>
            <a:picLocks noChangeAspect="1"/>
          </p:cNvPicPr>
          <p:nvPr/>
        </p:nvPicPr>
        <p:blipFill>
          <a:blip r:embed="rId2"/>
          <a:stretch>
            <a:fillRect/>
          </a:stretch>
        </p:blipFill>
        <p:spPr>
          <a:xfrm>
            <a:off x="481011" y="1929606"/>
            <a:ext cx="11229975" cy="2228850"/>
          </a:xfrm>
          <a:prstGeom prst="rect">
            <a:avLst/>
          </a:prstGeom>
        </p:spPr>
      </p:pic>
      <p:pic>
        <p:nvPicPr>
          <p:cNvPr id="5" name="Picture 4">
            <a:extLst>
              <a:ext uri="{FF2B5EF4-FFF2-40B4-BE49-F238E27FC236}">
                <a16:creationId xmlns:a16="http://schemas.microsoft.com/office/drawing/2014/main" id="{475C8245-0385-433C-B219-C4D12FAB95FA}"/>
              </a:ext>
            </a:extLst>
          </p:cNvPr>
          <p:cNvPicPr>
            <a:picLocks noChangeAspect="1"/>
          </p:cNvPicPr>
          <p:nvPr/>
        </p:nvPicPr>
        <p:blipFill>
          <a:blip r:embed="rId3"/>
          <a:stretch>
            <a:fillRect/>
          </a:stretch>
        </p:blipFill>
        <p:spPr>
          <a:xfrm>
            <a:off x="481010" y="4254500"/>
            <a:ext cx="11229975" cy="2095500"/>
          </a:xfrm>
          <a:prstGeom prst="rect">
            <a:avLst/>
          </a:prstGeom>
        </p:spPr>
      </p:pic>
    </p:spTree>
    <p:extLst>
      <p:ext uri="{BB962C8B-B14F-4D97-AF65-F5344CB8AC3E}">
        <p14:creationId xmlns:p14="http://schemas.microsoft.com/office/powerpoint/2010/main" val="23161585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F479B-C23A-4CF1-9116-9869D1E4B3BF}"/>
              </a:ext>
            </a:extLst>
          </p:cNvPr>
          <p:cNvSpPr>
            <a:spLocks noGrp="1"/>
          </p:cNvSpPr>
          <p:nvPr>
            <p:ph type="title"/>
          </p:nvPr>
        </p:nvSpPr>
        <p:spPr>
          <a:xfrm>
            <a:off x="838200" y="184150"/>
            <a:ext cx="10515600" cy="701675"/>
          </a:xfrm>
        </p:spPr>
        <p:txBody>
          <a:bodyPr>
            <a:normAutofit fontScale="90000"/>
          </a:bodyPr>
          <a:lstStyle/>
          <a:p>
            <a:r>
              <a:rPr lang="en-US" sz="2800" dirty="0"/>
              <a:t>My Simple Neural Network of Four Layers, One Input Layer, One Output Layer and Two Hidden Layers in Between</a:t>
            </a:r>
          </a:p>
        </p:txBody>
      </p:sp>
      <p:pic>
        <p:nvPicPr>
          <p:cNvPr id="1026" name="Picture 2">
            <a:extLst>
              <a:ext uri="{FF2B5EF4-FFF2-40B4-BE49-F238E27FC236}">
                <a16:creationId xmlns:a16="http://schemas.microsoft.com/office/drawing/2014/main" id="{90662235-9CAE-418C-A3CB-D58D545DE5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950" y="992982"/>
            <a:ext cx="5248274" cy="2794546"/>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1B608647-7DAB-4D9A-841A-7785CE52D2A1}"/>
              </a:ext>
            </a:extLst>
          </p:cNvPr>
          <p:cNvSpPr/>
          <p:nvPr/>
        </p:nvSpPr>
        <p:spPr>
          <a:xfrm>
            <a:off x="242887" y="3816805"/>
            <a:ext cx="5610225" cy="1200329"/>
          </a:xfrm>
          <a:prstGeom prst="rect">
            <a:avLst/>
          </a:prstGeom>
        </p:spPr>
        <p:txBody>
          <a:bodyPr wrap="square">
            <a:spAutoFit/>
          </a:bodyPr>
          <a:lstStyle/>
          <a:p>
            <a:r>
              <a:rPr lang="en-US" dirty="0" err="1">
                <a:solidFill>
                  <a:schemeClr val="accent1"/>
                </a:solidFill>
              </a:rPr>
              <a:t>ReLU</a:t>
            </a:r>
            <a:r>
              <a:rPr lang="en-US" dirty="0"/>
              <a:t> is the most widely used activation function because it is nonlinear, and y=x when x&gt;=0 and y=0 when x&lt;0 </a:t>
            </a:r>
          </a:p>
          <a:p>
            <a:r>
              <a:rPr lang="en-US" dirty="0"/>
              <a:t>and has the ability to not activate all the neurons at the same time. It is used for the two middle hidden layers</a:t>
            </a:r>
          </a:p>
        </p:txBody>
      </p:sp>
      <p:sp>
        <p:nvSpPr>
          <p:cNvPr id="11" name="Rectangle 10">
            <a:extLst>
              <a:ext uri="{FF2B5EF4-FFF2-40B4-BE49-F238E27FC236}">
                <a16:creationId xmlns:a16="http://schemas.microsoft.com/office/drawing/2014/main" id="{96A5899C-D5D1-4AD4-A0B9-846CEF9EBCFA}"/>
              </a:ext>
            </a:extLst>
          </p:cNvPr>
          <p:cNvSpPr/>
          <p:nvPr/>
        </p:nvSpPr>
        <p:spPr>
          <a:xfrm>
            <a:off x="242887" y="5046411"/>
            <a:ext cx="5081588" cy="1477328"/>
          </a:xfrm>
          <a:prstGeom prst="rect">
            <a:avLst/>
          </a:prstGeom>
        </p:spPr>
        <p:txBody>
          <a:bodyPr wrap="square">
            <a:spAutoFit/>
          </a:bodyPr>
          <a:lstStyle/>
          <a:p>
            <a:r>
              <a:rPr lang="en-US" dirty="0"/>
              <a:t>The output layer with 40 nodes because there are 40 output classes, 0 and 1.  Use </a:t>
            </a:r>
            <a:r>
              <a:rPr lang="en-US" dirty="0">
                <a:solidFill>
                  <a:schemeClr val="accent1"/>
                </a:solidFill>
              </a:rPr>
              <a:t>'</a:t>
            </a:r>
            <a:r>
              <a:rPr lang="en-US" dirty="0" err="1">
                <a:solidFill>
                  <a:schemeClr val="accent1"/>
                </a:solidFill>
              </a:rPr>
              <a:t>softmax</a:t>
            </a:r>
            <a:r>
              <a:rPr lang="en-US" dirty="0">
                <a:solidFill>
                  <a:schemeClr val="accent1"/>
                </a:solidFill>
              </a:rPr>
              <a:t>'</a:t>
            </a:r>
            <a:r>
              <a:rPr lang="en-US" dirty="0"/>
              <a:t> as the activation function for the output layer, so that the sum of the predicted values from all the neurons in the output layer adds up to one</a:t>
            </a:r>
          </a:p>
        </p:txBody>
      </p:sp>
      <p:pic>
        <p:nvPicPr>
          <p:cNvPr id="12" name="Picture 11">
            <a:extLst>
              <a:ext uri="{FF2B5EF4-FFF2-40B4-BE49-F238E27FC236}">
                <a16:creationId xmlns:a16="http://schemas.microsoft.com/office/drawing/2014/main" id="{1495F9F2-186B-4565-A282-EC21836FA8D1}"/>
              </a:ext>
            </a:extLst>
          </p:cNvPr>
          <p:cNvPicPr>
            <a:picLocks noChangeAspect="1"/>
          </p:cNvPicPr>
          <p:nvPr/>
        </p:nvPicPr>
        <p:blipFill>
          <a:blip r:embed="rId3"/>
          <a:stretch>
            <a:fillRect/>
          </a:stretch>
        </p:blipFill>
        <p:spPr>
          <a:xfrm>
            <a:off x="6667500" y="609599"/>
            <a:ext cx="4362450" cy="4240305"/>
          </a:xfrm>
          <a:prstGeom prst="rect">
            <a:avLst/>
          </a:prstGeom>
        </p:spPr>
      </p:pic>
      <p:pic>
        <p:nvPicPr>
          <p:cNvPr id="13" name="Picture 12">
            <a:extLst>
              <a:ext uri="{FF2B5EF4-FFF2-40B4-BE49-F238E27FC236}">
                <a16:creationId xmlns:a16="http://schemas.microsoft.com/office/drawing/2014/main" id="{1F323416-01E6-4CB3-BE44-BC1825C0527E}"/>
              </a:ext>
            </a:extLst>
          </p:cNvPr>
          <p:cNvPicPr>
            <a:picLocks noChangeAspect="1"/>
          </p:cNvPicPr>
          <p:nvPr/>
        </p:nvPicPr>
        <p:blipFill>
          <a:blip r:embed="rId4"/>
          <a:stretch>
            <a:fillRect/>
          </a:stretch>
        </p:blipFill>
        <p:spPr>
          <a:xfrm>
            <a:off x="5610224" y="4879181"/>
            <a:ext cx="5867400" cy="1890374"/>
          </a:xfrm>
          <a:prstGeom prst="rect">
            <a:avLst/>
          </a:prstGeom>
        </p:spPr>
      </p:pic>
    </p:spTree>
    <p:extLst>
      <p:ext uri="{BB962C8B-B14F-4D97-AF65-F5344CB8AC3E}">
        <p14:creationId xmlns:p14="http://schemas.microsoft.com/office/powerpoint/2010/main" val="36910931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DA1F2-CFE3-493C-AAC7-7446F4149254}"/>
              </a:ext>
            </a:extLst>
          </p:cNvPr>
          <p:cNvSpPr>
            <a:spLocks noGrp="1"/>
          </p:cNvSpPr>
          <p:nvPr>
            <p:ph type="title"/>
          </p:nvPr>
        </p:nvSpPr>
        <p:spPr>
          <a:xfrm>
            <a:off x="838200" y="177800"/>
            <a:ext cx="10515600" cy="654050"/>
          </a:xfrm>
        </p:spPr>
        <p:txBody>
          <a:bodyPr>
            <a:noAutofit/>
          </a:bodyPr>
          <a:lstStyle/>
          <a:p>
            <a:r>
              <a:rPr lang="en-US" sz="3600" dirty="0"/>
              <a:t>Current State of Art CNN Deep Learning Model Performance</a:t>
            </a:r>
          </a:p>
        </p:txBody>
      </p:sp>
      <p:pic>
        <p:nvPicPr>
          <p:cNvPr id="4" name="Picture 3">
            <a:extLst>
              <a:ext uri="{FF2B5EF4-FFF2-40B4-BE49-F238E27FC236}">
                <a16:creationId xmlns:a16="http://schemas.microsoft.com/office/drawing/2014/main" id="{D89BA944-0120-4FC7-85BA-E5357391799B}"/>
              </a:ext>
            </a:extLst>
          </p:cNvPr>
          <p:cNvPicPr>
            <a:picLocks noChangeAspect="1"/>
          </p:cNvPicPr>
          <p:nvPr/>
        </p:nvPicPr>
        <p:blipFill>
          <a:blip r:embed="rId2"/>
          <a:stretch>
            <a:fillRect/>
          </a:stretch>
        </p:blipFill>
        <p:spPr>
          <a:xfrm>
            <a:off x="414337" y="1123950"/>
            <a:ext cx="4757738" cy="5229225"/>
          </a:xfrm>
          <a:prstGeom prst="rect">
            <a:avLst/>
          </a:prstGeom>
        </p:spPr>
      </p:pic>
      <p:pic>
        <p:nvPicPr>
          <p:cNvPr id="5" name="Picture 4">
            <a:extLst>
              <a:ext uri="{FF2B5EF4-FFF2-40B4-BE49-F238E27FC236}">
                <a16:creationId xmlns:a16="http://schemas.microsoft.com/office/drawing/2014/main" id="{F497A8C8-FA91-420E-B4AE-0AFA9DE65478}"/>
              </a:ext>
            </a:extLst>
          </p:cNvPr>
          <p:cNvPicPr>
            <a:picLocks noChangeAspect="1"/>
          </p:cNvPicPr>
          <p:nvPr/>
        </p:nvPicPr>
        <p:blipFill>
          <a:blip r:embed="rId3"/>
          <a:stretch>
            <a:fillRect/>
          </a:stretch>
        </p:blipFill>
        <p:spPr>
          <a:xfrm>
            <a:off x="5659735" y="1019176"/>
            <a:ext cx="5958879" cy="5548313"/>
          </a:xfrm>
          <a:prstGeom prst="rect">
            <a:avLst/>
          </a:prstGeom>
        </p:spPr>
      </p:pic>
    </p:spTree>
    <p:extLst>
      <p:ext uri="{BB962C8B-B14F-4D97-AF65-F5344CB8AC3E}">
        <p14:creationId xmlns:p14="http://schemas.microsoft.com/office/powerpoint/2010/main" val="13453799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5A138-3769-4E29-A3FE-8B07752828D4}"/>
              </a:ext>
            </a:extLst>
          </p:cNvPr>
          <p:cNvSpPr>
            <a:spLocks noGrp="1"/>
          </p:cNvSpPr>
          <p:nvPr>
            <p:ph type="title"/>
          </p:nvPr>
        </p:nvSpPr>
        <p:spPr>
          <a:xfrm>
            <a:off x="838200" y="214205"/>
            <a:ext cx="10515600" cy="655807"/>
          </a:xfrm>
        </p:spPr>
        <p:txBody>
          <a:bodyPr>
            <a:noAutofit/>
          </a:bodyPr>
          <a:lstStyle/>
          <a:p>
            <a:r>
              <a:rPr lang="en-US" sz="4000" dirty="0"/>
              <a:t>My Personal Two Cents of the Neural Networks Image Analysis Process</a:t>
            </a:r>
          </a:p>
        </p:txBody>
      </p:sp>
      <p:sp>
        <p:nvSpPr>
          <p:cNvPr id="3" name="Content Placeholder 2">
            <a:extLst>
              <a:ext uri="{FF2B5EF4-FFF2-40B4-BE49-F238E27FC236}">
                <a16:creationId xmlns:a16="http://schemas.microsoft.com/office/drawing/2014/main" id="{B04A9266-A583-4449-98A4-566FE3A2C28C}"/>
              </a:ext>
            </a:extLst>
          </p:cNvPr>
          <p:cNvSpPr>
            <a:spLocks noGrp="1"/>
          </p:cNvSpPr>
          <p:nvPr>
            <p:ph idx="1"/>
          </p:nvPr>
        </p:nvSpPr>
        <p:spPr>
          <a:xfrm>
            <a:off x="838200" y="1145219"/>
            <a:ext cx="10515600" cy="5031744"/>
          </a:xfrm>
        </p:spPr>
        <p:txBody>
          <a:bodyPr>
            <a:normAutofit/>
          </a:bodyPr>
          <a:lstStyle/>
          <a:p>
            <a:r>
              <a:rPr lang="en-US" sz="2000" dirty="0"/>
              <a:t>PCA is great tool for </a:t>
            </a:r>
            <a:r>
              <a:rPr lang="en-US" sz="2000" dirty="0">
                <a:highlight>
                  <a:srgbClr val="FFFF00"/>
                </a:highlight>
              </a:rPr>
              <a:t>dimensional reduction </a:t>
            </a:r>
            <a:r>
              <a:rPr lang="en-US" sz="2000" dirty="0"/>
              <a:t>and </a:t>
            </a:r>
            <a:r>
              <a:rPr lang="en-US" sz="2000" dirty="0">
                <a:highlight>
                  <a:srgbClr val="FFFF00"/>
                </a:highlight>
              </a:rPr>
              <a:t>noise filtering </a:t>
            </a:r>
            <a:r>
              <a:rPr lang="en-US" sz="2000" dirty="0"/>
              <a:t>which is ideal for image encoding and projections. Relative smaller feature set and lower noise ratio help improve training and testing efficiency.</a:t>
            </a:r>
          </a:p>
          <a:p>
            <a:r>
              <a:rPr lang="en-US" sz="2000" dirty="0"/>
              <a:t>Key signatures of each person’s face image is the projection of his or her face pixels onto the principle components. </a:t>
            </a:r>
          </a:p>
          <a:p>
            <a:r>
              <a:rPr lang="en-US" sz="2000" dirty="0"/>
              <a:t>Simple built neural networks model and state of art convolutional neural networks model with only a few layers were demonstrated for a small set of face image data to achieve reasonable performance.</a:t>
            </a:r>
          </a:p>
          <a:p>
            <a:r>
              <a:rPr lang="en-US" sz="2100" dirty="0"/>
              <a:t>Resnet34 is a 34-layer residual network while Resnet50 has 50 layers which performs better because it is a deeper network with more parameters. New architecture search for these larger networks will require more GPU memory and takes longer and larger data set to train. </a:t>
            </a:r>
          </a:p>
          <a:p>
            <a:r>
              <a:rPr lang="en-US" sz="2100" dirty="0"/>
              <a:t>There are new development out there that add a few extra layers to the existing large network model and train with its own data which can save resources – ‘Transferred Learning’</a:t>
            </a:r>
          </a:p>
          <a:p>
            <a:r>
              <a:rPr lang="en-US" sz="2100" dirty="0"/>
              <a:t>Training on the whole set including the original large set and user’s set can be done after best learning rate had been determined. </a:t>
            </a:r>
          </a:p>
          <a:p>
            <a:endParaRPr lang="en-US" sz="2000" dirty="0"/>
          </a:p>
          <a:p>
            <a:endParaRPr lang="en-US" sz="2000" dirty="0"/>
          </a:p>
        </p:txBody>
      </p:sp>
    </p:spTree>
    <p:extLst>
      <p:ext uri="{BB962C8B-B14F-4D97-AF65-F5344CB8AC3E}">
        <p14:creationId xmlns:p14="http://schemas.microsoft.com/office/powerpoint/2010/main" val="9045244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618</Words>
  <Application>Microsoft Office PowerPoint</Application>
  <PresentationFormat>Widescreen</PresentationFormat>
  <Paragraphs>23</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Helvetica Neue</vt:lpstr>
      <vt:lpstr>Office Theme</vt:lpstr>
      <vt:lpstr>Face Recognition with Neural Networks – Tom Xu, June 2020</vt:lpstr>
      <vt:lpstr>Diagram - Deep Learning Neural Networks</vt:lpstr>
      <vt:lpstr>My Own Little Project: Creating Such a Deep Learning Model from Scratch</vt:lpstr>
      <vt:lpstr>Exploratory Analysis and Standardization of the Initial Pixels Data</vt:lpstr>
      <vt:lpstr>Feature Dimensional Reduction via Singular Value Decomposition (SVD) or Principle Component Analysis (PCA)</vt:lpstr>
      <vt:lpstr>Projecting first two faces into our reduced PC space and look at their characteristics. This is the signature (fingerprint) of each face. The x-axis is the 135 principal components far left being the largest eigenvalue, y-axis are values of projection on each PC. PCA is one of embedding, encoding and projection techniques.</vt:lpstr>
      <vt:lpstr>My Simple Neural Network of Four Layers, One Input Layer, One Output Layer and Two Hidden Layers in Between</vt:lpstr>
      <vt:lpstr>Current State of Art CNN Deep Learning Model Performance</vt:lpstr>
      <vt:lpstr>My Personal Two Cents of the Neural Networks Image Analysis Process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Recognition with Neural Networks – Tom Xu, June 2020</dc:title>
  <dc:creator>xxl4_tomxu98@yahoo.com</dc:creator>
  <cp:lastModifiedBy>xxl4_tomxu98@yahoo.com</cp:lastModifiedBy>
  <cp:revision>9</cp:revision>
  <dcterms:created xsi:type="dcterms:W3CDTF">2020-06-13T17:00:14Z</dcterms:created>
  <dcterms:modified xsi:type="dcterms:W3CDTF">2020-06-13T17:11:23Z</dcterms:modified>
</cp:coreProperties>
</file>