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7"/>
  </p:handoutMasterIdLst>
  <p:sldIdLst>
    <p:sldId id="276" r:id="rId4"/>
    <p:sldId id="290" r:id="rId6"/>
    <p:sldId id="278" r:id="rId7"/>
    <p:sldId id="289" r:id="rId8"/>
    <p:sldId id="280" r:id="rId9"/>
    <p:sldId id="281" r:id="rId10"/>
    <p:sldId id="282" r:id="rId11"/>
    <p:sldId id="284" r:id="rId12"/>
    <p:sldId id="285" r:id="rId13"/>
    <p:sldId id="303" r:id="rId14"/>
    <p:sldId id="286" r:id="rId15"/>
    <p:sldId id="288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3" name="Author" initials="A" lastIdx="0" clrIdx="2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07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7660C-9CF6-4668-A84A-629D8A787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7.xml"/><Relationship Id="rId7" Type="http://schemas.openxmlformats.org/officeDocument/2006/relationships/image" Target="file:///C:\Users\Administrator\Desktop\&#32032;&#26448;&#20998;&#31867;\&#21307;&#30103;&#32032;&#26448;\&#20027;&#39064;\&#22270;&#29255;9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5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image" Target="file:///F:\Lets_Create/pic_temp/0_pic_quater_right_up.png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file:///F:\Lets_Create/pic_temp/pic_half_left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19.xml"/><Relationship Id="rId5" Type="http://schemas.openxmlformats.org/officeDocument/2006/relationships/image" Target="file:///F:\Lets_Create/pic_temp/pic_sup.png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image" Target="file:///F:\Lets_Create/pic_temp/pic_half_right.png" TargetMode="External"/><Relationship Id="rId10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image" Target="file:///F:\Lets_Create/pic_temp/pic_half_top.png" TargetMode="External"/><Relationship Id="rId7" Type="http://schemas.openxmlformats.org/officeDocument/2006/relationships/image" Target="../media/image9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40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image" Target="file:///F:\Lets_Create/pic_temp/pic_half_down.png" TargetMode="External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68.xml"/><Relationship Id="rId7" Type="http://schemas.openxmlformats.org/officeDocument/2006/relationships/image" Target="file:///C:\Users\Administrator\Desktop\&#32032;&#26448;&#20998;&#31867;\&#21307;&#30103;&#32032;&#26448;\&#20027;&#39064;\&#22270;&#29255;9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67.xml"/><Relationship Id="rId4" Type="http://schemas.openxmlformats.org/officeDocument/2006/relationships/image" Target="file:///F:\Lets_Create/pic_temp/pic_su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66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image" Target="file:///F:\Lets_Create/pic_temp/0_pic_quater_right_up.png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F:\Lets_Create/pic_temp/1_pic_quater_left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74.xml"/><Relationship Id="rId4" Type="http://schemas.openxmlformats.org/officeDocument/2006/relationships/image" Target="file:///F:\Lets_Create/pic_temp/0_pic_quater_right_u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F:\Lets_Create/pic_temp/1_pic_quater_left_down.png" TargetMode="External"/><Relationship Id="rId7" Type="http://schemas.openxmlformats.org/officeDocument/2006/relationships/image" Target="../media/image15.png"/><Relationship Id="rId6" Type="http://schemas.openxmlformats.org/officeDocument/2006/relationships/tags" Target="../tags/tag81.xml"/><Relationship Id="rId5" Type="http://schemas.openxmlformats.org/officeDocument/2006/relationships/image" Target="file:///F:\Lets_Create/pic_temp/0_pic_quater_right_up.png" TargetMode="External"/><Relationship Id="rId4" Type="http://schemas.openxmlformats.org/officeDocument/2006/relationships/image" Target="../media/image14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image" Target="file:///F:\Lets_Create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89.xml"/><Relationship Id="rId5" Type="http://schemas.openxmlformats.org/officeDocument/2006/relationships/image" Target="file:///F:\Lets_Create/pic_temp/0_pic_quater_righ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image" Target="file:///F:\Lets_Create/pic_temp/1_pic_quater_left_down.png" TargetMode="External"/><Relationship Id="rId7" Type="http://schemas.openxmlformats.org/officeDocument/2006/relationships/image" Target="../media/image17.png"/><Relationship Id="rId6" Type="http://schemas.openxmlformats.org/officeDocument/2006/relationships/tags" Target="../tags/tag98.xml"/><Relationship Id="rId5" Type="http://schemas.openxmlformats.org/officeDocument/2006/relationships/image" Target="file:///F:\Lets_Create/pic_temp/0_pic_quater_righ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4" Type="http://schemas.openxmlformats.org/officeDocument/2006/relationships/tags" Target="../tags/tag104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image" Target="file:///F:\Lets_Create/pic_temp/1_pic_quater_left_down.png" TargetMode="External"/><Relationship Id="rId7" Type="http://schemas.openxmlformats.org/officeDocument/2006/relationships/image" Target="../media/image17.png"/><Relationship Id="rId6" Type="http://schemas.openxmlformats.org/officeDocument/2006/relationships/tags" Target="../tags/tag107.xml"/><Relationship Id="rId5" Type="http://schemas.openxmlformats.org/officeDocument/2006/relationships/image" Target="file:///F:\Lets_Create/pic_temp/0_pic_quater_right_up.png" TargetMode="External"/><Relationship Id="rId4" Type="http://schemas.openxmlformats.org/officeDocument/2006/relationships/image" Target="../media/image12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file:///F:\Lets_Create/pic_temp/1_pic_quater_left_down.png" TargetMode="External"/><Relationship Id="rId7" Type="http://schemas.openxmlformats.org/officeDocument/2006/relationships/image" Target="../media/image17.png"/><Relationship Id="rId6" Type="http://schemas.openxmlformats.org/officeDocument/2006/relationships/tags" Target="../tags/tag116.xml"/><Relationship Id="rId5" Type="http://schemas.openxmlformats.org/officeDocument/2006/relationships/image" Target="file:///F:\Lets_Create/pic_temp/0_pic_quater_right_up.png" TargetMode="External"/><Relationship Id="rId4" Type="http://schemas.openxmlformats.org/officeDocument/2006/relationships/image" Target="../media/image18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image" Target="file:///F:\Lets_Create/pic_temp/0_pic_quater_right_up.png" TargetMode="External"/><Relationship Id="rId4" Type="http://schemas.openxmlformats.org/officeDocument/2006/relationships/image" Target="../media/image19.png"/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晶晶\2017\CLife PPT 模板\素材\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1375" y="-6350"/>
            <a:ext cx="10509250" cy="6870700"/>
          </a:xfrm>
          <a:prstGeom prst="rect">
            <a:avLst/>
          </a:prstGeom>
          <a:noFill/>
        </p:spPr>
      </p:pic>
      <p:pic>
        <p:nvPicPr>
          <p:cNvPr id="2" name="Picture 3" descr="C:\Users\Administrator\Desktop\和而泰 LOGO\C-life-LOGO 横版+竖版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281" y="150109"/>
            <a:ext cx="851425" cy="25246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 userDrawn="1"/>
        </p:nvSpPr>
        <p:spPr>
          <a:xfrm>
            <a:off x="10771834" y="156353"/>
            <a:ext cx="1262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生活本应如此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771834" y="6511331"/>
            <a:ext cx="1262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www.clife.cn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2">
                <a:lumMod val="75000"/>
              </a:schemeClr>
            </a:gs>
            <a:gs pos="43000">
              <a:schemeClr val="bg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" y="363220"/>
            <a:ext cx="6072505" cy="485902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645" y="0"/>
            <a:ext cx="1757680" cy="1235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444110" y="4036677"/>
            <a:ext cx="5943599" cy="873535"/>
          </a:xfrm>
          <a:noFill/>
        </p:spPr>
        <p:txBody>
          <a:bodyPr lIns="90000" tIns="46800" rIns="90000" bIns="0" anchor="ctr" anchorCtr="0">
            <a:normAutofit/>
          </a:bodyPr>
          <a:lstStyle>
            <a:lvl1pPr algn="l">
              <a:defRPr sz="4800" i="1" spc="600" baseline="0">
                <a:gradFill>
                  <a:gsLst>
                    <a:gs pos="0">
                      <a:schemeClr val="bg1"/>
                    </a:gs>
                    <a:gs pos="98000">
                      <a:schemeClr val="accent1">
                        <a:lumMod val="40000"/>
                        <a:lumOff val="60000"/>
                      </a:schemeClr>
                    </a:gs>
                  </a:gsLst>
                  <a:lin ang="21594000" scaled="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accent2">
                <a:lumMod val="75000"/>
              </a:schemeClr>
            </a:gs>
            <a:gs pos="38000">
              <a:schemeClr val="bg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541905" y="635"/>
            <a:ext cx="7108825" cy="6857365"/>
          </a:xfrm>
          <a:prstGeom prst="rect">
            <a:avLst/>
          </a:prstGeom>
          <a:solidFill>
            <a:schemeClr val="bg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 userDrawn="1">
            <p:custDataLst>
              <p:tags r:id="rId3"/>
            </p:custDataLst>
          </p:nvPr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2541547" cy="4064000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53" y="1397000"/>
            <a:ext cx="2541547" cy="4064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911087" y="3182974"/>
            <a:ext cx="4379719" cy="721137"/>
          </a:xfrm>
        </p:spPr>
        <p:txBody>
          <a:bodyPr lIns="90000" tIns="46800" rIns="90000" bIns="46800" anchor="ctr" anchorCtr="0">
            <a:normAutofit/>
          </a:bodyPr>
          <a:lstStyle>
            <a:lvl1pPr algn="ctr">
              <a:defRPr sz="3600" u="none" strike="noStrike" kern="1200" cap="none" spc="300" normalizeH="0" baseline="0">
                <a:gradFill>
                  <a:gsLst>
                    <a:gs pos="0">
                      <a:schemeClr val="bg1"/>
                    </a:gs>
                    <a:gs pos="98000">
                      <a:schemeClr val="accent1">
                        <a:lumMod val="40000"/>
                        <a:lumOff val="60000"/>
                      </a:schemeClr>
                    </a:gs>
                  </a:gsLst>
                  <a:lin ang="21594000" scaled="0"/>
                </a:gra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3911087" y="3952393"/>
            <a:ext cx="4379719" cy="1144660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gradFill>
                  <a:gsLst>
                    <a:gs pos="0">
                      <a:schemeClr val="bg1"/>
                    </a:gs>
                    <a:gs pos="98000">
                      <a:schemeClr val="accent1">
                        <a:lumMod val="40000"/>
                        <a:lumOff val="60000"/>
                      </a:schemeClr>
                    </a:gs>
                  </a:gsLst>
                  <a:lin ang="21594000" scaled="0"/>
                </a:gra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3810" y="1815147"/>
            <a:ext cx="12188190" cy="3227705"/>
          </a:xfrm>
          <a:prstGeom prst="rect">
            <a:avLst/>
          </a:prstGeom>
          <a:solidFill>
            <a:schemeClr val="bg2">
              <a:lumMod val="40000"/>
              <a:lumOff val="60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235039"/>
            <a:ext cx="4064000" cy="1622961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9"/>
            </p:custDataLst>
          </p:nvPr>
        </p:nvPicPr>
        <p:blipFill>
          <a:blip r:embed="rId10" r:link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6229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all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1235776"/>
            <a:ext cx="5486400" cy="438644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8"/>
            </p:custDataLst>
          </p:nvPr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2482215"/>
            <a:ext cx="2181225" cy="1609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43540" y="2220707"/>
            <a:ext cx="6230489" cy="1795747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lIns="90000" tIns="46800" rIns="9000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1" u="none" strike="noStrike" kern="1200" cap="none" spc="600" normalizeH="0" baseline="0" noProof="1" dirty="0">
                <a:gradFill>
                  <a:gsLst>
                    <a:gs pos="0">
                      <a:schemeClr val="bg1"/>
                    </a:gs>
                    <a:gs pos="98000">
                      <a:schemeClr val="accent1">
                        <a:lumMod val="40000"/>
                        <a:lumOff val="60000"/>
                      </a:schemeClr>
                    </a:gs>
                  </a:gsLst>
                  <a:lin ang="21594000" scaled="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lstStyle/>
          <a:p>
            <a:pPr algn="ctr"/>
            <a:endParaRPr lang="zh-CN" altLang="en-US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0" y="0"/>
            <a:ext cx="1685290" cy="1249045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55" y="5309870"/>
            <a:ext cx="1762125" cy="146240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325" y="37465"/>
            <a:ext cx="1143000" cy="885825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5632450"/>
            <a:ext cx="1447800" cy="1225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lIns="90000" tIns="46800" rIns="90000" bIns="46800" anchor="ctr"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cap="all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" cy="885825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0"/>
            <a:ext cx="1143000" cy="958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400"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 lIns="90000" tIns="46800" rIns="90000" bIns="46800">
            <a:normAutofit/>
          </a:bodyPr>
          <a:lstStyle>
            <a:lvl1pPr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all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" cy="885825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0"/>
            <a:ext cx="1143000" cy="958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lIns="90000" tIns="46800" rIns="90000" bIns="46800" anchor="ctr">
            <a:normAutofit/>
          </a:bodyPr>
          <a:lstStyle>
            <a:lvl1pPr algn="ctr">
              <a:defRPr sz="3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170" y="0"/>
            <a:ext cx="1179830" cy="914400"/>
          </a:xfrm>
          <a:prstGeom prst="rect">
            <a:avLst/>
          </a:prstGeom>
        </p:spPr>
      </p:pic>
      <p:pic>
        <p:nvPicPr>
          <p:cNvPr id="15" name="图片 14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813425"/>
            <a:ext cx="1143000" cy="9588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 lIns="90000" tIns="46800" rIns="90000" bIns="46800">
            <a:normAutofit/>
          </a:bodyPr>
          <a:lstStyle>
            <a:lvl1pPr>
              <a:defRPr sz="2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ctr">
            <a:normAutofit/>
          </a:bodyPr>
          <a:lstStyle/>
          <a:p>
            <a:pPr lvl="0" algn="ctr"/>
            <a:endParaRPr lang="en-US" altLang="zh-CN" baseline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2633980" cy="203390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6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58020" y="1371600"/>
            <a:ext cx="2633980" cy="20339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 lIns="90000" tIns="46800" rIns="90000" bIns="46800"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 lIns="90000" tIns="46800" rIns="90000" bIns="46800">
            <a:normAutofit/>
          </a:bodyPr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>
            <p:custDataLst>
              <p:tags r:id="rId4"/>
            </p:custDataLst>
          </p:nvPr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.xml"/><Relationship Id="rId13" Type="http://schemas.openxmlformats.org/officeDocument/2006/relationships/image" Target="../media/image1.png"/><Relationship Id="rId12" Type="http://schemas.openxmlformats.org/officeDocument/2006/relationships/tags" Target="../tags/tag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3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981602" y="278566"/>
            <a:ext cx="804192" cy="234556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>
            <p:custDataLst>
              <p:tags r:id="rId14"/>
            </p:custDataLst>
          </p:nvPr>
        </p:nvSpPr>
        <p:spPr>
          <a:xfrm>
            <a:off x="10785794" y="297678"/>
            <a:ext cx="158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  活  本  应  如  此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93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9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98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9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6.xml"/><Relationship Id="rId8" Type="http://schemas.openxmlformats.org/officeDocument/2006/relationships/tags" Target="../tags/tag205.xml"/><Relationship Id="rId7" Type="http://schemas.openxmlformats.org/officeDocument/2006/relationships/tags" Target="../tags/tag204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203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file:///F:\Lets_Create/pic_temp/1_pic_quater_left_down.png" TargetMode="External"/><Relationship Id="rId6" Type="http://schemas.openxmlformats.org/officeDocument/2006/relationships/image" Target="../media/image15.png"/><Relationship Id="rId5" Type="http://schemas.openxmlformats.org/officeDocument/2006/relationships/tags" Target="../tags/tag145.xml"/><Relationship Id="rId4" Type="http://schemas.openxmlformats.org/officeDocument/2006/relationships/image" Target="file:///F:\Lets_Create/pic_temp/0_pic_quater_right_up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144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52.xml"/><Relationship Id="rId14" Type="http://schemas.openxmlformats.org/officeDocument/2006/relationships/image" Target="ppt/slides/ppt/media/image12.png" TargetMode="Externa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4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54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59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image" Target="ppt/slides/ppt/media/image12.png" TargetMode="Externa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tags" Target="../tags/tag15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68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6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73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78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83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8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image" Target="file:///F:\Lets_Create/pic_temp/1_pic_quater_left_down.png" TargetMode="External"/><Relationship Id="rId5" Type="http://schemas.openxmlformats.org/officeDocument/2006/relationships/image" Target="../media/image13.png"/><Relationship Id="rId4" Type="http://schemas.openxmlformats.org/officeDocument/2006/relationships/tags" Target="../tags/tag188.xml"/><Relationship Id="rId3" Type="http://schemas.openxmlformats.org/officeDocument/2006/relationships/image" Target="file:///F:\Lets_Create/pic_temp/0_pic_quater_right_up.png" TargetMode="External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2199640" y="2973070"/>
            <a:ext cx="7327265" cy="861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4400" dirty="0">
                <a:solidFill>
                  <a:schemeClr val="lt1"/>
                </a:solidFill>
                <a:effectLst/>
                <a:sym typeface="+mn-ea"/>
              </a:rPr>
              <a:t>2023季度Q4总结及年终总结</a:t>
            </a:r>
            <a:endParaRPr lang="zh-CN" altLang="en-US" sz="4400" dirty="0">
              <a:solidFill>
                <a:schemeClr val="lt1"/>
              </a:solidFill>
              <a:effectLst/>
              <a:sym typeface="+mn-ea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dirty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98000">
                      <a:schemeClr val="accent1">
                        <a:lumMod val="40000"/>
                        <a:lumOff val="60000"/>
                      </a:schemeClr>
                    </a:gs>
                  </a:gsLst>
                  <a:lin ang="21594000" scaled="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数联天下</a:t>
            </a:r>
            <a:endParaRPr lang="zh-CN" altLang="en-US" sz="4800" dirty="0">
              <a:ln>
                <a:noFill/>
              </a:ln>
              <a:gradFill>
                <a:gsLst>
                  <a:gs pos="0">
                    <a:schemeClr val="lt1"/>
                  </a:gs>
                  <a:gs pos="98000">
                    <a:schemeClr val="accent1">
                      <a:lumMod val="40000"/>
                      <a:lumOff val="60000"/>
                    </a:schemeClr>
                  </a:gs>
                </a:gsLst>
                <a:lin ang="21594000" scaled="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6248400" y="4946015"/>
            <a:ext cx="5943600" cy="28067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1000" b="1" dirty="0">
                <a:solidFill>
                  <a:schemeClr val="lt1"/>
                </a:solidFill>
                <a:latin typeface="微软雅黑" panose="020B0503020204020204" charset="-122"/>
                <a:sym typeface="+mn-ea"/>
              </a:rPr>
              <a:t>IoT开放平台开发组</a:t>
            </a:r>
            <a:r>
              <a:rPr lang="en-US" altLang="zh-CN" sz="1000" b="1" dirty="0">
                <a:solidFill>
                  <a:schemeClr val="lt1"/>
                </a:solidFill>
                <a:latin typeface="微软雅黑" panose="020B0503020204020204" charset="-122"/>
                <a:sym typeface="+mn-ea"/>
              </a:rPr>
              <a:t>(</a:t>
            </a:r>
            <a:r>
              <a:rPr lang="zh-CN" altLang="en-US" sz="1000" b="1" dirty="0">
                <a:solidFill>
                  <a:schemeClr val="lt1"/>
                </a:solidFill>
                <a:latin typeface="微软雅黑" panose="020B0503020204020204" charset="-122"/>
                <a:sym typeface="+mn-ea"/>
              </a:rPr>
              <a:t>设备接入组</a:t>
            </a:r>
            <a:r>
              <a:rPr lang="en-US" altLang="zh-CN" sz="1000" b="1" dirty="0">
                <a:solidFill>
                  <a:schemeClr val="lt1"/>
                </a:solidFill>
                <a:latin typeface="微软雅黑" panose="020B0503020204020204" charset="-122"/>
                <a:sym typeface="+mn-ea"/>
              </a:rPr>
              <a:t>)       </a:t>
            </a:r>
            <a:r>
              <a:rPr lang="en-US" altLang="zh-CN" sz="1000" b="1" dirty="0">
                <a:solidFill>
                  <a:schemeClr val="lt1"/>
                </a:solidFill>
                <a:sym typeface="+mn-ea"/>
              </a:rPr>
              <a:t>2023.12.27</a:t>
            </a:r>
            <a:endParaRPr lang="en-US" altLang="zh-CN" sz="1000" i="1" spc="400" dirty="0">
              <a:ln>
                <a:noFill/>
              </a:ln>
              <a:solidFill>
                <a:schemeClr val="lt1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九、对我影响最大的事</a:t>
            </a:r>
            <a:endParaRPr lang="zh-CN" altLang="en-US" sz="32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238250" y="1358900"/>
            <a:ext cx="7905750" cy="3556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加入数联天下这个大家庭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十、</a:t>
            </a:r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感恩的人</a:t>
            </a:r>
            <a:endParaRPr lang="zh-CN" altLang="en-US" sz="32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002665" y="1487805"/>
            <a:ext cx="8141335" cy="2925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夏小力，黎家晖，李灿安，谢涛以及其他合作过的伙伴。</a:t>
            </a: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十一、</a:t>
            </a:r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2024我想成为</a:t>
            </a:r>
            <a:endParaRPr lang="zh-CN" altLang="en-US" sz="32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170305" y="1459865"/>
            <a:ext cx="8707755" cy="3472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最想做的事：学习前端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&amp;&amp;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运维方向的东西。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最想突破的地方：在现有的技术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&amp;&amp;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业务边界方面能够有所突破。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有什么期望：升职加薪。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46800" rtlCol="0" anchor="ctr">
            <a:normAutofit/>
          </a:bodyPr>
          <a:p>
            <a:pPr algn="ctr"/>
            <a:endParaRPr lang="zh-CN" altLang="en-US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0" y="0"/>
            <a:ext cx="1685290" cy="1249045"/>
          </a:xfrm>
          <a:prstGeom prst="rect">
            <a:avLst/>
          </a:prstGeom>
        </p:spPr>
      </p:pic>
      <p:pic>
        <p:nvPicPr>
          <p:cNvPr id="21" name="图片 20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55" y="5309870"/>
            <a:ext cx="1762125" cy="1462405"/>
          </a:xfrm>
          <a:prstGeom prst="rect">
            <a:avLst/>
          </a:prstGeom>
        </p:spPr>
      </p:pic>
      <p:sp>
        <p:nvSpPr>
          <p:cNvPr id="15" name="任意多边形: 形状 27"/>
          <p:cNvSpPr/>
          <p:nvPr>
            <p:custDataLst>
              <p:tags r:id="rId8"/>
            </p:custDataLst>
          </p:nvPr>
        </p:nvSpPr>
        <p:spPr>
          <a:xfrm rot="10800000">
            <a:off x="4533856" y="1471910"/>
            <a:ext cx="209550" cy="256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多边形: 形状 28"/>
          <p:cNvSpPr/>
          <p:nvPr>
            <p:custDataLst>
              <p:tags r:id="rId9"/>
            </p:custDataLst>
          </p:nvPr>
        </p:nvSpPr>
        <p:spPr>
          <a:xfrm rot="10800000">
            <a:off x="4299541" y="1471910"/>
            <a:ext cx="209550" cy="256540"/>
          </a:xfrm>
          <a:custGeom>
            <a:avLst/>
            <a:gdLst>
              <a:gd name="connsiteX0" fmla="*/ 174788 w 340237"/>
              <a:gd name="connsiteY0" fmla="*/ 0 h 415819"/>
              <a:gd name="connsiteX1" fmla="*/ 340237 w 340237"/>
              <a:gd name="connsiteY1" fmla="*/ 0 h 415819"/>
              <a:gd name="connsiteX2" fmla="*/ 241322 w 340237"/>
              <a:gd name="connsiteY2" fmla="*/ 415819 h 415819"/>
              <a:gd name="connsiteX3" fmla="*/ 0 w 340237"/>
              <a:gd name="connsiteY3" fmla="*/ 415819 h 4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237" h="415819">
                <a:moveTo>
                  <a:pt x="174788" y="0"/>
                </a:moveTo>
                <a:lnTo>
                  <a:pt x="340237" y="0"/>
                </a:lnTo>
                <a:lnTo>
                  <a:pt x="241322" y="415819"/>
                </a:lnTo>
                <a:lnTo>
                  <a:pt x="0" y="415819"/>
                </a:lnTo>
                <a:close/>
              </a:path>
            </a:pathLst>
          </a:custGeom>
          <a:solidFill>
            <a:schemeClr val="l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609556" y="1600180"/>
            <a:ext cx="3371850" cy="0"/>
          </a:xfrm>
          <a:prstGeom prst="line">
            <a:avLst/>
          </a:prstGeom>
          <a:ln w="19050">
            <a:solidFill>
              <a:schemeClr val="dk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609556" y="609580"/>
            <a:ext cx="413385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b="1" spc="260">
                <a:solidFill>
                  <a:schemeClr val="accen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sym typeface="+mn-ea"/>
              </a:rPr>
              <a:t>一、不一样的我</a:t>
            </a:r>
            <a:endParaRPr lang="zh-CN" altLang="en-US" sz="4200" b="1" spc="260">
              <a:solidFill>
                <a:schemeClr val="accen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  <a:sym typeface="+mn-ea"/>
            </a:endParaRPr>
          </a:p>
        </p:txBody>
      </p:sp>
      <p:sp>
        <p:nvSpPr>
          <p:cNvPr id="19" name="Title 6"/>
          <p:cNvSpPr txBox="1"/>
          <p:nvPr>
            <p:custDataLst>
              <p:tags r:id="rId12"/>
            </p:custDataLst>
          </p:nvPr>
        </p:nvSpPr>
        <p:spPr>
          <a:xfrm>
            <a:off x="609600" y="1828800"/>
            <a:ext cx="6509385" cy="44196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基本信息：IoT开放平台开发组(Java开发工程师)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工作内容：三方设备接入&amp;历史代码优化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职责：设备接入</a:t>
            </a:r>
            <a:r>
              <a:rPr altLang="zh-CN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&amp;&amp; 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代码优化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81000" lvl="0" indent="-381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爱好：音乐</a:t>
            </a:r>
            <a:r>
              <a:rPr altLang="zh-CN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阅读</a:t>
            </a:r>
            <a:r>
              <a:rPr altLang="zh-CN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200" spc="140">
                <a:ln w="3175">
                  <a:noFill/>
                  <a:prstDash val="dash"/>
                </a:ln>
                <a:solidFill>
                  <a:schemeClr val="l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</a:t>
            </a:r>
            <a:endParaRPr lang="zh-CN" altLang="en-US" sz="2200" spc="140">
              <a:ln w="3175">
                <a:noFill/>
                <a:prstDash val="dash"/>
              </a:ln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</a:pPr>
            <a:endParaRPr lang="zh-CN" altLang="en-US" sz="2200" spc="140">
              <a:ln w="3175">
                <a:noFill/>
                <a:prstDash val="dash"/>
              </a:ln>
              <a:solidFill>
                <a:schemeClr val="l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link="rId14"/>
          <a:srcRect/>
          <a:stretch>
            <a:fillRect/>
          </a:stretch>
        </p:blipFill>
        <p:spPr>
          <a:xfrm>
            <a:off x="5200656" y="957580"/>
            <a:ext cx="6381788" cy="49428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400" h="8880">
                <a:moveTo>
                  <a:pt x="0" y="0"/>
                </a:moveTo>
                <a:lnTo>
                  <a:pt x="8400" y="0"/>
                </a:lnTo>
                <a:lnTo>
                  <a:pt x="8400" y="8880"/>
                </a:lnTo>
                <a:lnTo>
                  <a:pt x="0" y="888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</a:t>
            </a:r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回顾Q4</a:t>
            </a:r>
            <a:endParaRPr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856740" y="1322070"/>
            <a:ext cx="9020175" cy="5032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/>
            <a:endParaRPr lang="zh-CN" altLang="en-US" sz="14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/>
            <a:r>
              <a:rPr lang="zh-CN" altLang="en-US" sz="1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历史代码优化</a:t>
            </a: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临颍lonbonNB设备接入服务合并改造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集成云耀超脑的代码到baseReceive混合服务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集成海尔的16款设备到baseReceive混合服务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haieruhome的clothCare服务合并到baseReceive混合服务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haieruhome的dryer服务合并到baseReceive混合服务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haieruhome的washDry服务合并到baseReceive混合服务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haieruhome的主Server服务升级到5.3.1版本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小熊智能药箱服务合并到baseReceive混合服务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奥瞳赛普智能视觉传感器服务合并到baseReceive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四诊仪服务合并到baseReceive混合服务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慧管印云盒服务合并到baseReceive混合服务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智能杀虫灯服务合并到baseReceive服务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昭然灌溉井产品服务合并到baseReceive服务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互联网智能药盒服务合并到basereceive服务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卓比定位器定位器C-M3服务合并到baseReceive服务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锦州阳光气象站服务合并到baseReceive服务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/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/>
            <a:r>
              <a:rPr lang="zh-CN" altLang="en-US" sz="1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新需求</a:t>
            </a:r>
            <a:r>
              <a:rPr lang="en-US" altLang="zh-CN" sz="1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14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完成城阳超脑固件升级迭代需求开发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开发农业部水肥机灌溉日志接入的需求代码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clink-mqtt-server服务搭建&amp;&amp; 精华隆拉绳按钮(MQTT)协议接入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1085850" lvl="2" indent="-171450" algn="l">
              <a:buClrTx/>
              <a:buSzTx/>
              <a:buFont typeface="Wingdings" panose="05000000000000000000" charset="0"/>
              <a:buChar char="u"/>
            </a:pP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海曼天翼云对接主服务代码搭建编写 &amp;&amp;  海曼6款新设备接入baseReceive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SzTx/>
              <a:buNone/>
            </a:pP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buClrTx/>
              <a:buSzTx/>
              <a:buNone/>
            </a:pP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1" algn="l">
              <a:buClrTx/>
              <a:buSzTx/>
              <a:buFontTx/>
              <a:buNone/>
            </a:pPr>
            <a:r>
              <a:rPr lang="zh-CN" altLang="en-US" sz="1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技术支持</a:t>
            </a:r>
            <a:r>
              <a:rPr lang="en-US" altLang="zh-CN" sz="14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endParaRPr lang="en-US" altLang="zh-CN" sz="14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indent="0" algn="l">
              <a:buClrTx/>
              <a:buSzTx/>
              <a:buFont typeface="Wingdings" panose="05000000000000000000" charset="0"/>
              <a:buChar char="u"/>
            </a:pPr>
            <a:r>
              <a:rPr lang="en-US" altLang="zh-CN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sz="1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展厅, 城阳, lonbon私有化等各业务线联调支撑问题定位等。</a:t>
            </a:r>
            <a:endParaRPr lang="zh-CN" altLang="en-US" sz="10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2" algn="l">
              <a:buClrTx/>
              <a:buSzTx/>
              <a:buFontTx/>
              <a:buNone/>
            </a:pPr>
            <a:endParaRPr lang="zh-CN" altLang="en-US" sz="10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4" name="图片 23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23" name="图片 22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17" name="任意多边形: 形状 6"/>
          <p:cNvSpPr/>
          <p:nvPr>
            <p:custDataLst>
              <p:tags r:id="rId7"/>
            </p:custDataLst>
          </p:nvPr>
        </p:nvSpPr>
        <p:spPr>
          <a:xfrm flipH="1">
            <a:off x="0" y="0"/>
            <a:ext cx="4559300" cy="6858000"/>
          </a:xfrm>
          <a:custGeom>
            <a:avLst/>
            <a:gdLst>
              <a:gd name="connsiteX0" fmla="*/ 2145499 w 4559300"/>
              <a:gd name="connsiteY0" fmla="*/ 0 h 6858000"/>
              <a:gd name="connsiteX1" fmla="*/ 4559300 w 4559300"/>
              <a:gd name="connsiteY1" fmla="*/ 0 h 6858000"/>
              <a:gd name="connsiteX2" fmla="*/ 4559300 w 4559300"/>
              <a:gd name="connsiteY2" fmla="*/ 1025287 h 6858000"/>
              <a:gd name="connsiteX3" fmla="*/ 4401256 w 4559300"/>
              <a:gd name="connsiteY3" fmla="*/ 984650 h 6858000"/>
              <a:gd name="connsiteX4" fmla="*/ 3889376 w 4559300"/>
              <a:gd name="connsiteY4" fmla="*/ 933048 h 6858000"/>
              <a:gd name="connsiteX5" fmla="*/ 1349470 w 4559300"/>
              <a:gd name="connsiteY5" fmla="*/ 3472955 h 6858000"/>
              <a:gd name="connsiteX6" fmla="*/ 3889376 w 4559300"/>
              <a:gd name="connsiteY6" fmla="*/ 6012861 h 6858000"/>
              <a:gd name="connsiteX7" fmla="*/ 4401256 w 4559300"/>
              <a:gd name="connsiteY7" fmla="*/ 5961259 h 6858000"/>
              <a:gd name="connsiteX8" fmla="*/ 4559300 w 4559300"/>
              <a:gd name="connsiteY8" fmla="*/ 5920622 h 6858000"/>
              <a:gd name="connsiteX9" fmla="*/ 4559300 w 4559300"/>
              <a:gd name="connsiteY9" fmla="*/ 6858000 h 6858000"/>
              <a:gd name="connsiteX10" fmla="*/ 1978018 w 4559300"/>
              <a:gd name="connsiteY10" fmla="*/ 6858000 h 6858000"/>
              <a:gd name="connsiteX11" fmla="*/ 1714789 w 4559300"/>
              <a:gd name="connsiteY11" fmla="*/ 6698084 h 6858000"/>
              <a:gd name="connsiteX12" fmla="*/ 0 w 4559300"/>
              <a:gd name="connsiteY12" fmla="*/ 3472953 h 6858000"/>
              <a:gd name="connsiteX13" fmla="*/ 2035468 w 4559300"/>
              <a:gd name="connsiteY13" fmla="*/ 530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59300" h="6858000">
                <a:moveTo>
                  <a:pt x="2145499" y="0"/>
                </a:moveTo>
                <a:lnTo>
                  <a:pt x="4559300" y="0"/>
                </a:lnTo>
                <a:lnTo>
                  <a:pt x="4559300" y="1025287"/>
                </a:lnTo>
                <a:lnTo>
                  <a:pt x="4401256" y="984650"/>
                </a:lnTo>
                <a:cubicBezTo>
                  <a:pt x="4235914" y="950816"/>
                  <a:pt x="4064720" y="933048"/>
                  <a:pt x="3889376" y="933048"/>
                </a:cubicBezTo>
                <a:cubicBezTo>
                  <a:pt x="2486625" y="933048"/>
                  <a:pt x="1349470" y="2070203"/>
                  <a:pt x="1349470" y="3472955"/>
                </a:cubicBezTo>
                <a:cubicBezTo>
                  <a:pt x="1349470" y="4875706"/>
                  <a:pt x="2486625" y="6012861"/>
                  <a:pt x="3889376" y="6012861"/>
                </a:cubicBezTo>
                <a:cubicBezTo>
                  <a:pt x="4064720" y="6012861"/>
                  <a:pt x="4235914" y="5995093"/>
                  <a:pt x="4401256" y="5961259"/>
                </a:cubicBezTo>
                <a:lnTo>
                  <a:pt x="4559300" y="5920622"/>
                </a:lnTo>
                <a:lnTo>
                  <a:pt x="4559300" y="6858000"/>
                </a:lnTo>
                <a:lnTo>
                  <a:pt x="1978018" y="6858000"/>
                </a:lnTo>
                <a:lnTo>
                  <a:pt x="1714789" y="6698084"/>
                </a:lnTo>
                <a:cubicBezTo>
                  <a:pt x="680209" y="5999136"/>
                  <a:pt x="0" y="4815480"/>
                  <a:pt x="0" y="3472953"/>
                </a:cubicBezTo>
                <a:cubicBezTo>
                  <a:pt x="0" y="1996174"/>
                  <a:pt x="823052" y="711629"/>
                  <a:pt x="2035468" y="53005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251212" y="1801906"/>
            <a:ext cx="11689576" cy="403312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65100" algn="ctr" rotWithShape="0">
              <a:schemeClr val="dk1">
                <a:lumMod val="95000"/>
                <a:lumOff val="5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3433285" y="2201504"/>
            <a:ext cx="8185150" cy="3233928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marL="419100" lvl="0" indent="-419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arabicPeriod"/>
            </a:pPr>
            <a:r>
              <a:rPr lang="en-US" altLang="zh-CN" sz="2500" spc="17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成功给设备接入加入了MQTT协议接入的能力。</a:t>
            </a:r>
            <a:endParaRPr lang="en-US" altLang="zh-CN" sz="2500" spc="17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9100" lvl="0" indent="-419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arabicPeriod"/>
            </a:pPr>
            <a:r>
              <a:rPr lang="en-US" altLang="zh-CN" sz="2500" spc="17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优化合并历史服务16个</a:t>
            </a:r>
            <a:endParaRPr lang="en-US" altLang="zh-CN" sz="2500" spc="17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9100" lvl="0" indent="-419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arabicPeriod"/>
            </a:pPr>
            <a:r>
              <a:rPr lang="en-US" altLang="zh-CN" sz="2500" spc="17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新接入设备7款</a:t>
            </a:r>
            <a:endParaRPr lang="en-US" altLang="zh-CN" sz="2500" spc="17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19100" lvl="0" indent="-419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arabicPeriod"/>
            </a:pPr>
            <a:r>
              <a:rPr lang="en-US" altLang="zh-CN" sz="2500" spc="170"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城阳&amp;&amp;农业迭代需求2个</a:t>
            </a:r>
            <a:endParaRPr lang="en-US" altLang="zh-CN" sz="2500" spc="170"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任意多边形: 形状 8"/>
          <p:cNvSpPr/>
          <p:nvPr>
            <p:custDataLst>
              <p:tags r:id="rId10"/>
            </p:custDataLst>
          </p:nvPr>
        </p:nvSpPr>
        <p:spPr>
          <a:xfrm rot="10800000">
            <a:off x="10927083" y="5593707"/>
            <a:ext cx="1264917" cy="1264293"/>
          </a:xfrm>
          <a:custGeom>
            <a:avLst/>
            <a:gdLst>
              <a:gd name="connsiteX0" fmla="*/ 518887 w 1037771"/>
              <a:gd name="connsiteY0" fmla="*/ 0 h 1037770"/>
              <a:gd name="connsiteX1" fmla="*/ 1037771 w 1037771"/>
              <a:gd name="connsiteY1" fmla="*/ 0 h 1037770"/>
              <a:gd name="connsiteX2" fmla="*/ 1016687 w 1037771"/>
              <a:gd name="connsiteY2" fmla="*/ 209146 h 1037770"/>
              <a:gd name="connsiteX3" fmla="*/ 0 w 1037771"/>
              <a:gd name="connsiteY3" fmla="*/ 1037770 h 1037770"/>
              <a:gd name="connsiteX4" fmla="*/ 0 w 1037771"/>
              <a:gd name="connsiteY4" fmla="*/ 518885 h 1037770"/>
              <a:gd name="connsiteX5" fmla="*/ 1 w 1037771"/>
              <a:gd name="connsiteY5" fmla="*/ 518885 h 1037770"/>
              <a:gd name="connsiteX6" fmla="*/ 508345 w 1037771"/>
              <a:gd name="connsiteY6" fmla="*/ 104573 h 103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7771" h="1037770">
                <a:moveTo>
                  <a:pt x="518887" y="0"/>
                </a:moveTo>
                <a:lnTo>
                  <a:pt x="1037771" y="0"/>
                </a:lnTo>
                <a:lnTo>
                  <a:pt x="1016687" y="209146"/>
                </a:lnTo>
                <a:cubicBezTo>
                  <a:pt x="919919" y="682041"/>
                  <a:pt x="501502" y="1037770"/>
                  <a:pt x="0" y="1037770"/>
                </a:cubicBezTo>
                <a:lnTo>
                  <a:pt x="0" y="518885"/>
                </a:lnTo>
                <a:lnTo>
                  <a:pt x="1" y="518885"/>
                </a:lnTo>
                <a:cubicBezTo>
                  <a:pt x="250753" y="518885"/>
                  <a:pt x="459961" y="341020"/>
                  <a:pt x="508345" y="104573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/>
          <p:cNvPicPr/>
          <p:nvPr>
            <p:custDataLst>
              <p:tags r:id="rId11"/>
            </p:custDataLst>
          </p:nvPr>
        </p:nvPicPr>
        <p:blipFill rotWithShape="1">
          <a:blip r:link="rId12"/>
          <a:srcRect/>
          <a:stretch>
            <a:fillRect/>
          </a:stretch>
        </p:blipFill>
        <p:spPr>
          <a:xfrm>
            <a:off x="407644" y="2665308"/>
            <a:ext cx="2978053" cy="230632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2572043" y="878772"/>
            <a:ext cx="7047914" cy="843811"/>
          </a:xfrm>
          <a:prstGeom prst="rect">
            <a:avLst/>
          </a:prstGeom>
          <a:noFill/>
        </p:spPr>
        <p:txBody>
          <a:bodyPr wrap="square" rtlCol="0" anchor="b" anchorCtr="0">
            <a:normAutofit lnSpcReduction="1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b="1" spc="320">
                <a:solidFill>
                  <a:schemeClr val="lt1"/>
                </a:solidFill>
                <a:uFillTx/>
                <a:latin typeface="汉仪旗黑-85S" panose="00020600040101010101" pitchFamily="18" charset="-122"/>
                <a:ea typeface="汉仪旗黑-85S" panose="00020600040101010101" pitchFamily="18" charset="-122"/>
                <a:cs typeface="汉仪旗黑-85S" panose="00020600040101010101" pitchFamily="18" charset="-122"/>
                <a:sym typeface="+mn-ea"/>
              </a:rPr>
              <a:t>三、Q4业务亮点</a:t>
            </a:r>
            <a:endParaRPr lang="zh-CN" altLang="en-US" sz="4800" b="1" spc="320">
              <a:solidFill>
                <a:schemeClr val="lt1"/>
              </a:solidFill>
              <a:uFillTx/>
              <a:latin typeface="汉仪旗黑-85S" panose="00020600040101010101" pitchFamily="18" charset="-122"/>
              <a:ea typeface="汉仪旗黑-85S" panose="00020600040101010101" pitchFamily="18" charset="-122"/>
              <a:cs typeface="汉仪旗黑-85S" panose="00020600040101010101" pitchFamily="18" charset="-122"/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四、</a:t>
            </a:r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回顾2023</a:t>
            </a:r>
            <a:endParaRPr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798955" y="1236345"/>
            <a:ext cx="8752840" cy="5180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熟悉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clink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业务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&amp;&amp;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&amp;&amp;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融入团队。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新接入设备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款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产品</a:t>
            </a: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lonbo紧急按钮4.X协议新设备接入</a:t>
            </a:r>
            <a:endParaRPr lang="en-US" altLang="zh-CN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lonbon紧急按钮5.X协议新设备接入</a:t>
            </a:r>
            <a:endParaRPr lang="en-US" altLang="zh-CN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lonbon对讲按钮5.X协议新设备接入</a:t>
            </a:r>
            <a:endParaRPr lang="en-US" altLang="zh-CN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城阳超脑5.X协议新设备接入</a:t>
            </a:r>
            <a:endParaRPr lang="en-US" altLang="zh-CN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水肥机5.X协议新设备接入</a:t>
            </a:r>
            <a:endParaRPr lang="en-US" altLang="zh-CN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电磁阀5.X协议新设备接入</a:t>
            </a:r>
            <a:endParaRPr lang="en-US" altLang="zh-CN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精华隆拉绳按钮(MQTT)协议新设备接入</a:t>
            </a:r>
            <a:endParaRPr lang="en-US" altLang="zh-CN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海曼天翼云对接6款新设备接入</a:t>
            </a:r>
            <a:endParaRPr lang="en-US" altLang="zh-CN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历史代码优化合并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indent="0">
              <a:buFont typeface="Wingdings" panose="05000000000000000000" charset="0"/>
              <a:buChar char="l"/>
            </a:pPr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</a:t>
            </a: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合并的</a:t>
            </a: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clink &amp;&amp; </a:t>
            </a: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升级改动的</a:t>
            </a: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Server</a:t>
            </a: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服务约有</a:t>
            </a:r>
            <a:r>
              <a:rPr lang="en-US" altLang="zh-CN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40+</a:t>
            </a:r>
            <a:r>
              <a:rPr lang="zh-CN" altLang="en-US" sz="14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endParaRPr lang="zh-CN" altLang="en-US" sz="14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五、</a:t>
            </a:r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2023年度业务亮点</a:t>
            </a:r>
            <a:endParaRPr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059180" y="1603375"/>
            <a:ext cx="8084820" cy="2941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19100" lvl="0" indent="-419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arabicPeriod"/>
            </a:pPr>
            <a:r>
              <a:rPr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新接入设备13款，有效的支撑了集团各事业部的业务需求</a:t>
            </a:r>
            <a:endParaRPr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19100" lvl="0" indent="-419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arabicPeriod"/>
            </a:pPr>
            <a:r>
              <a:rPr lang="en-US" altLang="zh-CN" spc="17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优化合并历史服务40+个</a:t>
            </a:r>
            <a:r>
              <a:rPr lang="zh-CN" altLang="en-US" spc="17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，以减少不必要的资源浪费。使这些服务的代码风格更加统一，便于后期维护。</a:t>
            </a:r>
            <a:endParaRPr lang="en-US" altLang="zh-CN" spc="17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</a:t>
            </a:r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年度最大的挑战</a:t>
            </a:r>
            <a:endParaRPr lang="zh-CN" altLang="en-US" sz="32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238250" y="1358265"/>
            <a:ext cx="7905750" cy="4385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LINK所提供的设备与服务种类极其丰富多样，且具备各类独特的接口协议及传输协议，其中包括并且不局限于MQTT、TCP、HTTP以及WebSocket等规范标准。对于初新加入我们团队的成员来说，可能需要花费一段时间来进行深入细致的探寻与发掘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应对策略方面：采取以实际操作需要为基础，结合同事们的指导和建议，查阅相关文档资料，透彻剖析底层架构编码等多种手段相结合的方法。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预想效果与附加价值：当对现有的系统体系有了更为全面深入的认识以后，将有助于您更快地领悟到业务领域中的各个层面，从而更高效地实施各项业务任务，同时有效提高自身的工作效能水平。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七、</a:t>
            </a:r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个人成长亮点</a:t>
            </a:r>
            <a:endParaRPr lang="zh-CN" altLang="en-US" sz="32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308735" y="1600200"/>
            <a:ext cx="7835265" cy="3623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持续学习和提升技能：团队优秀的代码实践让我在代码封装方式，性能，代码质量，资源占用优化等方面收获颇丰。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行业优秀解决方案：在数联与众多第三方机构进行深度合作的过程中，我有幸接触并学习到了诸多优秀的业务实现方案，这对我的职业发展产生了深远的影响。</a:t>
            </a:r>
            <a:endParaRPr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5743575"/>
            <a:ext cx="1143000" cy="885825"/>
          </a:xfrm>
          <a:prstGeom prst="rect">
            <a:avLst/>
          </a:prstGeom>
        </p:spPr>
      </p:pic>
      <p:pic>
        <p:nvPicPr>
          <p:cNvPr id="9" name="图片 8"/>
          <p:cNvPicPr/>
          <p:nvPr userDrawn="1">
            <p:custDataLst>
              <p:tags r:id="rId4"/>
            </p:custDataLst>
          </p:nvPr>
        </p:nvPicPr>
        <p:blipFill>
          <a:blip r:embed="rId5" r:link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65" y="5848985"/>
            <a:ext cx="1143000" cy="9588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899160" y="65214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八、</a:t>
            </a:r>
            <a:r>
              <a:rPr lang="zh-CN" altLang="en-US" sz="32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我的小问题</a:t>
            </a:r>
            <a:endParaRPr lang="zh-CN" altLang="en-US" sz="320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238250" y="1358900"/>
            <a:ext cx="7905750" cy="3556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对开放平台的业务了解不够，需要进一步加强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对公司使用的技术栈需要进一步的巩固加深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1"/>
  <p:tag name="KSO_WM_UNIT_BK_DARK_LIGHT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1"/>
  <p:tag name="KSO_WM_UNIT_BK_DARK_LIGHT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MASK_FLAG" val="1"/>
  <p:tag name="KSO_WM_SLIDE_BACKGROUND_TYPE" val="belt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MASK_FLAG" val="1"/>
  <p:tag name="KSO_WM_SLIDE_BACKGROUND_TYPE" val="belt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MASK_FLAG" val="1"/>
  <p:tag name="KSO_WM_SLIDE_BACKGROUND_TYPE" val="belt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MASK_FLAG" val="1"/>
  <p:tag name="KSO_WM_SLIDE_BACKGROUND_TYPE" val="belt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MASK_FLAG" val="1"/>
  <p:tag name="KSO_WM_SLIDE_BACKGROUND_TYPE" val="bel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MASK_FLAG" val="1"/>
  <p:tag name="KSO_WM_SLIDE_BACKGROUND_TYPE" val="belt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MASK_FLAG" val="1"/>
  <p:tag name="KSO_WM_SLIDE_BACKGROUND_TYPE" val="belt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MASK_FLAG" val="1"/>
  <p:tag name="KSO_WM_SLIDE_BACKGROUND_TYPE" val="belt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3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930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930"/>
  <p:tag name="KSO_WM_TEMPLATE_THUMBS_INDEX" val="1、4、5、7、8、10、13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PRESET_TEXT" val="国际医疗高峰论坛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930_1*a*1"/>
  <p:tag name="KSO_WM_TEMPLATE_CATEGORY" val="custom"/>
  <p:tag name="KSO_WM_TEMPLATE_INDEX" val="20203930"/>
  <p:tag name="KSO_WM_UNIT_LAYERLEVEL" val="1"/>
  <p:tag name="KSO_WM_TAG_VERSION" val="1.0"/>
  <p:tag name="KSO_WM_BEAUTIFY_FLAG" val="#wm#"/>
  <p:tag name="KSO_WM_UNIT_ISNUMDGMTITLE" val="0"/>
  <p:tag name="KSO_WM_UNIT_TEXT_FILL_FORE_SCHEMECOLOR_INDEX_1_BRIGHTNESS" val="0"/>
  <p:tag name="KSO_WM_UNIT_TEXT_FILL_FORE_SCHEMECOLOR_INDEX_1" val="14"/>
  <p:tag name="KSO_WM_UNIT_TEXT_FILL_FORE_SCHEMECOLOR_INDEX_1_POS" val="0"/>
  <p:tag name="KSO_WM_UNIT_TEXT_FILL_FORE_SCHEMECOLOR_INDEX_1_TRANS" val="0"/>
  <p:tag name="KSO_WM_UNIT_TEXT_FILL_FORE_SCHEMECOLOR_INDEX_2_BRIGHTNESS" val="0.6"/>
  <p:tag name="KSO_WM_UNIT_TEXT_FILL_FORE_SCHEMECOLOR_INDEX_2" val="5"/>
  <p:tag name="KSO_WM_UNIT_TEXT_FILL_FORE_SCHEMECOLOR_INDEX_2_POS" val="0.98"/>
  <p:tag name="KSO_WM_UNIT_TEXT_FILL_FORE_SCHEMECOLOR_INDEX_2_TRANS" val="0"/>
  <p:tag name="KSO_WM_UNIT_TEXT_FILL_GRADIENT_TYPE" val="0"/>
  <p:tag name="KSO_WM_UNIT_TEXT_FILL_GRADIENT_ANGLE" val="359.9"/>
  <p:tag name="KSO_WM_UNIT_TEXT_FILL_GRADIENT_Direction" val="-2"/>
  <p:tag name="KSO_WM_UNIT_TEXT_FILL_TYPE" val="3"/>
  <p:tag name="KSO_WM_UNIT_TEXT_GLOW_SCHEMECOLOR_INDEX_BRIGHTNESS" val="0"/>
  <p:tag name="KSO_WM_UNIT_TEXT_GLOW_SCHEMECOLOR_INDEX" val="5"/>
</p:tagLst>
</file>

<file path=ppt/tags/tag14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3930_1*i*2"/>
  <p:tag name="KSO_WM_TEMPLATE_CATEGORY" val="custom"/>
  <p:tag name="KSO_WM_TEMPLATE_INDEX" val="2020393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  <p:tag name="KSO_WM_UNIT_TEXT_GLOW_SCHEMECOLOR_INDEX_BRIGHTNESS" val="0"/>
  <p:tag name="KSO_WM_UNIT_TEXT_GLOW_SCHEMECOLOR_INDEX" val="5"/>
</p:tagLst>
</file>

<file path=ppt/tags/tag142.xml><?xml version="1.0" encoding="utf-8"?>
<p:tagLst xmlns:p="http://schemas.openxmlformats.org/presentationml/2006/main">
  <p:tag name="KSO_WM_SLIDE_ID" val="custom2020393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930"/>
  <p:tag name="KSO_WM_SLIDE_LAYOUT" val="a"/>
  <p:tag name="KSO_WM_SLIDE_LAYOUT_CNT" val="1"/>
  <p:tag name="KSO_WM_TEMPLATE_THUMBS_INDEX" val="1、4、5、7、8、10、13、15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1"/>
  <p:tag name="KSO_WM_UNIT_BK_DARK_LIGHT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  <p:tag name="KSO_WM_UNIT_TYPE" val="i"/>
</p:tagLst>
</file>

<file path=ppt/tags/tag146.xml><?xml version="1.0" encoding="utf-8"?>
<p:tagLst xmlns:p="http://schemas.openxmlformats.org/presentationml/2006/main"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971_1*i*2"/>
  <p:tag name="KSO_WM_TEMPLATE_CATEGORY" val="diagram"/>
  <p:tag name="KSO_WM_TEMPLATE_INDEX" val="20211971"/>
  <p:tag name="KSO_WM_UNIT_LAYERLEVEL" val="1"/>
  <p:tag name="KSO_WM_TAG_VERSION" val="1.0"/>
  <p:tag name="KSO_WM_BEAUTIFY_FLAG" val="#wm#"/>
  <p:tag name="KSO_WM_UNIT_BLOCK" val="0"/>
  <p:tag name="KSO_WM_UNIT_DEC_AREA_ID" val="808ca5c731c945519e18c6a4b30d09df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9210ae70bbd84acebb096b74a9639026&quot;,&quot;X&quot;:{&quot;Pos&quot;:2},&quot;Y&quot;:{&quot;Pos&quot;:2}},&quot;whChangeMode&quot;:0}"/>
  <p:tag name="KSO_WM_CHIP_GROUPID" val="5ecf615686bf8da9b674016d"/>
  <p:tag name="KSO_WM_CHIP_XID" val="5ecf615686bf8da9b674016e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214054ed1e2fb803de"/>
  <p:tag name="KSO_WM_TEMPLATE_ASSEMBLE_GROUPID" val="60656f214054ed1e2fb803de"/>
</p:tagLst>
</file>

<file path=ppt/tags/tag147.xml><?xml version="1.0" encoding="utf-8"?>
<p:tagLst xmlns:p="http://schemas.openxmlformats.org/presentationml/2006/main">
  <p:tag name="KSO_WM_UNIT_SM_LIMIT_TYPE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971_1*i*3"/>
  <p:tag name="KSO_WM_TEMPLATE_CATEGORY" val="diagram"/>
  <p:tag name="KSO_WM_TEMPLATE_INDEX" val="20211971"/>
  <p:tag name="KSO_WM_UNIT_LAYERLEVEL" val="1"/>
  <p:tag name="KSO_WM_TAG_VERSION" val="1.0"/>
  <p:tag name="KSO_WM_BEAUTIFY_FLAG" val="#wm#"/>
  <p:tag name="KSO_WM_UNIT_BLOCK" val="0"/>
  <p:tag name="KSO_WM_UNIT_DEC_AREA_ID" val="836832d99bf740f6930234eabeb73dfc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9210ae70bbd84acebb096b74a9639026&quot;,&quot;X&quot;:{&quot;Pos&quot;:2},&quot;Y&quot;:{&quot;Pos&quot;:2}},&quot;whChangeMode&quot;:0}"/>
  <p:tag name="KSO_WM_CHIP_GROUPID" val="5ecf615686bf8da9b674016d"/>
  <p:tag name="KSO_WM_CHIP_XID" val="5ecf615686bf8da9b674016e"/>
  <p:tag name="KSO_WM_UNIT_FILL_FORE_SCHEMECOLOR_INDEX_BRIGHTNESS" val="-0.2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214054ed1e2fb803de"/>
  <p:tag name="KSO_WM_TEMPLATE_ASSEMBLE_GROUPID" val="60656f214054ed1e2fb803de"/>
</p:tagLst>
</file>

<file path=ppt/tags/tag148.xml><?xml version="1.0" encoding="utf-8"?>
<p:tagLst xmlns:p="http://schemas.openxmlformats.org/presentationml/2006/main">
  <p:tag name="KSO_WM_UNIT_BLOCK" val="0"/>
  <p:tag name="KSO_WM_UNIT_SM_LIMIT_TYPE" val="2"/>
  <p:tag name="KSO_WM_UNIT_DEC_AREA_ID" val="a8ce931499d94957a0ea566156d6545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971_1*i*4"/>
  <p:tag name="KSO_WM_TEMPLATE_CATEGORY" val="diagram"/>
  <p:tag name="KSO_WM_TEMPLATE_INDEX" val="20211971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9210ae70bbd84acebb096b74a9639026&quot;,&quot;X&quot;:{&quot;Pos&quot;:2},&quot;Y&quot;:{&quot;Pos&quot;:2}},&quot;whChangeMode&quot;:0}"/>
  <p:tag name="KSO_WM_CHIP_GROUPID" val="5ecf615686bf8da9b674016d"/>
  <p:tag name="KSO_WM_CHIP_XID" val="5ecf615686bf8da9b674016e"/>
  <p:tag name="KSO_WM_UNIT_LINE_FORE_SCHEMECOLOR_INDEX_BRIGHTNESS" val="0.25"/>
  <p:tag name="KSO_WM_UNIT_LINE_FORE_SCHEMECOLOR_INDEX" val="13"/>
  <p:tag name="KSO_WM_UNIT_LINE_FILL_TYPE" val="2"/>
  <p:tag name="KSO_WM_TEMPLATE_ASSEMBLE_XID" val="60656f214054ed1e2fb803de"/>
  <p:tag name="KSO_WM_TEMPLATE_ASSEMBLE_GROUPID" val="60656f214054ed1e2fb803de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1_1*a*1"/>
  <p:tag name="KSO_WM_TEMPLATE_CATEGORY" val="diagram"/>
  <p:tag name="KSO_WM_TEMPLATE_INDEX" val="20211971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9210ae70bbd84acebb096b74a963902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1e35d2365474ab08e8730e602818ff3"/>
  <p:tag name="KSO_WM_UNIT_TEXT_FILL_FORE_SCHEMECOLOR_INDEX_BRIGHTNESS" val="0"/>
  <p:tag name="KSO_WM_UNIT_TEXT_FILL_FORE_SCHEMECOLOR_INDEX" val="13"/>
  <p:tag name="KSO_WM_UNIT_TEXT_FILL_TYPE" val="1"/>
  <p:tag name="KSO_WM_TEMPLATE_ASSEMBLE_XID" val="60656f214054ed1e2fb803de"/>
  <p:tag name="KSO_WM_TEMPLATE_ASSEMBLE_GROUPID" val="60656f214054ed1e2fb803de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1971_1*f*1"/>
  <p:tag name="KSO_WM_TEMPLATE_CATEGORY" val="diagram"/>
  <p:tag name="KSO_WM_TEMPLATE_INDEX" val="20211971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40"/>
  <p:tag name="KSO_WM_UNIT_SHOW_EDIT_AREA_INDICATION" val="1"/>
  <p:tag name="KSO_WM_CHIP_GROUPID" val="5e6b05596848fb12bee65ac8"/>
  <p:tag name="KSO_WM_CHIP_XID" val="5e6b05596848fb12bee65aca"/>
  <p:tag name="KSO_WM_UNIT_DEC_AREA_ID" val="211ef5ee6d754f7dbbfd31b7306734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b1fcf23c3364328a7d627614fc09c65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214054ed1e2fb803de"/>
  <p:tag name="KSO_WM_TEMPLATE_ASSEMBLE_GROUPID" val="60656f214054ed1e2fb803de"/>
</p:tagLst>
</file>

<file path=ppt/tags/tag151.xml><?xml version="1.0" encoding="utf-8"?>
<p:tagLst xmlns:p="http://schemas.openxmlformats.org/presentationml/2006/main">
  <p:tag name="KSO_WM_UNIT_VALUE" val="1565*148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1971_1*d*1"/>
  <p:tag name="KSO_WM_TEMPLATE_CATEGORY" val="diagram"/>
  <p:tag name="KSO_WM_TEMPLATE_INDEX" val="20211971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1442dc0f8b0401bb7b2ef60eac8e69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rm&quot;,&quot;fill_mode&quot;:&quot;full&quot;,&quot;sacle_strategy&quot;:&quot;smart&quot;}"/>
  <p:tag name="KSO_WM_ASSEMBLE_CHIP_INDEX" val="2c75c77e8262491eb1a67d7f3f26ab8d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TEMPLATE_ASSEMBLE_XID" val="60656f214054ed1e2fb803de"/>
  <p:tag name="KSO_WM_TEMPLATE_ASSEMBLE_GROUPID" val="60656f214054ed1e2fb803de"/>
</p:tagLst>
</file>

<file path=ppt/tags/tag152.xml><?xml version="1.0" encoding="utf-8"?>
<p:tagLst xmlns:p="http://schemas.openxmlformats.org/presentationml/2006/main">
  <p:tag name="KSO_WM_SLIDE_BK_DARK_LIGHT" val="1"/>
  <p:tag name="KSO_WM_SLIDE_BACKGROUND_TYPE" val="frame"/>
  <p:tag name="KSO_WM_BEAUTIFY_FLAG" val="#wm#"/>
  <p:tag name="KSO_WM_TEMPLATE_CATEGORY" val="diagram"/>
  <p:tag name="KSO_WM_TEMPLATE_INDEX" val="2021197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7&quot;,&quot;maxSize&quot;:{&quot;size1&quot;:49.99963919321696},&quot;minSize&quot;:{&quot;size1&quot;:38.799639193216954},&quot;normalSize&quot;:{&quot;size1&quot;:41.40588919321696},&quot;subLayout&quot;:[{&quot;id&quot;:&quot;2021-04-01T15:29:27&quot;,&quot;maxSize&quot;:{&quot;size1&quot;:46.699708246301725},&quot;minSize&quot;:{&quot;size1&quot;:19.999708246301722},&quot;normalSize&quot;:{&quot;size1&quot;:19.999708246301722},&quot;subLayout&quot;:[{&quot;id&quot;:&quot;2021-04-01T15:29:27&quot;,&quot;margin&quot;:{&quot;bottom&quot;:0.02600000612437725,&quot;left&quot;:1.6929999589920044,&quot;right&quot;:0.847000002861023,&quot;top&quot;:1.6929999589920044},&quot;type&quot;:0},{&quot;id&quot;:&quot;2021-04-01T15:29:27&quot;,&quot;margin&quot;:{&quot;bottom&quot;:1.6929999589920044,&quot;left&quot;:1.6929999589920044,&quot;right&quot;:0.847000002861023,&quot;top&quot;:1.2699999809265137},&quot;type&quot;:0}],&quot;type&quot;:0},{&quot;id&quot;:&quot;2021-04-01T15:29:27&quot;,&quot;margin&quot;:{&quot;bottom&quot;:1.6929999589920044,&quot;left&quot;:0.4230000674724579,&quot;right&quot;:1.6929999589920044,&quot;top&quot;:1.6929999589920044},&quot;type&quot;:0}],&quot;type&quot;:0}"/>
  <p:tag name="KSO_WM_SLIDE_BACKGROUND" val="[&quot;general&quot;,&quot;frame&quot;]"/>
  <p:tag name="KSO_WM_SLIDE_RATIO" val="1.777778"/>
  <p:tag name="KSO_WM_CHIP_INFOS" val="{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615686bf8da9b674016e"/>
  <p:tag name="KSO_WM_CHIP_FILLPROP" val="[[{&quot;fill_id&quot;:&quot;722accd572074b41a2d4cf8c733c9957&quot;,&quot;fill_align&quot;:&quot;lb&quot;,&quot;text_align&quot;:&quot;lb&quot;,&quot;text_direction&quot;:&quot;horizontal&quot;,&quot;chip_types&quot;:[&quot;text&quot;,&quot;header&quot;]},{&quot;fill_id&quot;:&quot;164c300f690d423ab1b6e3b65edb0bf9&quot;,&quot;fill_align&quot;:&quot;lt&quot;,&quot;text_align&quot;:&quot;lt&quot;,&quot;text_direction&quot;:&quot;horizontal&quot;,&quot;chip_types&quot;:[&quot;text&quot;,&quot;picture&quot;,&quot;chart&quot;,&quot;table&quot;,&quot;video&quot;]},{&quot;fill_id&quot;:&quot;e836bed5e59843b5bc0179a1591ebf37&quot;,&quot;fill_align&quot;:&quot;rm&quot;,&quot;text_align&quot;:&quot;lm&quot;,&quot;text_direction&quot;:&quot;horizontal&quot;,&quot;chip_types&quot;:[&quot;diagram&quot;,&quot;pictext&quot;,&quot;picture&quot;,&quot;chart&quot;,&quot;table&quot;,&quot;video&quot;],&quot;support_features&quot;:[&quot;collage&quot;,&quot;carousel&quot;,&quot;creativecrop&quot;]}]]"/>
  <p:tag name="KSO_WM_SLIDE_ID" val="diagram2021197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SLIDE_LAYOUT" val="a_d_f"/>
  <p:tag name="KSO_WM_SLIDE_LAYOUT_CNT" val="1_1_1"/>
  <p:tag name="KSO_WM_SLIDE_CAN_ADD_NAVIGATION" val="1"/>
  <p:tag name="KSO_WM_CHIP_GROUPID" val="5ecf615686bf8da9b674016d"/>
  <p:tag name="KSO_WM_SLIDE_SUPPORT_FEATURE_TYPE" val="7"/>
  <p:tag name="KSO_WM_TEMPLATE_ASSEMBLE_XID" val="60656f214054ed1e2fb803de"/>
  <p:tag name="KSO_WM_TEMPLATE_ASSEMBLE_GROUPID" val="60656f214054ed1e2fb803de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ADJUSTLAYOUT_ID" val="7"/>
  <p:tag name="KSO_WM_UNIT_COLOR_SCHEME_SHAPE_ID" val="7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1310_1*i*1"/>
  <p:tag name="KSO_WM_TEMPLATE_CATEGORY" val="diagram"/>
  <p:tag name="KSO_WM_TEMPLATE_INDEX" val="20191310"/>
  <p:tag name="KSO_WM_UNIT_LAYERLEVEL" val="1"/>
  <p:tag name="KSO_WM_TAG_VERSION" val="1.0"/>
  <p:tag name="KSO_WM_BEAUTIFY_FLAG" val="#wm#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61.xml><?xml version="1.0" encoding="utf-8"?>
<p:tagLst xmlns:p="http://schemas.openxmlformats.org/presentationml/2006/main">
  <p:tag name="KSO_WM_UNIT_ADJUSTLAYOUT_ID" val="8"/>
  <p:tag name="KSO_WM_UNIT_COLOR_SCHEME_SHAPE_ID" val="8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1310_1*i*2"/>
  <p:tag name="KSO_WM_TEMPLATE_CATEGORY" val="diagram"/>
  <p:tag name="KSO_WM_TEMPLATE_INDEX" val="20191310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</p:tagLst>
</file>

<file path=ppt/tags/tag162.xml><?xml version="1.0" encoding="utf-8"?>
<p:tagLst xmlns:p="http://schemas.openxmlformats.org/presentationml/2006/main">
  <p:tag name="KSO_WM_UNIT_ADJUSTLAYOUT_ID" val="4"/>
  <p:tag name="KSO_WM_UNIT_COLOR_SCHEME_SHAPE_ID" val="4"/>
  <p:tag name="KSO_WM_UNIT_COLOR_SCHEME_PARENT_PAGE" val="0_1"/>
  <p:tag name="KSO_WM_UNIT_TEXT_PART_ID_V2" val="d-3-1"/>
  <p:tag name="KSO_WM_UNIT_TEXT_PART_ID" val="3-d"/>
  <p:tag name="KSO_WM_UNIT_TEXT_PART_SIZE" val="254.64*644.5"/>
  <p:tag name="KSO_WM_UNIT_NOCLEAR" val="0"/>
  <p:tag name="KSO_WM_UNIT_VALUE" val="39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1310_1*f*1"/>
  <p:tag name="KSO_WM_TEMPLATE_CATEGORY" val="diagram"/>
  <p:tag name="KSO_WM_TEMPLATE_INDEX" val="20191310"/>
  <p:tag name="KSO_WM_UNIT_LAYERLEVEL" val="1"/>
  <p:tag name="KSO_WM_TAG_VERSION" val="1.0"/>
  <p:tag name="KSO_WM_BEAUTIFY_FLAG" val="#wm#"/>
  <p:tag name="KSO_WM_UNIT_PRESET_TEXT" val="点击此处添加正文，文字是您思想的提炼，为了最终呈现发布的良好效果，请尽量言简意赅的阐述观点，并根据需要酌情增减文字。&#13;您的正文已经字字珠玑，但信息却错综复杂，需要更多的文字来表述；但请您尽量提炼思想的精髓，否则容易造成观者的阅读压力，适得其反。&#13;正如我们都希望改变世界，希望给别人带去光明，但更多的时候我们只需要播下一颗种子，自然有微风吹拂，阳光普照，雨露滋养。恰如其分的表达观点，往往可以事半功倍。&#13;为了能让您有更直观的字数感受，并进一步方便使用，我们为您标注了最适合的位置。您输入的文字到这里时，就是最佳视觉效果，请您务必注意。"/>
  <p:tag name="KSO_WM_UNIT_SUBTYPE" val="a"/>
  <p:tag name="KSO_WM_UNIT_TEXT_FILL_FORE_SCHEMECOLOR_INDEX_BRIGHTNESS" val="0.2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ADJUSTLAYOUT_ID" val="9"/>
  <p:tag name="KSO_WM_UNIT_COLOR_SCHEME_SHAPE_ID" val="9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1310_1*i*3"/>
  <p:tag name="KSO_WM_TEMPLATE_CATEGORY" val="diagram"/>
  <p:tag name="KSO_WM_TEMPLATE_INDEX" val="20191310"/>
  <p:tag name="KSO_WM_UNIT_LAYERLEVEL" val="1"/>
  <p:tag name="KSO_WM_TAG_VERSION" val="1.0"/>
  <p:tag name="KSO_WM_BEAUTIFY_FLAG" val="#wm#"/>
  <p:tag name="KSO_WM_UNIT_FILL_FORE_SCHEMECOLOR_INDEX_BRIGHTNESS" val="0.5"/>
  <p:tag name="KSO_WM_UNIT_FILL_FORE_SCHEMECOLOR_INDEX" val="13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64.xml><?xml version="1.0" encoding="utf-8"?>
<p:tagLst xmlns:p="http://schemas.openxmlformats.org/presentationml/2006/main">
  <p:tag name="KSO_WM_UNIT_ADJUSTLAYOUT_ID" val="13"/>
  <p:tag name="KSO_WM_UNIT_PICTURE_CLIP_FLAG" val="1"/>
  <p:tag name="KSO_WM_UNIT_COLOR_SCHEME_SHAPE_ID" val="13"/>
  <p:tag name="KSO_WM_UNIT_COLOR_SCHEME_PARENT_PAGE" val="0_1"/>
  <p:tag name="KSO_WM_UNIT_VALUE" val="827*8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191310_1*d*1"/>
  <p:tag name="KSO_WM_TEMPLATE_CATEGORY" val="diagram"/>
  <p:tag name="KSO_WM_TEMPLATE_INDEX" val="20191310"/>
  <p:tag name="KSO_WM_UNIT_SUPPORT_UNIT_TYPE" val="[&quot;d&quot;]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1310_1*a*1"/>
  <p:tag name="KSO_WM_TEMPLATE_CATEGORY" val="diagram"/>
  <p:tag name="KSO_WM_TEMPLATE_INDEX" val="20191310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SLIDE_BK_DARK_LIGHT" val="1"/>
  <p:tag name="KSO_WM_SLIDE_BACKGROUND_TYPE" val="general"/>
  <p:tag name="KSO_WM_SLIDE_CONSTRAINT" val="%7b%22slideConstraint%22%3a%7b%22seriesAreas%22%3a%5b%5d%2c%22singleAreas%22%3a%5b%7b%22shapes%22%3a%5b13%5d%2c%22serialConstraintIndex%22%3a-1%2c%22areatextmark%22%3a0%2c%22pictureprocessmark%22%3a0%7d%5d%7d%7d"/>
  <p:tag name="KSO_WM_SLIDE_COLORSCHEME_VERSION" val="3.2"/>
  <p:tag name="KSO_WM_SLIDE_ID" val="diagram20191310_1"/>
  <p:tag name="KSO_WM_TEMPLATE_SUBCATEGORY" val="0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59*540"/>
  <p:tag name="KSO_WM_SLIDE_POSITION" val="0*0"/>
  <p:tag name="KSO_WM_TAG_VERSION" val="1.0"/>
  <p:tag name="KSO_WM_BEAUTIFY_FLAG" val="#wm#"/>
  <p:tag name="KSO_WM_TEMPLATE_CATEGORY" val="diagram"/>
  <p:tag name="KSO_WM_TEMPLATE_INDEX" val="20191310"/>
  <p:tag name="KSO_WM_SLIDE_LAYOUT" val="a_d_f"/>
  <p:tag name="KSO_WM_SLIDE_LAYOUT_CNT" val="1_1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1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  <p:tag name="KSO_WM_UNIT_TYPE" val="i"/>
</p:tagLst>
</file>

<file path=ppt/tags/tag2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K_DARK_LIGHT" val="1"/>
  <p:tag name="KSO_WM_SLIDE_BACKGROUND_TYPE" val="general"/>
</p:tagLst>
</file>

<file path=ppt/tags/tag207.xml><?xml version="1.0" encoding="utf-8"?>
<p:tagLst xmlns:p="http://schemas.openxmlformats.org/presentationml/2006/main">
  <p:tag name="commondata" val="eyJoZGlkIjoiMTgyY2Y5Y2UxZjkwY2NiYzg1MTM4ZmQzOTFhYWJhY2I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1"/>
  <p:tag name="KSO_WM_UNIT_BK_DARK_LIGH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1"/>
  <p:tag name="KSO_WM_UNIT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051D3D"/>
      </a:dk2>
      <a:lt2>
        <a:srgbClr val="143661"/>
      </a:lt2>
      <a:accent1>
        <a:srgbClr val="47C3F2"/>
      </a:accent1>
      <a:accent2>
        <a:srgbClr val="69AAE9"/>
      </a:accent2>
      <a:accent3>
        <a:srgbClr val="8795DF"/>
      </a:accent3>
      <a:accent4>
        <a:srgbClr val="AE79D6"/>
      </a:accent4>
      <a:accent5>
        <a:srgbClr val="D060CC"/>
      </a:accent5>
      <a:accent6>
        <a:srgbClr val="F247C3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WPS 演示</Application>
  <PresentationFormat>宽屏</PresentationFormat>
  <Paragraphs>115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Wingdings</vt:lpstr>
      <vt:lpstr>Arial Unicode MS</vt:lpstr>
      <vt:lpstr>Calibri</vt:lpstr>
      <vt:lpstr>WPS</vt:lpstr>
      <vt:lpstr>2_Office 主题​​</vt:lpstr>
      <vt:lpstr>数联天下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黄黄</cp:lastModifiedBy>
  <cp:revision>33</cp:revision>
  <dcterms:created xsi:type="dcterms:W3CDTF">2023-12-20T08:16:00Z</dcterms:created>
  <dcterms:modified xsi:type="dcterms:W3CDTF">2023-12-27T02:00:35Z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48314BB85014397B178882659709D2FA_43</vt:lpwstr>
  </property>
</Properties>
</file>