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273" r:id="rId3"/>
    <p:sldId id="257" r:id="rId4"/>
    <p:sldId id="258" r:id="rId5"/>
    <p:sldId id="261" r:id="rId7"/>
    <p:sldId id="259" r:id="rId8"/>
    <p:sldId id="260" r:id="rId9"/>
    <p:sldId id="262" r:id="rId10"/>
    <p:sldId id="274" r:id="rId11"/>
    <p:sldId id="263" r:id="rId12"/>
    <p:sldId id="264" r:id="rId13"/>
    <p:sldId id="265" r:id="rId14"/>
    <p:sldId id="266" r:id="rId15"/>
    <p:sldId id="269" r:id="rId16"/>
    <p:sldId id="270" r:id="rId17"/>
    <p:sldId id="27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ED798-24A6-4160-A4DF-B0E5BB8236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1F5AF42-2E8E-47F5-BC8E-D4C7FA9FA29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教育</a:t>
          </a:r>
          <a:r>
            <a:rPr lang="zh-CN" altLang="en-US"/>
            <a:t/>
          </a:r>
          <a:endParaRPr lang="zh-CN" altLang="en-US"/>
        </a:p>
      </dgm:t>
    </dgm:pt>
    <dgm:pt modelId="{3A37C892-50B7-47F1-86AA-3FDF5EB4EE9B}" cxnId="{3A30E8F5-CCA7-4A94-8D18-CD01A6B7E09B}" type="parTrans">
      <dgm:prSet/>
      <dgm:spPr/>
      <dgm:t>
        <a:bodyPr/>
        <a:p>
          <a:endParaRPr lang="zh-CN" altLang="en-US"/>
        </a:p>
      </dgm:t>
    </dgm:pt>
    <dgm:pt modelId="{63B1AD43-9D20-4050-A552-EF02B5A2392B}" cxnId="{3A30E8F5-CCA7-4A94-8D18-CD01A6B7E09B}" type="sibTrans">
      <dgm:prSet/>
      <dgm:spPr/>
      <dgm:t>
        <a:bodyPr/>
        <a:p>
          <a:endParaRPr lang="zh-CN" altLang="en-US"/>
        </a:p>
      </dgm:t>
    </dgm:pt>
    <dgm:pt modelId="{280D5902-A14D-4C39-A125-DEF43C7815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康养</a:t>
          </a:r>
          <a:r>
            <a:rPr lang="zh-CN" altLang="en-US"/>
            <a:t/>
          </a:r>
          <a:endParaRPr lang="zh-CN" altLang="en-US"/>
        </a:p>
      </dgm:t>
    </dgm:pt>
    <dgm:pt modelId="{0BF6BCDE-F41A-4644-928D-D095CDC58CED}" cxnId="{1FDBB044-EEF9-43BC-A3F5-F7CBA9A34983}" type="parTrans">
      <dgm:prSet/>
      <dgm:spPr/>
      <dgm:t>
        <a:bodyPr/>
        <a:p>
          <a:endParaRPr lang="zh-CN" altLang="en-US"/>
        </a:p>
      </dgm:t>
    </dgm:pt>
    <dgm:pt modelId="{CC55538B-3B09-4E9F-877D-7D4FB05A20D8}" cxnId="{1FDBB044-EEF9-43BC-A3F5-F7CBA9A34983}" type="sibTrans">
      <dgm:prSet/>
      <dgm:spPr/>
      <dgm:t>
        <a:bodyPr/>
        <a:p>
          <a:endParaRPr lang="zh-CN" altLang="en-US"/>
        </a:p>
      </dgm:t>
    </dgm:pt>
    <dgm:pt modelId="{36E5B5FE-7A44-47A1-8F92-B088257A215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农业</a:t>
          </a:r>
          <a:r>
            <a:rPr lang="zh-CN" altLang="en-US"/>
            <a:t/>
          </a:r>
          <a:endParaRPr lang="zh-CN" altLang="en-US"/>
        </a:p>
      </dgm:t>
    </dgm:pt>
    <dgm:pt modelId="{7926F024-4AEC-4671-BBB1-3CE0B2112B8B}" cxnId="{298244CA-88E5-4647-8662-F5E4A3DB9223}" type="parTrans">
      <dgm:prSet/>
      <dgm:spPr/>
      <dgm:t>
        <a:bodyPr/>
        <a:p>
          <a:endParaRPr lang="zh-CN" altLang="en-US"/>
        </a:p>
      </dgm:t>
    </dgm:pt>
    <dgm:pt modelId="{BC0418CD-7831-4545-B1D9-93D351CF53C3}" cxnId="{298244CA-88E5-4647-8662-F5E4A3DB9223}" type="sibTrans">
      <dgm:prSet/>
      <dgm:spPr/>
      <dgm:t>
        <a:bodyPr/>
        <a:p>
          <a:endParaRPr lang="zh-CN" altLang="en-US"/>
        </a:p>
      </dgm:t>
    </dgm:pt>
    <dgm:pt modelId="{0C7D3D51-F412-476C-9C1C-D9011C5FB7E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美业</a:t>
          </a:r>
          <a:r>
            <a:rPr lang="zh-CN" altLang="en-US"/>
            <a:t/>
          </a:r>
          <a:endParaRPr lang="zh-CN" altLang="en-US"/>
        </a:p>
      </dgm:t>
    </dgm:pt>
    <dgm:pt modelId="{400E46CD-A113-4830-88F5-A1B2F4D84554}" cxnId="{DEF66971-7C58-4D86-A2B2-8ECFA5A46BCE}" type="parTrans">
      <dgm:prSet/>
      <dgm:spPr/>
      <dgm:t>
        <a:bodyPr/>
        <a:p>
          <a:endParaRPr lang="zh-CN" altLang="en-US"/>
        </a:p>
      </dgm:t>
    </dgm:pt>
    <dgm:pt modelId="{F5A1DABB-6DD6-47EE-99A8-4582EBF4C827}" cxnId="{DEF66971-7C58-4D86-A2B2-8ECFA5A46BCE}" type="sibTrans">
      <dgm:prSet/>
      <dgm:spPr/>
      <dgm:t>
        <a:bodyPr/>
        <a:p>
          <a:endParaRPr lang="zh-CN" altLang="en-US"/>
        </a:p>
      </dgm:t>
    </dgm:pt>
    <dgm:pt modelId="{906887FB-01DE-46E1-9312-97F8DF38EE6D}" type="pres">
      <dgm:prSet presAssocID="{98CED798-24A6-4160-A4DF-B0E5BB8236C2}" presName="diagram" presStyleCnt="0">
        <dgm:presLayoutVars>
          <dgm:dir/>
          <dgm:resizeHandles val="exact"/>
        </dgm:presLayoutVars>
      </dgm:prSet>
      <dgm:spPr/>
    </dgm:pt>
    <dgm:pt modelId="{8EA24BC0-0B8D-42E9-A25F-7CA5AD90CCA1}" type="pres">
      <dgm:prSet presAssocID="{91F5AF42-2E8E-47F5-BC8E-D4C7FA9FA290}" presName="node" presStyleLbl="node1" presStyleIdx="0" presStyleCnt="4">
        <dgm:presLayoutVars>
          <dgm:bulletEnabled val="1"/>
        </dgm:presLayoutVars>
      </dgm:prSet>
      <dgm:spPr/>
    </dgm:pt>
    <dgm:pt modelId="{6C2FC485-DEBF-4CB8-855D-A9838793F3F3}" type="pres">
      <dgm:prSet presAssocID="{63B1AD43-9D20-4050-A552-EF02B5A2392B}" presName="sibTrans" presStyleCnt="0"/>
      <dgm:spPr/>
    </dgm:pt>
    <dgm:pt modelId="{A3974D1E-D32E-47DA-BFE3-BD66226FC69C}" type="pres">
      <dgm:prSet presAssocID="{280D5902-A14D-4C39-A125-DEF43C7815E8}" presName="node" presStyleLbl="node1" presStyleIdx="1" presStyleCnt="4">
        <dgm:presLayoutVars>
          <dgm:bulletEnabled val="1"/>
        </dgm:presLayoutVars>
      </dgm:prSet>
      <dgm:spPr/>
    </dgm:pt>
    <dgm:pt modelId="{2F2E690F-0370-4CE7-99EA-691838C9081B}" type="pres">
      <dgm:prSet presAssocID="{CC55538B-3B09-4E9F-877D-7D4FB05A20D8}" presName="sibTrans" presStyleCnt="0"/>
      <dgm:spPr/>
    </dgm:pt>
    <dgm:pt modelId="{D62CCB3D-C0B5-4702-B0E7-2BCC3AC6BED6}" type="pres">
      <dgm:prSet presAssocID="{36E5B5FE-7A44-47A1-8F92-B088257A2152}" presName="node" presStyleLbl="node1" presStyleIdx="2" presStyleCnt="4">
        <dgm:presLayoutVars>
          <dgm:bulletEnabled val="1"/>
        </dgm:presLayoutVars>
      </dgm:prSet>
      <dgm:spPr/>
    </dgm:pt>
    <dgm:pt modelId="{41E36F34-9D51-413F-8CB8-323CFB9F70DD}" type="pres">
      <dgm:prSet presAssocID="{BC0418CD-7831-4545-B1D9-93D351CF53C3}" presName="sibTrans" presStyleCnt="0"/>
      <dgm:spPr/>
    </dgm:pt>
    <dgm:pt modelId="{65DCAB72-4323-4909-83B5-EA97756B63D0}" type="pres">
      <dgm:prSet presAssocID="{0C7D3D51-F412-476C-9C1C-D9011C5FB7E6}" presName="node" presStyleLbl="node1" presStyleIdx="3" presStyleCnt="4">
        <dgm:presLayoutVars>
          <dgm:bulletEnabled val="1"/>
        </dgm:presLayoutVars>
      </dgm:prSet>
      <dgm:spPr/>
    </dgm:pt>
  </dgm:ptLst>
  <dgm:cxnLst>
    <dgm:cxn modelId="{3A30E8F5-CCA7-4A94-8D18-CD01A6B7E09B}" srcId="{98CED798-24A6-4160-A4DF-B0E5BB8236C2}" destId="{91F5AF42-2E8E-47F5-BC8E-D4C7FA9FA290}" srcOrd="0" destOrd="0" parTransId="{3A37C892-50B7-47F1-86AA-3FDF5EB4EE9B}" sibTransId="{63B1AD43-9D20-4050-A552-EF02B5A2392B}"/>
    <dgm:cxn modelId="{1FDBB044-EEF9-43BC-A3F5-F7CBA9A34983}" srcId="{98CED798-24A6-4160-A4DF-B0E5BB8236C2}" destId="{280D5902-A14D-4C39-A125-DEF43C7815E8}" srcOrd="1" destOrd="0" parTransId="{0BF6BCDE-F41A-4644-928D-D095CDC58CED}" sibTransId="{CC55538B-3B09-4E9F-877D-7D4FB05A20D8}"/>
    <dgm:cxn modelId="{298244CA-88E5-4647-8662-F5E4A3DB9223}" srcId="{98CED798-24A6-4160-A4DF-B0E5BB8236C2}" destId="{36E5B5FE-7A44-47A1-8F92-B088257A2152}" srcOrd="2" destOrd="0" parTransId="{7926F024-4AEC-4671-BBB1-3CE0B2112B8B}" sibTransId="{BC0418CD-7831-4545-B1D9-93D351CF53C3}"/>
    <dgm:cxn modelId="{DEF66971-7C58-4D86-A2B2-8ECFA5A46BCE}" srcId="{98CED798-24A6-4160-A4DF-B0E5BB8236C2}" destId="{0C7D3D51-F412-476C-9C1C-D9011C5FB7E6}" srcOrd="3" destOrd="0" parTransId="{400E46CD-A113-4830-88F5-A1B2F4D84554}" sibTransId="{F5A1DABB-6DD6-47EE-99A8-4582EBF4C827}"/>
    <dgm:cxn modelId="{E68BB0A6-7DF1-47BC-B1D5-84DB872BEF7D}" type="presOf" srcId="{98CED798-24A6-4160-A4DF-B0E5BB8236C2}" destId="{906887FB-01DE-46E1-9312-97F8DF38EE6D}" srcOrd="0" destOrd="0" presId="urn:microsoft.com/office/officeart/2005/8/layout/default"/>
    <dgm:cxn modelId="{C2E2559E-38CB-43C7-92C1-8E9B262CAF48}" type="presParOf" srcId="{906887FB-01DE-46E1-9312-97F8DF38EE6D}" destId="{8EA24BC0-0B8D-42E9-A25F-7CA5AD90CCA1}" srcOrd="0" destOrd="0" presId="urn:microsoft.com/office/officeart/2005/8/layout/default"/>
    <dgm:cxn modelId="{B3E14577-A75A-449B-B3F4-C16497F7425B}" type="presOf" srcId="{91F5AF42-2E8E-47F5-BC8E-D4C7FA9FA290}" destId="{8EA24BC0-0B8D-42E9-A25F-7CA5AD90CCA1}" srcOrd="0" destOrd="0" presId="urn:microsoft.com/office/officeart/2005/8/layout/default"/>
    <dgm:cxn modelId="{C0C5E065-8ECD-4FD1-B0C2-F863441AA388}" type="presParOf" srcId="{906887FB-01DE-46E1-9312-97F8DF38EE6D}" destId="{6C2FC485-DEBF-4CB8-855D-A9838793F3F3}" srcOrd="1" destOrd="0" presId="urn:microsoft.com/office/officeart/2005/8/layout/default"/>
    <dgm:cxn modelId="{F97BFDDB-8D7A-42F3-8780-510259951F41}" type="presParOf" srcId="{906887FB-01DE-46E1-9312-97F8DF38EE6D}" destId="{A3974D1E-D32E-47DA-BFE3-BD66226FC69C}" srcOrd="2" destOrd="0" presId="urn:microsoft.com/office/officeart/2005/8/layout/default"/>
    <dgm:cxn modelId="{5989F2AE-DA01-4456-BB39-427954EBA3E7}" type="presOf" srcId="{280D5902-A14D-4C39-A125-DEF43C7815E8}" destId="{A3974D1E-D32E-47DA-BFE3-BD66226FC69C}" srcOrd="0" destOrd="0" presId="urn:microsoft.com/office/officeart/2005/8/layout/default"/>
    <dgm:cxn modelId="{1E95E0BC-1A32-4853-A9F8-0391B5D18395}" type="presParOf" srcId="{906887FB-01DE-46E1-9312-97F8DF38EE6D}" destId="{2F2E690F-0370-4CE7-99EA-691838C9081B}" srcOrd="3" destOrd="0" presId="urn:microsoft.com/office/officeart/2005/8/layout/default"/>
    <dgm:cxn modelId="{AABE04DE-D489-4897-8033-A4A0CCA9BB17}" type="presParOf" srcId="{906887FB-01DE-46E1-9312-97F8DF38EE6D}" destId="{D62CCB3D-C0B5-4702-B0E7-2BCC3AC6BED6}" srcOrd="4" destOrd="0" presId="urn:microsoft.com/office/officeart/2005/8/layout/default"/>
    <dgm:cxn modelId="{D1BD2139-FE91-4956-B250-7F25BD41DF23}" type="presOf" srcId="{36E5B5FE-7A44-47A1-8F92-B088257A2152}" destId="{D62CCB3D-C0B5-4702-B0E7-2BCC3AC6BED6}" srcOrd="0" destOrd="0" presId="urn:microsoft.com/office/officeart/2005/8/layout/default"/>
    <dgm:cxn modelId="{21DC63A1-C6E3-4774-B6A9-B6051449517D}" type="presParOf" srcId="{906887FB-01DE-46E1-9312-97F8DF38EE6D}" destId="{41E36F34-9D51-413F-8CB8-323CFB9F70DD}" srcOrd="5" destOrd="0" presId="urn:microsoft.com/office/officeart/2005/8/layout/default"/>
    <dgm:cxn modelId="{4AAB8FC2-8839-4862-A544-55D1E4C4B395}" type="presParOf" srcId="{906887FB-01DE-46E1-9312-97F8DF38EE6D}" destId="{65DCAB72-4323-4909-83B5-EA97756B63D0}" srcOrd="6" destOrd="0" presId="urn:microsoft.com/office/officeart/2005/8/layout/default"/>
    <dgm:cxn modelId="{4CAE5EF7-ED77-473A-AE11-D575873C950E}" type="presOf" srcId="{0C7D3D51-F412-476C-9C1C-D9011C5FB7E6}" destId="{65DCAB72-4323-4909-83B5-EA97756B63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606540" cy="4503420"/>
        <a:chOff x="0" y="0"/>
        <a:chExt cx="6606540" cy="4503420"/>
      </a:xfrm>
    </dsp:grpSpPr>
    <dsp:sp modelId="{8EA24BC0-0B8D-42E9-A25F-7CA5AD90CCA1}">
      <dsp:nvSpPr>
        <dsp:cNvPr id="3" name="矩形 2"/>
        <dsp:cNvSpPr/>
      </dsp:nvSpPr>
      <dsp:spPr bwMode="white">
        <a:xfrm>
          <a:off x="4194" y="208296"/>
          <a:ext cx="3145203" cy="188712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教育</a:t>
          </a:r>
          <a:endParaRPr lang="zh-CN" altLang="en-US"/>
        </a:p>
      </dsp:txBody>
      <dsp:txXfrm>
        <a:off x="4194" y="208296"/>
        <a:ext cx="3145203" cy="1887122"/>
      </dsp:txXfrm>
    </dsp:sp>
    <dsp:sp modelId="{A3974D1E-D32E-47DA-BFE3-BD66226FC69C}">
      <dsp:nvSpPr>
        <dsp:cNvPr id="4" name="矩形 3"/>
        <dsp:cNvSpPr/>
      </dsp:nvSpPr>
      <dsp:spPr bwMode="white">
        <a:xfrm>
          <a:off x="3463917" y="208296"/>
          <a:ext cx="3145203" cy="188712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康养</a:t>
          </a:r>
          <a:endParaRPr lang="zh-CN" altLang="en-US"/>
        </a:p>
      </dsp:txBody>
      <dsp:txXfrm>
        <a:off x="3463917" y="208296"/>
        <a:ext cx="3145203" cy="1887122"/>
      </dsp:txXfrm>
    </dsp:sp>
    <dsp:sp modelId="{D62CCB3D-C0B5-4702-B0E7-2BCC3AC6BED6}">
      <dsp:nvSpPr>
        <dsp:cNvPr id="5" name="矩形 4"/>
        <dsp:cNvSpPr/>
      </dsp:nvSpPr>
      <dsp:spPr bwMode="white">
        <a:xfrm>
          <a:off x="4194" y="2408002"/>
          <a:ext cx="3145203" cy="188712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农业</a:t>
          </a:r>
          <a:endParaRPr lang="zh-CN" altLang="en-US"/>
        </a:p>
      </dsp:txBody>
      <dsp:txXfrm>
        <a:off x="4194" y="2408002"/>
        <a:ext cx="3145203" cy="1887122"/>
      </dsp:txXfrm>
    </dsp:sp>
    <dsp:sp modelId="{65DCAB72-4323-4909-83B5-EA97756B63D0}">
      <dsp:nvSpPr>
        <dsp:cNvPr id="6" name="矩形 5"/>
        <dsp:cNvSpPr/>
      </dsp:nvSpPr>
      <dsp:spPr bwMode="white">
        <a:xfrm>
          <a:off x="3463917" y="2408002"/>
          <a:ext cx="3145203" cy="188712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01929" tIns="201929" rIns="201929" bIns="201929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智慧</a:t>
          </a:r>
          <a:r>
            <a:rPr lang="zh-CN" altLang="en-US"/>
            <a:t>美业</a:t>
          </a:r>
          <a:endParaRPr lang="zh-CN" altLang="en-US"/>
        </a:p>
      </dsp:txBody>
      <dsp:txXfrm>
        <a:off x="3463917" y="2408002"/>
        <a:ext cx="3145203" cy="18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.png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178" y="735100"/>
            <a:ext cx="1828800" cy="53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9177" y="1381322"/>
            <a:ext cx="227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4480563" y="2858182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effectLst/>
                <a:sym typeface="+mn-ea"/>
              </a:rPr>
              <a:t>设备接入介绍</a:t>
            </a:r>
            <a:endParaRPr lang="zh-CN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/>
              <a:ea typeface="微软雅黑" charset="-122"/>
              <a:sym typeface="Arial" panose="020B060402020209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1007" y="5433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2335" y="186055"/>
            <a:ext cx="4084955" cy="1031240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ym typeface="+mn-ea"/>
              </a:rPr>
              <a:t>2</a:t>
            </a:r>
            <a:r>
              <a:rPr lang="zh-CN" altLang="en-US" sz="4400" dirty="0">
                <a:sym typeface="+mn-ea"/>
              </a:rPr>
              <a:t>、直</a:t>
            </a:r>
            <a:r>
              <a:rPr lang="zh-CN" altLang="en-US" sz="4400" dirty="0">
                <a:sym typeface="+mn-ea"/>
              </a:rPr>
              <a:t>连方案</a:t>
            </a:r>
            <a:endParaRPr lang="zh-CN" altLang="en-US" sz="44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5645" y="5120005"/>
            <a:ext cx="9258935" cy="1550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)设备与C-life通过TCP,MQTT,实现数据上下行。利用公司底层5A协议、物模型协议。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)   这种类型接入方式，属于标准的接入C-life接入方式，按照已有流程开展。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)第三方厂商需要使用支持C-life标准的5A协议、物模型协议的Wi-Fi模组、3G/4G模组、NB-IOT模组、Android SDK、以太网网线的linux的SDK等等。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)设备和C-life云的注册认证、配网方式等采用C-life已有流程。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)第三方可以直接使用APP SDK、C-life已经开发的通讯模组进行进行进一步硬件产品的研发。</a:t>
            </a:r>
            <a:endParaRPr lang="zh-CN" altLang="en-US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1495425"/>
            <a:ext cx="8103870" cy="355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2730" y="286385"/>
            <a:ext cx="6605905" cy="10826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业务</a:t>
            </a:r>
            <a:r>
              <a:rPr lang="zh-CN" altLang="en-US" dirty="0">
                <a:sym typeface="+mn-ea"/>
              </a:rPr>
              <a:t>现状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051175" y="1634490"/>
          <a:ext cx="6606540" cy="4503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8520" y="286385"/>
            <a:ext cx="4965700" cy="10826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、智慧</a:t>
            </a:r>
            <a:r>
              <a:rPr lang="zh-CN" altLang="en-US" dirty="0">
                <a:sym typeface="+mn-ea"/>
              </a:rPr>
              <a:t>教育</a:t>
            </a:r>
            <a:endParaRPr lang="zh-CN" altLang="en-US" dirty="0"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2452041" y="2203116"/>
            <a:ext cx="4742967" cy="677248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400" spc="15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1892509" y="2060916"/>
            <a:ext cx="961646" cy="961646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1975310" y="2143717"/>
            <a:ext cx="796045" cy="796045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01</a:t>
            </a:r>
            <a:endParaRPr lang="en-US" altLang="zh-CN" sz="28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4"/>
            </p:custDataLst>
          </p:nvPr>
        </p:nvSpPr>
        <p:spPr>
          <a:xfrm>
            <a:off x="5556524" y="3090377"/>
            <a:ext cx="4742967" cy="677248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400" spc="15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" name="椭圆 34"/>
          <p:cNvSpPr/>
          <p:nvPr>
            <p:custDataLst>
              <p:tags r:id="rId5"/>
            </p:custDataLst>
          </p:nvPr>
        </p:nvSpPr>
        <p:spPr>
          <a:xfrm>
            <a:off x="4996992" y="2948177"/>
            <a:ext cx="961646" cy="961646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" name="椭圆 35"/>
          <p:cNvSpPr/>
          <p:nvPr>
            <p:custDataLst>
              <p:tags r:id="rId6"/>
            </p:custDataLst>
          </p:nvPr>
        </p:nvSpPr>
        <p:spPr>
          <a:xfrm>
            <a:off x="5079793" y="3030978"/>
            <a:ext cx="796045" cy="796045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02</a:t>
            </a:r>
            <a:endParaRPr lang="en-US" altLang="zh-CN" sz="28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917907" y="2316432"/>
            <a:ext cx="3921044" cy="4506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城阳学前教育物联网大数据平台</a:t>
            </a:r>
            <a:endParaRPr lang="zh-CN" altLang="en-US" sz="2000" spc="150" dirty="0">
              <a:latin typeface="微软雅黑" charset="-122"/>
              <a:ea typeface="微软雅黑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6031914" y="3203693"/>
            <a:ext cx="3921044" cy="4506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000" spc="150" dirty="0">
                <a:latin typeface="微软雅黑" charset="-122"/>
                <a:ea typeface="微软雅黑" charset="-122"/>
              </a:rPr>
              <a:t>无极县项目</a:t>
            </a:r>
            <a:endParaRPr lang="zh-CN" altLang="en-US" sz="2000" spc="150" dirty="0">
              <a:latin typeface="微软雅黑" charset="-122"/>
              <a:ea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8520" y="286385"/>
            <a:ext cx="4965700" cy="10826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、智慧</a:t>
            </a:r>
            <a:r>
              <a:rPr lang="zh-CN" altLang="en-US" dirty="0">
                <a:sym typeface="+mn-ea"/>
              </a:rPr>
              <a:t>康养</a:t>
            </a:r>
            <a:endParaRPr lang="zh-CN" altLang="en-US" dirty="0"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2452041" y="2203116"/>
            <a:ext cx="4742967" cy="677248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400" spc="15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1892509" y="2060916"/>
            <a:ext cx="961646" cy="961646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1975310" y="2143717"/>
            <a:ext cx="796045" cy="796045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01</a:t>
            </a:r>
            <a:endParaRPr lang="en-US" altLang="zh-CN" sz="28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4"/>
            </p:custDataLst>
          </p:nvPr>
        </p:nvSpPr>
        <p:spPr>
          <a:xfrm>
            <a:off x="5556524" y="3090377"/>
            <a:ext cx="4742967" cy="677248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400" spc="15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" name="椭圆 34"/>
          <p:cNvSpPr/>
          <p:nvPr>
            <p:custDataLst>
              <p:tags r:id="rId5"/>
            </p:custDataLst>
          </p:nvPr>
        </p:nvSpPr>
        <p:spPr>
          <a:xfrm>
            <a:off x="4996992" y="2948177"/>
            <a:ext cx="961646" cy="961646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" name="椭圆 35"/>
          <p:cNvSpPr/>
          <p:nvPr>
            <p:custDataLst>
              <p:tags r:id="rId6"/>
            </p:custDataLst>
          </p:nvPr>
        </p:nvSpPr>
        <p:spPr>
          <a:xfrm>
            <a:off x="5079793" y="3030978"/>
            <a:ext cx="796045" cy="796045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02</a:t>
            </a:r>
            <a:endParaRPr lang="en-US" altLang="zh-CN" sz="28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8" name="圆角矩形 37"/>
          <p:cNvSpPr/>
          <p:nvPr>
            <p:custDataLst>
              <p:tags r:id="rId7"/>
            </p:custDataLst>
          </p:nvPr>
        </p:nvSpPr>
        <p:spPr>
          <a:xfrm>
            <a:off x="2452041" y="3977637"/>
            <a:ext cx="4742967" cy="677248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zh-CN" altLang="en-US" sz="1400" spc="15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0" name="椭圆 39"/>
          <p:cNvSpPr/>
          <p:nvPr>
            <p:custDataLst>
              <p:tags r:id="rId8"/>
            </p:custDataLst>
          </p:nvPr>
        </p:nvSpPr>
        <p:spPr>
          <a:xfrm>
            <a:off x="1892509" y="3835438"/>
            <a:ext cx="961646" cy="961646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1" name="椭圆 40"/>
          <p:cNvSpPr/>
          <p:nvPr>
            <p:custDataLst>
              <p:tags r:id="rId9"/>
            </p:custDataLst>
          </p:nvPr>
        </p:nvSpPr>
        <p:spPr>
          <a:xfrm>
            <a:off x="1975310" y="3918238"/>
            <a:ext cx="796045" cy="796045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03</a:t>
            </a:r>
            <a:endParaRPr lang="en-US" altLang="zh-CN" sz="28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917907" y="2316432"/>
            <a:ext cx="3921044" cy="4506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城阳区数字健康智慧养老</a:t>
            </a:r>
            <a:endParaRPr lang="zh-CN" altLang="en-US" sz="2000"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6031914" y="3203693"/>
            <a:ext cx="3921044" cy="4506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>
                <a:sym typeface="+mn-ea"/>
              </a:rPr>
              <a:t>河南临颍智慧养老平台</a:t>
            </a:r>
            <a:endParaRPr lang="zh-CN" altLang="en-US" sz="2000" spc="150" dirty="0">
              <a:latin typeface="微软雅黑" charset="-122"/>
              <a:ea typeface="微软雅黑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2917907" y="4090953"/>
            <a:ext cx="3921044" cy="4506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临颍智慧养老平台</a:t>
            </a:r>
            <a:endParaRPr lang="zh-CN" altLang="en-US" sz="2000" spc="150" dirty="0"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8520" y="286385"/>
            <a:ext cx="4965700" cy="10826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、智慧</a:t>
            </a:r>
            <a:r>
              <a:rPr lang="zh-CN" altLang="en-US" dirty="0">
                <a:sym typeface="+mn-ea"/>
              </a:rPr>
              <a:t>美业</a:t>
            </a:r>
            <a:endParaRPr lang="zh-CN" altLang="en-US" dirty="0"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2682962" y="2261802"/>
            <a:ext cx="6700408" cy="956751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400" spc="15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1892509" y="2060916"/>
            <a:ext cx="1358521" cy="1358521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2009482" y="2177889"/>
            <a:ext cx="1124576" cy="1124576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01</a:t>
            </a:r>
            <a:endParaRPr lang="en-US" altLang="zh-CN" sz="28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341093" y="2421884"/>
            <a:ext cx="5539274" cy="6365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800">
                <a:sym typeface="+mn-ea"/>
              </a:rPr>
              <a:t>美业护肤场景</a:t>
            </a:r>
            <a:endParaRPr lang="zh-CN" altLang="en-US" sz="2800" spc="150" dirty="0"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8520" y="286385"/>
            <a:ext cx="4965700" cy="10826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、智慧</a:t>
            </a:r>
            <a:r>
              <a:rPr lang="zh-CN" altLang="en-US" dirty="0">
                <a:sym typeface="+mn-ea"/>
              </a:rPr>
              <a:t>农业</a:t>
            </a:r>
            <a:endParaRPr lang="zh-CN" altLang="en-US" dirty="0"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2682962" y="2261802"/>
            <a:ext cx="6700408" cy="956751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p>
            <a:pPr>
              <a:lnSpc>
                <a:spcPct val="120000"/>
              </a:lnSpc>
            </a:pPr>
            <a:endParaRPr lang="da-DK" altLang="zh-CN" sz="1400" spc="15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1892509" y="2060916"/>
            <a:ext cx="1358521" cy="1358521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2009482" y="2177889"/>
            <a:ext cx="1124576" cy="1124576"/>
          </a:xfrm>
          <a:prstGeom prst="ellips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8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01</a:t>
            </a:r>
            <a:endParaRPr lang="en-US" altLang="zh-CN" sz="28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341093" y="2421884"/>
            <a:ext cx="5539274" cy="6365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800">
                <a:sym typeface="+mn-ea"/>
              </a:rPr>
              <a:t>农业大数据平台</a:t>
            </a:r>
            <a:endParaRPr lang="zh-CN" altLang="en-US" sz="28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6375" y="514350"/>
            <a:ext cx="4159250" cy="1243965"/>
          </a:xfrm>
        </p:spPr>
        <p:txBody>
          <a:bodyPr>
            <a:normAutofit fontScale="90000"/>
          </a:bodyPr>
          <a:p>
            <a:r>
              <a:rPr lang="zh-CN" altLang="en-US"/>
              <a:t>目前</a:t>
            </a:r>
            <a:r>
              <a:rPr lang="zh-CN" altLang="en-US"/>
              <a:t>现状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0710" y="2543175"/>
            <a:ext cx="3964940" cy="1031240"/>
          </a:xfrm>
        </p:spPr>
        <p:txBody>
          <a:bodyPr>
            <a:normAutofit fontScale="80000"/>
          </a:bodyPr>
          <a:p>
            <a:r>
              <a:rPr lang="zh-CN" altLang="en-US" sz="4000"/>
              <a:t>已接入设备种类</a:t>
            </a:r>
            <a:r>
              <a:rPr lang="zh-CN" altLang="en-US" sz="4000"/>
              <a:t>累计：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5734685" y="24403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150+</a:t>
            </a:r>
            <a:endParaRPr lang="en-US" altLang="zh-CN" sz="320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2165985" y="3516630"/>
            <a:ext cx="3806825" cy="772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/>
              <a:t>设备服务数量</a:t>
            </a:r>
            <a:r>
              <a:rPr lang="zh-CN" altLang="en-US" sz="4000"/>
              <a:t>累计：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5741670" y="3557270"/>
            <a:ext cx="1251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100+</a:t>
            </a:r>
            <a:endParaRPr lang="en-US" altLang="zh-CN"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8250" y="821055"/>
            <a:ext cx="5379720" cy="1427480"/>
          </a:xfrm>
        </p:spPr>
        <p:txBody>
          <a:bodyPr/>
          <a:lstStyle/>
          <a:p>
            <a:r>
              <a:rPr lang="zh-CN" altLang="en-US" dirty="0">
                <a:effectLst/>
              </a:rPr>
              <a:t>技术</a:t>
            </a:r>
            <a:r>
              <a:rPr lang="zh-CN" altLang="en-US" dirty="0">
                <a:effectLst/>
              </a:rPr>
              <a:t>现状</a:t>
            </a:r>
            <a:endParaRPr lang="zh-CN" altLang="en-US" dirty="0">
              <a:effectLst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068955" y="3124200"/>
            <a:ext cx="6053455" cy="1910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effectLst/>
              </a:rPr>
              <a:t>1</a:t>
            </a:r>
            <a:r>
              <a:rPr lang="zh-CN" altLang="en-US" sz="4000" dirty="0">
                <a:effectLst/>
              </a:rPr>
              <a:t>、流程介绍</a:t>
            </a:r>
            <a:endParaRPr lang="zh-CN" altLang="en-US" sz="4000" dirty="0">
              <a:effectLst/>
            </a:endParaRPr>
          </a:p>
          <a:p>
            <a:r>
              <a:rPr lang="en-US" altLang="zh-CN" sz="4000" dirty="0">
                <a:effectLst/>
              </a:rPr>
              <a:t>2</a:t>
            </a:r>
            <a:r>
              <a:rPr lang="zh-CN" altLang="en-US" sz="4000" dirty="0">
                <a:effectLst/>
              </a:rPr>
              <a:t>、技术方案</a:t>
            </a:r>
            <a:endParaRPr lang="zh-CN" altLang="en-US" sz="4000" dirty="0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4840" y="544830"/>
            <a:ext cx="6605905" cy="170370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流程介绍</a:t>
            </a:r>
            <a:endParaRPr lang="zh-CN" altLang="en-US" dirty="0">
              <a:effectLst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896110" y="2848232"/>
            <a:ext cx="9144000" cy="2187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effectLst/>
              </a:rPr>
              <a:t>1</a:t>
            </a:r>
            <a:r>
              <a:rPr lang="zh-CN" altLang="en-US" sz="4000" dirty="0">
                <a:effectLst/>
              </a:rPr>
              <a:t>、业务</a:t>
            </a:r>
            <a:r>
              <a:rPr lang="zh-CN" altLang="en-US" sz="4000" dirty="0">
                <a:effectLst/>
              </a:rPr>
              <a:t>接入流程</a:t>
            </a:r>
            <a:endParaRPr lang="zh-CN" altLang="en-US" sz="4000" dirty="0">
              <a:effectLst/>
            </a:endParaRPr>
          </a:p>
          <a:p>
            <a:r>
              <a:rPr lang="en-US" altLang="zh-CN" sz="4000" dirty="0">
                <a:effectLst/>
              </a:rPr>
              <a:t>2</a:t>
            </a:r>
            <a:r>
              <a:rPr lang="zh-CN" altLang="en-US" sz="4000" dirty="0">
                <a:effectLst/>
              </a:rPr>
              <a:t>、技术开发</a:t>
            </a:r>
            <a:r>
              <a:rPr lang="zh-CN" altLang="en-US" sz="4000" dirty="0">
                <a:effectLst/>
              </a:rPr>
              <a:t>流程</a:t>
            </a:r>
            <a:endParaRPr lang="zh-CN" altLang="en-US" sz="4000" dirty="0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6815" y="312420"/>
            <a:ext cx="4909820" cy="873760"/>
          </a:xfrm>
        </p:spPr>
        <p:txBody>
          <a:bodyPr>
            <a:noAutofit/>
          </a:bodyPr>
          <a:p>
            <a:r>
              <a:rPr lang="en-US" altLang="zh-CN" sz="3600"/>
              <a:t>1</a:t>
            </a:r>
            <a:r>
              <a:rPr lang="zh-CN" altLang="en-US" sz="3600"/>
              <a:t>、设备接入业务流程</a:t>
            </a:r>
            <a:endParaRPr lang="zh-CN" altLang="en-US" sz="360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870" y="1488440"/>
            <a:ext cx="9300845" cy="530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955" y="312420"/>
            <a:ext cx="3890010" cy="873760"/>
          </a:xfrm>
        </p:spPr>
        <p:txBody>
          <a:bodyPr>
            <a:noAutofit/>
          </a:bodyPr>
          <a:p>
            <a:r>
              <a:rPr lang="en-US" altLang="zh-CN" sz="3600"/>
              <a:t>2</a:t>
            </a:r>
            <a:r>
              <a:rPr lang="zh-CN" altLang="en-US" sz="3600"/>
              <a:t>、设备接入</a:t>
            </a:r>
            <a:r>
              <a:rPr lang="zh-CN" altLang="en-US" sz="3600"/>
              <a:t>开发</a:t>
            </a:r>
            <a:endParaRPr lang="zh-CN" altLang="en-US" sz="3600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1468120"/>
            <a:ext cx="8414385" cy="526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4840" y="544830"/>
            <a:ext cx="6605905" cy="170370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技术</a:t>
            </a:r>
            <a:r>
              <a:rPr lang="zh-CN" altLang="en-US" dirty="0">
                <a:sym typeface="+mn-ea"/>
              </a:rPr>
              <a:t>方案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346450" y="3429000"/>
            <a:ext cx="5690235" cy="1323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effectLst/>
              </a:rPr>
              <a:t>1</a:t>
            </a:r>
            <a:r>
              <a:rPr lang="zh-CN" altLang="en-US" sz="4000" dirty="0">
                <a:effectLst/>
              </a:rPr>
              <a:t>、</a:t>
            </a:r>
            <a:r>
              <a:rPr lang="zh-CN" altLang="en-US" sz="4000" dirty="0">
                <a:effectLst/>
              </a:rPr>
              <a:t>直连</a:t>
            </a:r>
            <a:endParaRPr lang="zh-CN" altLang="en-US" sz="4000" dirty="0">
              <a:effectLst/>
            </a:endParaRPr>
          </a:p>
          <a:p>
            <a:r>
              <a:rPr lang="en-US" altLang="zh-CN" sz="4000" dirty="0">
                <a:effectLst/>
              </a:rPr>
              <a:t>2</a:t>
            </a:r>
            <a:r>
              <a:rPr lang="zh-CN" altLang="en-US" sz="4000" dirty="0">
                <a:effectLst/>
              </a:rPr>
              <a:t>、</a:t>
            </a:r>
            <a:r>
              <a:rPr lang="zh-CN" altLang="en-US" sz="4000" dirty="0">
                <a:effectLst/>
              </a:rPr>
              <a:t>云联</a:t>
            </a:r>
            <a:endParaRPr lang="zh-CN" altLang="en-US" sz="4000" dirty="0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28625" y="513080"/>
            <a:ext cx="463423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  <a:cs typeface="Arial" panose="020B0604020202090204" pitchFamily="34" charset="0"/>
              </a:rPr>
              <a:t>设备配网接入互联网方式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960" y="5992721"/>
            <a:ext cx="767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kumimoji="1"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以上</a:t>
            </a:r>
            <a:r>
              <a:rPr kumimoji="1"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Wi-Fi</a:t>
            </a:r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设备单品配网，目前必须借助</a:t>
            </a:r>
            <a:r>
              <a:rPr kumimoji="1"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kumimoji="1"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(Android</a:t>
            </a:r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iOS</a:t>
            </a:r>
            <a:r>
              <a:rPr kumimoji="1"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、微信小程序</a:t>
            </a:r>
            <a:r>
              <a:rPr kumimoji="1"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1"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 descr="图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20" y="1918097"/>
            <a:ext cx="11043684" cy="35972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2335" y="186055"/>
            <a:ext cx="4084955" cy="1031240"/>
          </a:xfrm>
        </p:spPr>
        <p:txBody>
          <a:bodyPr>
            <a:noAutofit/>
          </a:bodyPr>
          <a:lstStyle/>
          <a:p>
            <a:r>
              <a:rPr lang="en-US" altLang="zh-CN" sz="4400" dirty="0">
                <a:sym typeface="+mn-ea"/>
              </a:rPr>
              <a:t>1</a:t>
            </a:r>
            <a:r>
              <a:rPr lang="zh-CN" altLang="en-US" sz="4400" dirty="0">
                <a:sym typeface="+mn-ea"/>
              </a:rPr>
              <a:t>、云联方案</a:t>
            </a:r>
            <a:endParaRPr lang="zh-CN" altLang="en-US" sz="4400" dirty="0">
              <a:sym typeface="+mn-ea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0560" y="1669415"/>
            <a:ext cx="9258935" cy="2661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089150" y="4653915"/>
            <a:ext cx="9258935" cy="1550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1)硬件产品经互联网连接C-link云</a:t>
            </a:r>
            <a:endParaRPr lang="zh-CN" altLang="en-US"/>
          </a:p>
          <a:p>
            <a:r>
              <a:rPr lang="zh-CN" altLang="en-US"/>
              <a:t>2)需要C-link做与第三方厂商云做权限认证，授权，打通数据通路。</a:t>
            </a:r>
            <a:endParaRPr lang="zh-CN" altLang="en-US"/>
          </a:p>
          <a:p>
            <a:r>
              <a:rPr lang="zh-CN" altLang="en-US"/>
              <a:t>3)依据C-life平台设备标准协议规则，做账号管理、授权、权限管理、通道方式转换 、访问令牌管理、上行数据(运行数据、告警数据、异常数据)、下行(控制数据、配置数据)协议转换、通道方式转换、事件转化、数据通道加解密、云端绑定、解绑、控制。协议匹配，设备消息格式统一。。</a:t>
            </a:r>
            <a:endParaRPr lang="zh-CN" altLang="en-US"/>
          </a:p>
          <a:p>
            <a:r>
              <a:rPr lang="zh-CN" altLang="en-US"/>
              <a:t>注: 属于非标准接入方式。需要进行非标转化。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2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3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3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宽屏</PresentationFormat>
  <Paragraphs>133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</vt:lpstr>
      <vt:lpstr>汉仪书宋二KW</vt:lpstr>
      <vt:lpstr>Calibri</vt:lpstr>
      <vt:lpstr>Helvetica Neue</vt:lpstr>
      <vt:lpstr>宋体</vt:lpstr>
      <vt:lpstr>Arial Unicode MS</vt:lpstr>
      <vt:lpstr>Arial</vt:lpstr>
      <vt:lpstr>Kaiti SC</vt:lpstr>
      <vt:lpstr>楷体</vt:lpstr>
      <vt:lpstr>汉仪楷体KW</vt:lpstr>
      <vt:lpstr>黑体</vt:lpstr>
      <vt:lpstr>汉仪中黑KW</vt:lpstr>
      <vt:lpstr>WPS</vt:lpstr>
      <vt:lpstr>PowerPoint 演示文稿</vt:lpstr>
      <vt:lpstr>目前现状</vt:lpstr>
      <vt:lpstr>技术现状</vt:lpstr>
      <vt:lpstr>流程介绍</vt:lpstr>
      <vt:lpstr>1、设备接入业务流程</vt:lpstr>
      <vt:lpstr>2、设备接入开发</vt:lpstr>
      <vt:lpstr>技术方案</vt:lpstr>
      <vt:lpstr>PowerPoint 演示文稿</vt:lpstr>
      <vt:lpstr>1、云联方案</vt:lpstr>
      <vt:lpstr>2、直连方案</vt:lpstr>
      <vt:lpstr>业务现状</vt:lpstr>
      <vt:lpstr>1、智慧教育</vt:lpstr>
      <vt:lpstr>1、智慧康养</vt:lpstr>
      <vt:lpstr>1、智慧美业</vt:lpstr>
      <vt:lpstr>1、智慧农业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陈萍</cp:lastModifiedBy>
  <cp:revision>11</cp:revision>
  <dcterms:created xsi:type="dcterms:W3CDTF">2023-11-17T07:45:15Z</dcterms:created>
  <dcterms:modified xsi:type="dcterms:W3CDTF">2023-11-17T07:45:15Z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2052-6.3.0.8471</vt:lpwstr>
  </property>
  <property fmtid="{D5CDD505-2E9C-101B-9397-08002B2CF9AE}" pid="3" name="ICV">
    <vt:lpwstr>6E9CE56B13875FC04C065365C8370C5B_41</vt:lpwstr>
  </property>
</Properties>
</file>