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788" r:id="rId3"/>
    <p:sldId id="812" r:id="rId5"/>
    <p:sldId id="813" r:id="rId6"/>
    <p:sldId id="814" r:id="rId7"/>
    <p:sldId id="293" r:id="rId8"/>
    <p:sldId id="482" r:id="rId9"/>
    <p:sldId id="484" r:id="rId10"/>
    <p:sldId id="785" r:id="rId11"/>
    <p:sldId id="786" r:id="rId12"/>
    <p:sldId id="782" r:id="rId13"/>
    <p:sldId id="764" r:id="rId14"/>
    <p:sldId id="787" r:id="rId15"/>
    <p:sldId id="270" r:id="rId16"/>
    <p:sldId id="271" r:id="rId17"/>
    <p:sldId id="279" r:id="rId18"/>
    <p:sldId id="284" r:id="rId19"/>
    <p:sldId id="285" r:id="rId20"/>
    <p:sldId id="286" r:id="rId21"/>
    <p:sldId id="287" r:id="rId22"/>
    <p:sldId id="296" r:id="rId23"/>
    <p:sldId id="298" r:id="rId24"/>
    <p:sldId id="299" r:id="rId25"/>
    <p:sldId id="300" r:id="rId26"/>
    <p:sldId id="295" r:id="rId27"/>
    <p:sldId id="489" r:id="rId28"/>
    <p:sldId id="815" r:id="rId29"/>
    <p:sldId id="816" r:id="rId30"/>
    <p:sldId id="783" r:id="rId31"/>
    <p:sldId id="763" r:id="rId32"/>
    <p:sldId id="784" r:id="rId33"/>
    <p:sldId id="487" r:id="rId34"/>
    <p:sldId id="488" r:id="rId35"/>
    <p:sldId id="28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2E2"/>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94"/>
    <p:restoredTop sz="94713"/>
  </p:normalViewPr>
  <p:slideViewPr>
    <p:cSldViewPr snapToGrid="0" snapToObjects="1">
      <p:cViewPr varScale="1">
        <p:scale>
          <a:sx n="145" d="100"/>
          <a:sy n="145" d="100"/>
        </p:scale>
        <p:origin x="3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720B-DE80-854F-8947-025CE03935CB}"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7D2CC-461A-4541-800F-BDEDD9D4D4C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67660C-9CF6-4668-A84A-629D8A7876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pic>
        <p:nvPicPr>
          <p:cNvPr id="5" name="Picture 2" descr="E:\晶晶\2017\CLife PPT 模板\素材\02.jpg"/>
          <p:cNvPicPr>
            <a:picLocks noChangeAspect="1" noChangeArrowheads="1"/>
          </p:cNvPicPr>
          <p:nvPr userDrawn="1"/>
        </p:nvPicPr>
        <p:blipFill>
          <a:blip r:embed="rId2"/>
          <a:srcRect/>
          <a:stretch>
            <a:fillRect/>
          </a:stretch>
        </p:blipFill>
        <p:spPr bwMode="auto">
          <a:xfrm>
            <a:off x="841375" y="-6350"/>
            <a:ext cx="10509250" cy="6870700"/>
          </a:xfrm>
          <a:prstGeom prst="rect">
            <a:avLst/>
          </a:prstGeom>
          <a:noFill/>
        </p:spPr>
      </p:pic>
      <p:pic>
        <p:nvPicPr>
          <p:cNvPr id="2" name="Picture 3" descr="C:\Users\Administrator\Desktop\和而泰 LOGO\C-life-LOGO 横版+竖版.png"/>
          <p:cNvPicPr>
            <a:picLocks noChangeAspect="1" noChangeArrowheads="1"/>
          </p:cNvPicPr>
          <p:nvPr userDrawn="1"/>
        </p:nvPicPr>
        <p:blipFill>
          <a:blip r:embed="rId3" cstate="print"/>
          <a:srcRect/>
          <a:stretch>
            <a:fillRect/>
          </a:stretch>
        </p:blipFill>
        <p:spPr bwMode="auto">
          <a:xfrm>
            <a:off x="205281" y="150109"/>
            <a:ext cx="851425" cy="252466"/>
          </a:xfrm>
          <a:prstGeom prst="rect">
            <a:avLst/>
          </a:prstGeom>
          <a:noFill/>
        </p:spPr>
      </p:pic>
      <p:sp>
        <p:nvSpPr>
          <p:cNvPr id="3" name="TextBox 2"/>
          <p:cNvSpPr txBox="1"/>
          <p:nvPr userDrawn="1"/>
        </p:nvSpPr>
        <p:spPr>
          <a:xfrm>
            <a:off x="10771834" y="156353"/>
            <a:ext cx="1262344" cy="246221"/>
          </a:xfrm>
          <a:prstGeom prst="rect">
            <a:avLst/>
          </a:prstGeom>
          <a:noFill/>
        </p:spPr>
        <p:txBody>
          <a:bodyPr wrap="square" rtlCol="0">
            <a:spAutoFit/>
          </a:bodyPr>
          <a:lstStyle/>
          <a:p>
            <a:pPr algn="di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生活本应如此</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Box 3"/>
          <p:cNvSpPr txBox="1"/>
          <p:nvPr userDrawn="1"/>
        </p:nvSpPr>
        <p:spPr>
          <a:xfrm>
            <a:off x="10771834" y="6511331"/>
            <a:ext cx="1262344" cy="246221"/>
          </a:xfrm>
          <a:prstGeom prst="rect">
            <a:avLst/>
          </a:prstGeom>
          <a:noFill/>
        </p:spPr>
        <p:txBody>
          <a:bodyPr wrap="square" rtlCol="0">
            <a:spAutoFit/>
          </a:bodyPr>
          <a:lstStyle/>
          <a:p>
            <a:pPr algn="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www.clife.cn</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B9E95D8-DB10-F741-BEA9-FA2CD16045C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87951690-37AD-B94E-9D4E-3BF0E3C7FFE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E95D8-DB10-F741-BEA9-FA2CD16045CE}"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51690-37AD-B94E-9D4E-3BF0E3C7FFE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3"/>
          <p:cNvSpPr txBox="1"/>
          <p:nvPr/>
        </p:nvSpPr>
        <p:spPr>
          <a:xfrm>
            <a:off x="3054744" y="873013"/>
            <a:ext cx="5733616" cy="4416588"/>
          </a:xfrm>
          <a:prstGeom prst="rect">
            <a:avLst/>
          </a:prstGeom>
          <a:ln w="12700">
            <a:miter lim="400000"/>
          </a:ln>
        </p:spPr>
        <p:txBody>
          <a:bodyPr wrap="none" lIns="60957" tIns="60957" rIns="60957" bIns="60957">
            <a:spAutoFit/>
          </a:bodyPr>
          <a:lstStyle>
            <a:lvl1pPr algn="ctr">
              <a:defRPr sz="6000">
                <a:latin typeface="微软雅黑 Light" panose="020B0502040204020203" charset="-122"/>
                <a:ea typeface="微软雅黑 Light" panose="020B0502040204020203" charset="-122"/>
                <a:cs typeface="微软雅黑 Light" panose="020B0502040204020203" charset="-122"/>
                <a:sym typeface="微软雅黑 Light" panose="020B0502040204020203" charset="-122"/>
              </a:defRPr>
            </a:lvl1pPr>
          </a:lstStyle>
          <a:p>
            <a:pPr algn="ctr">
              <a:lnSpc>
                <a:spcPct val="150000"/>
              </a:lnSpc>
            </a:pPr>
            <a:r>
              <a:rPr lang="zh-CN" altLang="en-US" sz="4400" b="1" dirty="0">
                <a:solidFill>
                  <a:schemeClr val="tx1">
                    <a:lumMod val="50000"/>
                    <a:lumOff val="50000"/>
                  </a:schemeClr>
                </a:solidFill>
                <a:latin typeface="微软雅黑" panose="020B0503020204020204" pitchFamily="34" charset="-122"/>
                <a:ea typeface="微软雅黑" panose="020B0503020204020204" pitchFamily="34" charset="-122"/>
              </a:rPr>
              <a:t>数联天下</a:t>
            </a:r>
            <a:endParaRPr lang="en-US" altLang="zh-CN" sz="4400" b="1" dirty="0">
              <a:solidFill>
                <a:schemeClr val="tx1">
                  <a:lumMod val="50000"/>
                  <a:lumOff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5400" b="1">
                <a:solidFill>
                  <a:srgbClr val="0070C0"/>
                </a:solidFill>
                <a:latin typeface="微软雅黑" panose="020B0503020204020204" pitchFamily="34" charset="-122"/>
                <a:ea typeface="微软雅黑" panose="020B0503020204020204" pitchFamily="34" charset="-122"/>
              </a:rPr>
              <a:t>项目立项</a:t>
            </a:r>
            <a:r>
              <a:rPr lang="zh-CN" altLang="en-US" sz="5400" b="1" dirty="0">
                <a:solidFill>
                  <a:srgbClr val="0070C0"/>
                </a:solidFill>
                <a:latin typeface="微软雅黑" panose="020B0503020204020204" pitchFamily="34" charset="-122"/>
                <a:ea typeface="微软雅黑" panose="020B0503020204020204" pitchFamily="34" charset="-122"/>
              </a:rPr>
              <a:t>评审汇报</a:t>
            </a:r>
            <a:endParaRPr lang="en-US" altLang="zh-CN" sz="5400" b="1" dirty="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4400" b="1">
                <a:solidFill>
                  <a:srgbClr val="C00000"/>
                </a:solidFill>
                <a:latin typeface="微软雅黑" panose="020B0503020204020204" pitchFamily="34" charset="-122"/>
                <a:ea typeface="微软雅黑" panose="020B0503020204020204" pitchFamily="34" charset="-122"/>
                <a:sym typeface="Arial" panose="020B0604020202020204"/>
              </a:rPr>
              <a:t>C-Life</a:t>
            </a:r>
            <a:r>
              <a:rPr lang="zh-CN" altLang="en-US" sz="4400" b="1">
                <a:solidFill>
                  <a:srgbClr val="C00000"/>
                </a:solidFill>
                <a:latin typeface="微软雅黑" panose="020B0503020204020204" pitchFamily="34" charset="-122"/>
                <a:ea typeface="微软雅黑" panose="020B0503020204020204" pitchFamily="34" charset="-122"/>
                <a:sym typeface="Arial" panose="020B0604020202020204"/>
              </a:rPr>
              <a:t>平台</a:t>
            </a:r>
            <a:r>
              <a:rPr lang="zh-CN" altLang="zh-CN" sz="4400" b="1">
                <a:solidFill>
                  <a:srgbClr val="C00000"/>
                </a:solidFill>
                <a:latin typeface="微软雅黑" panose="020B0503020204020204" pitchFamily="34" charset="-122"/>
                <a:ea typeface="微软雅黑" panose="020B0503020204020204" pitchFamily="34" charset="-122"/>
                <a:sym typeface="Arial" panose="020B0604020202020204"/>
              </a:rPr>
              <a:t>标准接入</a:t>
            </a:r>
            <a:endParaRPr lang="zh-CN" altLang="zh-CN" sz="4400" b="1">
              <a:solidFill>
                <a:srgbClr val="C00000"/>
              </a:solidFill>
              <a:latin typeface="微软雅黑" panose="020B0503020204020204" pitchFamily="34" charset="-122"/>
              <a:ea typeface="微软雅黑" panose="020B0503020204020204" pitchFamily="34" charset="-122"/>
              <a:sym typeface="Arial" panose="020B0604020202020204"/>
            </a:endParaRPr>
          </a:p>
          <a:p>
            <a:pPr algn="ctr">
              <a:lnSpc>
                <a:spcPct val="150000"/>
              </a:lnSpc>
            </a:pPr>
            <a:endParaRPr lang="zh-CN" altLang="en-US" sz="4400" b="1" dirty="0">
              <a:solidFill>
                <a:srgbClr val="C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50345" y="4890970"/>
            <a:ext cx="2172061" cy="398780"/>
          </a:xfrm>
          <a:prstGeom prst="rect">
            <a:avLst/>
          </a:prstGeom>
          <a:noFill/>
        </p:spPr>
        <p:txBody>
          <a:bodyPr wrap="square" rtlCol="0">
            <a:spAutoFit/>
          </a:bodyPr>
          <a:lstStyle/>
          <a:p>
            <a:pPr algn="r"/>
            <a:r>
              <a:rPr lang="en-US" altLang="zh-CN" sz="2000" b="1" dirty="0">
                <a:solidFill>
                  <a:schemeClr val="tx1">
                    <a:lumMod val="50000"/>
                    <a:lumOff val="50000"/>
                  </a:schemeClr>
                </a:solidFill>
              </a:rPr>
              <a:t>2022.03.15</a:t>
            </a:r>
            <a:endParaRPr lang="zh-CN" altLang="en-US" sz="2000" b="1" dirty="0">
              <a:solidFill>
                <a:schemeClr val="tx1">
                  <a:lumMod val="50000"/>
                  <a:lumOff val="50000"/>
                </a:schemeClr>
              </a:solidFill>
            </a:endParaRPr>
          </a:p>
        </p:txBody>
      </p:sp>
      <p:sp>
        <p:nvSpPr>
          <p:cNvPr id="4" name="文本框 3"/>
          <p:cNvSpPr txBox="1"/>
          <p:nvPr/>
        </p:nvSpPr>
        <p:spPr>
          <a:xfrm>
            <a:off x="6020661" y="4951196"/>
            <a:ext cx="2191626"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开放平台</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设备接入组</a:t>
            </a:r>
            <a:r>
              <a:rPr lang="en-US" altLang="zh-CN" sz="1600" b="1" dirty="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赋能</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7" name="文本框 6"/>
          <p:cNvSpPr txBox="1"/>
          <p:nvPr/>
        </p:nvSpPr>
        <p:spPr>
          <a:xfrm>
            <a:off x="631838" y="1447910"/>
            <a:ext cx="10928323" cy="3529556"/>
          </a:xfrm>
          <a:prstGeom prst="rect">
            <a:avLst/>
          </a:prstGeom>
          <a:noFill/>
        </p:spPr>
        <p:txBody>
          <a:bodyPr wrap="square" rtlCol="0">
            <a:spAutoFit/>
          </a:bodyPr>
          <a:lstStyle/>
          <a:p>
            <a:pPr indent="0">
              <a:buFont typeface="Arial" panose="020B0604020202020204" pitchFamily="34" charset="0"/>
              <a:buNone/>
            </a:pPr>
            <a:endParaRPr lang="zh-CN" altLang="en-US" sz="1600" b="1" dirty="0">
              <a:effectLst/>
              <a:latin typeface="思源黑体 CN" panose="020B0200000000000000" charset="-122"/>
              <a:ea typeface="思源黑体 CN" panose="020B0200000000000000" charset="-122"/>
              <a:cs typeface="思源黑体 CN" panose="020B0200000000000000"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标准化流程接入  </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流程标准化、</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SDK</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开发、</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API</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接口、发布标准化</a:t>
            </a:r>
            <a:r>
              <a:rPr lang="en-US" altLang="zh-CN" sz="2000" dirty="0">
                <a:latin typeface="Kaiti SC" panose="02010600040101010101" pitchFamily="2" charset="-122"/>
                <a:ea typeface="Kaiti SC" panose="02010600040101010101" pitchFamily="2" charset="-122"/>
                <a:sym typeface="+mn-ea"/>
              </a:rPr>
              <a:t>	</a:t>
            </a:r>
            <a:endParaRPr lang="zh-CN" altLang="en-US"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标准化方案复制  </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复合标准化流程和技术架构的设备，接入方案可复制</a:t>
            </a:r>
            <a:endPar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数据标准化消息分发 </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接入的设备业务，实现统一数据格式和分发方式</a:t>
            </a:r>
            <a:endPar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快速数据导入业务平台  </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接入的设备可快速嫁接到业务平台，实现业务平台业务延展</a:t>
            </a:r>
            <a:endPar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快速实现私有化部署 </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实现单机和分布式集群部署，便于需要私有化的项目快速落地</a:t>
            </a:r>
            <a:endPar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设备数据链路监控</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设备从数据源到消费端的链路监控</a:t>
            </a:r>
            <a:endPar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设备管理   </a:t>
            </a:r>
            <a:r>
              <a:rPr lang="en-US" altLang="zh-CN" sz="2000" dirty="0">
                <a:latin typeface="Kaiti SC" panose="02010600040101010101" pitchFamily="2" charset="-122"/>
                <a:ea typeface="Kaiti SC" panose="02010600040101010101" pitchFamily="2" charset="-122"/>
                <a:sym typeface="+mn-ea"/>
              </a:rPr>
              <a:t>			</a:t>
            </a:r>
            <a:r>
              <a:rPr lang="en-US" altLang="zh-CN" sz="2000" dirty="0">
                <a:solidFill>
                  <a:schemeClr val="tx1">
                    <a:lumMod val="50000"/>
                    <a:lumOff val="50000"/>
                  </a:schemeClr>
                </a:solidFill>
                <a:latin typeface="Kaiti SC" panose="02010600040101010101" pitchFamily="2" charset="-122"/>
                <a:ea typeface="Kaiti SC" panose="02010600040101010101" pitchFamily="2" charset="-122"/>
                <a:sym typeface="+mn-ea"/>
              </a:rPr>
              <a:t>--</a:t>
            </a:r>
            <a:r>
              <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rPr>
              <a:t>统计各种接入设备的使用情况</a:t>
            </a:r>
            <a:endParaRPr lang="zh-CN" altLang="en-US" sz="2000" dirty="0">
              <a:solidFill>
                <a:schemeClr val="tx1">
                  <a:lumMod val="50000"/>
                  <a:lumOff val="50000"/>
                </a:schemeClr>
              </a:solidFill>
              <a:latin typeface="Kaiti SC" panose="02010600040101010101" pitchFamily="2" charset="-122"/>
              <a:ea typeface="Kaiti SC" panose="0201060004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设备通讯链路</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7" name="文本框 6"/>
          <p:cNvSpPr txBox="1"/>
          <p:nvPr/>
        </p:nvSpPr>
        <p:spPr>
          <a:xfrm>
            <a:off x="481965" y="1285875"/>
            <a:ext cx="11035584" cy="1631216"/>
          </a:xfrm>
          <a:prstGeom prst="rect">
            <a:avLst/>
          </a:prstGeom>
          <a:noFill/>
        </p:spPr>
        <p:txBody>
          <a:bodyPr wrap="square" rtlCol="0">
            <a:spAutoFit/>
          </a:bodyPr>
          <a:lstStyle/>
          <a:p>
            <a:pPr algn="l"/>
            <a:r>
              <a:rPr lang="zh-CN" altLang="en-US" sz="2000" dirty="0">
                <a:latin typeface="Kaiti SC" panose="02010600040101010101" pitchFamily="2" charset="-122"/>
                <a:ea typeface="Kaiti SC" panose="02010600040101010101" pitchFamily="2" charset="-122"/>
              </a:rPr>
              <a:t>        C-</a:t>
            </a:r>
            <a:r>
              <a:rPr lang="en-US" altLang="zh-CN" sz="2000" dirty="0">
                <a:latin typeface="Kaiti SC" panose="02010600040101010101" pitchFamily="2" charset="-122"/>
                <a:ea typeface="Kaiti SC" panose="02010600040101010101" pitchFamily="2" charset="-122"/>
              </a:rPr>
              <a:t>l</a:t>
            </a:r>
            <a:r>
              <a:rPr lang="zh-CN" altLang="en-US" sz="2000" dirty="0">
                <a:latin typeface="Kaiti SC" panose="02010600040101010101" pitchFamily="2" charset="-122"/>
                <a:ea typeface="Kaiti SC" panose="02010600040101010101" pitchFamily="2" charset="-122"/>
              </a:rPr>
              <a:t>ife做了一个系统和系统之间可以双向通讯的通路，这个通路就叫C-Link，通过这个通路可以完成第三方云对云系统下的设备接入，通过云端映射/适配的方式，将第三方云端设备转换成C-</a:t>
            </a:r>
            <a:r>
              <a:rPr lang="en-US" altLang="zh-CN" sz="2000" dirty="0">
                <a:latin typeface="Kaiti SC" panose="02010600040101010101" pitchFamily="2" charset="-122"/>
                <a:ea typeface="Kaiti SC" panose="02010600040101010101" pitchFamily="2" charset="-122"/>
              </a:rPr>
              <a:t>l</a:t>
            </a:r>
            <a:r>
              <a:rPr lang="zh-CN" altLang="en-US" sz="2000" dirty="0">
                <a:latin typeface="Kaiti SC" panose="02010600040101010101" pitchFamily="2" charset="-122"/>
                <a:ea typeface="Kaiti SC" panose="02010600040101010101" pitchFamily="2" charset="-122"/>
              </a:rPr>
              <a:t>ife可以识别的设备。</a:t>
            </a:r>
            <a:endParaRPr lang="en-US" altLang="zh-CN" sz="2000" dirty="0">
              <a:latin typeface="Kaiti SC" panose="02010600040101010101" pitchFamily="2" charset="-122"/>
              <a:ea typeface="Kaiti SC" panose="02010600040101010101" pitchFamily="2" charset="-122"/>
            </a:endParaRPr>
          </a:p>
          <a:p>
            <a:r>
              <a:rPr lang="zh-CN" altLang="en-US" sz="2000" dirty="0">
                <a:latin typeface="Kaiti SC" panose="02010600040101010101" pitchFamily="2" charset="-122"/>
                <a:ea typeface="Kaiti SC" panose="02010600040101010101" pitchFamily="2" charset="-122"/>
              </a:rPr>
              <a:t>        所有标准的和非标准的C-Life设备接入的技术支持工作都归口到接入中心。接入中心逐步将C-</a:t>
            </a:r>
            <a:r>
              <a:rPr lang="en-US" altLang="zh-CN" sz="2000" dirty="0">
                <a:latin typeface="Kaiti SC" panose="02010600040101010101" pitchFamily="2" charset="-122"/>
                <a:ea typeface="Kaiti SC" panose="02010600040101010101" pitchFamily="2" charset="-122"/>
              </a:rPr>
              <a:t>l</a:t>
            </a:r>
            <a:r>
              <a:rPr lang="zh-CN" altLang="en-US" sz="2000" dirty="0">
                <a:latin typeface="Kaiti SC" panose="02010600040101010101" pitchFamily="2" charset="-122"/>
                <a:ea typeface="Kaiti SC" panose="02010600040101010101" pitchFamily="2" charset="-122"/>
              </a:rPr>
              <a:t>ife使用上的问题进行优化、梳理、文档化和推进开放平台优化使用。</a:t>
            </a:r>
            <a:endParaRPr lang="zh-CN" altLang="en-US" sz="2000" dirty="0">
              <a:latin typeface="Kaiti SC" panose="02010600040101010101" pitchFamily="2" charset="-122"/>
              <a:ea typeface="Kaiti SC"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接入流程</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8" name="文本框 7"/>
          <p:cNvSpPr txBox="1"/>
          <p:nvPr/>
        </p:nvSpPr>
        <p:spPr>
          <a:xfrm>
            <a:off x="339047" y="1324724"/>
            <a:ext cx="11322122" cy="2308324"/>
          </a:xfrm>
          <a:prstGeom prst="rect">
            <a:avLst/>
          </a:prstGeom>
          <a:noFill/>
        </p:spPr>
        <p:txBody>
          <a:bodyPr wrap="square" rtlCol="0">
            <a:spAutoFit/>
          </a:bodyPr>
          <a:lstStyle/>
          <a:p>
            <a:pPr algn="l"/>
            <a:r>
              <a:rPr lang="zh-CN" altLang="en-US" dirty="0"/>
              <a:t>老版本痛点</a:t>
            </a:r>
            <a:endParaRPr lang="zh-CN" altLang="en-US" dirty="0"/>
          </a:p>
          <a:p>
            <a:pPr algn="l"/>
            <a:r>
              <a:rPr lang="zh-CN" altLang="en-US" dirty="0"/>
              <a:t>1.设备接入流程生命周期没有统一管理。</a:t>
            </a:r>
            <a:endParaRPr lang="zh-CN" altLang="en-US" dirty="0"/>
          </a:p>
          <a:p>
            <a:r>
              <a:rPr lang="en-US" altLang="zh-CN" dirty="0"/>
              <a:t>2</a:t>
            </a:r>
            <a:r>
              <a:rPr lang="zh-CN" altLang="en-US" dirty="0"/>
              <a:t>.事业部很多数时候业务不确定性大，接入策略调整比较频繁。</a:t>
            </a:r>
            <a:endParaRPr lang="zh-CN" altLang="en-US" dirty="0"/>
          </a:p>
          <a:p>
            <a:pPr algn="l"/>
            <a:r>
              <a:rPr lang="en-US" altLang="zh-CN" dirty="0"/>
              <a:t>3</a:t>
            </a:r>
            <a:r>
              <a:rPr lang="zh-CN" altLang="en-US" dirty="0"/>
              <a:t>.平台无法满足标准化数据接入和输出。</a:t>
            </a:r>
            <a:endParaRPr lang="en-US" altLang="zh-CN" dirty="0"/>
          </a:p>
          <a:p>
            <a:pPr algn="l"/>
            <a:r>
              <a:rPr lang="en-US" altLang="zh-CN" dirty="0"/>
              <a:t>4</a:t>
            </a:r>
            <a:r>
              <a:rPr lang="zh-CN" altLang="en-US" dirty="0"/>
              <a:t>.缺少日志管理模块，溯源比较麻烦。</a:t>
            </a:r>
            <a:endParaRPr lang="en-US" altLang="zh-CN" dirty="0"/>
          </a:p>
          <a:p>
            <a:pPr algn="l"/>
            <a:r>
              <a:rPr lang="en-US" altLang="zh-CN" dirty="0"/>
              <a:t>5.</a:t>
            </a:r>
            <a:r>
              <a:rPr lang="zh-CN" altLang="en-US" dirty="0"/>
              <a:t>所有接入的设备，几乎全部满足事业部，无法满足对外提供业务能力。</a:t>
            </a:r>
            <a:endParaRPr lang="en-US" altLang="zh-CN" dirty="0"/>
          </a:p>
          <a:p>
            <a:pPr algn="l"/>
            <a:r>
              <a:rPr lang="en-US" altLang="zh-CN" dirty="0"/>
              <a:t>6.</a:t>
            </a:r>
            <a:r>
              <a:rPr lang="zh-CN" altLang="en-US" dirty="0"/>
              <a:t>设备接入无标准化的接入流程文档管理。</a:t>
            </a:r>
            <a:endParaRPr lang="en-US" altLang="zh-CN" dirty="0"/>
          </a:p>
          <a:p>
            <a:pPr algn="l"/>
            <a:r>
              <a:rPr lang="en-US" altLang="zh-CN" dirty="0"/>
              <a:t>7.</a:t>
            </a:r>
            <a:r>
              <a:rPr lang="zh-CN" altLang="en-US" dirty="0"/>
              <a:t>设备测试以业务线测试验收为结项。</a:t>
            </a:r>
            <a:endParaRPr lang="zh-CN" altLang="en-US" dirty="0"/>
          </a:p>
        </p:txBody>
      </p:sp>
      <p:sp>
        <p:nvSpPr>
          <p:cNvPr id="9" name="文本框 8"/>
          <p:cNvSpPr txBox="1"/>
          <p:nvPr/>
        </p:nvSpPr>
        <p:spPr>
          <a:xfrm>
            <a:off x="339047" y="4156311"/>
            <a:ext cx="10366625" cy="2585323"/>
          </a:xfrm>
          <a:prstGeom prst="rect">
            <a:avLst/>
          </a:prstGeom>
          <a:noFill/>
        </p:spPr>
        <p:txBody>
          <a:bodyPr wrap="square" rtlCol="0">
            <a:spAutoFit/>
          </a:bodyPr>
          <a:lstStyle/>
          <a:p>
            <a:r>
              <a:rPr lang="zh-CN" altLang="en-US" dirty="0"/>
              <a:t>新版本标准化优点</a:t>
            </a:r>
            <a:endParaRPr lang="en-US" altLang="zh-CN" dirty="0"/>
          </a:p>
          <a:p>
            <a:r>
              <a:rPr lang="zh-CN" altLang="en-US" dirty="0"/>
              <a:t>1.统一管理设备接入流程生命周期。达到可销售阶段，录入开放平台产品中心。</a:t>
            </a:r>
            <a:endParaRPr lang="zh-CN" altLang="en-US" dirty="0"/>
          </a:p>
          <a:p>
            <a:pPr algn="l"/>
            <a:r>
              <a:rPr lang="zh-CN" altLang="en-US" dirty="0"/>
              <a:t>2.事业部需求确认后，立项后，投入人力对接接入。</a:t>
            </a:r>
            <a:endParaRPr lang="en-US" altLang="zh-CN" dirty="0"/>
          </a:p>
          <a:p>
            <a:r>
              <a:rPr lang="zh-CN" altLang="en-US" dirty="0"/>
              <a:t>3.平台满足标准化设备接入，标准数据接入和输出。</a:t>
            </a:r>
            <a:endParaRPr lang="zh-CN" altLang="en-US" dirty="0"/>
          </a:p>
          <a:p>
            <a:pPr algn="l"/>
            <a:r>
              <a:rPr lang="zh-CN" altLang="en-US" dirty="0"/>
              <a:t>4.增加日志管理模块，解决问题定位难。</a:t>
            </a:r>
            <a:endParaRPr lang="zh-CN" altLang="en-US" dirty="0"/>
          </a:p>
          <a:p>
            <a:r>
              <a:rPr lang="zh-CN" altLang="en-US" dirty="0"/>
              <a:t>5.所有接入的设备，在满足满足事业部，在符合公司条款的情况下满足对外提供业务能力。</a:t>
            </a:r>
            <a:endParaRPr lang="zh-CN" altLang="en-US" dirty="0"/>
          </a:p>
          <a:p>
            <a:r>
              <a:rPr lang="zh-CN" altLang="en-US" dirty="0"/>
              <a:t>6.设备接入标准化的接入流程文档管理。</a:t>
            </a:r>
            <a:endParaRPr lang="en-US" altLang="zh-CN" dirty="0"/>
          </a:p>
          <a:p>
            <a:r>
              <a:rPr lang="en-US" altLang="zh-CN" dirty="0"/>
              <a:t>7.</a:t>
            </a:r>
            <a:r>
              <a:rPr lang="zh-CN" altLang="en-US" dirty="0"/>
              <a:t>设备测试以平台接入设备测试报告为基准验收。</a:t>
            </a:r>
            <a:endParaRPr lang="en-US" altLang="zh-CN" dirty="0"/>
          </a:p>
          <a:p>
            <a:pPr algn="l"/>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设备联网方式</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5" name="文本框 4"/>
          <p:cNvSpPr txBox="1"/>
          <p:nvPr/>
        </p:nvSpPr>
        <p:spPr>
          <a:xfrm>
            <a:off x="3409315" y="1297305"/>
            <a:ext cx="4975860" cy="4523105"/>
          </a:xfrm>
          <a:prstGeom prst="rect">
            <a:avLst/>
          </a:prstGeom>
          <a:noFill/>
        </p:spPr>
        <p:txBody>
          <a:bodyPr wrap="square" rtlCol="0">
            <a:spAutoFit/>
          </a:bodyPr>
          <a:lstStyle/>
          <a:p>
            <a:pPr marL="342900" indent="-342900">
              <a:lnSpc>
                <a:spcPct val="250000"/>
              </a:lnSpc>
              <a:buFont typeface="+mj-lt"/>
              <a:buAutoNum type="arabicPeriod"/>
            </a:pPr>
            <a:r>
              <a:rPr kumimoji="1" lang="zh-CN" altLang="en-US" sz="2400" dirty="0">
                <a:latin typeface="Arial" panose="020B0604020202020204" pitchFamily="34" charset="0"/>
                <a:ea typeface="Kaiti SC" panose="02010600040101010101" pitchFamily="2" charset="-122"/>
                <a:cs typeface="Arial" panose="020B0604020202020204" pitchFamily="34" charset="0"/>
              </a:rPr>
              <a:t>直接连接互联网设备架构</a:t>
            </a:r>
            <a:endParaRPr kumimoji="1" lang="zh-CN" altLang="en-US" sz="2400" dirty="0">
              <a:latin typeface="Kaiti SC" panose="02010600040101010101" pitchFamily="2" charset="-122"/>
              <a:ea typeface="Kaiti SC" panose="02010600040101010101" pitchFamily="2" charset="-122"/>
            </a:endParaRPr>
          </a:p>
          <a:p>
            <a:pPr marL="342900" indent="-342900">
              <a:lnSpc>
                <a:spcPct val="250000"/>
              </a:lnSpc>
              <a:buFont typeface="+mj-lt"/>
              <a:buAutoNum type="arabicPeriod"/>
            </a:pPr>
            <a:r>
              <a:rPr kumimoji="1" lang="zh-CN" altLang="en-US" sz="2400" dirty="0">
                <a:latin typeface="Arial" panose="020B0604020202020204" pitchFamily="34" charset="0"/>
                <a:ea typeface="Kaiti SC" panose="02010600040101010101" pitchFamily="2" charset="-122"/>
                <a:cs typeface="Arial" panose="020B0604020202020204" pitchFamily="34" charset="0"/>
              </a:rPr>
              <a:t>无需连接互联网设备架构</a:t>
            </a:r>
            <a:endParaRPr kumimoji="1" lang="zh-CN" altLang="en-US" sz="2400" dirty="0">
              <a:latin typeface="Kaiti SC" panose="02010600040101010101" pitchFamily="2" charset="-122"/>
              <a:ea typeface="Kaiti SC" panose="02010600040101010101" pitchFamily="2" charset="-122"/>
            </a:endParaRPr>
          </a:p>
          <a:p>
            <a:pPr marL="342900" indent="-342900">
              <a:lnSpc>
                <a:spcPct val="250000"/>
              </a:lnSpc>
              <a:buFont typeface="+mj-lt"/>
              <a:buAutoNum type="arabicPeriod"/>
            </a:pPr>
            <a:r>
              <a:rPr kumimoji="1" lang="zh-CN" altLang="en-US" sz="2400" dirty="0">
                <a:latin typeface="Arial" panose="020B0604020202020204" pitchFamily="34" charset="0"/>
                <a:ea typeface="Kaiti SC" panose="02010600040101010101" pitchFamily="2" charset="-122"/>
                <a:cs typeface="Arial" panose="020B0604020202020204" pitchFamily="34" charset="0"/>
              </a:rPr>
              <a:t>间接连接互联网设备架构</a:t>
            </a:r>
            <a:endParaRPr kumimoji="1" lang="zh-CN" altLang="en-US" sz="2400" dirty="0">
              <a:latin typeface="Kaiti SC" panose="02010600040101010101" pitchFamily="2" charset="-122"/>
              <a:ea typeface="Kaiti SC" panose="02010600040101010101" pitchFamily="2" charset="-122"/>
            </a:endParaRPr>
          </a:p>
          <a:p>
            <a:pPr marL="342900" indent="-342900">
              <a:lnSpc>
                <a:spcPct val="250000"/>
              </a:lnSpc>
              <a:buFont typeface="+mj-lt"/>
              <a:buAutoNum type="arabicPeriod"/>
            </a:pPr>
            <a:r>
              <a:rPr kumimoji="1" lang="zh-CN" altLang="en-US" sz="2400" dirty="0">
                <a:latin typeface="Arial" panose="020B0604020202020204" pitchFamily="34" charset="0"/>
                <a:ea typeface="Kaiti SC" panose="02010600040101010101" pitchFamily="2" charset="-122"/>
                <a:cs typeface="Arial" panose="020B0604020202020204" pitchFamily="34" charset="0"/>
              </a:rPr>
              <a:t>设备配网接入互联网方式</a:t>
            </a:r>
            <a:endParaRPr kumimoji="1" lang="zh-CN" altLang="en-US" sz="2400" dirty="0">
              <a:latin typeface="Kaiti SC" panose="02010600040101010101" pitchFamily="2" charset="-122"/>
              <a:ea typeface="Kaiti SC" panose="02010600040101010101" pitchFamily="2" charset="-122"/>
            </a:endParaRPr>
          </a:p>
          <a:p>
            <a:pPr>
              <a:lnSpc>
                <a:spcPct val="200000"/>
              </a:lnSpc>
            </a:pPr>
            <a:endParaRPr kumimoji="1"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59257" y="1167928"/>
            <a:ext cx="4479401" cy="369332"/>
          </a:xfrm>
          <a:prstGeom prst="rect">
            <a:avLst/>
          </a:prstGeom>
          <a:noFill/>
        </p:spPr>
        <p:txBody>
          <a:bodyPr wrap="square" rtlCol="0">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1.</a:t>
            </a:r>
            <a:r>
              <a:rPr kumimoji="1" lang="zh-CN" altLang="en-US" dirty="0">
                <a:latin typeface="Kaiti SC" panose="02010600040101010101" pitchFamily="2" charset="-122"/>
                <a:ea typeface="Kaiti SC" panose="02010600040101010101" pitchFamily="2" charset="-122"/>
                <a:cs typeface="Arial" panose="020B0604020202020204" pitchFamily="34" charset="0"/>
              </a:rPr>
              <a:t>直接连接互联网设备</a:t>
            </a:r>
            <a:endParaRPr kumimoji="1" lang="zh-CN" altLang="en-US" dirty="0">
              <a:latin typeface="Kaiti SC" panose="02010600040101010101" pitchFamily="2" charset="-122"/>
              <a:ea typeface="Kaiti SC" panose="02010600040101010101" pitchFamily="2" charset="-122"/>
            </a:endParaRPr>
          </a:p>
        </p:txBody>
      </p:sp>
      <p:pic>
        <p:nvPicPr>
          <p:cNvPr id="11" name="图片 10" descr="图示&#10;&#10;描述已自动生成"/>
          <p:cNvPicPr>
            <a:picLocks noChangeAspect="1"/>
          </p:cNvPicPr>
          <p:nvPr/>
        </p:nvPicPr>
        <p:blipFill>
          <a:blip r:embed="rId1"/>
          <a:stretch>
            <a:fillRect/>
          </a:stretch>
        </p:blipFill>
        <p:spPr>
          <a:xfrm>
            <a:off x="930061" y="1770121"/>
            <a:ext cx="10281684" cy="2084378"/>
          </a:xfrm>
          <a:prstGeom prst="rect">
            <a:avLst/>
          </a:prstGeom>
        </p:spPr>
      </p:pic>
      <p:sp>
        <p:nvSpPr>
          <p:cNvPr id="13" name="圆角矩形 12"/>
          <p:cNvSpPr/>
          <p:nvPr/>
        </p:nvSpPr>
        <p:spPr>
          <a:xfrm>
            <a:off x="930061" y="4272555"/>
            <a:ext cx="1552354" cy="49973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控制单元</a:t>
            </a:r>
            <a:endParaRPr kumimoji="1" lang="zh-CN" altLang="en-US" dirty="0"/>
          </a:p>
        </p:txBody>
      </p:sp>
      <p:sp>
        <p:nvSpPr>
          <p:cNvPr id="48" name="圆角矩形 47"/>
          <p:cNvSpPr/>
          <p:nvPr/>
        </p:nvSpPr>
        <p:spPr>
          <a:xfrm>
            <a:off x="930061" y="5690072"/>
            <a:ext cx="1552354" cy="49973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传感器单元</a:t>
            </a:r>
            <a:endParaRPr kumimoji="1" lang="zh-CN" altLang="en-US" dirty="0"/>
          </a:p>
        </p:txBody>
      </p:sp>
      <p:cxnSp>
        <p:nvCxnSpPr>
          <p:cNvPr id="17" name="直线连接符 16"/>
          <p:cNvCxnSpPr/>
          <p:nvPr/>
        </p:nvCxnSpPr>
        <p:spPr>
          <a:xfrm>
            <a:off x="1695606" y="3338623"/>
            <a:ext cx="0" cy="9339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a:stCxn id="13" idx="2"/>
            <a:endCxn id="48" idx="0"/>
          </p:cNvCxnSpPr>
          <p:nvPr/>
        </p:nvCxnSpPr>
        <p:spPr>
          <a:xfrm>
            <a:off x="1706238" y="4772285"/>
            <a:ext cx="0" cy="91778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28042" y="1901496"/>
            <a:ext cx="4805917" cy="448867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4768145" y="5851248"/>
            <a:ext cx="595035" cy="338554"/>
          </a:xfrm>
          <a:prstGeom prst="rect">
            <a:avLst/>
          </a:prstGeom>
          <a:noFill/>
        </p:spPr>
        <p:txBody>
          <a:bodyPr wrap="none" rtlCol="0">
            <a:spAutoFit/>
          </a:bodyPr>
          <a:lstStyle/>
          <a:p>
            <a:r>
              <a:rPr kumimoji="1" lang="zh-CN" altLang="en-US" sz="1600" dirty="0">
                <a:latin typeface="楷体" panose="02010609060101010101" pitchFamily="49" charset="-122"/>
                <a:ea typeface="楷体" panose="02010609060101010101" pitchFamily="49" charset="-122"/>
              </a:rPr>
              <a:t>设备</a:t>
            </a:r>
            <a:endParaRPr kumimoji="1" lang="zh-CN" altLang="en-US" sz="1600" dirty="0">
              <a:latin typeface="楷体" panose="02010609060101010101" pitchFamily="49" charset="-122"/>
              <a:ea typeface="楷体" panose="02010609060101010101" pitchFamily="49" charset="-122"/>
            </a:endParaRPr>
          </a:p>
        </p:txBody>
      </p:sp>
      <p:sp>
        <p:nvSpPr>
          <p:cNvPr id="2" name="文本框 1"/>
          <p:cNvSpPr txBox="1"/>
          <p:nvPr/>
        </p:nvSpPr>
        <p:spPr>
          <a:xfrm>
            <a:off x="5976236" y="5812047"/>
            <a:ext cx="819455" cy="646331"/>
          </a:xfrm>
          <a:prstGeom prst="rect">
            <a:avLst/>
          </a:prstGeom>
          <a:noFill/>
        </p:spPr>
        <p:txBody>
          <a:bodyPr wrap="none" rtlCol="0">
            <a:spAutoFit/>
          </a:bodyPr>
          <a:lstStyle/>
          <a:p>
            <a:r>
              <a:rPr kumimoji="1" lang="en-US" altLang="zh-CN" dirty="0"/>
              <a:t>1.</a:t>
            </a:r>
            <a:r>
              <a:rPr kumimoji="1" lang="zh-CN" altLang="en-US" dirty="0"/>
              <a:t>单品</a:t>
            </a:r>
            <a:endParaRPr kumimoji="1" lang="en-US" altLang="zh-CN" dirty="0"/>
          </a:p>
          <a:p>
            <a:r>
              <a:rPr kumimoji="1" lang="en-US" altLang="zh-CN" dirty="0"/>
              <a:t>2.</a:t>
            </a:r>
            <a:r>
              <a:rPr kumimoji="1" lang="zh-CN" altLang="en-US" dirty="0"/>
              <a:t>网关</a:t>
            </a:r>
            <a:endParaRPr kumimoji="1" lang="zh-CN" altLang="en-US" dirty="0"/>
          </a:p>
        </p:txBody>
      </p:sp>
      <p:pic>
        <p:nvPicPr>
          <p:cNvPr id="15" name="图片 14"/>
          <p:cNvPicPr>
            <a:picLocks noChangeAspect="1"/>
          </p:cNvPicPr>
          <p:nvPr/>
        </p:nvPicPr>
        <p:blipFill>
          <a:blip r:embed="rId2"/>
          <a:stretch>
            <a:fillRect/>
          </a:stretch>
        </p:blipFill>
        <p:spPr>
          <a:xfrm>
            <a:off x="9981602" y="278566"/>
            <a:ext cx="804192" cy="234556"/>
          </a:xfrm>
          <a:prstGeom prst="rect">
            <a:avLst/>
          </a:prstGeom>
        </p:spPr>
      </p:pic>
      <p:sp>
        <p:nvSpPr>
          <p:cNvPr id="16" name="文本框 15"/>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8" name="文本框 17"/>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设备联网方式</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59257" y="1114494"/>
            <a:ext cx="4479401" cy="369332"/>
          </a:xfrm>
          <a:prstGeom prst="rect">
            <a:avLst/>
          </a:prstGeom>
          <a:noFill/>
        </p:spPr>
        <p:txBody>
          <a:bodyPr wrap="square" rtlCol="0">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2.</a:t>
            </a:r>
            <a:r>
              <a:rPr kumimoji="1" lang="zh-CN" altLang="en-US" dirty="0">
                <a:latin typeface="Kaiti SC" panose="02010600040101010101" pitchFamily="2" charset="-122"/>
                <a:ea typeface="Kaiti SC" panose="02010600040101010101" pitchFamily="2" charset="-122"/>
                <a:cs typeface="Arial" panose="020B0604020202020204" pitchFamily="34" charset="0"/>
              </a:rPr>
              <a:t>无需连接互联网设备</a:t>
            </a:r>
            <a:endParaRPr kumimoji="1" lang="zh-CN" altLang="en-US" dirty="0">
              <a:latin typeface="Kaiti SC" panose="02010600040101010101" pitchFamily="2" charset="-122"/>
              <a:ea typeface="Kaiti SC" panose="02010600040101010101" pitchFamily="2" charset="-122"/>
            </a:endParaRPr>
          </a:p>
        </p:txBody>
      </p:sp>
      <p:pic>
        <p:nvPicPr>
          <p:cNvPr id="7" name="图片 6" descr="图示&#10;&#10;描述已自动生成"/>
          <p:cNvPicPr>
            <a:picLocks noChangeAspect="1"/>
          </p:cNvPicPr>
          <p:nvPr/>
        </p:nvPicPr>
        <p:blipFill>
          <a:blip r:embed="rId1"/>
          <a:stretch>
            <a:fillRect/>
          </a:stretch>
        </p:blipFill>
        <p:spPr>
          <a:xfrm>
            <a:off x="735750" y="1670632"/>
            <a:ext cx="5148521" cy="2722776"/>
          </a:xfrm>
          <a:prstGeom prst="rect">
            <a:avLst/>
          </a:prstGeom>
        </p:spPr>
      </p:pic>
      <p:sp>
        <p:nvSpPr>
          <p:cNvPr id="13" name="圆角矩形 12"/>
          <p:cNvSpPr/>
          <p:nvPr/>
        </p:nvSpPr>
        <p:spPr>
          <a:xfrm>
            <a:off x="961126" y="4328740"/>
            <a:ext cx="1722745" cy="502315"/>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控制单元</a:t>
            </a:r>
            <a:endParaRPr kumimoji="1" lang="zh-CN" altLang="en-US" dirty="0"/>
          </a:p>
        </p:txBody>
      </p:sp>
      <p:sp>
        <p:nvSpPr>
          <p:cNvPr id="14" name="圆角矩形 13"/>
          <p:cNvSpPr/>
          <p:nvPr/>
        </p:nvSpPr>
        <p:spPr>
          <a:xfrm>
            <a:off x="961126" y="5708876"/>
            <a:ext cx="1722744" cy="499730"/>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传感器单元</a:t>
            </a:r>
            <a:endParaRPr kumimoji="1" lang="zh-CN" altLang="en-US" dirty="0"/>
          </a:p>
        </p:txBody>
      </p:sp>
      <p:cxnSp>
        <p:nvCxnSpPr>
          <p:cNvPr id="9" name="直线连接符 8"/>
          <p:cNvCxnSpPr>
            <a:stCxn id="14" idx="0"/>
            <a:endCxn id="13" idx="2"/>
          </p:cNvCxnSpPr>
          <p:nvPr/>
        </p:nvCxnSpPr>
        <p:spPr>
          <a:xfrm flipV="1">
            <a:off x="1822498" y="4831055"/>
            <a:ext cx="1" cy="87782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stCxn id="13" idx="0"/>
          </p:cNvCxnSpPr>
          <p:nvPr/>
        </p:nvCxnSpPr>
        <p:spPr>
          <a:xfrm flipV="1">
            <a:off x="1822499" y="3334509"/>
            <a:ext cx="0" cy="9942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35750" y="1665201"/>
            <a:ext cx="5063460" cy="4742118"/>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5088023" y="5870052"/>
            <a:ext cx="595035" cy="338554"/>
          </a:xfrm>
          <a:prstGeom prst="rect">
            <a:avLst/>
          </a:prstGeom>
          <a:noFill/>
        </p:spPr>
        <p:txBody>
          <a:bodyPr wrap="none" rtlCol="0">
            <a:spAutoFit/>
          </a:bodyPr>
          <a:lstStyle/>
          <a:p>
            <a:r>
              <a:rPr kumimoji="1" lang="zh-CN" altLang="en-US" sz="1600" dirty="0">
                <a:latin typeface="楷体" panose="02010609060101010101" pitchFamily="49" charset="-122"/>
                <a:ea typeface="楷体" panose="02010609060101010101" pitchFamily="49" charset="-122"/>
              </a:rPr>
              <a:t>设备</a:t>
            </a:r>
            <a:endParaRPr kumimoji="1" lang="zh-CN" altLang="en-US" sz="1600" dirty="0">
              <a:latin typeface="楷体" panose="02010609060101010101" pitchFamily="49" charset="-122"/>
              <a:ea typeface="楷体" panose="02010609060101010101" pitchFamily="49" charset="-122"/>
            </a:endParaRPr>
          </a:p>
        </p:txBody>
      </p:sp>
      <p:sp>
        <p:nvSpPr>
          <p:cNvPr id="15" name="文本框 14"/>
          <p:cNvSpPr txBox="1"/>
          <p:nvPr/>
        </p:nvSpPr>
        <p:spPr>
          <a:xfrm>
            <a:off x="6007571" y="5812047"/>
            <a:ext cx="819455" cy="646331"/>
          </a:xfrm>
          <a:prstGeom prst="rect">
            <a:avLst/>
          </a:prstGeom>
          <a:noFill/>
        </p:spPr>
        <p:txBody>
          <a:bodyPr wrap="none" rtlCol="0">
            <a:spAutoFit/>
          </a:bodyPr>
          <a:lstStyle/>
          <a:p>
            <a:r>
              <a:rPr kumimoji="1" lang="en-US" altLang="zh-CN" dirty="0"/>
              <a:t>1.</a:t>
            </a:r>
            <a:r>
              <a:rPr kumimoji="1" lang="zh-CN" altLang="en-US" dirty="0"/>
              <a:t>单品</a:t>
            </a:r>
            <a:endParaRPr kumimoji="1" lang="en-US" altLang="zh-CN" dirty="0"/>
          </a:p>
          <a:p>
            <a:r>
              <a:rPr kumimoji="1" lang="en-US" altLang="zh-CN" dirty="0"/>
              <a:t>2.</a:t>
            </a:r>
            <a:r>
              <a:rPr kumimoji="1" lang="zh-CN" altLang="en-US" dirty="0"/>
              <a:t>网关</a:t>
            </a:r>
            <a:endParaRPr kumimoji="1" lang="zh-CN" altLang="en-US" dirty="0"/>
          </a:p>
        </p:txBody>
      </p:sp>
      <p:pic>
        <p:nvPicPr>
          <p:cNvPr id="16" name="图片 15"/>
          <p:cNvPicPr>
            <a:picLocks noChangeAspect="1"/>
          </p:cNvPicPr>
          <p:nvPr/>
        </p:nvPicPr>
        <p:blipFill>
          <a:blip r:embed="rId2"/>
          <a:stretch>
            <a:fillRect/>
          </a:stretch>
        </p:blipFill>
        <p:spPr>
          <a:xfrm>
            <a:off x="9981602" y="278566"/>
            <a:ext cx="804192" cy="234556"/>
          </a:xfrm>
          <a:prstGeom prst="rect">
            <a:avLst/>
          </a:prstGeom>
        </p:spPr>
      </p:pic>
      <p:sp>
        <p:nvSpPr>
          <p:cNvPr id="17" name="文本框 16"/>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8" name="文本框 17"/>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rPr>
              <a:t>设备联网方式</a:t>
            </a:r>
            <a:endParaRPr lang="zh-CN" altLang="en-US" sz="2400" b="1" dirty="0">
              <a:solidFill>
                <a:schemeClr val="accent1"/>
              </a:solidFill>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59258" y="1131499"/>
            <a:ext cx="4479401" cy="369332"/>
          </a:xfrm>
          <a:prstGeom prst="rect">
            <a:avLst/>
          </a:prstGeom>
          <a:noFill/>
        </p:spPr>
        <p:txBody>
          <a:bodyPr wrap="square" rtlCol="0">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3.</a:t>
            </a:r>
            <a:r>
              <a:rPr kumimoji="1" lang="zh-CN" altLang="en-US" dirty="0">
                <a:latin typeface="Kaiti SC" panose="02010600040101010101" pitchFamily="2" charset="-122"/>
                <a:ea typeface="Kaiti SC" panose="02010600040101010101" pitchFamily="2" charset="-122"/>
                <a:cs typeface="Arial" panose="020B0604020202020204" pitchFamily="34" charset="0"/>
              </a:rPr>
              <a:t>间接连接互联网设备</a:t>
            </a:r>
            <a:endParaRPr kumimoji="1" lang="zh-CN" altLang="en-US" dirty="0">
              <a:latin typeface="Kaiti SC" panose="02010600040101010101" pitchFamily="2" charset="-122"/>
              <a:ea typeface="Kaiti SC" panose="02010600040101010101" pitchFamily="2" charset="-122"/>
            </a:endParaRPr>
          </a:p>
        </p:txBody>
      </p:sp>
      <p:pic>
        <p:nvPicPr>
          <p:cNvPr id="6" name="图片 5" descr="图示&#10;&#10;描述已自动生成"/>
          <p:cNvPicPr>
            <a:picLocks noChangeAspect="1"/>
          </p:cNvPicPr>
          <p:nvPr/>
        </p:nvPicPr>
        <p:blipFill>
          <a:blip r:embed="rId1"/>
          <a:stretch>
            <a:fillRect/>
          </a:stretch>
        </p:blipFill>
        <p:spPr>
          <a:xfrm>
            <a:off x="1365814" y="1769258"/>
            <a:ext cx="8187070" cy="1659742"/>
          </a:xfrm>
          <a:prstGeom prst="rect">
            <a:avLst/>
          </a:prstGeom>
        </p:spPr>
      </p:pic>
      <p:pic>
        <p:nvPicPr>
          <p:cNvPr id="8" name="图片 7" descr="图示&#10;&#10;描述已自动生成"/>
          <p:cNvPicPr>
            <a:picLocks noChangeAspect="1"/>
          </p:cNvPicPr>
          <p:nvPr/>
        </p:nvPicPr>
        <p:blipFill>
          <a:blip r:embed="rId2"/>
          <a:stretch>
            <a:fillRect/>
          </a:stretch>
        </p:blipFill>
        <p:spPr>
          <a:xfrm>
            <a:off x="1244009" y="4222734"/>
            <a:ext cx="3455312" cy="1898373"/>
          </a:xfrm>
          <a:prstGeom prst="rect">
            <a:avLst/>
          </a:prstGeom>
        </p:spPr>
      </p:pic>
      <p:sp>
        <p:nvSpPr>
          <p:cNvPr id="10" name="圆角矩形 9"/>
          <p:cNvSpPr/>
          <p:nvPr/>
        </p:nvSpPr>
        <p:spPr>
          <a:xfrm>
            <a:off x="1365814" y="3784217"/>
            <a:ext cx="1239163" cy="42627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控制单元</a:t>
            </a:r>
            <a:endParaRPr kumimoji="1" lang="zh-CN" altLang="en-US" sz="1400" dirty="0"/>
          </a:p>
        </p:txBody>
      </p:sp>
      <p:cxnSp>
        <p:nvCxnSpPr>
          <p:cNvPr id="11" name="直线连接符 10"/>
          <p:cNvCxnSpPr>
            <a:stCxn id="10" idx="0"/>
          </p:cNvCxnSpPr>
          <p:nvPr/>
        </p:nvCxnSpPr>
        <p:spPr>
          <a:xfrm flipV="1">
            <a:off x="1985396" y="3009014"/>
            <a:ext cx="0" cy="7752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1967023" y="4222734"/>
            <a:ext cx="0" cy="7639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01749" y="1769258"/>
            <a:ext cx="4412511" cy="4503951"/>
          </a:xfrm>
          <a:prstGeom prst="rect">
            <a:avLst/>
          </a:prstGeom>
          <a:no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p:cNvSpPr txBox="1"/>
          <p:nvPr/>
        </p:nvSpPr>
        <p:spPr>
          <a:xfrm>
            <a:off x="853887" y="5794791"/>
            <a:ext cx="595035" cy="338554"/>
          </a:xfrm>
          <a:prstGeom prst="rect">
            <a:avLst/>
          </a:prstGeom>
          <a:noFill/>
        </p:spPr>
        <p:txBody>
          <a:bodyPr wrap="none" rtlCol="0">
            <a:spAutoFit/>
          </a:bodyPr>
          <a:lstStyle/>
          <a:p>
            <a:r>
              <a:rPr kumimoji="1" lang="zh-CN" altLang="en-US" sz="1600" dirty="0">
                <a:latin typeface="楷体" panose="02010609060101010101" pitchFamily="49" charset="-122"/>
                <a:ea typeface="楷体" panose="02010609060101010101" pitchFamily="49" charset="-122"/>
              </a:rPr>
              <a:t>设备</a:t>
            </a:r>
            <a:endParaRPr kumimoji="1" lang="zh-CN" altLang="en-US" sz="1600" dirty="0">
              <a:latin typeface="楷体" panose="02010609060101010101" pitchFamily="49" charset="-122"/>
              <a:ea typeface="楷体" panose="02010609060101010101" pitchFamily="49" charset="-122"/>
            </a:endParaRPr>
          </a:p>
        </p:txBody>
      </p:sp>
      <p:sp>
        <p:nvSpPr>
          <p:cNvPr id="12" name="文本框 11"/>
          <p:cNvSpPr txBox="1"/>
          <p:nvPr/>
        </p:nvSpPr>
        <p:spPr>
          <a:xfrm>
            <a:off x="5920004" y="5695783"/>
            <a:ext cx="819455" cy="646331"/>
          </a:xfrm>
          <a:prstGeom prst="rect">
            <a:avLst/>
          </a:prstGeom>
          <a:noFill/>
        </p:spPr>
        <p:txBody>
          <a:bodyPr wrap="none" rtlCol="0">
            <a:spAutoFit/>
          </a:bodyPr>
          <a:lstStyle/>
          <a:p>
            <a:r>
              <a:rPr kumimoji="1" lang="en-US" altLang="zh-CN" dirty="0"/>
              <a:t>1.</a:t>
            </a:r>
            <a:r>
              <a:rPr kumimoji="1" lang="zh-CN" altLang="en-US" dirty="0"/>
              <a:t>单品</a:t>
            </a:r>
            <a:endParaRPr kumimoji="1" lang="en-US" altLang="zh-CN" dirty="0"/>
          </a:p>
          <a:p>
            <a:r>
              <a:rPr kumimoji="1" lang="en-US" altLang="zh-CN" dirty="0"/>
              <a:t>2.</a:t>
            </a:r>
            <a:r>
              <a:rPr kumimoji="1" lang="zh-CN" altLang="en-US" dirty="0"/>
              <a:t>网关</a:t>
            </a:r>
            <a:endParaRPr kumimoji="1" lang="zh-CN" altLang="en-US" dirty="0"/>
          </a:p>
        </p:txBody>
      </p:sp>
      <p:pic>
        <p:nvPicPr>
          <p:cNvPr id="14" name="图片 13"/>
          <p:cNvPicPr>
            <a:picLocks noChangeAspect="1"/>
          </p:cNvPicPr>
          <p:nvPr/>
        </p:nvPicPr>
        <p:blipFill>
          <a:blip r:embed="rId3"/>
          <a:stretch>
            <a:fillRect/>
          </a:stretch>
        </p:blipFill>
        <p:spPr>
          <a:xfrm>
            <a:off x="9981602" y="278566"/>
            <a:ext cx="804192" cy="234556"/>
          </a:xfrm>
          <a:prstGeom prst="rect">
            <a:avLst/>
          </a:prstGeom>
        </p:spPr>
      </p:pic>
      <p:sp>
        <p:nvSpPr>
          <p:cNvPr id="15" name="文本框 1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6" name="文本框 15"/>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rPr>
              <a:t>设备联网方式</a:t>
            </a:r>
            <a:endParaRPr lang="zh-CN" altLang="en-US" sz="2400" b="1" dirty="0">
              <a:solidFill>
                <a:schemeClr val="accent1"/>
              </a:solidFill>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428926" y="1142621"/>
            <a:ext cx="4479401" cy="369332"/>
          </a:xfrm>
          <a:prstGeom prst="rect">
            <a:avLst/>
          </a:prstGeom>
          <a:noFill/>
        </p:spPr>
        <p:txBody>
          <a:bodyPr wrap="square" rtlCol="0">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4.</a:t>
            </a:r>
            <a:r>
              <a:rPr kumimoji="1" lang="zh-CN" altLang="en-US" dirty="0">
                <a:latin typeface="Kaiti SC" panose="02010600040101010101" pitchFamily="2" charset="-122"/>
                <a:ea typeface="Kaiti SC" panose="02010600040101010101" pitchFamily="2" charset="-122"/>
                <a:cs typeface="Arial" panose="020B0604020202020204" pitchFamily="34" charset="0"/>
              </a:rPr>
              <a:t>设备配网接入互联网方式</a:t>
            </a:r>
            <a:endParaRPr kumimoji="1" lang="zh-CN" altLang="en-US" dirty="0">
              <a:latin typeface="Kaiti SC" panose="02010600040101010101" pitchFamily="2" charset="-122"/>
              <a:ea typeface="Kaiti SC" panose="02010600040101010101" pitchFamily="2" charset="-122"/>
            </a:endParaRPr>
          </a:p>
        </p:txBody>
      </p:sp>
      <p:sp>
        <p:nvSpPr>
          <p:cNvPr id="10" name="文本框 9"/>
          <p:cNvSpPr txBox="1"/>
          <p:nvPr/>
        </p:nvSpPr>
        <p:spPr>
          <a:xfrm>
            <a:off x="341960" y="5992721"/>
            <a:ext cx="7673896" cy="338554"/>
          </a:xfrm>
          <a:prstGeom prst="rect">
            <a:avLst/>
          </a:prstGeom>
          <a:noFill/>
        </p:spPr>
        <p:txBody>
          <a:bodyPr wrap="none" rtlCol="0">
            <a:spAutoFit/>
          </a:bodyPr>
          <a:lstStyle/>
          <a:p>
            <a:r>
              <a:rPr kumimoji="1" lang="zh-CN" altLang="en-US" sz="1600" dirty="0">
                <a:solidFill>
                  <a:srgbClr val="FF0000"/>
                </a:solidFill>
                <a:latin typeface="楷体" panose="02010609060101010101" pitchFamily="49" charset="-122"/>
                <a:ea typeface="楷体" panose="02010609060101010101" pitchFamily="49" charset="-122"/>
              </a:rPr>
              <a:t>注</a:t>
            </a:r>
            <a:r>
              <a:rPr kumimoji="1" lang="en-US" altLang="zh-CN" sz="1600" dirty="0">
                <a:latin typeface="楷体" panose="02010609060101010101" pitchFamily="49" charset="-122"/>
                <a:ea typeface="楷体" panose="02010609060101010101" pitchFamily="49" charset="-122"/>
              </a:rPr>
              <a:t>:</a:t>
            </a:r>
            <a:r>
              <a:rPr kumimoji="1" lang="zh-CN" altLang="en-US" sz="1600" dirty="0">
                <a:latin typeface="楷体" panose="02010609060101010101" pitchFamily="49" charset="-122"/>
                <a:ea typeface="楷体" panose="02010609060101010101" pitchFamily="49" charset="-122"/>
              </a:rPr>
              <a:t>以上</a:t>
            </a:r>
            <a:r>
              <a:rPr kumimoji="1" lang="en-US" altLang="zh-CN" sz="1600" dirty="0">
                <a:latin typeface="楷体" panose="02010609060101010101" pitchFamily="49" charset="-122"/>
                <a:ea typeface="楷体" panose="02010609060101010101" pitchFamily="49" charset="-122"/>
              </a:rPr>
              <a:t>Wi-Fi</a:t>
            </a:r>
            <a:r>
              <a:rPr kumimoji="1" lang="zh-CN" altLang="en-US" sz="1600" dirty="0">
                <a:latin typeface="楷体" panose="02010609060101010101" pitchFamily="49" charset="-122"/>
                <a:ea typeface="楷体" panose="02010609060101010101" pitchFamily="49" charset="-122"/>
              </a:rPr>
              <a:t>设备单品配网，目前必须借助</a:t>
            </a:r>
            <a:r>
              <a:rPr kumimoji="1" lang="en-US" altLang="zh-CN" sz="1600" dirty="0">
                <a:latin typeface="楷体" panose="02010609060101010101" pitchFamily="49" charset="-122"/>
                <a:ea typeface="楷体" panose="02010609060101010101" pitchFamily="49" charset="-122"/>
              </a:rPr>
              <a:t>APP</a:t>
            </a:r>
            <a:r>
              <a:rPr kumimoji="1" lang="zh-CN" altLang="en-US" sz="1600" dirty="0">
                <a:latin typeface="楷体" panose="02010609060101010101" pitchFamily="49" charset="-122"/>
                <a:ea typeface="楷体" panose="02010609060101010101" pitchFamily="49" charset="-122"/>
              </a:rPr>
              <a:t>完成</a:t>
            </a:r>
            <a:r>
              <a:rPr kumimoji="1" lang="en-US" altLang="zh-CN" sz="1600" dirty="0">
                <a:latin typeface="楷体" panose="02010609060101010101" pitchFamily="49" charset="-122"/>
                <a:ea typeface="楷体" panose="02010609060101010101" pitchFamily="49" charset="-122"/>
              </a:rPr>
              <a:t>(Android</a:t>
            </a:r>
            <a:r>
              <a:rPr kumimoji="1" lang="zh-CN" altLang="en-US" sz="1600" dirty="0">
                <a:latin typeface="楷体" panose="02010609060101010101" pitchFamily="49" charset="-122"/>
                <a:ea typeface="楷体" panose="02010609060101010101" pitchFamily="49" charset="-122"/>
              </a:rPr>
              <a:t>、</a:t>
            </a:r>
            <a:r>
              <a:rPr kumimoji="1" lang="en-US" altLang="zh-CN" sz="1600" dirty="0">
                <a:latin typeface="楷体" panose="02010609060101010101" pitchFamily="49" charset="-122"/>
                <a:ea typeface="楷体" panose="02010609060101010101" pitchFamily="49" charset="-122"/>
              </a:rPr>
              <a:t>iOS</a:t>
            </a:r>
            <a:r>
              <a:rPr kumimoji="1" lang="zh-CN" altLang="en-US" sz="1600" dirty="0">
                <a:latin typeface="楷体" panose="02010609060101010101" pitchFamily="49" charset="-122"/>
                <a:ea typeface="楷体" panose="02010609060101010101" pitchFamily="49" charset="-122"/>
              </a:rPr>
              <a:t>、微信小程序</a:t>
            </a:r>
            <a:r>
              <a:rPr kumimoji="1" lang="en-US" altLang="zh-CN" sz="1600" dirty="0">
                <a:latin typeface="楷体" panose="02010609060101010101" pitchFamily="49" charset="-122"/>
                <a:ea typeface="楷体" panose="02010609060101010101" pitchFamily="49" charset="-122"/>
              </a:rPr>
              <a:t>)</a:t>
            </a:r>
            <a:endParaRPr kumimoji="1" lang="zh-CN" altLang="en-US" sz="1600" dirty="0">
              <a:latin typeface="楷体" panose="02010609060101010101" pitchFamily="49" charset="-122"/>
              <a:ea typeface="楷体" panose="02010609060101010101" pitchFamily="49" charset="-122"/>
            </a:endParaRPr>
          </a:p>
        </p:txBody>
      </p:sp>
      <p:pic>
        <p:nvPicPr>
          <p:cNvPr id="14" name="图片 13" descr="图示&#10;&#10;描述已自动生成"/>
          <p:cNvPicPr>
            <a:picLocks noChangeAspect="1"/>
          </p:cNvPicPr>
          <p:nvPr/>
        </p:nvPicPr>
        <p:blipFill>
          <a:blip r:embed="rId1"/>
          <a:stretch>
            <a:fillRect/>
          </a:stretch>
        </p:blipFill>
        <p:spPr>
          <a:xfrm>
            <a:off x="219920" y="1918097"/>
            <a:ext cx="11043684" cy="3597227"/>
          </a:xfrm>
          <a:prstGeom prst="rect">
            <a:avLst/>
          </a:prstGeom>
        </p:spPr>
      </p:pic>
      <p:pic>
        <p:nvPicPr>
          <p:cNvPr id="7" name="图片 6"/>
          <p:cNvPicPr>
            <a:picLocks noChangeAspect="1"/>
          </p:cNvPicPr>
          <p:nvPr/>
        </p:nvPicPr>
        <p:blipFill>
          <a:blip r:embed="rId2"/>
          <a:stretch>
            <a:fillRect/>
          </a:stretch>
        </p:blipFill>
        <p:spPr>
          <a:xfrm>
            <a:off x="9981602" y="278566"/>
            <a:ext cx="804192" cy="234556"/>
          </a:xfrm>
          <a:prstGeom prst="rect">
            <a:avLst/>
          </a:prstGeom>
        </p:spPr>
      </p:pic>
      <p:sp>
        <p:nvSpPr>
          <p:cNvPr id="8" name="文本框 7"/>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9" name="文本框 8"/>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rPr>
              <a:t>设备联网方式</a:t>
            </a:r>
            <a:endParaRPr lang="zh-CN" altLang="en-US" sz="2400" b="1" dirty="0">
              <a:solidFill>
                <a:schemeClr val="accent1"/>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258" y="1138818"/>
            <a:ext cx="3191899" cy="369332"/>
          </a:xfrm>
          <a:prstGeom prst="rect">
            <a:avLst/>
          </a:prstGeom>
        </p:spPr>
        <p:txBody>
          <a:bodyPr wrap="none">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1</a:t>
            </a:r>
            <a:r>
              <a:rPr kumimoji="1" lang="zh-CN" altLang="en-US" dirty="0">
                <a:latin typeface="Kaiti SC" panose="02010600040101010101" pitchFamily="2" charset="-122"/>
                <a:ea typeface="Kaiti SC" panose="02010600040101010101" pitchFamily="2" charset="-122"/>
                <a:cs typeface="Arial" panose="020B0604020202020204" pitchFamily="34" charset="0"/>
              </a:rPr>
              <a:t>、第三方云直接对接</a:t>
            </a:r>
            <a:r>
              <a:rPr kumimoji="1" lang="en-US" altLang="zh-CN" dirty="0">
                <a:latin typeface="Kaiti SC" panose="02010600040101010101" pitchFamily="2" charset="-122"/>
                <a:ea typeface="Kaiti SC" panose="02010600040101010101" pitchFamily="2" charset="-122"/>
                <a:cs typeface="Arial" panose="020B0604020202020204" pitchFamily="34" charset="0"/>
              </a:rPr>
              <a:t>C-</a:t>
            </a:r>
            <a:r>
              <a:rPr lang="en-GB" altLang="zh-CN" dirty="0">
                <a:latin typeface="Kaiti SC" panose="02010600040101010101" pitchFamily="2" charset="-122"/>
                <a:ea typeface="Kaiti SC" panose="02010600040101010101" pitchFamily="2" charset="-122"/>
              </a:rPr>
              <a:t>link</a:t>
            </a:r>
            <a:r>
              <a:rPr lang="zh-CN" altLang="en-US" dirty="0">
                <a:latin typeface="Kaiti SC" panose="02010600040101010101" pitchFamily="2" charset="-122"/>
                <a:ea typeface="Kaiti SC" panose="02010600040101010101" pitchFamily="2" charset="-122"/>
              </a:rPr>
              <a:t>云</a:t>
            </a:r>
            <a:endParaRPr kumimoji="1" lang="zh-CN" altLang="en-US" dirty="0">
              <a:latin typeface="Kaiti SC" panose="02010600040101010101" pitchFamily="2" charset="-122"/>
              <a:ea typeface="Kaiti SC" panose="02010600040101010101" pitchFamily="2" charset="-122"/>
            </a:endParaRPr>
          </a:p>
        </p:txBody>
      </p:sp>
      <p:sp>
        <p:nvSpPr>
          <p:cNvPr id="12" name="文本框 11"/>
          <p:cNvSpPr txBox="1"/>
          <p:nvPr/>
        </p:nvSpPr>
        <p:spPr>
          <a:xfrm>
            <a:off x="359258" y="4186001"/>
            <a:ext cx="7420621" cy="307777"/>
          </a:xfrm>
          <a:prstGeom prst="rect">
            <a:avLst/>
          </a:prstGeom>
          <a:noFill/>
        </p:spPr>
        <p:txBody>
          <a:bodyPr wrap="none" rtlCol="0">
            <a:spAutoFit/>
          </a:bodyPr>
          <a:lstStyle/>
          <a:p>
            <a:r>
              <a:rPr kumimoji="1" lang="zh-CN" altLang="en-US" sz="1400" dirty="0">
                <a:solidFill>
                  <a:srgbClr val="FF0000"/>
                </a:solidFill>
                <a:latin typeface="Kaiti SC" panose="02010600040101010101" pitchFamily="2" charset="-122"/>
                <a:ea typeface="Kaiti SC" panose="02010600040101010101" pitchFamily="2" charset="-122"/>
              </a:rPr>
              <a:t>注</a:t>
            </a:r>
            <a:r>
              <a:rPr kumimoji="1" lang="en-US" altLang="zh-CN" sz="1400" dirty="0">
                <a:latin typeface="Kaiti SC" panose="02010600040101010101" pitchFamily="2" charset="-122"/>
                <a:ea typeface="Kaiti SC" panose="02010600040101010101" pitchFamily="2" charset="-122"/>
              </a:rPr>
              <a:t>:</a:t>
            </a:r>
            <a:r>
              <a:rPr kumimoji="1" lang="zh-CN" altLang="en-US" sz="1400" dirty="0">
                <a:latin typeface="Kaiti SC" panose="02010600040101010101" pitchFamily="2" charset="-122"/>
                <a:ea typeface="Kaiti SC" panose="02010600040101010101" pitchFamily="2" charset="-122"/>
              </a:rPr>
              <a:t>第三方云和</a:t>
            </a:r>
            <a:r>
              <a:rPr kumimoji="1" lang="en-US" altLang="zh-CN" sz="1400" dirty="0">
                <a:latin typeface="Kaiti SC" panose="02010600040101010101" pitchFamily="2" charset="-122"/>
                <a:ea typeface="Kaiti SC" panose="02010600040101010101" pitchFamily="2" charset="-122"/>
              </a:rPr>
              <a:t>C-link</a:t>
            </a:r>
            <a:r>
              <a:rPr kumimoji="1" lang="zh-CN" altLang="en-US" sz="1400" dirty="0">
                <a:latin typeface="Kaiti SC" panose="02010600040101010101" pitchFamily="2" charset="-122"/>
                <a:ea typeface="Kaiti SC" panose="02010600040101010101" pitchFamily="2" charset="-122"/>
              </a:rPr>
              <a:t>云直接通过，</a:t>
            </a:r>
            <a:r>
              <a:rPr kumimoji="1" lang="en-US" altLang="zh-CN" sz="1400" dirty="0">
                <a:latin typeface="Kaiti SC" panose="02010600040101010101" pitchFamily="2" charset="-122"/>
                <a:ea typeface="Kaiti SC" panose="02010600040101010101" pitchFamily="2" charset="-122"/>
              </a:rPr>
              <a:t>http/https</a:t>
            </a:r>
            <a:r>
              <a:rPr kumimoji="1" lang="zh-CN" altLang="en-US" sz="1400" dirty="0">
                <a:latin typeface="Kaiti SC" panose="02010600040101010101" pitchFamily="2" charset="-122"/>
                <a:ea typeface="Kaiti SC" panose="02010600040101010101" pitchFamily="2" charset="-122"/>
              </a:rPr>
              <a:t>，消息推送</a:t>
            </a:r>
            <a:r>
              <a:rPr kumimoji="1" lang="en-US" altLang="zh-CN" sz="1400" dirty="0">
                <a:latin typeface="Kaiti SC" panose="02010600040101010101" pitchFamily="2" charset="-122"/>
                <a:ea typeface="Kaiti SC" panose="02010600040101010101" pitchFamily="2" charset="-122"/>
              </a:rPr>
              <a:t>,</a:t>
            </a:r>
            <a:r>
              <a:rPr kumimoji="1" lang="zh-CN" altLang="en-US" sz="1400" dirty="0">
                <a:latin typeface="Kaiti SC" panose="02010600040101010101" pitchFamily="2" charset="-122"/>
                <a:ea typeface="Kaiti SC" panose="02010600040101010101" pitchFamily="2" charset="-122"/>
              </a:rPr>
              <a:t>集成第三方云</a:t>
            </a:r>
            <a:r>
              <a:rPr kumimoji="1" lang="en-US" altLang="zh-CN" sz="1400" dirty="0">
                <a:latin typeface="Kaiti SC" panose="02010600040101010101" pitchFamily="2" charset="-122"/>
                <a:ea typeface="Kaiti SC" panose="02010600040101010101" pitchFamily="2" charset="-122"/>
              </a:rPr>
              <a:t>SDK</a:t>
            </a:r>
            <a:r>
              <a:rPr kumimoji="1" lang="zh-CN" altLang="en-US" sz="1400" dirty="0">
                <a:latin typeface="Kaiti SC" panose="02010600040101010101" pitchFamily="2" charset="-122"/>
                <a:ea typeface="Kaiti SC" panose="02010600040101010101" pitchFamily="2" charset="-122"/>
              </a:rPr>
              <a:t> 实现</a:t>
            </a:r>
            <a:r>
              <a:rPr kumimoji="1" lang="en-US" altLang="zh-CN" sz="1400" dirty="0">
                <a:latin typeface="Kaiti SC" panose="02010600040101010101" pitchFamily="2" charset="-122"/>
                <a:ea typeface="Kaiti SC" panose="02010600040101010101" pitchFamily="2" charset="-122"/>
              </a:rPr>
              <a:t>API</a:t>
            </a:r>
            <a:r>
              <a:rPr kumimoji="1" lang="zh-CN" altLang="en-US" sz="1400" dirty="0">
                <a:latin typeface="Kaiti SC" panose="02010600040101010101" pitchFamily="2" charset="-122"/>
                <a:ea typeface="Kaiti SC" panose="02010600040101010101" pitchFamily="2" charset="-122"/>
              </a:rPr>
              <a:t>通讯等等</a:t>
            </a:r>
            <a:endParaRPr kumimoji="1" lang="zh-CN" altLang="en-US" sz="1400" dirty="0">
              <a:latin typeface="Kaiti SC" panose="02010600040101010101" pitchFamily="2" charset="-122"/>
              <a:ea typeface="Kaiti SC" panose="02010600040101010101" pitchFamily="2" charset="-122"/>
            </a:endParaRPr>
          </a:p>
        </p:txBody>
      </p:sp>
      <p:pic>
        <p:nvPicPr>
          <p:cNvPr id="17" name="图片 16"/>
          <p:cNvPicPr>
            <a:picLocks noChangeAspect="1"/>
          </p:cNvPicPr>
          <p:nvPr/>
        </p:nvPicPr>
        <p:blipFill>
          <a:blip r:embed="rId1"/>
          <a:stretch>
            <a:fillRect/>
          </a:stretch>
        </p:blipFill>
        <p:spPr>
          <a:xfrm>
            <a:off x="9981602" y="278566"/>
            <a:ext cx="804192" cy="234556"/>
          </a:xfrm>
          <a:prstGeom prst="rect">
            <a:avLst/>
          </a:prstGeom>
        </p:spPr>
      </p:pic>
      <p:sp>
        <p:nvSpPr>
          <p:cNvPr id="18" name="文本框 17"/>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9" name="文本框 18"/>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设备通讯链路</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pic>
        <p:nvPicPr>
          <p:cNvPr id="20" name="图片 19" descr="clink"/>
          <p:cNvPicPr>
            <a:picLocks noChangeAspect="1"/>
          </p:cNvPicPr>
          <p:nvPr/>
        </p:nvPicPr>
        <p:blipFill>
          <a:blip r:embed="rId2"/>
          <a:stretch>
            <a:fillRect/>
          </a:stretch>
        </p:blipFill>
        <p:spPr>
          <a:xfrm>
            <a:off x="941402" y="1508150"/>
            <a:ext cx="10058400" cy="2546350"/>
          </a:xfrm>
          <a:prstGeom prst="rect">
            <a:avLst/>
          </a:prstGeom>
        </p:spPr>
      </p:pic>
      <p:sp>
        <p:nvSpPr>
          <p:cNvPr id="3" name="文本框 2"/>
          <p:cNvSpPr txBox="1"/>
          <p:nvPr/>
        </p:nvSpPr>
        <p:spPr>
          <a:xfrm>
            <a:off x="7120648" y="2101174"/>
            <a:ext cx="364202" cy="307777"/>
          </a:xfrm>
          <a:prstGeom prst="rect">
            <a:avLst/>
          </a:prstGeom>
          <a:noFill/>
        </p:spPr>
        <p:txBody>
          <a:bodyPr wrap="none" rtlCol="0">
            <a:spAutoFit/>
          </a:bodyPr>
          <a:lstStyle/>
          <a:p>
            <a:r>
              <a:rPr kumimoji="1" lang="zh-CN" altLang="en-US" sz="1400" dirty="0">
                <a:solidFill>
                  <a:srgbClr val="FF0000"/>
                </a:solidFill>
                <a:latin typeface="Kaiti SC" panose="02010600040101010101" pitchFamily="2" charset="-122"/>
                <a:ea typeface="Kaiti SC" panose="02010600040101010101" pitchFamily="2" charset="-122"/>
              </a:rPr>
              <a:t>注</a:t>
            </a:r>
            <a:endParaRPr kumimoji="1" lang="zh-CN" altLang="en-US" sz="1400" dirty="0">
              <a:solidFill>
                <a:srgbClr val="FF0000"/>
              </a:solidFill>
              <a:latin typeface="Kaiti SC" panose="02010600040101010101" pitchFamily="2" charset="-122"/>
              <a:ea typeface="Kaiti SC"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127" y="1122495"/>
            <a:ext cx="3281668" cy="369332"/>
          </a:xfrm>
          <a:prstGeom prst="rect">
            <a:avLst/>
          </a:prstGeom>
        </p:spPr>
        <p:txBody>
          <a:bodyPr wrap="none">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2</a:t>
            </a:r>
            <a:r>
              <a:rPr kumimoji="1" lang="zh-CN" altLang="en-US" dirty="0">
                <a:latin typeface="Kaiti SC" panose="02010600040101010101" pitchFamily="2" charset="-122"/>
                <a:ea typeface="Kaiti SC" panose="02010600040101010101" pitchFamily="2" charset="-122"/>
                <a:cs typeface="Arial" panose="020B0604020202020204" pitchFamily="34" charset="0"/>
              </a:rPr>
              <a:t>、设备直接对接</a:t>
            </a:r>
            <a:r>
              <a:rPr kumimoji="1" lang="en-US" altLang="zh-CN" dirty="0">
                <a:latin typeface="Kaiti SC" panose="02010600040101010101" pitchFamily="2" charset="-122"/>
                <a:ea typeface="Kaiti SC" panose="02010600040101010101" pitchFamily="2" charset="-122"/>
                <a:cs typeface="Arial" panose="020B0604020202020204" pitchFamily="34" charset="0"/>
              </a:rPr>
              <a:t>C-life</a:t>
            </a:r>
            <a:r>
              <a:rPr kumimoji="1" lang="zh-CN" altLang="en-US" dirty="0">
                <a:latin typeface="Kaiti SC" panose="02010600040101010101" pitchFamily="2" charset="-122"/>
                <a:ea typeface="Kaiti SC" panose="02010600040101010101" pitchFamily="2" charset="-122"/>
                <a:cs typeface="Arial" panose="020B0604020202020204" pitchFamily="34" charset="0"/>
              </a:rPr>
              <a:t>云</a:t>
            </a:r>
            <a:r>
              <a:rPr kumimoji="1" lang="en-US" altLang="zh-CN" dirty="0">
                <a:latin typeface="Kaiti SC" panose="02010600040101010101" pitchFamily="2" charset="-122"/>
                <a:ea typeface="Kaiti SC" panose="02010600040101010101" pitchFamily="2" charset="-122"/>
                <a:cs typeface="Arial" panose="020B0604020202020204" pitchFamily="34" charset="0"/>
              </a:rPr>
              <a:t>(</a:t>
            </a:r>
            <a:r>
              <a:rPr kumimoji="1" lang="zh-CN" altLang="en-US" dirty="0">
                <a:latin typeface="Kaiti SC" panose="02010600040101010101" pitchFamily="2" charset="-122"/>
                <a:ea typeface="Kaiti SC" panose="02010600040101010101" pitchFamily="2" charset="-122"/>
                <a:cs typeface="Arial" panose="020B0604020202020204" pitchFamily="34" charset="0"/>
              </a:rPr>
              <a:t>直连</a:t>
            </a:r>
            <a:r>
              <a:rPr kumimoji="1" lang="en-US" altLang="zh-CN" dirty="0">
                <a:latin typeface="Kaiti SC" panose="02010600040101010101" pitchFamily="2" charset="-122"/>
                <a:ea typeface="Kaiti SC" panose="02010600040101010101" pitchFamily="2" charset="-122"/>
                <a:cs typeface="Arial" panose="020B0604020202020204" pitchFamily="34" charset="0"/>
              </a:rPr>
              <a:t>)</a:t>
            </a:r>
            <a:endParaRPr kumimoji="1" lang="zh-CN" altLang="en-US" dirty="0">
              <a:latin typeface="Kaiti SC" panose="02010600040101010101" pitchFamily="2" charset="-122"/>
              <a:ea typeface="Kaiti SC" panose="02010600040101010101" pitchFamily="2" charset="-122"/>
            </a:endParaRPr>
          </a:p>
        </p:txBody>
      </p:sp>
      <p:pic>
        <p:nvPicPr>
          <p:cNvPr id="7" name="图片 6" descr="图片包含 图示&#10;&#10;描述已自动生成"/>
          <p:cNvPicPr>
            <a:picLocks noChangeAspect="1"/>
          </p:cNvPicPr>
          <p:nvPr/>
        </p:nvPicPr>
        <p:blipFill>
          <a:blip r:embed="rId1"/>
          <a:stretch>
            <a:fillRect/>
          </a:stretch>
        </p:blipFill>
        <p:spPr>
          <a:xfrm>
            <a:off x="1572286" y="1633128"/>
            <a:ext cx="10619714" cy="2400300"/>
          </a:xfrm>
          <a:prstGeom prst="rect">
            <a:avLst/>
          </a:prstGeom>
        </p:spPr>
      </p:pic>
      <p:sp>
        <p:nvSpPr>
          <p:cNvPr id="8" name="文本框 7"/>
          <p:cNvSpPr txBox="1"/>
          <p:nvPr/>
        </p:nvSpPr>
        <p:spPr>
          <a:xfrm>
            <a:off x="5818218" y="1665685"/>
            <a:ext cx="364202" cy="307777"/>
          </a:xfrm>
          <a:prstGeom prst="rect">
            <a:avLst/>
          </a:prstGeom>
          <a:noFill/>
        </p:spPr>
        <p:txBody>
          <a:bodyPr wrap="none" rtlCol="0">
            <a:spAutoFit/>
          </a:bodyPr>
          <a:lstStyle/>
          <a:p>
            <a:r>
              <a:rPr kumimoji="1" lang="zh-CN" altLang="en-US" sz="1400" dirty="0">
                <a:solidFill>
                  <a:srgbClr val="FF0000"/>
                </a:solidFill>
              </a:rPr>
              <a:t>注</a:t>
            </a:r>
            <a:endParaRPr kumimoji="1" lang="zh-CN" altLang="en-US" sz="1400" dirty="0">
              <a:solidFill>
                <a:srgbClr val="FF0000"/>
              </a:solidFill>
            </a:endParaRPr>
          </a:p>
        </p:txBody>
      </p:sp>
      <p:sp>
        <p:nvSpPr>
          <p:cNvPr id="10" name="文本框 9"/>
          <p:cNvSpPr txBox="1"/>
          <p:nvPr/>
        </p:nvSpPr>
        <p:spPr>
          <a:xfrm>
            <a:off x="294441" y="4203457"/>
            <a:ext cx="8353569" cy="307777"/>
          </a:xfrm>
          <a:prstGeom prst="rect">
            <a:avLst/>
          </a:prstGeom>
          <a:noFill/>
        </p:spPr>
        <p:txBody>
          <a:bodyPr wrap="none" rtlCol="0">
            <a:spAutoFit/>
          </a:bodyPr>
          <a:lstStyle/>
          <a:p>
            <a:r>
              <a:rPr kumimoji="1" lang="zh-CN" altLang="en-US" sz="1400" dirty="0">
                <a:solidFill>
                  <a:srgbClr val="FF0000"/>
                </a:solidFill>
                <a:latin typeface="Kaiti SC" panose="02010600040101010101" pitchFamily="2" charset="-122"/>
                <a:ea typeface="Kaiti SC" panose="02010600040101010101" pitchFamily="2" charset="-122"/>
              </a:rPr>
              <a:t>注</a:t>
            </a:r>
            <a:r>
              <a:rPr kumimoji="1" lang="en-US" altLang="zh-CN" sz="1400" dirty="0">
                <a:latin typeface="Kaiti SC" panose="02010600040101010101" pitchFamily="2" charset="-122"/>
                <a:ea typeface="Kaiti SC" panose="02010600040101010101" pitchFamily="2" charset="-122"/>
              </a:rPr>
              <a:t>.</a:t>
            </a:r>
            <a:r>
              <a:rPr kumimoji="1" lang="zh-CN" altLang="en-US" sz="1400" dirty="0">
                <a:latin typeface="Kaiti SC" panose="02010600040101010101" pitchFamily="2" charset="-122"/>
                <a:ea typeface="Kaiti SC" panose="02010600040101010101" pitchFamily="2" charset="-122"/>
              </a:rPr>
              <a:t>设备和</a:t>
            </a:r>
            <a:r>
              <a:rPr kumimoji="1" lang="en-US" altLang="zh-CN" sz="1400" dirty="0">
                <a:latin typeface="Kaiti SC" panose="02010600040101010101" pitchFamily="2" charset="-122"/>
                <a:ea typeface="Kaiti SC" panose="02010600040101010101" pitchFamily="2" charset="-122"/>
              </a:rPr>
              <a:t>C-life</a:t>
            </a:r>
            <a:r>
              <a:rPr kumimoji="1" lang="zh-CN" altLang="en-US" sz="1400" dirty="0">
                <a:latin typeface="Kaiti SC" panose="02010600040101010101" pitchFamily="2" charset="-122"/>
                <a:ea typeface="Kaiti SC" panose="02010600040101010101" pitchFamily="2" charset="-122"/>
              </a:rPr>
              <a:t>云直接通过</a:t>
            </a:r>
            <a:r>
              <a:rPr kumimoji="1" lang="en-US" altLang="zh-CN" sz="1400" dirty="0">
                <a:latin typeface="Kaiti SC" panose="02010600040101010101" pitchFamily="2" charset="-122"/>
                <a:ea typeface="Kaiti SC" panose="02010600040101010101" pitchFamily="2" charset="-122"/>
              </a:rPr>
              <a:t>TCP,MQTT</a:t>
            </a:r>
            <a:r>
              <a:rPr kumimoji="1" lang="zh-CN" altLang="en-US" sz="1400" dirty="0">
                <a:latin typeface="Kaiti SC" panose="02010600040101010101" pitchFamily="2" charset="-122"/>
                <a:ea typeface="Kaiti SC" panose="02010600040101010101" pitchFamily="2" charset="-122"/>
              </a:rPr>
              <a:t>，实现数据的上行下行，消息推送等。如公司 </a:t>
            </a:r>
            <a:r>
              <a:rPr kumimoji="1" lang="en-US" altLang="zh-CN" sz="1400" dirty="0">
                <a:latin typeface="Kaiti SC" panose="02010600040101010101" pitchFamily="2" charset="-122"/>
                <a:ea typeface="Kaiti SC" panose="02010600040101010101" pitchFamily="2" charset="-122"/>
              </a:rPr>
              <a:t>5A</a:t>
            </a:r>
            <a:r>
              <a:rPr kumimoji="1" lang="zh-CN" altLang="en-US" sz="1400" dirty="0">
                <a:latin typeface="Kaiti SC" panose="02010600040101010101" pitchFamily="2" charset="-122"/>
                <a:ea typeface="Kaiti SC" panose="02010600040101010101" pitchFamily="2" charset="-122"/>
              </a:rPr>
              <a:t>协议、物模型</a:t>
            </a:r>
            <a:endParaRPr kumimoji="1" lang="zh-CN" altLang="en-US" sz="1400" dirty="0">
              <a:latin typeface="Kaiti SC" panose="02010600040101010101" pitchFamily="2" charset="-122"/>
              <a:ea typeface="Kaiti SC" panose="02010600040101010101" pitchFamily="2" charset="-122"/>
            </a:endParaRPr>
          </a:p>
        </p:txBody>
      </p:sp>
      <p:sp>
        <p:nvSpPr>
          <p:cNvPr id="9" name="文本框 8"/>
          <p:cNvSpPr txBox="1"/>
          <p:nvPr/>
        </p:nvSpPr>
        <p:spPr>
          <a:xfrm>
            <a:off x="3164866" y="1665685"/>
            <a:ext cx="902811"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MQ/http</a:t>
            </a:r>
            <a:endParaRPr kumimoji="1" lang="zh-CN" altLang="en-US" sz="1600" dirty="0">
              <a:latin typeface="SimSong" panose="02020300000000000000" pitchFamily="18" charset="-122"/>
              <a:ea typeface="SimSong" panose="02020300000000000000" pitchFamily="18" charset="-122"/>
            </a:endParaRPr>
          </a:p>
        </p:txBody>
      </p:sp>
      <p:sp>
        <p:nvSpPr>
          <p:cNvPr id="11" name="文本框 10"/>
          <p:cNvSpPr txBox="1"/>
          <p:nvPr/>
        </p:nvSpPr>
        <p:spPr>
          <a:xfrm>
            <a:off x="3164867" y="2254285"/>
            <a:ext cx="902811"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MQ/http</a:t>
            </a:r>
            <a:endParaRPr kumimoji="1" lang="zh-CN" altLang="en-US" sz="1600" dirty="0">
              <a:latin typeface="SimSong" panose="02020300000000000000" pitchFamily="18" charset="-122"/>
              <a:ea typeface="SimSong" panose="02020300000000000000" pitchFamily="18" charset="-122"/>
            </a:endParaRPr>
          </a:p>
        </p:txBody>
      </p:sp>
      <p:sp>
        <p:nvSpPr>
          <p:cNvPr id="12" name="文本框 11"/>
          <p:cNvSpPr txBox="1"/>
          <p:nvPr/>
        </p:nvSpPr>
        <p:spPr>
          <a:xfrm>
            <a:off x="3318753" y="3044719"/>
            <a:ext cx="595035"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MQTT</a:t>
            </a:r>
            <a:endParaRPr kumimoji="1" lang="zh-CN" altLang="en-US" sz="1600" dirty="0">
              <a:latin typeface="SimSong" panose="02020300000000000000" pitchFamily="18" charset="-122"/>
              <a:ea typeface="SimSong" panose="02020300000000000000" pitchFamily="18" charset="-122"/>
            </a:endParaRPr>
          </a:p>
        </p:txBody>
      </p:sp>
      <p:sp>
        <p:nvSpPr>
          <p:cNvPr id="13" name="文本框 12"/>
          <p:cNvSpPr txBox="1"/>
          <p:nvPr/>
        </p:nvSpPr>
        <p:spPr>
          <a:xfrm>
            <a:off x="3318752" y="3671561"/>
            <a:ext cx="595035"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POST</a:t>
            </a:r>
            <a:endParaRPr kumimoji="1" lang="zh-CN" altLang="en-US" sz="1600" dirty="0">
              <a:latin typeface="SimSong" panose="02020300000000000000" pitchFamily="18" charset="-122"/>
              <a:ea typeface="SimSong" panose="02020300000000000000" pitchFamily="18" charset="-122"/>
            </a:endParaRPr>
          </a:p>
        </p:txBody>
      </p:sp>
      <p:pic>
        <p:nvPicPr>
          <p:cNvPr id="14" name="图片 13"/>
          <p:cNvPicPr>
            <a:picLocks noChangeAspect="1"/>
          </p:cNvPicPr>
          <p:nvPr/>
        </p:nvPicPr>
        <p:blipFill>
          <a:blip r:embed="rId2"/>
          <a:stretch>
            <a:fillRect/>
          </a:stretch>
        </p:blipFill>
        <p:spPr>
          <a:xfrm>
            <a:off x="9981602" y="278566"/>
            <a:ext cx="804192" cy="234556"/>
          </a:xfrm>
          <a:prstGeom prst="rect">
            <a:avLst/>
          </a:prstGeom>
        </p:spPr>
      </p:pic>
      <p:sp>
        <p:nvSpPr>
          <p:cNvPr id="15" name="文本框 1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6" name="文本框 15"/>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设备通讯链路</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620" y="99695"/>
            <a:ext cx="10306050" cy="1024255"/>
          </a:xfrm>
        </p:spPr>
        <p:txBody>
          <a:bodyPr/>
          <a:lstStyle/>
          <a:p>
            <a:pPr algn="l">
              <a:buClrTx/>
              <a:buSzTx/>
              <a:buFontTx/>
            </a:pPr>
            <a:r>
              <a:rPr lang="zh-CN" altLang="en-US" sz="2400" b="1" dirty="0">
                <a:solidFill>
                  <a:schemeClr val="accent1"/>
                </a:solidFill>
                <a:latin typeface="黑体" panose="02010609060101010101" pitchFamily="49" charset="-122"/>
                <a:ea typeface="黑体" panose="02010609060101010101" pitchFamily="49" charset="-122"/>
              </a:rPr>
              <a:t>物联网是什么？</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4" name="内容占位符 3" descr="C:\Users\Administrator\Pictures\e55f755d38822c669f8d0db974cd3b19.jpege55f755d38822c669f8d0db974cd3b19"/>
          <p:cNvPicPr>
            <a:picLocks noGrp="1" noChangeAspect="1"/>
          </p:cNvPicPr>
          <p:nvPr>
            <p:ph idx="1"/>
          </p:nvPr>
        </p:nvPicPr>
        <p:blipFill>
          <a:blip r:embed="rId1"/>
          <a:srcRect/>
          <a:stretch>
            <a:fillRect/>
          </a:stretch>
        </p:blipFill>
        <p:spPr>
          <a:xfrm>
            <a:off x="2905125" y="2233295"/>
            <a:ext cx="5975985" cy="3092450"/>
          </a:xfrm>
          <a:prstGeom prst="rect">
            <a:avLst/>
          </a:prstGeom>
        </p:spPr>
      </p:pic>
      <p:sp>
        <p:nvSpPr>
          <p:cNvPr id="5" name="文本框 4"/>
          <p:cNvSpPr txBox="1"/>
          <p:nvPr/>
        </p:nvSpPr>
        <p:spPr>
          <a:xfrm>
            <a:off x="647700" y="1123950"/>
            <a:ext cx="10866755" cy="922020"/>
          </a:xfrm>
          <a:prstGeom prst="rect">
            <a:avLst/>
          </a:prstGeom>
          <a:noFill/>
        </p:spPr>
        <p:txBody>
          <a:bodyPr wrap="square" rtlCol="0">
            <a:spAutoFit/>
          </a:bodyPr>
          <a:lstStyle/>
          <a:p>
            <a:pPr algn="l"/>
            <a:r>
              <a:rPr lang="zh-CN" altLang="en-US"/>
              <a:t>物联网（Internet of Things，简称IOT）是指通过各种信息传感器、射频识别技术、全球定位系统、红外感应器、激光扫描器等各种装置与技术，实时采集任何需要监控、 连接、互动的物体或过程，采集其声、光、热、电、力学、化学、生物、位置等各种需要的信息。</a:t>
            </a:r>
            <a:endParaRPr lang="zh-CN" altLang="en-US"/>
          </a:p>
        </p:txBody>
      </p:sp>
      <p:sp>
        <p:nvSpPr>
          <p:cNvPr id="6" name="文本框 5"/>
          <p:cNvSpPr txBox="1"/>
          <p:nvPr/>
        </p:nvSpPr>
        <p:spPr>
          <a:xfrm>
            <a:off x="647700" y="5664835"/>
            <a:ext cx="10998835" cy="922020"/>
          </a:xfrm>
          <a:prstGeom prst="rect">
            <a:avLst/>
          </a:prstGeom>
          <a:noFill/>
        </p:spPr>
        <p:txBody>
          <a:bodyPr wrap="square" rtlCol="0" anchor="t">
            <a:spAutoFit/>
          </a:bodyPr>
          <a:lstStyle/>
          <a:p>
            <a:r>
              <a:rPr lang="zh-CN" altLang="en-US"/>
              <a:t>通过各类可能的网络接入，实现物与物、物与人的泛在连接，实现对物品和过程的智能化感知、识别和管理。物联网是一个基于互联网、传统电信网等的信息承载体，它让所有能够被独立寻址的普通物理对象形成互联互通的网络。</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9943" y="1101295"/>
            <a:ext cx="3097323" cy="400110"/>
          </a:xfrm>
          <a:prstGeom prst="rect">
            <a:avLst/>
          </a:prstGeom>
        </p:spPr>
        <p:txBody>
          <a:bodyPr wrap="none">
            <a:spAutoFit/>
          </a:bodyPr>
          <a:lstStyle/>
          <a:p>
            <a:r>
              <a:rPr kumimoji="1" lang="en-US" altLang="zh-CN" sz="2000" dirty="0">
                <a:latin typeface="Kaiti SC" panose="02010600040101010101" pitchFamily="2" charset="-122"/>
                <a:ea typeface="Kaiti SC" panose="02010600040101010101" pitchFamily="2" charset="-122"/>
                <a:cs typeface="Arial" panose="020B0604020202020204" pitchFamily="34" charset="0"/>
              </a:rPr>
              <a:t>3</a:t>
            </a:r>
            <a:r>
              <a:rPr kumimoji="1" lang="zh-CN" altLang="en-US" sz="2000" dirty="0">
                <a:latin typeface="Kaiti SC" panose="02010600040101010101" pitchFamily="2" charset="-122"/>
                <a:ea typeface="Kaiti SC" panose="02010600040101010101" pitchFamily="2" charset="-122"/>
                <a:cs typeface="Arial" panose="020B0604020202020204" pitchFamily="34" charset="0"/>
              </a:rPr>
              <a:t>、设备直接对接</a:t>
            </a:r>
            <a:r>
              <a:rPr kumimoji="1" lang="en-US" altLang="zh-CN" sz="2000" dirty="0">
                <a:latin typeface="Kaiti SC" panose="02010600040101010101" pitchFamily="2" charset="-122"/>
                <a:ea typeface="Kaiti SC" panose="02010600040101010101" pitchFamily="2" charset="-122"/>
                <a:cs typeface="Arial" panose="020B0604020202020204" pitchFamily="34" charset="0"/>
              </a:rPr>
              <a:t>C-</a:t>
            </a:r>
            <a:r>
              <a:rPr lang="en-GB" altLang="zh-CN" sz="2000" dirty="0">
                <a:latin typeface="Kaiti SC" panose="02010600040101010101" pitchFamily="2" charset="-122"/>
                <a:ea typeface="Kaiti SC" panose="02010600040101010101" pitchFamily="2" charset="-122"/>
              </a:rPr>
              <a:t>link</a:t>
            </a:r>
            <a:r>
              <a:rPr lang="zh-CN" altLang="en-US" sz="2000" dirty="0">
                <a:latin typeface="Kaiti SC" panose="02010600040101010101" pitchFamily="2" charset="-122"/>
                <a:ea typeface="Kaiti SC" panose="02010600040101010101" pitchFamily="2" charset="-122"/>
              </a:rPr>
              <a:t>云</a:t>
            </a:r>
            <a:endParaRPr kumimoji="1" lang="zh-CN" altLang="en-US" sz="2000" dirty="0">
              <a:latin typeface="Kaiti SC" panose="02010600040101010101" pitchFamily="2" charset="-122"/>
              <a:ea typeface="Kaiti SC" panose="02010600040101010101" pitchFamily="2" charset="-122"/>
            </a:endParaRPr>
          </a:p>
        </p:txBody>
      </p:sp>
      <p:pic>
        <p:nvPicPr>
          <p:cNvPr id="7" name="图片 6" descr="图示&#10;&#10;描述已自动生成"/>
          <p:cNvPicPr>
            <a:picLocks noChangeAspect="1"/>
          </p:cNvPicPr>
          <p:nvPr/>
        </p:nvPicPr>
        <p:blipFill>
          <a:blip r:embed="rId1"/>
          <a:stretch>
            <a:fillRect/>
          </a:stretch>
        </p:blipFill>
        <p:spPr>
          <a:xfrm>
            <a:off x="1628504" y="1477328"/>
            <a:ext cx="8623300" cy="2463800"/>
          </a:xfrm>
          <a:prstGeom prst="rect">
            <a:avLst/>
          </a:prstGeom>
        </p:spPr>
      </p:pic>
      <p:sp>
        <p:nvSpPr>
          <p:cNvPr id="8" name="文本框 7"/>
          <p:cNvSpPr txBox="1"/>
          <p:nvPr/>
        </p:nvSpPr>
        <p:spPr>
          <a:xfrm>
            <a:off x="402892" y="4012286"/>
            <a:ext cx="3692036" cy="307777"/>
          </a:xfrm>
          <a:prstGeom prst="rect">
            <a:avLst/>
          </a:prstGeom>
          <a:noFill/>
        </p:spPr>
        <p:txBody>
          <a:bodyPr wrap="none" rtlCol="0">
            <a:spAutoFit/>
          </a:bodyPr>
          <a:lstStyle/>
          <a:p>
            <a:r>
              <a:rPr kumimoji="1" lang="zh-CN" altLang="en-US" sz="1400" dirty="0">
                <a:solidFill>
                  <a:srgbClr val="FF0000"/>
                </a:solidFill>
                <a:latin typeface="Kaiti SC" panose="02010600040101010101" pitchFamily="2" charset="-122"/>
                <a:ea typeface="Kaiti SC" panose="02010600040101010101" pitchFamily="2" charset="-122"/>
              </a:rPr>
              <a:t>注</a:t>
            </a:r>
            <a:r>
              <a:rPr kumimoji="1" lang="en-US" altLang="zh-CN" sz="1400" dirty="0">
                <a:latin typeface="Kaiti SC" panose="02010600040101010101" pitchFamily="2" charset="-122"/>
                <a:ea typeface="Kaiti SC" panose="02010600040101010101" pitchFamily="2" charset="-122"/>
              </a:rPr>
              <a:t>:</a:t>
            </a:r>
            <a:r>
              <a:rPr kumimoji="1" lang="zh-CN" altLang="en-US" sz="1400" dirty="0">
                <a:latin typeface="Kaiti SC" panose="02010600040101010101" pitchFamily="2" charset="-122"/>
                <a:ea typeface="Kaiti SC" panose="02010600040101010101" pitchFamily="2" charset="-122"/>
              </a:rPr>
              <a:t>设备和</a:t>
            </a:r>
            <a:r>
              <a:rPr kumimoji="1" lang="en-US" altLang="zh-CN" sz="1400" dirty="0">
                <a:latin typeface="Kaiti SC" panose="02010600040101010101" pitchFamily="2" charset="-122"/>
                <a:ea typeface="Kaiti SC" panose="02010600040101010101" pitchFamily="2" charset="-122"/>
              </a:rPr>
              <a:t>C-link</a:t>
            </a:r>
            <a:r>
              <a:rPr kumimoji="1" lang="zh-CN" altLang="en-US" sz="1400" dirty="0">
                <a:latin typeface="Kaiti SC" panose="02010600040101010101" pitchFamily="2" charset="-122"/>
                <a:ea typeface="Kaiti SC" panose="02010600040101010101" pitchFamily="2" charset="-122"/>
              </a:rPr>
              <a:t>云直接通过</a:t>
            </a:r>
            <a:r>
              <a:rPr kumimoji="1" lang="en-US" altLang="zh-CN" sz="1400" dirty="0">
                <a:latin typeface="Kaiti SC" panose="02010600040101010101" pitchFamily="2" charset="-122"/>
                <a:ea typeface="Kaiti SC" panose="02010600040101010101" pitchFamily="2" charset="-122"/>
              </a:rPr>
              <a:t>http/https</a:t>
            </a:r>
            <a:r>
              <a:rPr kumimoji="1" lang="zh-CN" altLang="en-US" sz="1400" dirty="0">
                <a:latin typeface="Kaiti SC" panose="02010600040101010101" pitchFamily="2" charset="-122"/>
                <a:ea typeface="Kaiti SC" panose="02010600040101010101" pitchFamily="2" charset="-122"/>
              </a:rPr>
              <a:t>，</a:t>
            </a:r>
            <a:r>
              <a:rPr kumimoji="1" lang="en-US" altLang="zh-CN" sz="1400" dirty="0">
                <a:latin typeface="Kaiti SC" panose="02010600040101010101" pitchFamily="2" charset="-122"/>
                <a:ea typeface="Kaiti SC" panose="02010600040101010101" pitchFamily="2" charset="-122"/>
              </a:rPr>
              <a:t>TCP</a:t>
            </a:r>
            <a:endParaRPr kumimoji="1" lang="zh-CN" altLang="en-US" sz="1400" dirty="0">
              <a:latin typeface="Kaiti SC" panose="02010600040101010101" pitchFamily="2" charset="-122"/>
              <a:ea typeface="Kaiti SC" panose="02010600040101010101" pitchFamily="2" charset="-122"/>
            </a:endParaRPr>
          </a:p>
        </p:txBody>
      </p:sp>
      <p:sp>
        <p:nvSpPr>
          <p:cNvPr id="9" name="文本框 8"/>
          <p:cNvSpPr txBox="1"/>
          <p:nvPr/>
        </p:nvSpPr>
        <p:spPr>
          <a:xfrm>
            <a:off x="8123275" y="1477328"/>
            <a:ext cx="364202" cy="307777"/>
          </a:xfrm>
          <a:prstGeom prst="rect">
            <a:avLst/>
          </a:prstGeom>
          <a:noFill/>
        </p:spPr>
        <p:txBody>
          <a:bodyPr wrap="none" rtlCol="0">
            <a:spAutoFit/>
          </a:bodyPr>
          <a:lstStyle/>
          <a:p>
            <a:r>
              <a:rPr kumimoji="1" lang="zh-CN" altLang="en-US" sz="1400" dirty="0">
                <a:solidFill>
                  <a:srgbClr val="FF0000"/>
                </a:solidFill>
              </a:rPr>
              <a:t>注</a:t>
            </a:r>
            <a:endParaRPr kumimoji="1" lang="zh-CN" altLang="en-US" sz="1400" dirty="0">
              <a:solidFill>
                <a:srgbClr val="FF0000"/>
              </a:solidFill>
            </a:endParaRPr>
          </a:p>
        </p:txBody>
      </p:sp>
      <p:sp>
        <p:nvSpPr>
          <p:cNvPr id="10" name="文本框 9"/>
          <p:cNvSpPr txBox="1"/>
          <p:nvPr/>
        </p:nvSpPr>
        <p:spPr>
          <a:xfrm>
            <a:off x="3376229" y="2916412"/>
            <a:ext cx="595035"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MQTT</a:t>
            </a:r>
            <a:endParaRPr kumimoji="1" lang="zh-CN" altLang="en-US" sz="1600" dirty="0">
              <a:latin typeface="SimSong" panose="02020300000000000000" pitchFamily="18" charset="-122"/>
              <a:ea typeface="SimSong" panose="02020300000000000000" pitchFamily="18" charset="-122"/>
            </a:endParaRPr>
          </a:p>
        </p:txBody>
      </p:sp>
      <p:sp>
        <p:nvSpPr>
          <p:cNvPr id="11" name="文本框 10"/>
          <p:cNvSpPr txBox="1"/>
          <p:nvPr/>
        </p:nvSpPr>
        <p:spPr>
          <a:xfrm>
            <a:off x="3367625" y="3503067"/>
            <a:ext cx="595035"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POST</a:t>
            </a:r>
            <a:endParaRPr kumimoji="1" lang="zh-CN" altLang="en-US" sz="1600" dirty="0">
              <a:latin typeface="SimSong" panose="02020300000000000000" pitchFamily="18" charset="-122"/>
              <a:ea typeface="SimSong" panose="02020300000000000000" pitchFamily="18" charset="-122"/>
            </a:endParaRPr>
          </a:p>
        </p:txBody>
      </p:sp>
      <p:sp>
        <p:nvSpPr>
          <p:cNvPr id="12" name="文本框 11"/>
          <p:cNvSpPr txBox="1"/>
          <p:nvPr/>
        </p:nvSpPr>
        <p:spPr>
          <a:xfrm>
            <a:off x="3233601" y="1571440"/>
            <a:ext cx="902811"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MQ/http</a:t>
            </a:r>
            <a:endParaRPr kumimoji="1" lang="zh-CN" altLang="en-US" sz="1600" dirty="0">
              <a:latin typeface="SimSong" panose="02020300000000000000" pitchFamily="18" charset="-122"/>
              <a:ea typeface="SimSong" panose="02020300000000000000" pitchFamily="18" charset="-122"/>
            </a:endParaRPr>
          </a:p>
        </p:txBody>
      </p:sp>
      <p:sp>
        <p:nvSpPr>
          <p:cNvPr id="13" name="文本框 12"/>
          <p:cNvSpPr txBox="1"/>
          <p:nvPr/>
        </p:nvSpPr>
        <p:spPr>
          <a:xfrm>
            <a:off x="3222340" y="2145192"/>
            <a:ext cx="902811"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MQ/http</a:t>
            </a:r>
            <a:endParaRPr kumimoji="1" lang="zh-CN" altLang="en-US" sz="1600" dirty="0">
              <a:latin typeface="SimSong" panose="02020300000000000000" pitchFamily="18" charset="-122"/>
              <a:ea typeface="SimSong" panose="02020300000000000000" pitchFamily="18" charset="-122"/>
            </a:endParaRPr>
          </a:p>
        </p:txBody>
      </p:sp>
      <p:sp>
        <p:nvSpPr>
          <p:cNvPr id="14" name="文本框 13"/>
          <p:cNvSpPr txBox="1"/>
          <p:nvPr/>
        </p:nvSpPr>
        <p:spPr>
          <a:xfrm>
            <a:off x="5814505" y="2145192"/>
            <a:ext cx="389850"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a:t>
            </a:r>
            <a:endParaRPr kumimoji="1" lang="zh-CN" altLang="en-US" sz="1600" dirty="0">
              <a:latin typeface="SimSong" panose="02020300000000000000" pitchFamily="18" charset="-122"/>
              <a:ea typeface="SimSong" panose="02020300000000000000" pitchFamily="18" charset="-122"/>
            </a:endParaRPr>
          </a:p>
        </p:txBody>
      </p:sp>
      <p:sp>
        <p:nvSpPr>
          <p:cNvPr id="15" name="文本框 14"/>
          <p:cNvSpPr txBox="1"/>
          <p:nvPr/>
        </p:nvSpPr>
        <p:spPr>
          <a:xfrm>
            <a:off x="5814505" y="1524768"/>
            <a:ext cx="389850"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a:t>
            </a:r>
            <a:endParaRPr kumimoji="1" lang="zh-CN" altLang="en-US" sz="1600" dirty="0">
              <a:latin typeface="SimSong" panose="02020300000000000000" pitchFamily="18" charset="-122"/>
              <a:ea typeface="SimSong" panose="02020300000000000000" pitchFamily="18" charset="-122"/>
            </a:endParaRPr>
          </a:p>
        </p:txBody>
      </p:sp>
      <p:pic>
        <p:nvPicPr>
          <p:cNvPr id="16" name="图片 15"/>
          <p:cNvPicPr>
            <a:picLocks noChangeAspect="1"/>
          </p:cNvPicPr>
          <p:nvPr/>
        </p:nvPicPr>
        <p:blipFill>
          <a:blip r:embed="rId2"/>
          <a:stretch>
            <a:fillRect/>
          </a:stretch>
        </p:blipFill>
        <p:spPr>
          <a:xfrm>
            <a:off x="9981602" y="278566"/>
            <a:ext cx="804192" cy="234556"/>
          </a:xfrm>
          <a:prstGeom prst="rect">
            <a:avLst/>
          </a:prstGeom>
        </p:spPr>
      </p:pic>
      <p:sp>
        <p:nvSpPr>
          <p:cNvPr id="17" name="文本框 16"/>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8" name="文本框 17"/>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设备通讯链路</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721" y="1112252"/>
            <a:ext cx="3722494" cy="369332"/>
          </a:xfrm>
          <a:prstGeom prst="rect">
            <a:avLst/>
          </a:prstGeom>
        </p:spPr>
        <p:txBody>
          <a:bodyPr wrap="none">
            <a:spAutoFit/>
          </a:bodyPr>
          <a:lstStyle/>
          <a:p>
            <a:r>
              <a:rPr kumimoji="1" lang="en-US" altLang="zh-CN" dirty="0">
                <a:latin typeface="Kaiti SC" panose="02010600040101010101" pitchFamily="2" charset="-122"/>
                <a:ea typeface="Kaiti SC" panose="02010600040101010101" pitchFamily="2" charset="-122"/>
                <a:cs typeface="Arial" panose="020B0604020202020204" pitchFamily="34" charset="0"/>
              </a:rPr>
              <a:t>4</a:t>
            </a:r>
            <a:r>
              <a:rPr kumimoji="1" lang="zh-CN" altLang="en-US" dirty="0">
                <a:latin typeface="Kaiti SC" panose="02010600040101010101" pitchFamily="2" charset="-122"/>
                <a:ea typeface="Kaiti SC" panose="02010600040101010101" pitchFamily="2" charset="-122"/>
                <a:cs typeface="Arial" panose="020B0604020202020204" pitchFamily="34" charset="0"/>
              </a:rPr>
              <a:t>、蓝牙通讯对接</a:t>
            </a:r>
            <a:r>
              <a:rPr kumimoji="1" lang="en-US" altLang="zh-CN" dirty="0">
                <a:latin typeface="Kaiti SC" panose="02010600040101010101" pitchFamily="2" charset="-122"/>
                <a:ea typeface="Kaiti SC" panose="02010600040101010101" pitchFamily="2" charset="-122"/>
                <a:cs typeface="Arial" panose="020B0604020202020204" pitchFamily="34" charset="0"/>
              </a:rPr>
              <a:t>APP</a:t>
            </a:r>
            <a:r>
              <a:rPr kumimoji="1" lang="zh-CN" altLang="en-US" dirty="0">
                <a:latin typeface="Kaiti SC" panose="02010600040101010101" pitchFamily="2" charset="-122"/>
                <a:ea typeface="Kaiti SC" panose="02010600040101010101" pitchFamily="2" charset="-122"/>
                <a:cs typeface="Arial" panose="020B0604020202020204" pitchFamily="34" charset="0"/>
              </a:rPr>
              <a:t>、微信小程序</a:t>
            </a:r>
            <a:endParaRPr kumimoji="1" lang="zh-CN" altLang="en-US" dirty="0">
              <a:latin typeface="Kaiti SC" panose="02010600040101010101" pitchFamily="2" charset="-122"/>
              <a:ea typeface="Kaiti SC" panose="02010600040101010101" pitchFamily="2" charset="-122"/>
            </a:endParaRPr>
          </a:p>
        </p:txBody>
      </p:sp>
      <p:pic>
        <p:nvPicPr>
          <p:cNvPr id="6" name="图片 5" descr="图示&#10;&#10;描述已自动生成"/>
          <p:cNvPicPr>
            <a:picLocks noChangeAspect="1"/>
          </p:cNvPicPr>
          <p:nvPr/>
        </p:nvPicPr>
        <p:blipFill>
          <a:blip r:embed="rId1"/>
          <a:stretch>
            <a:fillRect/>
          </a:stretch>
        </p:blipFill>
        <p:spPr>
          <a:xfrm>
            <a:off x="2321590" y="1635866"/>
            <a:ext cx="6464300" cy="2311400"/>
          </a:xfrm>
          <a:prstGeom prst="rect">
            <a:avLst/>
          </a:prstGeom>
        </p:spPr>
      </p:pic>
      <p:sp>
        <p:nvSpPr>
          <p:cNvPr id="7" name="文本框 6"/>
          <p:cNvSpPr txBox="1"/>
          <p:nvPr/>
        </p:nvSpPr>
        <p:spPr>
          <a:xfrm>
            <a:off x="391721" y="4160868"/>
            <a:ext cx="7385355" cy="307777"/>
          </a:xfrm>
          <a:prstGeom prst="rect">
            <a:avLst/>
          </a:prstGeom>
          <a:noFill/>
        </p:spPr>
        <p:txBody>
          <a:bodyPr wrap="none" rtlCol="0">
            <a:spAutoFit/>
          </a:bodyPr>
          <a:lstStyle/>
          <a:p>
            <a:r>
              <a:rPr kumimoji="1" lang="zh-CN" altLang="en-US" sz="1400" dirty="0">
                <a:solidFill>
                  <a:srgbClr val="FF0000"/>
                </a:solidFill>
                <a:latin typeface="Kaiti SC" panose="02010600040101010101" pitchFamily="2" charset="-122"/>
                <a:ea typeface="Kaiti SC" panose="02010600040101010101" pitchFamily="2" charset="-122"/>
              </a:rPr>
              <a:t>注</a:t>
            </a:r>
            <a:r>
              <a:rPr kumimoji="1" lang="en-US" altLang="zh-CN" sz="1400" dirty="0">
                <a:latin typeface="Kaiti SC" panose="02010600040101010101" pitchFamily="2" charset="-122"/>
                <a:ea typeface="Kaiti SC" panose="02010600040101010101" pitchFamily="2" charset="-122"/>
              </a:rPr>
              <a:t>:</a:t>
            </a:r>
            <a:r>
              <a:rPr kumimoji="1" lang="zh-CN" altLang="en-US" sz="1400" dirty="0">
                <a:latin typeface="Kaiti SC" panose="02010600040101010101" pitchFamily="2" charset="-122"/>
                <a:ea typeface="Kaiti SC" panose="02010600040101010101" pitchFamily="2" charset="-122"/>
                <a:cs typeface="Arial" panose="020B0604020202020204" pitchFamily="34" charset="0"/>
              </a:rPr>
              <a:t>蓝牙通讯对接</a:t>
            </a:r>
            <a:r>
              <a:rPr kumimoji="1" lang="en-US" altLang="zh-CN" sz="1400" dirty="0">
                <a:latin typeface="Kaiti SC" panose="02010600040101010101" pitchFamily="2" charset="-122"/>
                <a:ea typeface="Kaiti SC" panose="02010600040101010101" pitchFamily="2" charset="-122"/>
                <a:cs typeface="Arial" panose="020B0604020202020204" pitchFamily="34" charset="0"/>
              </a:rPr>
              <a:t>APP</a:t>
            </a:r>
            <a:r>
              <a:rPr kumimoji="1" lang="zh-CN" altLang="en-US" sz="1400" dirty="0">
                <a:latin typeface="Kaiti SC" panose="02010600040101010101" pitchFamily="2" charset="-122"/>
                <a:ea typeface="Kaiti SC" panose="02010600040101010101" pitchFamily="2" charset="-122"/>
                <a:cs typeface="Arial" panose="020B0604020202020204" pitchFamily="34" charset="0"/>
              </a:rPr>
              <a:t>、微信小程序直接解析蓝牙数据，再把解析好的数据传输到</a:t>
            </a:r>
            <a:r>
              <a:rPr kumimoji="1" lang="en-US" altLang="zh-CN" sz="1400" dirty="0">
                <a:latin typeface="Kaiti SC" panose="02010600040101010101" pitchFamily="2" charset="-122"/>
                <a:ea typeface="Kaiti SC" panose="02010600040101010101" pitchFamily="2" charset="-122"/>
                <a:cs typeface="Arial" panose="020B0604020202020204" pitchFamily="34" charset="0"/>
              </a:rPr>
              <a:t>C-life</a:t>
            </a:r>
            <a:r>
              <a:rPr kumimoji="1" lang="zh-CN" altLang="en-US" sz="1400" dirty="0">
                <a:latin typeface="Kaiti SC" panose="02010600040101010101" pitchFamily="2" charset="-122"/>
                <a:ea typeface="Kaiti SC" panose="02010600040101010101" pitchFamily="2" charset="-122"/>
                <a:cs typeface="Arial" panose="020B0604020202020204" pitchFamily="34" charset="0"/>
              </a:rPr>
              <a:t>平台</a:t>
            </a:r>
            <a:endParaRPr kumimoji="1" lang="zh-CN" altLang="en-US" sz="1400" dirty="0">
              <a:latin typeface="Kaiti SC" panose="02010600040101010101" pitchFamily="2" charset="-122"/>
              <a:ea typeface="Kaiti SC" panose="02010600040101010101" pitchFamily="2" charset="-122"/>
            </a:endParaRPr>
          </a:p>
        </p:txBody>
      </p:sp>
      <p:sp>
        <p:nvSpPr>
          <p:cNvPr id="8" name="文本框 7"/>
          <p:cNvSpPr txBox="1"/>
          <p:nvPr/>
        </p:nvSpPr>
        <p:spPr>
          <a:xfrm>
            <a:off x="6507014" y="2903364"/>
            <a:ext cx="595035"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http</a:t>
            </a:r>
            <a:endParaRPr kumimoji="1" lang="zh-CN" altLang="en-US" sz="1600" dirty="0">
              <a:latin typeface="SimSong" panose="02020300000000000000" pitchFamily="18" charset="-122"/>
              <a:ea typeface="SimSong" panose="02020300000000000000" pitchFamily="18" charset="-122"/>
            </a:endParaRPr>
          </a:p>
        </p:txBody>
      </p:sp>
      <p:sp>
        <p:nvSpPr>
          <p:cNvPr id="9" name="文本框 8"/>
          <p:cNvSpPr txBox="1"/>
          <p:nvPr/>
        </p:nvSpPr>
        <p:spPr>
          <a:xfrm>
            <a:off x="6507013" y="3525983"/>
            <a:ext cx="595035"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http</a:t>
            </a:r>
            <a:endParaRPr kumimoji="1" lang="zh-CN" altLang="en-US" sz="1600" dirty="0">
              <a:latin typeface="SimSong" panose="02020300000000000000" pitchFamily="18" charset="-122"/>
              <a:ea typeface="SimSong" panose="02020300000000000000" pitchFamily="18" charset="-122"/>
            </a:endParaRPr>
          </a:p>
        </p:txBody>
      </p:sp>
      <p:sp>
        <p:nvSpPr>
          <p:cNvPr id="10" name="文本框 9"/>
          <p:cNvSpPr txBox="1"/>
          <p:nvPr/>
        </p:nvSpPr>
        <p:spPr>
          <a:xfrm>
            <a:off x="4116785" y="2903364"/>
            <a:ext cx="492443"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BLE</a:t>
            </a:r>
            <a:endParaRPr kumimoji="1" lang="zh-CN" altLang="en-US" sz="1600" dirty="0">
              <a:latin typeface="SimSong" panose="02020300000000000000" pitchFamily="18" charset="-122"/>
              <a:ea typeface="SimSong" panose="02020300000000000000" pitchFamily="18" charset="-122"/>
            </a:endParaRPr>
          </a:p>
        </p:txBody>
      </p:sp>
      <p:sp>
        <p:nvSpPr>
          <p:cNvPr id="11" name="文本框 10"/>
          <p:cNvSpPr txBox="1"/>
          <p:nvPr/>
        </p:nvSpPr>
        <p:spPr>
          <a:xfrm>
            <a:off x="4116784" y="3630582"/>
            <a:ext cx="492443"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BLE</a:t>
            </a:r>
            <a:endParaRPr kumimoji="1" lang="zh-CN" altLang="en-US" sz="1600" dirty="0">
              <a:latin typeface="SimSong" panose="02020300000000000000" pitchFamily="18" charset="-122"/>
              <a:ea typeface="SimSong" panose="02020300000000000000" pitchFamily="18" charset="-122"/>
            </a:endParaRPr>
          </a:p>
        </p:txBody>
      </p:sp>
      <p:sp>
        <p:nvSpPr>
          <p:cNvPr id="12" name="文本框 11"/>
          <p:cNvSpPr txBox="1"/>
          <p:nvPr/>
        </p:nvSpPr>
        <p:spPr>
          <a:xfrm>
            <a:off x="6353124" y="1574311"/>
            <a:ext cx="902811"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MQ/http</a:t>
            </a:r>
            <a:endParaRPr kumimoji="1" lang="zh-CN" altLang="en-US" sz="1600" dirty="0">
              <a:latin typeface="SimSong" panose="02020300000000000000" pitchFamily="18" charset="-122"/>
              <a:ea typeface="SimSong" panose="02020300000000000000" pitchFamily="18" charset="-122"/>
            </a:endParaRPr>
          </a:p>
        </p:txBody>
      </p:sp>
      <p:sp>
        <p:nvSpPr>
          <p:cNvPr id="13" name="文本框 12"/>
          <p:cNvSpPr txBox="1"/>
          <p:nvPr/>
        </p:nvSpPr>
        <p:spPr>
          <a:xfrm>
            <a:off x="6353123" y="2196930"/>
            <a:ext cx="902811" cy="338554"/>
          </a:xfrm>
          <a:prstGeom prst="rect">
            <a:avLst/>
          </a:prstGeom>
          <a:noFill/>
        </p:spPr>
        <p:txBody>
          <a:bodyPr wrap="none" rtlCol="0">
            <a:spAutoFit/>
          </a:bodyPr>
          <a:lstStyle/>
          <a:p>
            <a:r>
              <a:rPr kumimoji="1" lang="en-US" altLang="zh-CN" sz="1600" dirty="0">
                <a:latin typeface="SimSong" panose="02020300000000000000" pitchFamily="18" charset="-122"/>
                <a:ea typeface="SimSong" panose="02020300000000000000" pitchFamily="18" charset="-122"/>
              </a:rPr>
              <a:t>MQ/http</a:t>
            </a:r>
            <a:endParaRPr kumimoji="1" lang="zh-CN" altLang="en-US" sz="1600" dirty="0">
              <a:latin typeface="SimSong" panose="02020300000000000000" pitchFamily="18" charset="-122"/>
              <a:ea typeface="SimSong" panose="02020300000000000000" pitchFamily="18" charset="-122"/>
            </a:endParaRPr>
          </a:p>
        </p:txBody>
      </p:sp>
      <p:pic>
        <p:nvPicPr>
          <p:cNvPr id="14" name="图片 13"/>
          <p:cNvPicPr>
            <a:picLocks noChangeAspect="1"/>
          </p:cNvPicPr>
          <p:nvPr/>
        </p:nvPicPr>
        <p:blipFill>
          <a:blip r:embed="rId2"/>
          <a:stretch>
            <a:fillRect/>
          </a:stretch>
        </p:blipFill>
        <p:spPr>
          <a:xfrm>
            <a:off x="9981602" y="278566"/>
            <a:ext cx="804192" cy="234556"/>
          </a:xfrm>
          <a:prstGeom prst="rect">
            <a:avLst/>
          </a:prstGeom>
        </p:spPr>
      </p:pic>
      <p:sp>
        <p:nvSpPr>
          <p:cNvPr id="15" name="文本框 1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16" name="文本框 15"/>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设备通讯链路</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8" name="文本框 7"/>
          <p:cNvSpPr txBox="1"/>
          <p:nvPr/>
        </p:nvSpPr>
        <p:spPr>
          <a:xfrm>
            <a:off x="359258" y="545000"/>
            <a:ext cx="4479401" cy="431337"/>
          </a:xfrm>
          <a:prstGeom prst="rect">
            <a:avLst/>
          </a:prstGeom>
          <a:noFill/>
        </p:spPr>
        <p:txBody>
          <a:bodyPr wrap="square" rtlCol="0">
            <a:spAutoFit/>
          </a:bodyPr>
          <a:lstStyle/>
          <a:p>
            <a:pPr>
              <a:lnSpc>
                <a:spcPct val="90000"/>
              </a:lnSpc>
              <a:spcBef>
                <a:spcPct val="0"/>
              </a:spcBef>
            </a:pPr>
            <a:r>
              <a:rPr lang="zh-CN" altLang="en-US" sz="2400" b="1" dirty="0">
                <a:solidFill>
                  <a:schemeClr val="accent1"/>
                </a:solidFill>
                <a:latin typeface="黑体" panose="02010609060101010101" pitchFamily="49" charset="-122"/>
                <a:ea typeface="黑体" panose="02010609060101010101" pitchFamily="49" charset="-122"/>
                <a:cs typeface="+mj-cs"/>
              </a:rPr>
              <a:t>已接入</a:t>
            </a:r>
            <a:r>
              <a:rPr lang="en-US" altLang="zh-CN" sz="2400" b="1" dirty="0">
                <a:solidFill>
                  <a:schemeClr val="accent1"/>
                </a:solidFill>
                <a:latin typeface="黑体" panose="02010609060101010101" pitchFamily="49" charset="-122"/>
                <a:ea typeface="黑体" panose="02010609060101010101" pitchFamily="49" charset="-122"/>
                <a:cs typeface="+mj-cs"/>
              </a:rPr>
              <a:t>C-life</a:t>
            </a:r>
            <a:r>
              <a:rPr lang="zh-CN" altLang="en-US" sz="2400" b="1" dirty="0">
                <a:solidFill>
                  <a:schemeClr val="accent1"/>
                </a:solidFill>
                <a:latin typeface="黑体" panose="02010609060101010101" pitchFamily="49" charset="-122"/>
                <a:ea typeface="黑体" panose="02010609060101010101" pitchFamily="49" charset="-122"/>
                <a:cs typeface="+mj-cs"/>
              </a:rPr>
              <a:t>诸多通讯类型设备</a:t>
            </a:r>
            <a:endParaRPr lang="zh-CN" altLang="en-US" sz="2400" b="1" dirty="0">
              <a:solidFill>
                <a:schemeClr val="accent1"/>
              </a:solidFill>
              <a:latin typeface="黑体" panose="02010609060101010101" pitchFamily="49" charset="-122"/>
              <a:ea typeface="黑体" panose="02010609060101010101" pitchFamily="49" charset="-122"/>
              <a:cs typeface="+mj-cs"/>
            </a:endParaRPr>
          </a:p>
        </p:txBody>
      </p:sp>
      <p:pic>
        <p:nvPicPr>
          <p:cNvPr id="12" name="图片 11" descr="设备接入方式"/>
          <p:cNvPicPr>
            <a:picLocks noChangeAspect="1"/>
          </p:cNvPicPr>
          <p:nvPr/>
        </p:nvPicPr>
        <p:blipFill>
          <a:blip r:embed="rId2"/>
          <a:stretch>
            <a:fillRect/>
          </a:stretch>
        </p:blipFill>
        <p:spPr>
          <a:xfrm>
            <a:off x="1612587" y="976337"/>
            <a:ext cx="8771111" cy="57162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4"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部门衔接</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5" name="图片 16" descr="设备接入流程"/>
          <p:cNvPicPr>
            <a:picLocks noChangeAspect="1"/>
          </p:cNvPicPr>
          <p:nvPr/>
        </p:nvPicPr>
        <p:blipFill>
          <a:blip r:embed="rId2"/>
          <a:srcRect r="1664" b="57313"/>
          <a:stretch>
            <a:fillRect/>
          </a:stretch>
        </p:blipFill>
        <p:spPr>
          <a:xfrm>
            <a:off x="1349375" y="1140460"/>
            <a:ext cx="9493250" cy="54667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4"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开发流程</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5" name="图片 17" descr="设备接入流程"/>
          <p:cNvPicPr>
            <a:picLocks noChangeAspect="1"/>
          </p:cNvPicPr>
          <p:nvPr/>
        </p:nvPicPr>
        <p:blipFill>
          <a:blip r:embed="rId2"/>
          <a:srcRect t="67562" r="775"/>
          <a:stretch>
            <a:fillRect/>
          </a:stretch>
        </p:blipFill>
        <p:spPr>
          <a:xfrm>
            <a:off x="1203960" y="941353"/>
            <a:ext cx="9386570" cy="56616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流程</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2" name="图片 1" descr="C:\Users\Administrator\Pictures\Dingtalk_20220314205612.jpgDingtalk_20220314205612"/>
          <p:cNvPicPr>
            <a:picLocks noChangeAspect="1"/>
          </p:cNvPicPr>
          <p:nvPr/>
        </p:nvPicPr>
        <p:blipFill>
          <a:blip r:embed="rId2"/>
          <a:srcRect/>
          <a:stretch>
            <a:fillRect/>
          </a:stretch>
        </p:blipFill>
        <p:spPr>
          <a:xfrm>
            <a:off x="1251585" y="1434783"/>
            <a:ext cx="9534525" cy="38550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en-US" altLang="zh-CN" sz="2400" b="1" dirty="0">
                <a:solidFill>
                  <a:schemeClr val="accent1"/>
                </a:solidFill>
                <a:latin typeface="黑体" panose="02010609060101010101" pitchFamily="49" charset="-122"/>
                <a:ea typeface="黑体" panose="02010609060101010101" pitchFamily="49" charset="-122"/>
              </a:rPr>
              <a:t>APP</a:t>
            </a:r>
            <a:r>
              <a:rPr lang="zh-CN" altLang="en-US" sz="2400" b="1" dirty="0">
                <a:solidFill>
                  <a:schemeClr val="accent1"/>
                </a:solidFill>
                <a:latin typeface="黑体" panose="02010609060101010101" pitchFamily="49" charset="-122"/>
                <a:ea typeface="黑体" panose="02010609060101010101" pitchFamily="49" charset="-122"/>
              </a:rPr>
              <a:t> </a:t>
            </a:r>
            <a:r>
              <a:rPr lang="en-US" altLang="zh-CN" sz="2400" b="1" dirty="0">
                <a:solidFill>
                  <a:schemeClr val="accent1"/>
                </a:solidFill>
                <a:latin typeface="黑体" panose="02010609060101010101" pitchFamily="49" charset="-122"/>
                <a:ea typeface="黑体" panose="02010609060101010101" pitchFamily="49" charset="-122"/>
              </a:rPr>
              <a:t>SDK</a:t>
            </a:r>
            <a:r>
              <a:rPr lang="zh-CN" altLang="en-US" sz="2400" b="1" dirty="0">
                <a:solidFill>
                  <a:schemeClr val="accent1"/>
                </a:solidFill>
                <a:latin typeface="黑体" panose="02010609060101010101" pitchFamily="49" charset="-122"/>
                <a:ea typeface="黑体" panose="02010609060101010101" pitchFamily="49" charset="-122"/>
              </a:rPr>
              <a:t>架构</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2"/>
          <a:stretch>
            <a:fillRect/>
          </a:stretch>
        </p:blipFill>
        <p:spPr>
          <a:xfrm>
            <a:off x="1194719" y="941353"/>
            <a:ext cx="9675339" cy="591583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en-US" altLang="zh-CN" sz="2400" b="1" dirty="0">
                <a:solidFill>
                  <a:schemeClr val="accent1"/>
                </a:solidFill>
                <a:latin typeface="黑体" panose="02010609060101010101" pitchFamily="49" charset="-122"/>
                <a:ea typeface="黑体" panose="02010609060101010101" pitchFamily="49" charset="-122"/>
              </a:rPr>
              <a:t>C-link</a:t>
            </a:r>
            <a:r>
              <a:rPr lang="zh-CN" altLang="en-US" sz="2400" b="1" dirty="0">
                <a:solidFill>
                  <a:schemeClr val="accent1"/>
                </a:solidFill>
                <a:latin typeface="黑体" panose="02010609060101010101" pitchFamily="49" charset="-122"/>
                <a:ea typeface="黑体" panose="02010609060101010101" pitchFamily="49" charset="-122"/>
              </a:rPr>
              <a:t>架构</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265611" y="941352"/>
            <a:ext cx="11660778" cy="54946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技术栈</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7" name="文本框 6"/>
          <p:cNvSpPr txBox="1"/>
          <p:nvPr/>
        </p:nvSpPr>
        <p:spPr>
          <a:xfrm>
            <a:off x="632306" y="1355896"/>
            <a:ext cx="10954448" cy="4914551"/>
          </a:xfrm>
          <a:prstGeom prst="rect">
            <a:avLst/>
          </a:prstGeom>
          <a:noFill/>
        </p:spPr>
        <p:txBody>
          <a:bodyPr wrap="square" rtlCol="0">
            <a:spAutoFit/>
          </a:bodyPr>
          <a:lstStyle/>
          <a:p>
            <a:pPr indent="0">
              <a:buFont typeface="Arial" panose="020B0604020202020204" pitchFamily="34" charset="0"/>
              <a:buNone/>
            </a:pPr>
            <a:endParaRPr lang="zh-CN" altLang="en-US" sz="1600" b="1" dirty="0">
              <a:effectLst/>
              <a:latin typeface="思源黑体 CN" panose="020B0200000000000000" charset="-122"/>
              <a:ea typeface="思源黑体 CN" panose="020B0200000000000000" charset="-122"/>
              <a:cs typeface="思源黑体 CN" panose="020B0200000000000000"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服务技术开发</a:t>
            </a:r>
            <a:r>
              <a:rPr lang="en-US" altLang="zh-CN" sz="2000" dirty="0">
                <a:latin typeface="Kaiti SC" panose="02010600040101010101" pitchFamily="2" charset="-122"/>
                <a:ea typeface="Kaiti SC" panose="02010600040101010101" pitchFamily="2" charset="-122"/>
                <a:sym typeface="+mn-ea"/>
              </a:rPr>
              <a:t>:Java</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SpringBoot</a:t>
            </a:r>
            <a:r>
              <a:rPr lang="zh-CN" altLang="en-US" sz="2000" dirty="0">
                <a:latin typeface="Kaiti SC" panose="02010600040101010101" pitchFamily="2" charset="-122"/>
                <a:ea typeface="Kaiti SC" panose="02010600040101010101" pitchFamily="2" charset="-122"/>
                <a:sym typeface="+mn-ea"/>
              </a:rPr>
              <a:t> 、</a:t>
            </a:r>
            <a:r>
              <a:rPr lang="en-US" altLang="zh-CN" sz="2000" dirty="0" err="1">
                <a:latin typeface="Kaiti SC" panose="02010600040101010101" pitchFamily="2" charset="-122"/>
                <a:ea typeface="Kaiti SC" panose="02010600040101010101" pitchFamily="2" charset="-122"/>
                <a:sym typeface="+mn-ea"/>
              </a:rPr>
              <a:t>SpringCloud</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SpringMVC</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MyBatis</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RocketMQ</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			RabbitMQ</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EMQX		</a:t>
            </a:r>
            <a:endParaRPr lang="zh-CN" altLang="en-US"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服务存储业务</a:t>
            </a:r>
            <a:r>
              <a:rPr lang="en-US" altLang="zh-CN" sz="2000" dirty="0">
                <a:latin typeface="Kaiti SC" panose="02010600040101010101" pitchFamily="2" charset="-122"/>
                <a:ea typeface="Kaiti SC" panose="02010600040101010101" pitchFamily="2" charset="-122"/>
                <a:sym typeface="+mn-ea"/>
              </a:rPr>
              <a:t>:</a:t>
            </a:r>
            <a:r>
              <a:rPr lang="zh-CN" altLang="en-US" sz="2000" dirty="0">
                <a:latin typeface="Kaiti SC" panose="02010600040101010101" pitchFamily="2" charset="-122"/>
                <a:ea typeface="Kaiti SC" panose="02010600040101010101" pitchFamily="2" charset="-122"/>
                <a:sym typeface="+mn-ea"/>
              </a:rPr>
              <a:t> </a:t>
            </a:r>
            <a:r>
              <a:rPr lang="en-US" altLang="zh-CN" sz="2000" dirty="0">
                <a:latin typeface="Kaiti SC" panose="02010600040101010101" pitchFamily="2" charset="-122"/>
                <a:ea typeface="Kaiti SC" panose="02010600040101010101" pitchFamily="2" charset="-122"/>
                <a:sym typeface="+mn-ea"/>
              </a:rPr>
              <a:t>MySQL</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Redis</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Hbase</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FastDFS</a:t>
            </a:r>
            <a:r>
              <a:rPr lang="zh-CN" altLang="en-US" sz="2000" dirty="0">
                <a:latin typeface="Kaiti SC" panose="02010600040101010101" pitchFamily="2" charset="-122"/>
                <a:ea typeface="Kaiti SC" panose="02010600040101010101" pitchFamily="2" charset="-122"/>
                <a:sym typeface="+mn-ea"/>
              </a:rPr>
              <a:t>、腾讯云 </a:t>
            </a:r>
            <a:r>
              <a:rPr lang="en-US" altLang="zh-CN" sz="2000" dirty="0">
                <a:latin typeface="Kaiti SC" panose="02010600040101010101" pitchFamily="2" charset="-122"/>
                <a:ea typeface="Kaiti SC" panose="02010600040101010101" pitchFamily="2" charset="-122"/>
                <a:sym typeface="+mn-ea"/>
              </a:rPr>
              <a:t>		</a:t>
            </a:r>
            <a:endParaRPr lang="zh-CN" altLang="en-US"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服务部署</a:t>
            </a:r>
            <a:r>
              <a:rPr lang="en-US" altLang="zh-CN" sz="2000" dirty="0">
                <a:latin typeface="Kaiti SC" panose="02010600040101010101" pitchFamily="2" charset="-122"/>
                <a:ea typeface="Kaiti SC" panose="02010600040101010101" pitchFamily="2" charset="-122"/>
                <a:sym typeface="+mn-ea"/>
              </a:rPr>
              <a:t>:</a:t>
            </a:r>
            <a:r>
              <a:rPr lang="zh-CN" altLang="en-US" sz="2000" dirty="0">
                <a:latin typeface="Kaiti SC" panose="02010600040101010101" pitchFamily="2" charset="-122"/>
                <a:ea typeface="Kaiti SC" panose="02010600040101010101" pitchFamily="2" charset="-122"/>
                <a:sym typeface="+mn-ea"/>
              </a:rPr>
              <a:t> </a:t>
            </a:r>
            <a:r>
              <a:rPr lang="en-US" altLang="zh-CN" sz="2000" dirty="0">
                <a:latin typeface="Kaiti SC" panose="02010600040101010101" pitchFamily="2" charset="-122"/>
                <a:ea typeface="Kaiti SC" panose="02010600040101010101" pitchFamily="2" charset="-122"/>
                <a:sym typeface="+mn-ea"/>
              </a:rPr>
              <a:t>Coding</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Docker</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Kubernetes		</a:t>
            </a:r>
            <a:endParaRPr lang="en-US" altLang="zh-CN"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服务开发工具</a:t>
            </a:r>
            <a:r>
              <a:rPr lang="en-US" altLang="zh-CN" sz="2000" dirty="0">
                <a:latin typeface="Kaiti SC" panose="02010600040101010101" pitchFamily="2" charset="-122"/>
                <a:ea typeface="Kaiti SC" panose="02010600040101010101" pitchFamily="2" charset="-122"/>
                <a:sym typeface="+mn-ea"/>
              </a:rPr>
              <a:t>:IDEA</a:t>
            </a:r>
            <a:endParaRPr lang="en-US" altLang="zh-CN"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服务代理层</a:t>
            </a:r>
            <a:r>
              <a:rPr lang="en-US" altLang="zh-CN" sz="2000" dirty="0">
                <a:latin typeface="Kaiti SC" panose="02010600040101010101" pitchFamily="2" charset="-122"/>
                <a:ea typeface="Kaiti SC" panose="02010600040101010101" pitchFamily="2" charset="-122"/>
                <a:sym typeface="+mn-ea"/>
              </a:rPr>
              <a:t>:Nginx</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Haproxy</a:t>
            </a:r>
            <a:endParaRPr lang="en-US" altLang="zh-CN"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服务</a:t>
            </a:r>
            <a:r>
              <a:rPr lang="en-US" altLang="zh-CN" sz="2000" dirty="0">
                <a:latin typeface="Kaiti SC" panose="02010600040101010101" pitchFamily="2" charset="-122"/>
                <a:ea typeface="Kaiti SC" panose="02010600040101010101" pitchFamily="2" charset="-122"/>
                <a:sym typeface="+mn-ea"/>
              </a:rPr>
              <a:t>SDK</a:t>
            </a:r>
            <a:r>
              <a:rPr lang="zh-CN" altLang="en-US" sz="2000" dirty="0">
                <a:latin typeface="Kaiti SC" panose="02010600040101010101" pitchFamily="2" charset="-122"/>
                <a:ea typeface="Kaiti SC" panose="02010600040101010101" pitchFamily="2" charset="-122"/>
                <a:sym typeface="+mn-ea"/>
              </a:rPr>
              <a:t>版本发布</a:t>
            </a:r>
            <a:r>
              <a:rPr lang="en-US" altLang="zh-CN" sz="2000" dirty="0">
                <a:latin typeface="Kaiti SC" panose="02010600040101010101" pitchFamily="2" charset="-122"/>
                <a:ea typeface="Kaiti SC" panose="02010600040101010101" pitchFamily="2" charset="-122"/>
                <a:sym typeface="+mn-ea"/>
              </a:rPr>
              <a:t>: Coding </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Git</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Maven</a:t>
            </a:r>
            <a:endParaRPr lang="en-US" altLang="zh-CN"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终端</a:t>
            </a:r>
            <a:r>
              <a:rPr lang="en-US" altLang="zh-CN" sz="2000" dirty="0">
                <a:latin typeface="Kaiti SC" panose="02010600040101010101" pitchFamily="2" charset="-122"/>
                <a:ea typeface="Kaiti SC" panose="02010600040101010101" pitchFamily="2" charset="-122"/>
                <a:sym typeface="+mn-ea"/>
              </a:rPr>
              <a:t>SDK</a:t>
            </a:r>
            <a:r>
              <a:rPr lang="zh-CN" altLang="en-US" sz="2000" dirty="0">
                <a:latin typeface="Kaiti SC" panose="02010600040101010101" pitchFamily="2" charset="-122"/>
                <a:ea typeface="Kaiti SC" panose="02010600040101010101" pitchFamily="2" charset="-122"/>
                <a:sym typeface="+mn-ea"/>
              </a:rPr>
              <a:t>技术开发</a:t>
            </a:r>
            <a:r>
              <a:rPr lang="en-US" altLang="zh-CN" sz="2000" dirty="0">
                <a:latin typeface="Kaiti SC" panose="02010600040101010101" pitchFamily="2" charset="-122"/>
                <a:ea typeface="Kaiti SC" panose="02010600040101010101" pitchFamily="2" charset="-122"/>
                <a:sym typeface="+mn-ea"/>
              </a:rPr>
              <a:t>:OC</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Swift</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Java</a:t>
            </a:r>
            <a:endParaRPr lang="en-US" altLang="zh-CN"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终端开发工具</a:t>
            </a:r>
            <a:r>
              <a:rPr lang="en-US" altLang="zh-CN"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Xcode</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AndroidStudio</a:t>
            </a:r>
            <a:endParaRPr lang="en-US" altLang="zh-CN" sz="2000" dirty="0">
              <a:latin typeface="Kaiti SC" panose="02010600040101010101" pitchFamily="2" charset="-122"/>
              <a:ea typeface="Kaiti SC" panose="02010600040101010101" pitchFamily="2" charset="-122"/>
              <a:sym typeface="+mn-ea"/>
            </a:endParaRPr>
          </a:p>
          <a:p>
            <a:pPr indent="-285750">
              <a:lnSpc>
                <a:spcPct val="150000"/>
              </a:lnSpc>
              <a:buFont typeface="Arial" panose="020B0604020202020204" pitchFamily="34" charset="0"/>
              <a:buChar char="•"/>
            </a:pPr>
            <a:r>
              <a:rPr lang="zh-CN" altLang="en-US" sz="2000" dirty="0">
                <a:latin typeface="Kaiti SC" panose="02010600040101010101" pitchFamily="2" charset="-122"/>
                <a:ea typeface="Kaiti SC" panose="02010600040101010101" pitchFamily="2" charset="-122"/>
                <a:sym typeface="+mn-ea"/>
              </a:rPr>
              <a:t>终端</a:t>
            </a:r>
            <a:r>
              <a:rPr lang="en-US" altLang="zh-CN" sz="2000" dirty="0">
                <a:latin typeface="Kaiti SC" panose="02010600040101010101" pitchFamily="2" charset="-122"/>
                <a:ea typeface="Kaiti SC" panose="02010600040101010101" pitchFamily="2" charset="-122"/>
                <a:sym typeface="+mn-ea"/>
              </a:rPr>
              <a:t>SDK</a:t>
            </a:r>
            <a:r>
              <a:rPr lang="zh-CN" altLang="en-US" sz="2000" dirty="0">
                <a:latin typeface="Kaiti SC" panose="02010600040101010101" pitchFamily="2" charset="-122"/>
                <a:ea typeface="Kaiti SC" panose="02010600040101010101" pitchFamily="2" charset="-122"/>
                <a:sym typeface="+mn-ea"/>
              </a:rPr>
              <a:t>版本发布</a:t>
            </a:r>
            <a:r>
              <a:rPr lang="en-US" altLang="zh-CN" sz="2000" dirty="0">
                <a:latin typeface="Kaiti SC" panose="02010600040101010101" pitchFamily="2" charset="-122"/>
                <a:ea typeface="Kaiti SC" panose="02010600040101010101" pitchFamily="2" charset="-122"/>
                <a:sym typeface="+mn-ea"/>
              </a:rPr>
              <a:t>: Coding </a:t>
            </a:r>
            <a:r>
              <a:rPr lang="zh-CN" altLang="en-US" sz="2000" dirty="0">
                <a:latin typeface="Kaiti SC" panose="02010600040101010101" pitchFamily="2" charset="-122"/>
                <a:ea typeface="Kaiti SC" panose="02010600040101010101" pitchFamily="2" charset="-122"/>
                <a:sym typeface="+mn-ea"/>
              </a:rPr>
              <a:t>、</a:t>
            </a:r>
            <a:r>
              <a:rPr lang="en-US" altLang="zh-CN" sz="2000" dirty="0" err="1">
                <a:latin typeface="Kaiti SC" panose="02010600040101010101" pitchFamily="2" charset="-122"/>
                <a:ea typeface="Kaiti SC" panose="02010600040101010101" pitchFamily="2" charset="-122"/>
                <a:sym typeface="+mn-ea"/>
              </a:rPr>
              <a:t>Cocoapods</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Gradle </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Git</a:t>
            </a:r>
            <a:r>
              <a:rPr lang="zh-CN" altLang="en-US" sz="2000" dirty="0">
                <a:latin typeface="Kaiti SC" panose="02010600040101010101" pitchFamily="2" charset="-122"/>
                <a:ea typeface="Kaiti SC" panose="02010600040101010101" pitchFamily="2" charset="-122"/>
                <a:sym typeface="+mn-ea"/>
              </a:rPr>
              <a:t>、</a:t>
            </a:r>
            <a:r>
              <a:rPr lang="en-US" altLang="zh-CN" sz="2000" dirty="0">
                <a:latin typeface="Kaiti SC" panose="02010600040101010101" pitchFamily="2" charset="-122"/>
                <a:ea typeface="Kaiti SC" panose="02010600040101010101" pitchFamily="2" charset="-122"/>
                <a:sym typeface="+mn-ea"/>
              </a:rPr>
              <a:t>Maven 	</a:t>
            </a:r>
            <a:endParaRPr lang="zh-CN" altLang="en-US" sz="2000" dirty="0">
              <a:latin typeface="Kaiti SC" panose="02010600040101010101" pitchFamily="2" charset="-122"/>
              <a:ea typeface="Kaiti SC" panose="02010600040101010101" pitchFamily="2"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项目计划</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3" name="图片 6" descr="C:\Users\Administrator\Pictures\Dingtalk_20220315093805.jpgDingtalk_20220315093805"/>
          <p:cNvPicPr>
            <a:picLocks noChangeAspect="1"/>
          </p:cNvPicPr>
          <p:nvPr/>
        </p:nvPicPr>
        <p:blipFill>
          <a:blip r:embed="rId2"/>
          <a:srcRect/>
          <a:stretch>
            <a:fillRect/>
          </a:stretch>
        </p:blipFill>
        <p:spPr>
          <a:xfrm>
            <a:off x="1488440" y="1575435"/>
            <a:ext cx="7682230" cy="41541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620" y="99695"/>
            <a:ext cx="10306050" cy="1024255"/>
          </a:xfrm>
        </p:spPr>
        <p:txBody>
          <a:bodyPr/>
          <a:lstStyle/>
          <a:p>
            <a:pPr algn="l">
              <a:buClrTx/>
              <a:buSzTx/>
              <a:buFontTx/>
            </a:pPr>
            <a:r>
              <a:rPr lang="zh-CN" altLang="en-US" sz="2400" b="1" dirty="0">
                <a:solidFill>
                  <a:schemeClr val="accent1"/>
                </a:solidFill>
                <a:latin typeface="黑体" panose="02010609060101010101" pitchFamily="49" charset="-122"/>
                <a:ea typeface="黑体" panose="02010609060101010101" pitchFamily="49" charset="-122"/>
                <a:sym typeface="+mn-ea"/>
              </a:rPr>
              <a:t>物联网行业背景</a:t>
            </a:r>
            <a:endParaRPr lang="zh-CN" altLang="en-US" sz="2400" b="1" dirty="0">
              <a:solidFill>
                <a:schemeClr val="accent1"/>
              </a:solidFill>
              <a:latin typeface="黑体" panose="02010609060101010101" pitchFamily="49" charset="-122"/>
              <a:ea typeface="黑体" panose="02010609060101010101" pitchFamily="49" charset="-122"/>
            </a:endParaRPr>
          </a:p>
        </p:txBody>
      </p:sp>
      <p:pic>
        <p:nvPicPr>
          <p:cNvPr id="4" name="内容占位符 3" descr="C:\Users\Administrator\Pictures\微信截图_20220314125335.png微信截图_20220314125335"/>
          <p:cNvPicPr>
            <a:picLocks noGrp="1" noChangeAspect="1"/>
          </p:cNvPicPr>
          <p:nvPr>
            <p:ph idx="1"/>
          </p:nvPr>
        </p:nvPicPr>
        <p:blipFill>
          <a:blip r:embed="rId1"/>
          <a:srcRect/>
          <a:stretch>
            <a:fillRect/>
          </a:stretch>
        </p:blipFill>
        <p:spPr>
          <a:xfrm>
            <a:off x="4051935" y="2600325"/>
            <a:ext cx="3613150" cy="3900805"/>
          </a:xfrm>
          <a:prstGeom prst="rect">
            <a:avLst/>
          </a:prstGeom>
        </p:spPr>
      </p:pic>
      <p:sp>
        <p:nvSpPr>
          <p:cNvPr id="5" name="文本框 4"/>
          <p:cNvSpPr txBox="1"/>
          <p:nvPr/>
        </p:nvSpPr>
        <p:spPr>
          <a:xfrm>
            <a:off x="647700" y="1123950"/>
            <a:ext cx="10866755" cy="1476375"/>
          </a:xfrm>
          <a:prstGeom prst="rect">
            <a:avLst/>
          </a:prstGeom>
          <a:noFill/>
        </p:spPr>
        <p:txBody>
          <a:bodyPr wrap="square" rtlCol="0">
            <a:spAutoFit/>
          </a:bodyPr>
          <a:lstStyle/>
          <a:p>
            <a:pPr algn="l"/>
            <a:r>
              <a:rPr lang="en-US" altLang="zh-CN"/>
              <a:t>        </a:t>
            </a:r>
            <a:r>
              <a:rPr lang="zh-CN" altLang="en-US"/>
              <a:t>根据研究机构 Machina Research 的数据显示，2015 年全球物联网连接数约为60亿个，预计2025年这一数字将增长至270亿个。其中 2G/3G/4G 蜂窝和 LPWAN 连接数将从2015年的3%上升至2024年的17%左右，华为在 2016 年全球联接指数报告中预测，到2025年物联网设备数量或将达到 1000 亿台，新增传感器部署速度或将达到每小时200万个，到2025年，全球物联网市场规模将达到2万亿美元。而根据Gartner预测，2020年全球物联网设备和服务支出将达到人民币13.8万亿元。</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项目风险</a:t>
            </a:r>
            <a:endParaRPr lang="zh-CN" altLang="en-US" sz="2400" b="1" dirty="0">
              <a:solidFill>
                <a:schemeClr val="accent1"/>
              </a:solidFill>
              <a:latin typeface="黑体" panose="02010609060101010101" pitchFamily="49" charset="-122"/>
              <a:ea typeface="黑体" panose="02010609060101010101" pitchFamily="49" charset="-122"/>
            </a:endParaRPr>
          </a:p>
        </p:txBody>
      </p:sp>
      <p:graphicFrame>
        <p:nvGraphicFramePr>
          <p:cNvPr id="2" name="表格 1"/>
          <p:cNvGraphicFramePr/>
          <p:nvPr>
            <p:custDataLst>
              <p:tags r:id="rId2"/>
            </p:custDataLst>
          </p:nvPr>
        </p:nvGraphicFramePr>
        <p:xfrm>
          <a:off x="590550" y="1312545"/>
          <a:ext cx="10916506" cy="3269729"/>
        </p:xfrm>
        <a:graphic>
          <a:graphicData uri="http://schemas.openxmlformats.org/drawingml/2006/table">
            <a:tbl>
              <a:tblPr firstRow="1" bandRow="1">
                <a:tableStyleId>{5940675A-B579-460E-94D1-54222C63F5DA}</a:tableStyleId>
              </a:tblPr>
              <a:tblGrid>
                <a:gridCol w="3334178"/>
                <a:gridCol w="1033424"/>
                <a:gridCol w="1165246"/>
                <a:gridCol w="3719245"/>
                <a:gridCol w="1664413"/>
              </a:tblGrid>
              <a:tr h="427990">
                <a:tc>
                  <a:txBody>
                    <a:bodyPr/>
                    <a:lstStyle/>
                    <a:p>
                      <a:pPr indent="0" algn="l">
                        <a:buNone/>
                      </a:pPr>
                      <a:r>
                        <a:rPr lang="en-US" sz="1800" b="1">
                          <a:latin typeface="宋体" panose="02010600030101010101" pitchFamily="2" charset="-122"/>
                          <a:cs typeface="宋体" panose="02010600030101010101" pitchFamily="2" charset="-122"/>
                        </a:rPr>
                        <a:t>风险</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1">
                          <a:latin typeface="宋体" panose="02010600030101010101" pitchFamily="2" charset="-122"/>
                          <a:cs typeface="宋体" panose="02010600030101010101" pitchFamily="2" charset="-122"/>
                        </a:rPr>
                        <a:t>可能性</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1">
                          <a:latin typeface="宋体" panose="02010600030101010101" pitchFamily="2" charset="-122"/>
                          <a:cs typeface="宋体" panose="02010600030101010101" pitchFamily="2" charset="-122"/>
                        </a:rPr>
                        <a:t>严重性</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1">
                          <a:latin typeface="宋体" panose="02010600030101010101" pitchFamily="2" charset="-122"/>
                          <a:cs typeface="宋体" panose="02010600030101010101" pitchFamily="2" charset="-122"/>
                        </a:rPr>
                        <a:t>应对策略</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1">
                          <a:latin typeface="宋体" panose="02010600030101010101" pitchFamily="2" charset="-122"/>
                          <a:cs typeface="宋体" panose="02010600030101010101" pitchFamily="2" charset="-122"/>
                        </a:rPr>
                        <a:t>可应对性</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7990">
                <a:tc>
                  <a:txBody>
                    <a:bodyPr/>
                    <a:lstStyle/>
                    <a:p>
                      <a:pPr indent="0" algn="l">
                        <a:buNone/>
                      </a:pPr>
                      <a:r>
                        <a:rPr lang="en-US" sz="1800" b="0">
                          <a:latin typeface="宋体" panose="02010600030101010101" pitchFamily="2" charset="-122"/>
                          <a:cs typeface="宋体" panose="02010600030101010101" pitchFamily="2" charset="-122"/>
                        </a:rPr>
                        <a:t>流媒体、音视频</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分解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7990">
                <a:tc>
                  <a:txBody>
                    <a:bodyPr/>
                    <a:lstStyle/>
                    <a:p>
                      <a:pPr indent="0" algn="l">
                        <a:buNone/>
                      </a:pPr>
                      <a:r>
                        <a:rPr lang="en-US" sz="1800" b="0">
                          <a:latin typeface="宋体" panose="02010600030101010101" pitchFamily="2" charset="-122"/>
                          <a:cs typeface="宋体" panose="02010600030101010101" pitchFamily="2" charset="-122"/>
                        </a:rPr>
                        <a:t>业务耦合度较高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需要和业务平台分解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8625">
                <a:tc>
                  <a:txBody>
                    <a:bodyPr/>
                    <a:lstStyle/>
                    <a:p>
                      <a:pPr indent="0" algn="l">
                        <a:buNone/>
                      </a:pPr>
                      <a:r>
                        <a:rPr lang="en-US" sz="1800" b="0" dirty="0" err="1">
                          <a:latin typeface="宋体" panose="02010600030101010101" pitchFamily="2" charset="-122"/>
                          <a:cs typeface="宋体" panose="02010600030101010101" pitchFamily="2" charset="-122"/>
                        </a:rPr>
                        <a:t>超大型系统</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低</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需要和开放平台分解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7990">
                <a:tc>
                  <a:txBody>
                    <a:bodyPr/>
                    <a:lstStyle/>
                    <a:p>
                      <a:pPr indent="0" algn="l">
                        <a:buNone/>
                      </a:pPr>
                      <a:r>
                        <a:rPr lang="en-US" sz="1800" b="0">
                          <a:latin typeface="宋体" panose="02010600030101010101" pitchFamily="2" charset="-122"/>
                          <a:cs typeface="宋体" panose="02010600030101010101" pitchFamily="2" charset="-122"/>
                        </a:rPr>
                        <a:t>后期运营成本高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中</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优化接入流程</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l">
                        <a:buNone/>
                      </a:pPr>
                      <a:r>
                        <a:rPr lang="en-US" sz="1800" b="0">
                          <a:latin typeface="宋体" panose="02010600030101010101" pitchFamily="2" charset="-122"/>
                          <a:cs typeface="宋体" panose="02010600030101010101" pitchFamily="2" charset="-122"/>
                        </a:rPr>
                        <a:t>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02421">
                <a:tc>
                  <a:txBody>
                    <a:bodyPr/>
                    <a:lstStyle/>
                    <a:p>
                      <a:pPr indent="0" algn="l">
                        <a:buNone/>
                      </a:pPr>
                      <a:r>
                        <a:rPr lang="en-US" sz="1800" b="0" dirty="0" err="1">
                          <a:latin typeface="宋体" panose="02010600030101010101" pitchFamily="2" charset="-122"/>
                          <a:cs typeface="宋体" panose="02010600030101010101" pitchFamily="2" charset="-122"/>
                        </a:rPr>
                        <a:t>对接下一期功能扩展</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l">
                        <a:buNone/>
                      </a:pPr>
                      <a:r>
                        <a:rPr lang="en-US" sz="1800" b="0" dirty="0" err="1">
                          <a:latin typeface="宋体" panose="02010600030101010101" pitchFamily="2" charset="-122"/>
                          <a:cs typeface="宋体" panose="02010600030101010101" pitchFamily="2" charset="-122"/>
                        </a:rPr>
                        <a:t>高</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l">
                        <a:buNone/>
                      </a:pPr>
                      <a:r>
                        <a:rPr lang="en-US" sz="1800" b="0" dirty="0" err="1">
                          <a:latin typeface="宋体" panose="02010600030101010101" pitchFamily="2" charset="-122"/>
                          <a:cs typeface="宋体" panose="02010600030101010101" pitchFamily="2" charset="-122"/>
                        </a:rPr>
                        <a:t>中</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l">
                        <a:buNone/>
                      </a:pPr>
                      <a:r>
                        <a:rPr lang="en-US" sz="1800" b="0" dirty="0" err="1">
                          <a:latin typeface="宋体" panose="02010600030101010101" pitchFamily="2" charset="-122"/>
                          <a:cs typeface="宋体" panose="02010600030101010101" pitchFamily="2" charset="-122"/>
                        </a:rPr>
                        <a:t>尽快完善和调整业务和功能设计</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l">
                        <a:buNone/>
                      </a:pPr>
                      <a:r>
                        <a:rPr lang="en-US" sz="1800" b="0" dirty="0" err="1">
                          <a:latin typeface="宋体" panose="02010600030101010101" pitchFamily="2" charset="-122"/>
                          <a:cs typeface="宋体" panose="02010600030101010101" pitchFamily="2" charset="-122"/>
                        </a:rPr>
                        <a:t>高</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26723">
                <a:tc>
                  <a:txBody>
                    <a:bodyPr/>
                    <a:lstStyle/>
                    <a:p>
                      <a:pPr marL="0" indent="0" algn="l" defTabSz="914400" rtl="0" eaLnBrk="1" latinLnBrk="0" hangingPunct="1">
                        <a:buNone/>
                      </a:pPr>
                      <a:r>
                        <a:rPr lang="zh-CN" altLang="en-US" sz="1800" b="0" kern="1200" dirty="0">
                          <a:solidFill>
                            <a:schemeClr val="tx1"/>
                          </a:solidFill>
                          <a:latin typeface="宋体" panose="02010600030101010101" pitchFamily="2" charset="-122"/>
                          <a:ea typeface="+mn-ea"/>
                        </a:rPr>
                        <a:t>现有设备接入和支持，占用开发人力资源</a:t>
                      </a:r>
                      <a:endParaRPr lang="en-US" altLang="en-US" sz="1800" b="0" kern="1200" dirty="0">
                        <a:solidFill>
                          <a:schemeClr val="tx1"/>
                        </a:solidFill>
                        <a:latin typeface="宋体" panose="02010600030101010101" pitchFamily="2" charset="-122"/>
                        <a:ea typeface="+mn-ea"/>
                        <a:cs typeface="宋体" panose="02010600030101010101" pitchFamily="2" charset="-122"/>
                      </a:endParaRPr>
                    </a:p>
                  </a:txBody>
                  <a:tcPr marL="68580" marR="68580" marT="0" marB="0">
                    <a:lnL w="12700" cap="flat" cmpd="sng">
                      <a:solidFill>
                        <a:srgbClr val="000000"/>
                      </a:solidFill>
                      <a:prstDash val="soli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dirty="0" err="1">
                          <a:latin typeface="宋体" panose="02010600030101010101" pitchFamily="2" charset="-122"/>
                          <a:cs typeface="宋体" panose="02010600030101010101" pitchFamily="2" charset="-122"/>
                        </a:rPr>
                        <a:t>高</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dirty="0" err="1">
                          <a:latin typeface="宋体" panose="02010600030101010101" pitchFamily="2" charset="-122"/>
                          <a:cs typeface="宋体" panose="02010600030101010101" pitchFamily="2" charset="-122"/>
                        </a:rPr>
                        <a:t>中</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indent="0" algn="l">
                        <a:buNone/>
                      </a:pPr>
                      <a:r>
                        <a:rPr lang="en-US" altLang="en-US" sz="1800" b="0" dirty="0" err="1">
                          <a:latin typeface="宋体" panose="02010600030101010101" pitchFamily="2" charset="-122"/>
                          <a:ea typeface="宋体" panose="02010600030101010101" pitchFamily="2" charset="-122"/>
                          <a:cs typeface="宋体" panose="02010600030101010101" pitchFamily="2" charset="-122"/>
                        </a:rPr>
                        <a:t>人力配比划分</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dirty="0" err="1">
                          <a:latin typeface="宋体" panose="02010600030101010101" pitchFamily="2" charset="-122"/>
                          <a:cs typeface="宋体" panose="02010600030101010101" pitchFamily="2" charset="-122"/>
                        </a:rPr>
                        <a:t>高</a:t>
                      </a: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p>
                      <a:pPr indent="0" algn="l">
                        <a:buNone/>
                      </a:pPr>
                      <a:endParaRPr lang="en-US" altLang="en-US" sz="18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资源投入:</a:t>
            </a:r>
            <a:r>
              <a:rPr lang="zh-CN" altLang="en-US" sz="2400" b="1" dirty="0">
                <a:solidFill>
                  <a:schemeClr val="accent1"/>
                </a:solidFill>
                <a:latin typeface="黑体" panose="02010609060101010101" pitchFamily="49" charset="-122"/>
                <a:ea typeface="黑体" panose="02010609060101010101" pitchFamily="49" charset="-122"/>
                <a:sym typeface="+mn-ea"/>
              </a:rPr>
              <a:t>预计高峰投入9人</a:t>
            </a:r>
            <a:endParaRPr lang="zh-CN" altLang="en-US" sz="2400" b="1" dirty="0">
              <a:solidFill>
                <a:schemeClr val="accent1"/>
              </a:solidFill>
              <a:latin typeface="黑体" panose="02010609060101010101" pitchFamily="49" charset="-122"/>
              <a:ea typeface="黑体" panose="02010609060101010101" pitchFamily="49" charset="-122"/>
            </a:endParaRPr>
          </a:p>
        </p:txBody>
      </p:sp>
      <p:graphicFrame>
        <p:nvGraphicFramePr>
          <p:cNvPr id="7" name="表格 36"/>
          <p:cNvGraphicFramePr>
            <a:graphicFrameLocks noGrp="1"/>
          </p:cNvGraphicFramePr>
          <p:nvPr>
            <p:custDataLst>
              <p:tags r:id="rId2"/>
            </p:custDataLst>
          </p:nvPr>
        </p:nvGraphicFramePr>
        <p:xfrm>
          <a:off x="205280" y="1211905"/>
          <a:ext cx="11710894" cy="4450080"/>
        </p:xfrm>
        <a:graphic>
          <a:graphicData uri="http://schemas.openxmlformats.org/drawingml/2006/table">
            <a:tbl>
              <a:tblPr firstRow="1" bandRow="1">
                <a:tableStyleId>{5C22544A-7EE6-4342-B048-85BDC9FD1C3A}</a:tableStyleId>
              </a:tblPr>
              <a:tblGrid>
                <a:gridCol w="1665605"/>
                <a:gridCol w="649605"/>
                <a:gridCol w="1025842"/>
                <a:gridCol w="540000"/>
                <a:gridCol w="539750"/>
                <a:gridCol w="540385"/>
                <a:gridCol w="539865"/>
                <a:gridCol w="540000"/>
                <a:gridCol w="540000"/>
                <a:gridCol w="539750"/>
                <a:gridCol w="540250"/>
                <a:gridCol w="647700"/>
                <a:gridCol w="648300"/>
                <a:gridCol w="648000"/>
                <a:gridCol w="1025842"/>
                <a:gridCol w="540000"/>
                <a:gridCol w="540000"/>
              </a:tblGrid>
              <a:tr h="370840">
                <a:tc>
                  <a:txBody>
                    <a:bodyPr/>
                    <a:lstStyle/>
                    <a:p>
                      <a:pPr algn="ctr"/>
                      <a:r>
                        <a:rPr lang="zh-CN" altLang="en-US" sz="1600" dirty="0">
                          <a:latin typeface="微软雅黑" panose="020B0503020204020204" pitchFamily="34" charset="-122"/>
                          <a:ea typeface="微软雅黑" panose="020B0503020204020204" pitchFamily="34" charset="-122"/>
                        </a:rPr>
                        <a:t>岗位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年月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zh-CN" altLang="en-US" sz="1600" dirty="0">
                          <a:latin typeface="微软雅黑" panose="020B0503020204020204" pitchFamily="34" charset="-122"/>
                          <a:ea typeface="微软雅黑" panose="020B0503020204020204" pitchFamily="34" charset="-122"/>
                        </a:rPr>
                        <a:t>小计</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22</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23</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endParaRPr lang="zh-CN" altLang="en-US" sz="1600" dirty="0">
                        <a:latin typeface="微软雅黑" panose="020B0503020204020204" pitchFamily="34" charset="-122"/>
                        <a:ea typeface="微软雅黑" panose="020B0503020204020204" pitchFamily="34" charset="-122"/>
                      </a:endParaRPr>
                    </a:p>
                  </a:txBody>
                  <a:tcPr anchor="ctr">
                    <a:solidFill>
                      <a:srgbClr val="0070C0"/>
                    </a:solidFill>
                  </a:tcPr>
                </a:tc>
              </a:tr>
              <a:tr h="370840">
                <a:tc>
                  <a:txBody>
                    <a:bodyPr/>
                    <a:lstStyle/>
                    <a:p>
                      <a:pPr algn="ctr"/>
                      <a:r>
                        <a:rPr lang="zh-CN" altLang="en-US" sz="1600" dirty="0">
                          <a:latin typeface="微软雅黑" panose="020B0503020204020204" pitchFamily="34" charset="-122"/>
                          <a:ea typeface="微软雅黑" panose="020B0503020204020204" pitchFamily="34" charset="-122"/>
                        </a:rPr>
                        <a:t>项目经理</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0.5</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0.3</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a:t>
                      </a:r>
                      <a:endPar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r>
              <a:tr h="370840">
                <a:tc>
                  <a:txBody>
                    <a:bodyPr/>
                    <a:lstStyle/>
                    <a:p>
                      <a:pPr algn="ctr"/>
                      <a:r>
                        <a:rPr lang="zh-CN" altLang="en-US" sz="1600" dirty="0">
                          <a:latin typeface="微软雅黑" panose="020B0503020204020204" pitchFamily="34" charset="-122"/>
                          <a:ea typeface="微软雅黑" panose="020B0503020204020204" pitchFamily="34" charset="-122"/>
                        </a:rPr>
                        <a:t>产品经理</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1.9</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0.5</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600" dirty="0">
                          <a:latin typeface="微软雅黑" panose="020B0503020204020204" pitchFamily="34" charset="-122"/>
                          <a:ea typeface="微软雅黑" panose="020B0503020204020204" pitchFamily="34" charset="-122"/>
                        </a:rPr>
                        <a:t>UE</a:t>
                      </a:r>
                      <a:r>
                        <a:rPr lang="zh-CN" altLang="en-US" sz="1600" dirty="0">
                          <a:latin typeface="微软雅黑" panose="020B0503020204020204" pitchFamily="34" charset="-122"/>
                          <a:ea typeface="微软雅黑" panose="020B0503020204020204" pitchFamily="34" charset="-122"/>
                        </a:rPr>
                        <a:t>设计师</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0.5</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sym typeface="+mn-ea"/>
                        </a:rPr>
                        <a:t>0.5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600" dirty="0">
                          <a:latin typeface="微软雅黑" panose="020B0503020204020204" pitchFamily="34" charset="-122"/>
                          <a:ea typeface="微软雅黑" panose="020B0503020204020204" pitchFamily="34" charset="-122"/>
                        </a:rPr>
                        <a:t>UI</a:t>
                      </a:r>
                      <a:r>
                        <a:rPr lang="zh-CN" altLang="en-US" sz="1600" dirty="0">
                          <a:latin typeface="微软雅黑" panose="020B0503020204020204" pitchFamily="34" charset="-122"/>
                          <a:ea typeface="微软雅黑" panose="020B0503020204020204" pitchFamily="34" charset="-122"/>
                        </a:rPr>
                        <a:t>工程师</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0.5</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sym typeface="+mn-ea"/>
                        </a:rPr>
                        <a:t>0.5</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a:latin typeface="微软雅黑" panose="020B0503020204020204" pitchFamily="34" charset="-122"/>
                          <a:ea typeface="微软雅黑" panose="020B0503020204020204" pitchFamily="34" charset="-122"/>
                        </a:rPr>
                        <a:t>前端开发工程师</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0.5</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a:latin typeface="微软雅黑" panose="020B0503020204020204" pitchFamily="34" charset="-122"/>
                          <a:ea typeface="微软雅黑" panose="020B0503020204020204" pitchFamily="34" charset="-122"/>
                        </a:rPr>
                        <a:t>后端开发工程师</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11.2</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2.1</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2.0</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a:latin typeface="微软雅黑" panose="020B0503020204020204" pitchFamily="34" charset="-122"/>
                          <a:ea typeface="微软雅黑" panose="020B0503020204020204" pitchFamily="34" charset="-122"/>
                        </a:rPr>
                        <a:t>2.5</a:t>
                      </a: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600" dirty="0">
                          <a:latin typeface="微软雅黑" panose="020B0503020204020204" pitchFamily="34" charset="-122"/>
                          <a:ea typeface="微软雅黑" panose="020B0503020204020204" pitchFamily="34" charset="-122"/>
                        </a:rPr>
                        <a:t>iOS</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1.7</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0.5</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600" dirty="0">
                          <a:latin typeface="微软雅黑" panose="020B0503020204020204" pitchFamily="34" charset="-122"/>
                          <a:ea typeface="微软雅黑" panose="020B0503020204020204" pitchFamily="34" charset="-122"/>
                        </a:rPr>
                        <a:t>Android</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1.7</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0.5</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a:latin typeface="微软雅黑" panose="020B0503020204020204" pitchFamily="34" charset="-122"/>
                          <a:ea typeface="微软雅黑" panose="020B0503020204020204" pitchFamily="34" charset="-122"/>
                        </a:rPr>
                        <a:t>测试</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2</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0.3</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0.4</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dirty="0">
                          <a:latin typeface="微软雅黑" panose="020B0503020204020204" pitchFamily="34" charset="-122"/>
                          <a:ea typeface="微软雅黑" panose="020B0503020204020204" pitchFamily="34" charset="-122"/>
                        </a:rPr>
                        <a:t>0.6</a:t>
                      </a:r>
                      <a:endParaRPr lang="en-US" altLang="zh-CN" sz="16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600">
                          <a:latin typeface="微软雅黑" panose="020B0503020204020204" pitchFamily="34" charset="-122"/>
                          <a:ea typeface="微软雅黑" panose="020B0503020204020204" pitchFamily="34" charset="-122"/>
                        </a:rPr>
                        <a:t>0.4</a:t>
                      </a:r>
                      <a:endParaRPr lang="en-US" altLang="zh-CN"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6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合计</a:t>
                      </a: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23.5</a:t>
                      </a:r>
                      <a:endParaRPr lang="en-US" altLang="zh-CN"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6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设备接入</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开发流程</a:t>
            </a:r>
            <a:endParaRPr lang="zh-CN" altLang="en-US" sz="2400" b="1" dirty="0">
              <a:solidFill>
                <a:schemeClr val="accent1"/>
              </a:solidFill>
              <a:latin typeface="黑体" panose="02010609060101010101" pitchFamily="49" charset="-122"/>
              <a:ea typeface="黑体" panose="02010609060101010101" pitchFamily="49" charset="-122"/>
            </a:endParaRPr>
          </a:p>
        </p:txBody>
      </p:sp>
      <p:graphicFrame>
        <p:nvGraphicFramePr>
          <p:cNvPr id="7" name="表格 36"/>
          <p:cNvGraphicFramePr>
            <a:graphicFrameLocks noGrp="1"/>
          </p:cNvGraphicFramePr>
          <p:nvPr>
            <p:custDataLst>
              <p:tags r:id="rId2"/>
            </p:custDataLst>
          </p:nvPr>
        </p:nvGraphicFramePr>
        <p:xfrm>
          <a:off x="902908" y="1351294"/>
          <a:ext cx="10304780" cy="4904343"/>
        </p:xfrm>
        <a:graphic>
          <a:graphicData uri="http://schemas.openxmlformats.org/drawingml/2006/table">
            <a:tbl>
              <a:tblPr firstRow="1" bandRow="1">
                <a:tableStyleId>{5C22544A-7EE6-4342-B048-85BDC9FD1C3A}</a:tableStyleId>
              </a:tblPr>
              <a:tblGrid>
                <a:gridCol w="2641611"/>
                <a:gridCol w="1770380"/>
                <a:gridCol w="1770856"/>
                <a:gridCol w="1189955"/>
                <a:gridCol w="2931942"/>
              </a:tblGrid>
              <a:tr h="445867">
                <a:tc>
                  <a:txBody>
                    <a:bodyPr/>
                    <a:lstStyle/>
                    <a:p>
                      <a:pPr algn="ctr"/>
                      <a:r>
                        <a:rPr lang="zh-CN" altLang="en-US" sz="1800" dirty="0">
                          <a:latin typeface="微软雅黑" panose="020B0503020204020204" pitchFamily="34" charset="-122"/>
                          <a:ea typeface="微软雅黑" panose="020B0503020204020204" pitchFamily="34" charset="-122"/>
                        </a:rPr>
                        <a:t>项目成本（万元）</a:t>
                      </a:r>
                      <a:endParaRPr lang="zh-CN" altLang="en-US" sz="18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zh-CN" altLang="en-US" sz="1800" dirty="0">
                          <a:latin typeface="微软雅黑" panose="020B0503020204020204" pitchFamily="34" charset="-122"/>
                          <a:ea typeface="微软雅黑" panose="020B0503020204020204" pitchFamily="34" charset="-122"/>
                        </a:rPr>
                        <a:t>已发生成本</a:t>
                      </a:r>
                      <a:endParaRPr lang="zh-CN" altLang="en-US" sz="18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zh-CN" altLang="en-US" sz="1800" dirty="0">
                          <a:latin typeface="微软雅黑" panose="020B0503020204020204" pitchFamily="34" charset="-122"/>
                          <a:ea typeface="微软雅黑" panose="020B0503020204020204" pitchFamily="34" charset="-122"/>
                        </a:rPr>
                        <a:t>待发生成本</a:t>
                      </a:r>
                      <a:endParaRPr lang="zh-CN" altLang="en-US" sz="18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zh-CN" altLang="en-US" sz="1800" dirty="0">
                          <a:latin typeface="微软雅黑" panose="020B0503020204020204" pitchFamily="34" charset="-122"/>
                          <a:ea typeface="微软雅黑" panose="020B0503020204020204" pitchFamily="34" charset="-122"/>
                        </a:rPr>
                        <a:t>总成本</a:t>
                      </a:r>
                      <a:endParaRPr lang="zh-CN" altLang="en-US" sz="1800" dirty="0">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zh-CN" altLang="en-US" sz="1800" dirty="0">
                          <a:latin typeface="微软雅黑" panose="020B0503020204020204" pitchFamily="34" charset="-122"/>
                          <a:ea typeface="微软雅黑" panose="020B0503020204020204" pitchFamily="34" charset="-122"/>
                        </a:rPr>
                        <a:t>预计销售额（万元）</a:t>
                      </a:r>
                      <a:endParaRPr lang="zh-CN" altLang="en-US" sz="1800" dirty="0">
                        <a:latin typeface="微软雅黑" panose="020B0503020204020204" pitchFamily="34" charset="-122"/>
                        <a:ea typeface="微软雅黑" panose="020B0503020204020204" pitchFamily="34" charset="-122"/>
                      </a:endParaRPr>
                    </a:p>
                  </a:txBody>
                  <a:tcPr anchor="ctr">
                    <a:solidFill>
                      <a:srgbClr val="0070C0"/>
                    </a:solidFill>
                  </a:tcPr>
                </a:tc>
              </a:tr>
              <a:tr h="445867">
                <a:tc>
                  <a:txBody>
                    <a:bodyPr/>
                    <a:lstStyle/>
                    <a:p>
                      <a:pPr algn="ctr"/>
                      <a:r>
                        <a:rPr lang="zh-CN" altLang="en-US" sz="1800" dirty="0">
                          <a:latin typeface="微软雅黑" panose="020B0503020204020204" pitchFamily="34" charset="-122"/>
                          <a:ea typeface="微软雅黑" panose="020B0503020204020204" pitchFamily="34" charset="-122"/>
                        </a:rPr>
                        <a:t>人力成本</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36.55</a:t>
                      </a:r>
                      <a:endParaRPr lang="en-US" altLang="zh-CN"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sym typeface="+mn-ea"/>
                        </a:rPr>
                        <a:t>36.55</a:t>
                      </a:r>
                      <a:endParaRPr lang="en-US" altLang="zh-CN" sz="1800" dirty="0">
                        <a:latin typeface="微软雅黑" panose="020B0503020204020204" pitchFamily="34" charset="-122"/>
                        <a:ea typeface="微软雅黑" panose="020B0503020204020204" pitchFamily="34" charset="-122"/>
                      </a:endParaRPr>
                    </a:p>
                  </a:txBody>
                  <a:tcPr anchor="ctr"/>
                </a:tc>
                <a:tc rowSpan="9">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txBody>
                  <a:tcPr anchor="ctr"/>
                </a:tc>
              </a:tr>
              <a:tr h="445770">
                <a:tc>
                  <a:txBody>
                    <a:bodyPr/>
                    <a:lstStyle/>
                    <a:p>
                      <a:pPr algn="ctr"/>
                      <a:r>
                        <a:rPr lang="zh-CN" altLang="en-US" sz="1800" dirty="0">
                          <a:latin typeface="微软雅黑" panose="020B0503020204020204" pitchFamily="34" charset="-122"/>
                          <a:ea typeface="微软雅黑" panose="020B0503020204020204" pitchFamily="34" charset="-122"/>
                        </a:rPr>
                        <a:t>差旅成本</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0.1</a:t>
                      </a:r>
                      <a:endParaRPr lang="en-US" altLang="zh-CN"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0.1</a:t>
                      </a:r>
                      <a:endParaRPr lang="en-US" altLang="zh-CN" sz="1800" dirty="0">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zh-CN" altLang="en-US" sz="1800" dirty="0">
                          <a:latin typeface="微软雅黑" panose="020B0503020204020204" pitchFamily="34" charset="-122"/>
                          <a:ea typeface="微软雅黑" panose="020B0503020204020204" pitchFamily="34" charset="-122"/>
                        </a:rPr>
                        <a:t>团建费用</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1</a:t>
                      </a:r>
                      <a:endParaRPr lang="en-US" altLang="zh-CN"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1</a:t>
                      </a:r>
                      <a:endParaRPr lang="en-US" altLang="zh-CN" sz="1800" dirty="0">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zh-CN" altLang="en-US" sz="1800" dirty="0">
                          <a:latin typeface="微软雅黑" panose="020B0503020204020204" pitchFamily="34" charset="-122"/>
                          <a:ea typeface="微软雅黑" panose="020B0503020204020204" pitchFamily="34" charset="-122"/>
                        </a:rPr>
                        <a:t>项目专用设备</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0.1</a:t>
                      </a:r>
                      <a:endParaRPr lang="en-US" altLang="zh-CN" sz="18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latin typeface="微软雅黑" panose="020B0503020204020204" pitchFamily="34" charset="-122"/>
                          <a:ea typeface="微软雅黑" panose="020B0503020204020204" pitchFamily="34" charset="-122"/>
                        </a:rPr>
                        <a:t>0.1</a:t>
                      </a:r>
                      <a:endParaRPr lang="en-US" altLang="zh-CN" sz="1800" dirty="0">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zh-CN" altLang="en-US" sz="1800" dirty="0">
                          <a:latin typeface="微软雅黑" panose="020B0503020204020204" pitchFamily="34" charset="-122"/>
                          <a:ea typeface="微软雅黑" panose="020B0503020204020204" pitchFamily="34" charset="-122"/>
                        </a:rPr>
                        <a:t>测试认证</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800" dirty="0">
                        <a:solidFill>
                          <a:srgbClr val="FF0000"/>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0.1</a:t>
                      </a:r>
                      <a:endParaRPr lang="en-US" altLang="zh-CN" sz="1800" dirty="0">
                        <a:solidFill>
                          <a:schemeClr val="tx1"/>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0.1</a:t>
                      </a:r>
                      <a:endParaRPr lang="en-US" altLang="zh-CN" sz="1800" dirty="0">
                        <a:solidFill>
                          <a:schemeClr val="tx1"/>
                        </a:solidFill>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zh-CN" altLang="en-US" sz="1800" dirty="0">
                          <a:latin typeface="微软雅黑" panose="020B0503020204020204" pitchFamily="34" charset="-122"/>
                          <a:ea typeface="微软雅黑" panose="020B0503020204020204" pitchFamily="34" charset="-122"/>
                        </a:rPr>
                        <a:t>其它</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a:latin typeface="微软雅黑" panose="020B0503020204020204" pitchFamily="34" charset="-122"/>
                          <a:ea typeface="微软雅黑" panose="020B0503020204020204" pitchFamily="34" charset="-122"/>
                        </a:rPr>
                        <a:t>0.05</a:t>
                      </a:r>
                      <a:endParaRPr lang="en-US" altLang="zh-CN" sz="1800">
                        <a:latin typeface="微软雅黑" panose="020B0503020204020204" pitchFamily="34" charset="-122"/>
                        <a:ea typeface="微软雅黑" panose="020B0503020204020204" pitchFamily="34" charset="-122"/>
                      </a:endParaRPr>
                    </a:p>
                  </a:txBody>
                  <a:tcPr anchor="ctr"/>
                </a:tc>
                <a:tc>
                  <a:txBody>
                    <a:bodyPr/>
                    <a:lstStyle/>
                    <a:p>
                      <a:pPr algn="ctr"/>
                      <a:r>
                        <a:rPr lang="en-US" altLang="zh-CN" sz="1800">
                          <a:latin typeface="微软雅黑" panose="020B0503020204020204" pitchFamily="34" charset="-122"/>
                          <a:ea typeface="微软雅黑" panose="020B0503020204020204" pitchFamily="34" charset="-122"/>
                        </a:rPr>
                        <a:t>0.05</a:t>
                      </a:r>
                      <a:endParaRPr lang="en-US" altLang="zh-CN" sz="1800">
                        <a:latin typeface="微软雅黑" panose="020B0503020204020204" pitchFamily="34" charset="-122"/>
                        <a:ea typeface="微软雅黑" panose="020B0503020204020204" pitchFamily="34" charset="-122"/>
                      </a:endParaRPr>
                    </a:p>
                  </a:txBody>
                  <a:tcPr anchor="ctr"/>
                </a:tc>
                <a:tc vMerge="1">
                  <a:tcPr anchor="ctr"/>
                </a:tc>
              </a:tr>
              <a:tr h="445770">
                <a:tc>
                  <a:txBody>
                    <a:bodyPr/>
                    <a:lstStyle/>
                    <a:p>
                      <a:pPr algn="ctr"/>
                      <a:r>
                        <a:rPr lang="zh-CN" altLang="en-US" sz="1800" dirty="0">
                          <a:latin typeface="微软雅黑" panose="020B0503020204020204" pitchFamily="34" charset="-122"/>
                          <a:ea typeface="微软雅黑" panose="020B0503020204020204" pitchFamily="34" charset="-122"/>
                        </a:rPr>
                        <a:t>包装设计成本</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zh-CN" altLang="en-US" sz="1800" dirty="0">
                          <a:latin typeface="微软雅黑" panose="020B0503020204020204" pitchFamily="34" charset="-122"/>
                          <a:ea typeface="微软雅黑" panose="020B0503020204020204" pitchFamily="34" charset="-122"/>
                        </a:rPr>
                        <a:t>小批试产成本</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1800">
                        <a:latin typeface="微软雅黑" panose="020B0503020204020204" pitchFamily="34" charset="-122"/>
                        <a:ea typeface="微软雅黑" panose="020B0503020204020204" pitchFamily="34" charset="-122"/>
                      </a:endParaRPr>
                    </a:p>
                  </a:txBody>
                  <a:tcPr anchor="ctr"/>
                </a:tc>
                <a:tc vMerge="1">
                  <a:tcPr anchor="ctr"/>
                </a:tc>
              </a:tr>
              <a:tr h="445867">
                <a:tc>
                  <a:txBody>
                    <a:bodyPr/>
                    <a:lstStyle/>
                    <a:p>
                      <a:pPr algn="ctr"/>
                      <a:r>
                        <a:rPr lang="zh-CN" altLang="en-US" sz="1800" dirty="0">
                          <a:solidFill>
                            <a:schemeClr val="bg1"/>
                          </a:solidFill>
                          <a:latin typeface="微软雅黑" panose="020B0503020204020204" pitchFamily="34" charset="-122"/>
                          <a:ea typeface="微软雅黑" panose="020B0503020204020204" pitchFamily="34" charset="-122"/>
                        </a:rPr>
                        <a:t>合计</a:t>
                      </a:r>
                      <a:endParaRPr lang="zh-CN" altLang="en-US" sz="18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r>
                        <a:rPr lang="en-US" altLang="zh-CN" sz="1800" dirty="0">
                          <a:solidFill>
                            <a:schemeClr val="bg1"/>
                          </a:solidFill>
                          <a:latin typeface="微软雅黑" panose="020B0503020204020204" pitchFamily="34" charset="-122"/>
                          <a:ea typeface="微软雅黑" panose="020B0503020204020204" pitchFamily="34" charset="-122"/>
                        </a:rPr>
                        <a:t>37.9</a:t>
                      </a:r>
                      <a:endParaRPr lang="en-US" altLang="zh-CN" sz="18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c>
                  <a:txBody>
                    <a:bodyPr/>
                    <a:lstStyle/>
                    <a:p>
                      <a:pPr algn="ctr"/>
                      <a:endParaRPr lang="zh-CN" altLang="en-US" sz="1800" dirty="0">
                        <a:solidFill>
                          <a:schemeClr val="bg1"/>
                        </a:solidFill>
                        <a:latin typeface="微软雅黑" panose="020B0503020204020204" pitchFamily="34" charset="-122"/>
                        <a:ea typeface="微软雅黑" panose="020B0503020204020204" pitchFamily="34" charset="-122"/>
                      </a:endParaRPr>
                    </a:p>
                  </a:txBody>
                  <a:tcPr anchor="ctr">
                    <a:solidFill>
                      <a:srgbClr val="0070C0"/>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567802" y="5697821"/>
            <a:ext cx="800219" cy="338554"/>
          </a:xfrm>
          <a:prstGeom prst="rect">
            <a:avLst/>
          </a:prstGeom>
          <a:noFill/>
        </p:spPr>
        <p:txBody>
          <a:bodyPr wrap="none" rtlCol="0">
            <a:spAutoFit/>
          </a:bodyPr>
          <a:lstStyle/>
          <a:p>
            <a:r>
              <a:rPr kumimoji="1" lang="zh-CN" altLang="en-US" sz="1600" dirty="0">
                <a:solidFill>
                  <a:schemeClr val="bg1"/>
                </a:solidFill>
              </a:rPr>
              <a:t>测高仪</a:t>
            </a:r>
            <a:endParaRPr kumimoji="1" lang="zh-CN" altLang="en-US" sz="1600" dirty="0">
              <a:solidFill>
                <a:schemeClr val="bg1"/>
              </a:solidFill>
            </a:endParaRPr>
          </a:p>
        </p:txBody>
      </p:sp>
      <p:sp>
        <p:nvSpPr>
          <p:cNvPr id="5" name="矩形 4"/>
          <p:cNvSpPr/>
          <p:nvPr/>
        </p:nvSpPr>
        <p:spPr>
          <a:xfrm>
            <a:off x="4609153" y="2403437"/>
            <a:ext cx="2722220" cy="830997"/>
          </a:xfrm>
          <a:prstGeom prst="rect">
            <a:avLst/>
          </a:prstGeom>
        </p:spPr>
        <p:txBody>
          <a:bodyPr wrap="none">
            <a:spAutoFit/>
          </a:bodyPr>
          <a:lstStyle/>
          <a:p>
            <a:pPr algn="ctr"/>
            <a:r>
              <a:rPr lang="en-US" altLang="zh-CN" sz="4800" b="1" dirty="0">
                <a:latin typeface="Kaiti SC" panose="02010600040101010101" pitchFamily="2" charset="-122"/>
                <a:ea typeface="Kaiti SC" panose="02010600040101010101" pitchFamily="2" charset="-122"/>
              </a:rPr>
              <a:t>THANKS</a:t>
            </a:r>
            <a:endParaRPr lang="en-US" altLang="zh-CN" sz="4800" b="1" dirty="0">
              <a:latin typeface="Kaiti SC" panose="02010600040101010101" pitchFamily="2" charset="-122"/>
              <a:ea typeface="Kaiti SC" panose="02010600040101010101" pitchFamily="2" charset="-122"/>
            </a:endParaRPr>
          </a:p>
        </p:txBody>
      </p:sp>
      <p:pic>
        <p:nvPicPr>
          <p:cNvPr id="6" name="Picture 2" descr="E:\晶晶\2017\CLife PPT 模板\素材\图标-04.png"/>
          <p:cNvPicPr>
            <a:picLocks noChangeAspect="1" noChangeArrowheads="1"/>
          </p:cNvPicPr>
          <p:nvPr/>
        </p:nvPicPr>
        <p:blipFill>
          <a:blip r:embed="rId1" cstate="print"/>
          <a:srcRect/>
          <a:stretch>
            <a:fillRect/>
          </a:stretch>
        </p:blipFill>
        <p:spPr bwMode="auto">
          <a:xfrm>
            <a:off x="4113589" y="4678984"/>
            <a:ext cx="495564" cy="495564"/>
          </a:xfrm>
          <a:prstGeom prst="rect">
            <a:avLst/>
          </a:prstGeom>
          <a:noFill/>
        </p:spPr>
      </p:pic>
      <p:sp>
        <p:nvSpPr>
          <p:cNvPr id="8" name="TextBox 15"/>
          <p:cNvSpPr txBox="1"/>
          <p:nvPr/>
        </p:nvSpPr>
        <p:spPr>
          <a:xfrm>
            <a:off x="4951939" y="4652578"/>
            <a:ext cx="3357586" cy="521970"/>
          </a:xfrm>
          <a:prstGeom prst="rect">
            <a:avLst/>
          </a:prstGeom>
          <a:noFill/>
        </p:spPr>
        <p:txBody>
          <a:bodyPr wrap="square" rtlCol="0">
            <a:spAutoFit/>
          </a:bodyPr>
          <a:lstStyle/>
          <a:p>
            <a:r>
              <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rPr>
              <a:t>深圳市南山区高新南区科技南</a:t>
            </a:r>
            <a:r>
              <a:rPr lang="zh-CN" sz="1400" dirty="0">
                <a:solidFill>
                  <a:schemeClr val="bg1">
                    <a:lumMod val="50000"/>
                  </a:schemeClr>
                </a:solidFill>
                <a:latin typeface="Arial" panose="020B0604020202020204"/>
                <a:ea typeface="微软雅黑" panose="020B0503020204020204" pitchFamily="34" charset="-122"/>
                <a:sym typeface="Arial" panose="020B0604020202020204"/>
              </a:rPr>
              <a:t>七道</a:t>
            </a:r>
            <a:endPar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endParaRPr>
          </a:p>
          <a:p>
            <a:r>
              <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rPr>
              <a:t>深圳数字技术园</a:t>
            </a: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B2</a:t>
            </a:r>
            <a:r>
              <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rPr>
              <a:t>栋</a:t>
            </a:r>
            <a:r>
              <a:rPr lang="en-US" altLang="zh-CN" sz="1400" dirty="0">
                <a:solidFill>
                  <a:schemeClr val="bg1">
                    <a:lumMod val="50000"/>
                  </a:schemeClr>
                </a:solidFill>
                <a:latin typeface="Arial" panose="020B0604020202020204"/>
                <a:ea typeface="微软雅黑" panose="020B0503020204020204" pitchFamily="34" charset="-122"/>
                <a:sym typeface="Arial" panose="020B0604020202020204"/>
              </a:rPr>
              <a:t>5</a:t>
            </a:r>
            <a:r>
              <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rPr>
              <a:t>楼 </a:t>
            </a:r>
            <a:endParaRPr lang="zh-CN" altLang="en-US" sz="1400" dirty="0">
              <a:solidFill>
                <a:schemeClr val="bg1">
                  <a:lumMod val="50000"/>
                </a:schemeClr>
              </a:solidFill>
              <a:latin typeface="Arial" panose="020B0604020202020204"/>
              <a:ea typeface="微软雅黑" panose="020B0503020204020204" pitchFamily="34" charset="-122"/>
              <a:sym typeface="Arial" panose="020B0604020202020204"/>
            </a:endParaRPr>
          </a:p>
        </p:txBody>
      </p:sp>
      <p:pic>
        <p:nvPicPr>
          <p:cNvPr id="11" name="图片 10"/>
          <p:cNvPicPr>
            <a:picLocks noChangeAspect="1"/>
          </p:cNvPicPr>
          <p:nvPr/>
        </p:nvPicPr>
        <p:blipFill>
          <a:blip r:embed="rId2"/>
          <a:stretch>
            <a:fillRect/>
          </a:stretch>
        </p:blipFill>
        <p:spPr>
          <a:xfrm>
            <a:off x="9981602" y="278566"/>
            <a:ext cx="804192" cy="234556"/>
          </a:xfrm>
          <a:prstGeom prst="rect">
            <a:avLst/>
          </a:prstGeom>
        </p:spPr>
      </p:pic>
      <p:sp>
        <p:nvSpPr>
          <p:cNvPr id="13" name="文本框 12"/>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620" y="99695"/>
            <a:ext cx="10306050" cy="1024255"/>
          </a:xfrm>
        </p:spPr>
        <p:txBody>
          <a:bodyPr/>
          <a:lstStyle/>
          <a:p>
            <a:pPr algn="l">
              <a:buClrTx/>
              <a:buSzTx/>
              <a:buFontTx/>
            </a:pPr>
            <a:r>
              <a:rPr lang="zh-CN" altLang="en-US" sz="2400" b="1" dirty="0">
                <a:solidFill>
                  <a:schemeClr val="accent1"/>
                </a:solidFill>
                <a:latin typeface="黑体" panose="02010609060101010101" pitchFamily="49" charset="-122"/>
                <a:ea typeface="黑体" panose="02010609060101010101" pitchFamily="49" charset="-122"/>
                <a:sym typeface="+mn-ea"/>
              </a:rPr>
              <a:t>物联网行业发展</a:t>
            </a:r>
            <a:endParaRPr lang="zh-CN" altLang="en-US" sz="2400" b="1" dirty="0">
              <a:solidFill>
                <a:schemeClr val="accent1"/>
              </a:solidFill>
              <a:latin typeface="黑体" panose="02010609060101010101" pitchFamily="49" charset="-122"/>
              <a:ea typeface="黑体" panose="02010609060101010101" pitchFamily="49" charset="-122"/>
              <a:sym typeface="+mn-ea"/>
            </a:endParaRPr>
          </a:p>
        </p:txBody>
      </p:sp>
      <p:sp>
        <p:nvSpPr>
          <p:cNvPr id="5" name="文本框 4"/>
          <p:cNvSpPr txBox="1"/>
          <p:nvPr/>
        </p:nvSpPr>
        <p:spPr>
          <a:xfrm>
            <a:off x="647700" y="1123950"/>
            <a:ext cx="10866755" cy="645160"/>
          </a:xfrm>
          <a:prstGeom prst="rect">
            <a:avLst/>
          </a:prstGeom>
          <a:noFill/>
        </p:spPr>
        <p:txBody>
          <a:bodyPr wrap="square" rtlCol="0">
            <a:spAutoFit/>
          </a:bodyPr>
          <a:lstStyle/>
          <a:p>
            <a:pPr algn="l"/>
            <a:r>
              <a:t>在国家大力实施“制造强国”和“网络强国 ”的两大战略背景下，物联网在工业、农业、交通、能源、智慧城市等各个领域逐渐被应用。</a:t>
            </a:r>
          </a:p>
        </p:txBody>
      </p:sp>
      <p:pic>
        <p:nvPicPr>
          <p:cNvPr id="6" name="内容占位符 5" descr="0ca67b221bc1ccf30c332987ccfc7f30"/>
          <p:cNvPicPr>
            <a:picLocks noGrp="1" noChangeAspect="1"/>
          </p:cNvPicPr>
          <p:nvPr>
            <p:ph idx="1"/>
          </p:nvPr>
        </p:nvPicPr>
        <p:blipFill>
          <a:blip r:embed="rId1"/>
          <a:stretch>
            <a:fillRect/>
          </a:stretch>
        </p:blipFill>
        <p:spPr>
          <a:xfrm>
            <a:off x="838200" y="2272030"/>
            <a:ext cx="10515600" cy="34582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4"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技术背景</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5" name="文本框 4"/>
          <p:cNvSpPr txBox="1"/>
          <p:nvPr/>
        </p:nvSpPr>
        <p:spPr>
          <a:xfrm>
            <a:off x="685194" y="1341947"/>
            <a:ext cx="10697968" cy="3491084"/>
          </a:xfrm>
          <a:prstGeom prst="rect">
            <a:avLst/>
          </a:prstGeom>
          <a:noFill/>
        </p:spPr>
        <p:txBody>
          <a:bodyPr wrap="square">
            <a:spAutoFit/>
          </a:bodyPr>
          <a:lstStyle/>
          <a:p>
            <a:pPr marL="457200" indent="-457200">
              <a:lnSpc>
                <a:spcPct val="160000"/>
              </a:lnSpc>
              <a:buFont typeface="+mj-lt"/>
              <a:buAutoNum type="arabicPeriod"/>
            </a:pPr>
            <a:r>
              <a:rPr kumimoji="1" lang="zh-CN" altLang="en-US" sz="2000" dirty="0">
                <a:latin typeface="Kaiti SC" panose="02010600040101010101" pitchFamily="2" charset="-122"/>
                <a:ea typeface="Kaiti SC" panose="02010600040101010101" pitchFamily="2" charset="-122"/>
              </a:rPr>
              <a:t>促使设备技术</a:t>
            </a:r>
            <a:r>
              <a:rPr kumimoji="1" sz="2000" dirty="0" err="1">
                <a:latin typeface="Kaiti SC" panose="02010600040101010101" pitchFamily="2" charset="-122"/>
                <a:ea typeface="Kaiti SC" panose="02010600040101010101" pitchFamily="2" charset="-122"/>
              </a:rPr>
              <a:t>接入</a:t>
            </a:r>
            <a:r>
              <a:rPr kumimoji="1" lang="zh-CN" altLang="en-US" sz="2000" dirty="0">
                <a:latin typeface="Kaiti SC" panose="02010600040101010101" pitchFamily="2" charset="-122"/>
                <a:ea typeface="Kaiti SC" panose="02010600040101010101" pitchFamily="2" charset="-122"/>
              </a:rPr>
              <a:t>，</a:t>
            </a:r>
            <a:r>
              <a:rPr kumimoji="1" sz="2000" dirty="0" err="1">
                <a:latin typeface="Kaiti SC" panose="02010600040101010101" pitchFamily="2" charset="-122"/>
                <a:ea typeface="Kaiti SC" panose="02010600040101010101" pitchFamily="2" charset="-122"/>
              </a:rPr>
              <a:t>接入</a:t>
            </a:r>
            <a:r>
              <a:rPr kumimoji="1" lang="zh-CN" altLang="en-US" sz="2000" dirty="0">
                <a:latin typeface="Kaiti SC" panose="02010600040101010101" pitchFamily="2" charset="-122"/>
                <a:ea typeface="Kaiti SC" panose="02010600040101010101" pitchFamily="2" charset="-122"/>
              </a:rPr>
              <a:t>流程</a:t>
            </a:r>
            <a:r>
              <a:rPr kumimoji="1" sz="2000" dirty="0" err="1">
                <a:latin typeface="Kaiti SC" panose="02010600040101010101" pitchFamily="2" charset="-122"/>
                <a:ea typeface="Kaiti SC" panose="02010600040101010101" pitchFamily="2" charset="-122"/>
              </a:rPr>
              <a:t>规范可控</a:t>
            </a:r>
            <a:r>
              <a:rPr kumimoji="1" lang="zh-CN" altLang="en-US" sz="2000" dirty="0">
                <a:latin typeface="Kaiti SC" panose="02010600040101010101" pitchFamily="2" charset="-122"/>
                <a:ea typeface="Kaiti SC" panose="02010600040101010101" pitchFamily="2" charset="-122"/>
              </a:rPr>
              <a:t>。</a:t>
            </a:r>
            <a:r>
              <a:rPr kumimoji="1" sz="2000" dirty="0" err="1">
                <a:latin typeface="Kaiti SC" panose="02010600040101010101" pitchFamily="2" charset="-122"/>
                <a:ea typeface="Kaiti SC" panose="02010600040101010101" pitchFamily="2" charset="-122"/>
              </a:rPr>
              <a:t>明确各阶段各部门职责及权限</a:t>
            </a:r>
            <a:r>
              <a:rPr kumimoji="1" lang="zh-CN" altLang="en-US" sz="2000" dirty="0">
                <a:latin typeface="Kaiti SC" panose="02010600040101010101" pitchFamily="2" charset="-122"/>
                <a:ea typeface="Kaiti SC" panose="02010600040101010101" pitchFamily="2" charset="-122"/>
              </a:rPr>
              <a:t>。</a:t>
            </a:r>
            <a:r>
              <a:rPr kumimoji="1" sz="2000" dirty="0" err="1">
                <a:latin typeface="Kaiti SC" panose="02010600040101010101" pitchFamily="2" charset="-122"/>
                <a:ea typeface="Kaiti SC" panose="02010600040101010101" pitchFamily="2" charset="-122"/>
              </a:rPr>
              <a:t>使设备接入</a:t>
            </a:r>
            <a:r>
              <a:rPr kumimoji="1" lang="zh-CN" altLang="en-US" sz="2000" dirty="0">
                <a:latin typeface="Kaiti SC" panose="02010600040101010101" pitchFamily="2" charset="-122"/>
                <a:ea typeface="Kaiti SC" panose="02010600040101010101" pitchFamily="2" charset="-122"/>
              </a:rPr>
              <a:t>流程</a:t>
            </a:r>
            <a:r>
              <a:rPr kumimoji="1" sz="2000" dirty="0" err="1">
                <a:latin typeface="Kaiti SC" panose="02010600040101010101" pitchFamily="2" charset="-122"/>
                <a:ea typeface="Kaiti SC" panose="02010600040101010101" pitchFamily="2" charset="-122"/>
              </a:rPr>
              <a:t>更加顺畅</a:t>
            </a:r>
            <a:r>
              <a:rPr kumimoji="1" lang="en-US" altLang="zh-CN" sz="2000" dirty="0" err="1">
                <a:latin typeface="Kaiti SC" panose="02010600040101010101" pitchFamily="2" charset="-122"/>
                <a:ea typeface="Kaiti SC" panose="02010600040101010101" pitchFamily="2" charset="-122"/>
              </a:rPr>
              <a:t>,</a:t>
            </a:r>
            <a:r>
              <a:rPr kumimoji="1" sz="2000" dirty="0" err="1">
                <a:latin typeface="Kaiti SC" panose="02010600040101010101" pitchFamily="2" charset="-122"/>
                <a:ea typeface="Kaiti SC" panose="02010600040101010101" pitchFamily="2" charset="-122"/>
              </a:rPr>
              <a:t>确保</a:t>
            </a:r>
            <a:r>
              <a:rPr kumimoji="1" lang="zh-CN" altLang="en-US" sz="2000" dirty="0">
                <a:latin typeface="Kaiti SC" panose="02010600040101010101" pitchFamily="2" charset="-122"/>
                <a:ea typeface="Kaiti SC" panose="02010600040101010101" pitchFamily="2" charset="-122"/>
              </a:rPr>
              <a:t>已经接入的</a:t>
            </a:r>
            <a:r>
              <a:rPr kumimoji="1" sz="2000" dirty="0" err="1">
                <a:latin typeface="Kaiti SC" panose="02010600040101010101" pitchFamily="2" charset="-122"/>
                <a:ea typeface="Kaiti SC" panose="02010600040101010101" pitchFamily="2" charset="-122"/>
              </a:rPr>
              <a:t>设备在</a:t>
            </a:r>
            <a:r>
              <a:rPr kumimoji="1" lang="zh-CN" altLang="en-US" sz="2000" dirty="0">
                <a:latin typeface="Kaiti SC" panose="02010600040101010101" pitchFamily="2" charset="-122"/>
                <a:ea typeface="Kaiti SC" panose="02010600040101010101" pitchFamily="2" charset="-122"/>
              </a:rPr>
              <a:t>我司</a:t>
            </a:r>
            <a:r>
              <a:rPr kumimoji="1" sz="2000" dirty="0" err="1">
                <a:latin typeface="Kaiti SC" panose="02010600040101010101" pitchFamily="2" charset="-122"/>
                <a:ea typeface="Kaiti SC" panose="02010600040101010101" pitchFamily="2" charset="-122"/>
              </a:rPr>
              <a:t>各事业部</a:t>
            </a:r>
            <a:r>
              <a:rPr kumimoji="1" lang="zh-CN" altLang="en-US" sz="2000" dirty="0">
                <a:latin typeface="Kaiti SC" panose="02010600040101010101" pitchFamily="2" charset="-122"/>
                <a:ea typeface="Kaiti SC" panose="02010600040101010101" pitchFamily="2" charset="-122"/>
              </a:rPr>
              <a:t>或其他研发团队可</a:t>
            </a:r>
            <a:r>
              <a:rPr kumimoji="1" sz="2000" dirty="0" err="1">
                <a:latin typeface="Kaiti SC" panose="02010600040101010101" pitchFamily="2" charset="-122"/>
                <a:ea typeface="Kaiti SC" panose="02010600040101010101" pitchFamily="2" charset="-122"/>
              </a:rPr>
              <a:t>共享使用</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形成</a:t>
            </a:r>
            <a:r>
              <a:rPr kumimoji="1" sz="2000" dirty="0" err="1">
                <a:latin typeface="Kaiti SC" panose="02010600040101010101" pitchFamily="2" charset="-122"/>
                <a:ea typeface="Kaiti SC" panose="02010600040101010101" pitchFamily="2" charset="-122"/>
              </a:rPr>
              <a:t>统一设备接入标准</a:t>
            </a:r>
            <a:r>
              <a:rPr kumimoji="1" lang="zh-CN" altLang="en-US" sz="2000" dirty="0">
                <a:latin typeface="Kaiti SC" panose="02010600040101010101" pitchFamily="2" charset="-122"/>
                <a:ea typeface="Kaiti SC" panose="02010600040101010101" pitchFamily="2" charset="-122"/>
              </a:rPr>
              <a:t>。</a:t>
            </a:r>
            <a:endParaRPr kumimoji="1" lang="en-US" altLang="zh-CN" sz="2000" dirty="0">
              <a:latin typeface="Kaiti SC" panose="02010600040101010101" pitchFamily="2" charset="-122"/>
              <a:ea typeface="Kaiti SC" panose="02010600040101010101" pitchFamily="2" charset="-122"/>
            </a:endParaRPr>
          </a:p>
          <a:p>
            <a:pPr marL="457200" indent="-457200">
              <a:lnSpc>
                <a:spcPct val="160000"/>
              </a:lnSpc>
              <a:buFont typeface="+mj-lt"/>
              <a:buAutoNum type="arabicPeriod"/>
            </a:pPr>
            <a:r>
              <a:rPr kumimoji="1" lang="zh-CN" altLang="en-US" sz="2000" dirty="0">
                <a:latin typeface="Kaiti SC" panose="02010600040101010101" pitchFamily="2" charset="-122"/>
                <a:ea typeface="Kaiti SC" panose="02010600040101010101" pitchFamily="2" charset="-122"/>
              </a:rPr>
              <a:t>通过多年</a:t>
            </a:r>
            <a:r>
              <a:rPr kumimoji="1" sz="2000" dirty="0" err="1">
                <a:latin typeface="Kaiti SC" panose="02010600040101010101" pitchFamily="2" charset="-122"/>
                <a:ea typeface="Kaiti SC" panose="02010600040101010101" pitchFamily="2" charset="-122"/>
              </a:rPr>
              <a:t>设备接入方面的</a:t>
            </a:r>
            <a:r>
              <a:rPr kumimoji="1" lang="zh-CN" altLang="en-US" sz="2000" dirty="0">
                <a:latin typeface="Kaiti SC" panose="02010600040101010101" pitchFamily="2" charset="-122"/>
                <a:ea typeface="Kaiti SC" panose="02010600040101010101" pitchFamily="2" charset="-122"/>
              </a:rPr>
              <a:t>技术积累</a:t>
            </a:r>
            <a:r>
              <a:rPr kumimoji="1" lang="en-US" altLang="zh-CN" sz="2000" dirty="0">
                <a:latin typeface="Kaiti SC" panose="02010600040101010101" pitchFamily="2" charset="-122"/>
                <a:ea typeface="Kaiti SC" panose="02010600040101010101" pitchFamily="2" charset="-122"/>
              </a:rPr>
              <a:t>,</a:t>
            </a:r>
            <a:r>
              <a:rPr kumimoji="1" lang="zh-CN" altLang="en-US" sz="2000" dirty="0">
                <a:latin typeface="Kaiti SC" panose="02010600040101010101" pitchFamily="2" charset="-122"/>
                <a:ea typeface="Kaiti SC" panose="02010600040101010101" pitchFamily="2" charset="-122"/>
              </a:rPr>
              <a:t>输出市面诸多类型</a:t>
            </a:r>
            <a:r>
              <a:rPr kumimoji="1" sz="2000" dirty="0" err="1">
                <a:latin typeface="Kaiti SC" panose="02010600040101010101" pitchFamily="2" charset="-122"/>
                <a:ea typeface="Kaiti SC" panose="02010600040101010101" pitchFamily="2" charset="-122"/>
              </a:rPr>
              <a:t>设备接入C-</a:t>
            </a:r>
            <a:r>
              <a:rPr kumimoji="1" lang="en-US" sz="2000" dirty="0" err="1">
                <a:latin typeface="Kaiti SC" panose="02010600040101010101" pitchFamily="2" charset="-122"/>
                <a:ea typeface="Kaiti SC" panose="02010600040101010101" pitchFamily="2" charset="-122"/>
              </a:rPr>
              <a:t>l</a:t>
            </a:r>
            <a:r>
              <a:rPr kumimoji="1" sz="2000" dirty="0" err="1">
                <a:latin typeface="Kaiti SC" panose="02010600040101010101" pitchFamily="2" charset="-122"/>
                <a:ea typeface="Kaiti SC" panose="02010600040101010101" pitchFamily="2" charset="-122"/>
              </a:rPr>
              <a:t>ife</a:t>
            </a:r>
            <a:r>
              <a:rPr kumimoji="1" lang="en-US" sz="2000" dirty="0" err="1">
                <a:latin typeface="Kaiti SC" panose="02010600040101010101" pitchFamily="2" charset="-122"/>
                <a:ea typeface="Kaiti SC" panose="02010600040101010101" pitchFamily="2" charset="-122"/>
              </a:rPr>
              <a:t>平台</a:t>
            </a:r>
            <a:r>
              <a:rPr kumimoji="1" sz="2000" dirty="0" err="1">
                <a:latin typeface="Kaiti SC" panose="02010600040101010101" pitchFamily="2" charset="-122"/>
                <a:ea typeface="Kaiti SC" panose="02010600040101010101" pitchFamily="2" charset="-122"/>
              </a:rPr>
              <a:t>标准方案</a:t>
            </a:r>
            <a:r>
              <a:rPr kumimoji="1" lang="en-US" altLang="zh-CN" sz="2000" dirty="0" err="1">
                <a:latin typeface="Kaiti SC" panose="02010600040101010101" pitchFamily="2" charset="-122"/>
                <a:ea typeface="Kaiti SC" panose="02010600040101010101" pitchFamily="2" charset="-122"/>
              </a:rPr>
              <a:t>,</a:t>
            </a:r>
            <a:r>
              <a:rPr kumimoji="1" sz="2000" dirty="0" err="1">
                <a:latin typeface="Kaiti SC" panose="02010600040101010101" pitchFamily="2" charset="-122"/>
                <a:ea typeface="Kaiti SC" panose="02010600040101010101" pitchFamily="2" charset="-122"/>
              </a:rPr>
              <a:t>为</a:t>
            </a:r>
            <a:r>
              <a:rPr kumimoji="1" lang="zh-CN" altLang="en-US" sz="2000" dirty="0">
                <a:latin typeface="Kaiti SC" panose="02010600040101010101" pitchFamily="2" charset="-122"/>
                <a:ea typeface="Kaiti SC" panose="02010600040101010101" pitchFamily="2" charset="-122"/>
              </a:rPr>
              <a:t>日后陆续</a:t>
            </a:r>
            <a:r>
              <a:rPr kumimoji="1" sz="2000" dirty="0" err="1">
                <a:latin typeface="Kaiti SC" panose="02010600040101010101" pitchFamily="2" charset="-122"/>
                <a:ea typeface="Kaiti SC" panose="02010600040101010101" pitchFamily="2" charset="-122"/>
              </a:rPr>
              <a:t>接入</a:t>
            </a:r>
            <a:r>
              <a:rPr kumimoji="1" lang="zh-CN" altLang="en-US" sz="2000" dirty="0">
                <a:latin typeface="Kaiti SC" panose="02010600040101010101" pitchFamily="2" charset="-122"/>
                <a:ea typeface="Kaiti SC" panose="02010600040101010101" pitchFamily="2" charset="-122"/>
              </a:rPr>
              <a:t>到</a:t>
            </a:r>
            <a:r>
              <a:rPr kumimoji="1" lang="en-US" altLang="zh-CN" sz="2000" dirty="0">
                <a:latin typeface="Kaiti SC" panose="02010600040101010101" pitchFamily="2" charset="-122"/>
                <a:ea typeface="Kaiti SC" panose="02010600040101010101" pitchFamily="2" charset="-122"/>
              </a:rPr>
              <a:t>C-life</a:t>
            </a:r>
            <a:r>
              <a:rPr kumimoji="1" lang="zh-CN" altLang="en-US" sz="2000" dirty="0">
                <a:latin typeface="Kaiti SC" panose="02010600040101010101" pitchFamily="2" charset="-122"/>
                <a:ea typeface="Kaiti SC" panose="02010600040101010101" pitchFamily="2" charset="-122"/>
              </a:rPr>
              <a:t>平台</a:t>
            </a:r>
            <a:r>
              <a:rPr kumimoji="1" sz="2000" dirty="0" err="1">
                <a:latin typeface="Kaiti SC" panose="02010600040101010101" pitchFamily="2" charset="-122"/>
                <a:ea typeface="Kaiti SC" panose="02010600040101010101" pitchFamily="2" charset="-122"/>
              </a:rPr>
              <a:t>提供标准、规范化的方案，提高接入效率</a:t>
            </a:r>
            <a:r>
              <a:rPr kumimoji="1" lang="zh-CN" altLang="en-US" sz="2000" dirty="0">
                <a:latin typeface="Kaiti SC" panose="02010600040101010101" pitchFamily="2" charset="-122"/>
                <a:ea typeface="Kaiti SC" panose="02010600040101010101" pitchFamily="2" charset="-122"/>
              </a:rPr>
              <a:t>与</a:t>
            </a:r>
            <a:r>
              <a:rPr kumimoji="1" sz="2000" dirty="0" err="1">
                <a:latin typeface="Kaiti SC" panose="02010600040101010101" pitchFamily="2" charset="-122"/>
                <a:ea typeface="Kaiti SC" panose="02010600040101010101" pitchFamily="2" charset="-122"/>
              </a:rPr>
              <a:t>接入有效性</a:t>
            </a:r>
            <a:r>
              <a:rPr kumimoji="1" sz="2000" dirty="0">
                <a:latin typeface="Kaiti SC" panose="02010600040101010101" pitchFamily="2" charset="-122"/>
                <a:ea typeface="Kaiti SC" panose="02010600040101010101" pitchFamily="2" charset="-122"/>
              </a:rPr>
              <a:t>。</a:t>
            </a:r>
            <a:endParaRPr kumimoji="1" lang="en-US" altLang="zh-CN" sz="2000" dirty="0">
              <a:latin typeface="Kaiti SC" panose="02010600040101010101" pitchFamily="2" charset="-122"/>
              <a:ea typeface="Kaiti SC" panose="02010600040101010101" pitchFamily="2" charset="-122"/>
            </a:endParaRPr>
          </a:p>
          <a:p>
            <a:pPr marL="457200" indent="-457200">
              <a:lnSpc>
                <a:spcPct val="160000"/>
              </a:lnSpc>
              <a:buFont typeface="+mj-lt"/>
              <a:buAutoNum type="arabicPeriod"/>
            </a:pPr>
            <a:r>
              <a:rPr kumimoji="1" lang="zh-CN" altLang="en-US" sz="2000" dirty="0">
                <a:latin typeface="Kaiti SC" panose="02010600040101010101" pitchFamily="2" charset="-122"/>
                <a:ea typeface="Kaiti SC" panose="02010600040101010101" pitchFamily="2" charset="-122"/>
              </a:rPr>
              <a:t>与C-life平台对接的同时也和第三方平台对接，实现第三方设备间接实现与C-life平台数据接入，从而为C-life平台源源不断注入活力。</a:t>
            </a:r>
            <a:endParaRPr kumimoji="1" lang="zh-CN" altLang="en-US" sz="2000" dirty="0">
              <a:latin typeface="Kaiti SC" panose="02010600040101010101" pitchFamily="2" charset="-122"/>
              <a:ea typeface="Kaiti SC"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需求分析</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7" name="文本框 6"/>
          <p:cNvSpPr txBox="1"/>
          <p:nvPr/>
        </p:nvSpPr>
        <p:spPr>
          <a:xfrm>
            <a:off x="265610" y="1101728"/>
            <a:ext cx="11590767" cy="42066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latin typeface="Kaiti SC" panose="02010600040101010101" pitchFamily="2" charset="-122"/>
                <a:ea typeface="Kaiti SC" panose="02010600040101010101" pitchFamily="2" charset="-122"/>
              </a:rPr>
              <a:t>市场形势</a:t>
            </a:r>
            <a:r>
              <a:rPr lang="zh-CN" altLang="en-US" sz="2000" dirty="0">
                <a:latin typeface="Kaiti SC" panose="02010600040101010101" pitchFamily="2" charset="-122"/>
                <a:ea typeface="Kaiti SC" panose="02010600040101010101" pitchFamily="2" charset="-122"/>
              </a:rPr>
              <a:t>：</a:t>
            </a:r>
            <a:endParaRPr lang="en-US" altLang="zh-CN" sz="2000" dirty="0">
              <a:latin typeface="Kaiti SC" panose="02010600040101010101" pitchFamily="2" charset="-122"/>
              <a:ea typeface="Kaiti SC" panose="02010600040101010101" pitchFamily="2" charset="-122"/>
            </a:endParaRPr>
          </a:p>
          <a:p>
            <a:pPr>
              <a:lnSpc>
                <a:spcPct val="150000"/>
              </a:lnSpc>
            </a:pP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各平台基于自家优势，统一设备接入平台标准，统一输入，统一输出。</a:t>
            </a:r>
            <a:endParaRPr lang="en-US" altLang="zh-CN" sz="2000" dirty="0">
              <a:latin typeface="Kaiti SC" panose="02010600040101010101" pitchFamily="2" charset="-122"/>
              <a:ea typeface="Kaiti SC" panose="02010600040101010101" pitchFamily="2" charset="-122"/>
            </a:endParaRPr>
          </a:p>
          <a:p>
            <a:pPr marL="285750" indent="-285750">
              <a:lnSpc>
                <a:spcPct val="150000"/>
              </a:lnSpc>
              <a:buFont typeface="Arial" panose="020B0604020202020204" pitchFamily="34" charset="0"/>
              <a:buChar char="•"/>
            </a:pPr>
            <a:endParaRPr lang="en-US" altLang="zh-CN" sz="2000" dirty="0">
              <a:latin typeface="Kaiti SC" panose="02010600040101010101" pitchFamily="2" charset="-122"/>
              <a:ea typeface="Kaiti SC" panose="02010600040101010101" pitchFamily="2" charset="-122"/>
            </a:endParaRPr>
          </a:p>
          <a:p>
            <a:pPr marL="285750" indent="-285750">
              <a:lnSpc>
                <a:spcPct val="150000"/>
              </a:lnSpc>
              <a:buFont typeface="Arial" panose="020B0604020202020204" pitchFamily="34" charset="0"/>
              <a:buChar char="•"/>
            </a:pPr>
            <a:r>
              <a:rPr lang="zh-CN" altLang="en-US" sz="2000" b="1" dirty="0">
                <a:latin typeface="Kaiti SC" panose="02010600040101010101" pitchFamily="2" charset="-122"/>
                <a:ea typeface="Kaiti SC" panose="02010600040101010101" pitchFamily="2" charset="-122"/>
              </a:rPr>
              <a:t>竞争趋势</a:t>
            </a:r>
            <a:r>
              <a:rPr lang="zh-CN" altLang="en-US" sz="2000" dirty="0">
                <a:latin typeface="Kaiti SC" panose="02010600040101010101" pitchFamily="2" charset="-122"/>
                <a:ea typeface="Kaiti SC" panose="02010600040101010101" pitchFamily="2" charset="-122"/>
              </a:rPr>
              <a:t>：</a:t>
            </a:r>
            <a:endParaRPr lang="en-US" altLang="zh-CN" sz="2000" dirty="0">
              <a:latin typeface="Kaiti SC" panose="02010600040101010101" pitchFamily="2" charset="-122"/>
              <a:ea typeface="Kaiti SC" panose="02010600040101010101" pitchFamily="2" charset="-122"/>
            </a:endParaRPr>
          </a:p>
          <a:p>
            <a:pPr>
              <a:lnSpc>
                <a:spcPct val="150000"/>
              </a:lnSpc>
            </a:pP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聚焦于特色设备，抢占国内外市场份额，形成差异化设备接入方式，整合成熟高质量高性价</a:t>
            </a: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     比设备，给予</a:t>
            </a:r>
            <a:r>
              <a:rPr lang="en-US" altLang="zh-CN" sz="2000" dirty="0">
                <a:latin typeface="Kaiti SC" panose="02010600040101010101" pitchFamily="2" charset="-122"/>
                <a:ea typeface="Kaiti SC" panose="02010600040101010101" pitchFamily="2" charset="-122"/>
              </a:rPr>
              <a:t>C-life</a:t>
            </a:r>
            <a:r>
              <a:rPr lang="zh-CN" altLang="en-US" sz="2000" dirty="0">
                <a:latin typeface="Kaiti SC" panose="02010600040101010101" pitchFamily="2" charset="-122"/>
                <a:ea typeface="Kaiti SC" panose="02010600040101010101" pitchFamily="2" charset="-122"/>
              </a:rPr>
              <a:t>更具特色的设备数据。</a:t>
            </a:r>
            <a:endParaRPr lang="en-US" altLang="zh-CN" sz="2000" dirty="0">
              <a:latin typeface="Kaiti SC" panose="02010600040101010101" pitchFamily="2" charset="-122"/>
              <a:ea typeface="Kaiti SC" panose="02010600040101010101" pitchFamily="2" charset="-122"/>
            </a:endParaRPr>
          </a:p>
          <a:p>
            <a:pPr>
              <a:lnSpc>
                <a:spcPct val="150000"/>
              </a:lnSpc>
            </a:pPr>
            <a:endParaRPr lang="en-US" altLang="zh-CN" sz="2000" dirty="0">
              <a:latin typeface="Kaiti SC" panose="02010600040101010101" pitchFamily="2" charset="-122"/>
              <a:ea typeface="Kaiti SC" panose="02010600040101010101" pitchFamily="2" charset="-122"/>
            </a:endParaRPr>
          </a:p>
          <a:p>
            <a:pPr marL="285750" indent="-285750">
              <a:lnSpc>
                <a:spcPct val="150000"/>
              </a:lnSpc>
              <a:buFont typeface="Arial" panose="020B0604020202020204" pitchFamily="34" charset="0"/>
              <a:buChar char="•"/>
            </a:pPr>
            <a:r>
              <a:rPr lang="zh-CN" altLang="en-US" sz="2000" b="1" dirty="0">
                <a:latin typeface="Kaiti SC" panose="02010600040101010101" pitchFamily="2" charset="-122"/>
                <a:ea typeface="Kaiti SC" panose="02010600040101010101" pitchFamily="2" charset="-122"/>
              </a:rPr>
              <a:t>设备接入现状</a:t>
            </a:r>
            <a:r>
              <a:rPr lang="zh-CN" altLang="en-US" sz="2000" dirty="0">
                <a:latin typeface="Kaiti SC" panose="02010600040101010101" pitchFamily="2" charset="-122"/>
                <a:ea typeface="Kaiti SC" panose="02010600040101010101" pitchFamily="2" charset="-122"/>
              </a:rPr>
              <a:t>：</a:t>
            </a:r>
            <a:endParaRPr lang="en-US" altLang="zh-CN" sz="2000" dirty="0">
              <a:latin typeface="Kaiti SC" panose="02010600040101010101" pitchFamily="2" charset="-122"/>
              <a:ea typeface="Kaiti SC" panose="02010600040101010101" pitchFamily="2" charset="-122"/>
            </a:endParaRPr>
          </a:p>
          <a:p>
            <a:pPr>
              <a:lnSpc>
                <a:spcPct val="150000"/>
              </a:lnSpc>
            </a:pP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落后行业设备接入能力，接入基础能力建设投入少，设备接入标准输入输出方式亟待研发。</a:t>
            </a:r>
            <a:endParaRPr lang="en-US" altLang="zh-CN" sz="2000" dirty="0">
              <a:latin typeface="Kaiti SC" panose="02010600040101010101" pitchFamily="2" charset="-122"/>
              <a:ea typeface="Kaiti SC"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9981602" y="278566"/>
            <a:ext cx="804192" cy="234556"/>
          </a:xfrm>
          <a:prstGeom prst="rect">
            <a:avLst/>
          </a:prstGeom>
        </p:spPr>
      </p:pic>
      <p:sp>
        <p:nvSpPr>
          <p:cNvPr id="5" name="文本框 4"/>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6"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需求分析</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7" name="文本框 6"/>
          <p:cNvSpPr txBox="1"/>
          <p:nvPr/>
        </p:nvSpPr>
        <p:spPr>
          <a:xfrm>
            <a:off x="390293" y="1354873"/>
            <a:ext cx="11432252" cy="2821670"/>
          </a:xfrm>
          <a:prstGeom prst="rect">
            <a:avLst/>
          </a:prstGeom>
          <a:noFill/>
        </p:spPr>
        <p:txBody>
          <a:bodyPr wrap="square" rtlCol="0">
            <a:spAutoFit/>
          </a:bodyPr>
          <a:lstStyle/>
          <a:p>
            <a:pPr>
              <a:lnSpc>
                <a:spcPct val="150000"/>
              </a:lnSpc>
            </a:pPr>
            <a:r>
              <a:rPr lang="zh-CN" altLang="en-US" sz="2000" b="1" dirty="0">
                <a:latin typeface="Kaiti SC" panose="02010600040101010101" pitchFamily="2" charset="-122"/>
                <a:ea typeface="Kaiti SC" panose="02010600040101010101" pitchFamily="2" charset="-122"/>
              </a:rPr>
              <a:t>成熟设备厂商互通合作：</a:t>
            </a:r>
            <a:endParaRPr lang="en-US" altLang="zh-CN" sz="2000" b="1" dirty="0">
              <a:latin typeface="Kaiti SC" panose="02010600040101010101" pitchFamily="2" charset="-122"/>
              <a:ea typeface="Kaiti SC" panose="02010600040101010101" pitchFamily="2" charset="-122"/>
            </a:endParaRPr>
          </a:p>
          <a:p>
            <a:pPr>
              <a:lnSpc>
                <a:spcPct val="150000"/>
              </a:lnSpc>
            </a:pP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和成熟设备厂商等渠道客户进行平台级合作，快速接入非标设备，给予</a:t>
            </a:r>
            <a:r>
              <a:rPr lang="en-US" altLang="zh-CN" sz="2000" dirty="0">
                <a:latin typeface="Kaiti SC" panose="02010600040101010101" pitchFamily="2" charset="-122"/>
                <a:ea typeface="Kaiti SC" panose="02010600040101010101" pitchFamily="2" charset="-122"/>
              </a:rPr>
              <a:t>C-life</a:t>
            </a:r>
            <a:r>
              <a:rPr lang="zh-CN" altLang="en-US" sz="2000" dirty="0">
                <a:latin typeface="Kaiti SC" panose="02010600040101010101" pitchFamily="2" charset="-122"/>
                <a:ea typeface="Kaiti SC" panose="02010600040101010101" pitchFamily="2" charset="-122"/>
              </a:rPr>
              <a:t>设备数据。</a:t>
            </a:r>
            <a:endParaRPr lang="en-US" altLang="zh-CN" sz="2000" dirty="0">
              <a:latin typeface="Kaiti SC" panose="02010600040101010101" pitchFamily="2" charset="-122"/>
              <a:ea typeface="Kaiti SC" panose="02010600040101010101" pitchFamily="2" charset="-122"/>
            </a:endParaRPr>
          </a:p>
          <a:p>
            <a:pPr>
              <a:lnSpc>
                <a:spcPct val="150000"/>
              </a:lnSpc>
            </a:pPr>
            <a:r>
              <a:rPr lang="zh-CN" altLang="en-US" sz="2000" b="1" dirty="0">
                <a:latin typeface="Kaiti SC" panose="02010600040101010101" pitchFamily="2" charset="-122"/>
                <a:ea typeface="Kaiti SC" panose="02010600040101010101" pitchFamily="2" charset="-122"/>
              </a:rPr>
              <a:t>方案复用：</a:t>
            </a:r>
            <a:endParaRPr lang="en-US" altLang="zh-CN" sz="2000" b="1" dirty="0">
              <a:latin typeface="Kaiti SC" panose="02010600040101010101" pitchFamily="2" charset="-122"/>
              <a:ea typeface="Kaiti SC" panose="02010600040101010101" pitchFamily="2" charset="-122"/>
            </a:endParaRPr>
          </a:p>
          <a:p>
            <a:pPr>
              <a:lnSpc>
                <a:spcPct val="150000"/>
              </a:lnSpc>
            </a:pP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发挥平台整合成本优势，促成非标设备在方案上的复制</a:t>
            </a:r>
            <a:endParaRPr lang="en-US" altLang="zh-CN" sz="2000" dirty="0">
              <a:latin typeface="Kaiti SC" panose="02010600040101010101" pitchFamily="2" charset="-122"/>
              <a:ea typeface="Kaiti SC" panose="02010600040101010101" pitchFamily="2" charset="-122"/>
            </a:endParaRPr>
          </a:p>
          <a:p>
            <a:pPr>
              <a:lnSpc>
                <a:spcPct val="150000"/>
              </a:lnSpc>
            </a:pPr>
            <a:r>
              <a:rPr lang="zh-CN" altLang="en-US" sz="2000" b="1" dirty="0">
                <a:latin typeface="Kaiti SC" panose="02010600040101010101" pitchFamily="2" charset="-122"/>
                <a:ea typeface="Kaiti SC" panose="02010600040101010101" pitchFamily="2" charset="-122"/>
              </a:rPr>
              <a:t>整合业界能力：</a:t>
            </a:r>
            <a:endParaRPr lang="en-US" altLang="zh-CN" sz="2000" b="1" dirty="0">
              <a:latin typeface="Kaiti SC" panose="02010600040101010101" pitchFamily="2" charset="-122"/>
              <a:ea typeface="Kaiti SC" panose="02010600040101010101" pitchFamily="2" charset="-122"/>
            </a:endParaRPr>
          </a:p>
          <a:p>
            <a:pPr>
              <a:lnSpc>
                <a:spcPct val="150000"/>
              </a:lnSpc>
            </a:pPr>
            <a:r>
              <a:rPr lang="en-US" altLang="zh-CN" sz="2000" dirty="0">
                <a:latin typeface="Kaiti SC" panose="02010600040101010101" pitchFamily="2" charset="-122"/>
                <a:ea typeface="Kaiti SC" panose="02010600040101010101" pitchFamily="2" charset="-122"/>
              </a:rPr>
              <a:t>                  </a:t>
            </a:r>
            <a:r>
              <a:rPr lang="zh-CN" altLang="en-US" sz="2000" dirty="0">
                <a:latin typeface="Kaiti SC" panose="02010600040101010101" pitchFamily="2" charset="-122"/>
                <a:ea typeface="Kaiti SC" panose="02010600040101010101" pitchFamily="2" charset="-122"/>
              </a:rPr>
              <a:t>利用公司大数据场景闭环能力，整合业界第三方能力输出。</a:t>
            </a:r>
            <a:endParaRPr lang="en-US" altLang="zh-CN" sz="2000" dirty="0">
              <a:latin typeface="Kaiti SC" panose="02010600040101010101" pitchFamily="2" charset="-122"/>
              <a:ea typeface="Kaiti SC"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4"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市场评估</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受众群体</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6" name="文本框 5"/>
          <p:cNvSpPr txBox="1"/>
          <p:nvPr/>
        </p:nvSpPr>
        <p:spPr>
          <a:xfrm>
            <a:off x="390292" y="1354873"/>
            <a:ext cx="11394165" cy="4198393"/>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第一阶段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内部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我司各事业部：各事业部项目对于第三方设备或者第三方物理网平台体系接入需求。快速导入设备数据或者</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第三方物联网平台专业数据。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第二阶段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外部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第三方平台：第三方企业对于</a:t>
            </a:r>
            <a:r>
              <a:rPr lang="en-US" altLang="zh-CN" dirty="0">
                <a:latin typeface="微软雅黑" panose="020B0503020204020204" pitchFamily="34" charset="-122"/>
                <a:ea typeface="微软雅黑" panose="020B0503020204020204" pitchFamily="34" charset="-122"/>
              </a:rPr>
              <a:t>C-life</a:t>
            </a:r>
            <a:r>
              <a:rPr lang="zh-CN" altLang="en-US" dirty="0">
                <a:latin typeface="微软雅黑" panose="020B0503020204020204" pitchFamily="34" charset="-122"/>
                <a:ea typeface="微软雅黑" panose="020B0503020204020204" pitchFamily="34" charset="-122"/>
              </a:rPr>
              <a:t>已经整合的设备或者其他物理网平台体系接入需求。快速导入设备数据或</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者专业设备数据。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9981602" y="278566"/>
            <a:ext cx="804192" cy="234556"/>
          </a:xfrm>
          <a:prstGeom prst="rect">
            <a:avLst/>
          </a:prstGeom>
        </p:spPr>
      </p:pic>
      <p:sp>
        <p:nvSpPr>
          <p:cNvPr id="10" name="文本框 9"/>
          <p:cNvSpPr txBox="1"/>
          <p:nvPr/>
        </p:nvSpPr>
        <p:spPr>
          <a:xfrm>
            <a:off x="10785794" y="297678"/>
            <a:ext cx="1585732" cy="430887"/>
          </a:xfrm>
          <a:prstGeom prst="rect">
            <a:avLst/>
          </a:prstGeom>
          <a:noFill/>
        </p:spPr>
        <p:txBody>
          <a:bodyPr wrap="square" rtlCol="0">
            <a:spAutoFit/>
          </a:bodyPr>
          <a:lstStyle/>
          <a:p>
            <a:r>
              <a:rPr lang="zh-CN" altLang="en-US" sz="1000" dirty="0">
                <a:solidFill>
                  <a:schemeClr val="bg2">
                    <a:lumMod val="50000"/>
                  </a:schemeClr>
                </a:solidFill>
                <a:latin typeface="微软雅黑" panose="020B0503020204020204" pitchFamily="34" charset="-122"/>
                <a:ea typeface="微软雅黑" panose="020B0503020204020204" pitchFamily="34" charset="-122"/>
              </a:rPr>
              <a:t>生  活  本  应  如  此</a:t>
            </a:r>
            <a:endParaRPr lang="zh-CN" altLang="en-US" sz="1000" dirty="0">
              <a:solidFill>
                <a:schemeClr val="bg2">
                  <a:lumMod val="50000"/>
                </a:schemeClr>
              </a:solidFill>
              <a:latin typeface="微软雅黑" panose="020B0503020204020204" pitchFamily="34" charset="-122"/>
              <a:ea typeface="微软雅黑" panose="020B0503020204020204" pitchFamily="34" charset="-122"/>
            </a:endParaRPr>
          </a:p>
          <a:p>
            <a:endParaRPr kumimoji="1" lang="zh-CN" altLang="en-US" sz="1200" dirty="0"/>
          </a:p>
        </p:txBody>
      </p:sp>
      <p:sp>
        <p:nvSpPr>
          <p:cNvPr id="4" name="标题 18"/>
          <p:cNvSpPr>
            <a:spLocks noGrp="1"/>
          </p:cNvSpPr>
          <p:nvPr>
            <p:ph type="title"/>
          </p:nvPr>
        </p:nvSpPr>
        <p:spPr>
          <a:xfrm>
            <a:off x="265611" y="515777"/>
            <a:ext cx="9385302" cy="425576"/>
          </a:xfrm>
        </p:spPr>
        <p:txBody>
          <a:bodyPr>
            <a:normAutofit/>
          </a:bodyPr>
          <a:lstStyle/>
          <a:p>
            <a:r>
              <a:rPr lang="zh-CN" altLang="en-US" sz="2400" b="1" dirty="0">
                <a:solidFill>
                  <a:schemeClr val="accent1"/>
                </a:solidFill>
                <a:latin typeface="黑体" panose="02010609060101010101" pitchFamily="49" charset="-122"/>
                <a:ea typeface="黑体" panose="02010609060101010101" pitchFamily="49" charset="-122"/>
              </a:rPr>
              <a:t>市场评估</a:t>
            </a:r>
            <a:r>
              <a:rPr lang="en-US" altLang="zh-CN" sz="2400" b="1" dirty="0">
                <a:solidFill>
                  <a:schemeClr val="accent1"/>
                </a:solidFill>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带来的价值</a:t>
            </a:r>
            <a:endParaRPr lang="zh-CN" altLang="en-US" sz="2400" b="1" dirty="0">
              <a:solidFill>
                <a:schemeClr val="accent1"/>
              </a:solidFill>
              <a:latin typeface="黑体" panose="02010609060101010101" pitchFamily="49" charset="-122"/>
              <a:ea typeface="黑体" panose="02010609060101010101" pitchFamily="49" charset="-122"/>
            </a:endParaRPr>
          </a:p>
        </p:txBody>
      </p:sp>
      <p:sp>
        <p:nvSpPr>
          <p:cNvPr id="6" name="文本框 5"/>
          <p:cNvSpPr txBox="1"/>
          <p:nvPr/>
        </p:nvSpPr>
        <p:spPr>
          <a:xfrm>
            <a:off x="390292" y="1354873"/>
            <a:ext cx="11394165" cy="4198393"/>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第一阶段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内部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我司各事业部：使各事业部项目更简单快捷完成第三方设备或者第三方物理网平台体系接入需求。快速导</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入设备数据或者第三方物联网平台专业数据。促使事业部专注于核心业务的研发投入</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第二阶段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外部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第三方平台：赋能第三方企业对于</a:t>
            </a:r>
            <a:r>
              <a:rPr lang="en-US" altLang="zh-CN" dirty="0">
                <a:latin typeface="微软雅黑" panose="020B0503020204020204" pitchFamily="34" charset="-122"/>
                <a:ea typeface="微软雅黑" panose="020B0503020204020204" pitchFamily="34" charset="-122"/>
              </a:rPr>
              <a:t>C-life</a:t>
            </a:r>
            <a:r>
              <a:rPr lang="zh-CN" altLang="en-US" dirty="0">
                <a:latin typeface="微软雅黑" panose="020B0503020204020204" pitchFamily="34" charset="-122"/>
                <a:ea typeface="微软雅黑" panose="020B0503020204020204" pitchFamily="34" charset="-122"/>
              </a:rPr>
              <a:t>已经整合的设备或者其他物理网平台体系接入需求。快速导入设备数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           据或者专业设备数据。减少第三企业之间的设备接入和数据整合链路。</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TABLE_BEAUTIFY" val="smartTable{d5fac308-83e9-4cbe-8b82-8e4d776404d0}"/>
  <p:tag name="TABLE_ENDDRAG_ORIGIN_RECT" val="764*235"/>
  <p:tag name="TABLE_ENDDRAG_RECT" val="46*103*764*235"/>
</p:tagLst>
</file>

<file path=ppt/tags/tag2.xml><?xml version="1.0" encoding="utf-8"?>
<p:tagLst xmlns:p="http://schemas.openxmlformats.org/presentationml/2006/main">
  <p:tag name="KSO_WM_UNIT_TABLE_BEAUTIFY" val="smartTable{a3debcfe-2451-4672-bed9-a599551654fc}"/>
</p:tagLst>
</file>

<file path=ppt/tags/tag3.xml><?xml version="1.0" encoding="utf-8"?>
<p:tagLst xmlns:p="http://schemas.openxmlformats.org/presentationml/2006/main">
  <p:tag name="KSO_WM_UNIT_TABLE_BEAUTIFY" val="smartTable{ebdcdb7d-76b9-4939-baa6-b4a81009a3c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4412</Words>
  <Application>WPS 演示</Application>
  <PresentationFormat>宽屏</PresentationFormat>
  <Paragraphs>625</Paragraphs>
  <Slides>33</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宋体</vt:lpstr>
      <vt:lpstr>Wingdings</vt:lpstr>
      <vt:lpstr>微软雅黑</vt:lpstr>
      <vt:lpstr>微软雅黑 Light</vt:lpstr>
      <vt:lpstr>Arial</vt:lpstr>
      <vt:lpstr>黑体</vt:lpstr>
      <vt:lpstr>Kaiti SC</vt:lpstr>
      <vt:lpstr>思源黑体 CN</vt:lpstr>
      <vt:lpstr>等线</vt:lpstr>
      <vt:lpstr>Arial Unicode MS</vt:lpstr>
      <vt:lpstr>等线 Light</vt:lpstr>
      <vt:lpstr>楷体</vt:lpstr>
      <vt:lpstr>SimSong</vt:lpstr>
      <vt:lpstr>Office 主题​​</vt:lpstr>
      <vt:lpstr>PowerPoint 演示文稿</vt:lpstr>
      <vt:lpstr>物联网是什么？</vt:lpstr>
      <vt:lpstr>物联网行业背景</vt:lpstr>
      <vt:lpstr>物联网行业发展</vt:lpstr>
      <vt:lpstr>技术背景</vt:lpstr>
      <vt:lpstr>需求分析</vt:lpstr>
      <vt:lpstr>需求分析</vt:lpstr>
      <vt:lpstr>市场评估:受众群体</vt:lpstr>
      <vt:lpstr>市场评估:带来的价值</vt:lpstr>
      <vt:lpstr>设备接入-赋能</vt:lpstr>
      <vt:lpstr>设备通讯链路</vt:lpstr>
      <vt:lpstr>接入流程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设备接入-部门衔接</vt:lpstr>
      <vt:lpstr>设备接入-开发流程</vt:lpstr>
      <vt:lpstr>设备接入-流程</vt:lpstr>
      <vt:lpstr>APP SDK架构</vt:lpstr>
      <vt:lpstr>C-link架构</vt:lpstr>
      <vt:lpstr>设备接入-技术栈</vt:lpstr>
      <vt:lpstr>项目计划</vt:lpstr>
      <vt:lpstr>项目风险</vt:lpstr>
      <vt:lpstr>设备接入-资源投入:预计高峰投入9人</vt:lpstr>
      <vt:lpstr>设备接入-开发流程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韩 帆</dc:creator>
  <cp:lastModifiedBy>beck</cp:lastModifiedBy>
  <cp:revision>234</cp:revision>
  <dcterms:created xsi:type="dcterms:W3CDTF">2022-02-28T08:42:00Z</dcterms:created>
  <dcterms:modified xsi:type="dcterms:W3CDTF">2022-03-15T02:25:42Z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2052-11.1.0.11566</vt:lpwstr>
  </property>
  <property fmtid="{D5CDD505-2E9C-101B-9397-08002B2CF9AE}" pid="3" name="ICV">
    <vt:lpwstr>A112787D352F40CB92EE5D615E9CE762</vt:lpwstr>
  </property>
</Properties>
</file>