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66" r:id="rId5"/>
    <p:sldId id="267" r:id="rId6"/>
    <p:sldId id="265" r:id="rId7"/>
    <p:sldId id="268" r:id="rId8"/>
    <p:sldId id="269" r:id="rId9"/>
    <p:sldId id="259" r:id="rId10"/>
    <p:sldId id="273" r:id="rId11"/>
    <p:sldId id="274" r:id="rId12"/>
    <p:sldId id="275" r:id="rId13"/>
    <p:sldId id="260" r:id="rId14"/>
    <p:sldId id="270" r:id="rId15"/>
    <p:sldId id="261" r:id="rId16"/>
    <p:sldId id="272" r:id="rId17"/>
    <p:sldId id="263" r:id="rId18"/>
    <p:sldId id="262" r:id="rId19"/>
    <p:sldId id="276" r:id="rId20"/>
    <p:sldId id="277" r:id="rId21"/>
    <p:sldId id="264" r:id="rId22"/>
  </p:sldIdLst>
  <p:sldSz cx="9144000" cy="5143500" type="screen16x9"/>
  <p:notesSz cx="6858000" cy="9144000"/>
  <p:embeddedFontLst>
    <p:embeddedFont>
      <p:font typeface="Economica" panose="02000506040000020004" pitchFamily="2" charset="77"/>
      <p:regular r:id="rId24"/>
      <p:bold r:id="rId25"/>
      <p:italic r:id="rId26"/>
      <p:boldItalic r:id="rId27"/>
    </p:embeddedFont>
    <p:embeddedFont>
      <p:font typeface="helvetica" pitchFamily="2" charset="0"/>
      <p:regular r:id="rId28"/>
      <p:bold r:id="rId29"/>
      <p:italic r:id="rId30"/>
      <p:boldItalic r:id="rId31"/>
    </p:embeddedFont>
    <p:embeddedFont>
      <p:font typeface="helvetica"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7cb8000f6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7cb8000f6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8335425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8335425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83354259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83354259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833542595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833542595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83354259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83354259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cb8000f6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cb8000f6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cb8000f6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cb8000f6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cb8000f6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cb8000f6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7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cb8000f6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cb8000f6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0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833542595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833542595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83354259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83354259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8335425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8335425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ố cục tùy chỉnh">
  <p:cSld name="AUTOLAYOUT">
    <p:bg>
      <p:bgPr>
        <a:solidFill>
          <a:srgbClr val="FFFFFF"/>
        </a:solidFill>
        <a:effectLst/>
      </p:bgPr>
    </p:bg>
    <p:spTree>
      <p:nvGrpSpPr>
        <p:cNvPr id="1"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3"/>
          <p:cNvGrpSpPr/>
          <p:nvPr/>
        </p:nvGrpSpPr>
        <p:grpSpPr>
          <a:xfrm>
            <a:off x="2105247" y="1"/>
            <a:ext cx="7038765" cy="5138761"/>
            <a:chOff x="3388636" y="43347"/>
            <a:chExt cx="5755327" cy="4201767"/>
          </a:xfrm>
        </p:grpSpPr>
        <p:sp>
          <p:nvSpPr>
            <p:cNvPr id="61" name="Google Shape;61;p13"/>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5" name="Google Shape;185;p13"/>
          <p:cNvSpPr/>
          <p:nvPr/>
        </p:nvSpPr>
        <p:spPr>
          <a:xfrm>
            <a:off x="685175" y="1799775"/>
            <a:ext cx="61200" cy="238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txBox="1">
            <a:spLocks noGrp="1"/>
          </p:cNvSpPr>
          <p:nvPr>
            <p:ph type="ctrTitle"/>
          </p:nvPr>
        </p:nvSpPr>
        <p:spPr>
          <a:xfrm>
            <a:off x="992425" y="1799775"/>
            <a:ext cx="3136800" cy="17391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3600"/>
              <a:buNone/>
              <a:defRPr sz="3600" b="1">
                <a:solidFill>
                  <a:schemeClr val="lt2"/>
                </a:solidFill>
              </a:defRPr>
            </a:lvl1pPr>
            <a:lvl2pPr lvl="1" algn="l">
              <a:lnSpc>
                <a:spcPct val="100000"/>
              </a:lnSpc>
              <a:spcBef>
                <a:spcPts val="0"/>
              </a:spcBef>
              <a:spcAft>
                <a:spcPts val="0"/>
              </a:spcAft>
              <a:buClr>
                <a:schemeClr val="dk1"/>
              </a:buClr>
              <a:buSzPts val="3600"/>
              <a:buNone/>
              <a:defRPr sz="3600" b="1">
                <a:solidFill>
                  <a:schemeClr val="lt2"/>
                </a:solidFill>
              </a:defRPr>
            </a:lvl2pPr>
            <a:lvl3pPr lvl="2" algn="l">
              <a:lnSpc>
                <a:spcPct val="100000"/>
              </a:lnSpc>
              <a:spcBef>
                <a:spcPts val="0"/>
              </a:spcBef>
              <a:spcAft>
                <a:spcPts val="0"/>
              </a:spcAft>
              <a:buClr>
                <a:schemeClr val="dk1"/>
              </a:buClr>
              <a:buSzPts val="3600"/>
              <a:buNone/>
              <a:defRPr sz="3600" b="1">
                <a:solidFill>
                  <a:schemeClr val="lt2"/>
                </a:solidFill>
              </a:defRPr>
            </a:lvl3pPr>
            <a:lvl4pPr lvl="3" algn="l">
              <a:lnSpc>
                <a:spcPct val="100000"/>
              </a:lnSpc>
              <a:spcBef>
                <a:spcPts val="0"/>
              </a:spcBef>
              <a:spcAft>
                <a:spcPts val="0"/>
              </a:spcAft>
              <a:buClr>
                <a:schemeClr val="dk1"/>
              </a:buClr>
              <a:buSzPts val="3600"/>
              <a:buNone/>
              <a:defRPr sz="3600" b="1">
                <a:solidFill>
                  <a:schemeClr val="lt2"/>
                </a:solidFill>
              </a:defRPr>
            </a:lvl4pPr>
            <a:lvl5pPr lvl="4" algn="l">
              <a:lnSpc>
                <a:spcPct val="100000"/>
              </a:lnSpc>
              <a:spcBef>
                <a:spcPts val="0"/>
              </a:spcBef>
              <a:spcAft>
                <a:spcPts val="0"/>
              </a:spcAft>
              <a:buClr>
                <a:schemeClr val="dk1"/>
              </a:buClr>
              <a:buSzPts val="3600"/>
              <a:buNone/>
              <a:defRPr sz="3600" b="1">
                <a:solidFill>
                  <a:schemeClr val="lt2"/>
                </a:solidFill>
              </a:defRPr>
            </a:lvl5pPr>
            <a:lvl6pPr lvl="5" algn="l">
              <a:lnSpc>
                <a:spcPct val="100000"/>
              </a:lnSpc>
              <a:spcBef>
                <a:spcPts val="0"/>
              </a:spcBef>
              <a:spcAft>
                <a:spcPts val="0"/>
              </a:spcAft>
              <a:buClr>
                <a:schemeClr val="dk1"/>
              </a:buClr>
              <a:buSzPts val="3600"/>
              <a:buNone/>
              <a:defRPr sz="3600" b="1">
                <a:solidFill>
                  <a:schemeClr val="lt2"/>
                </a:solidFill>
              </a:defRPr>
            </a:lvl6pPr>
            <a:lvl7pPr lvl="6" algn="l">
              <a:lnSpc>
                <a:spcPct val="100000"/>
              </a:lnSpc>
              <a:spcBef>
                <a:spcPts val="0"/>
              </a:spcBef>
              <a:spcAft>
                <a:spcPts val="0"/>
              </a:spcAft>
              <a:buClr>
                <a:schemeClr val="dk1"/>
              </a:buClr>
              <a:buSzPts val="3600"/>
              <a:buNone/>
              <a:defRPr sz="3600" b="1">
                <a:solidFill>
                  <a:schemeClr val="lt2"/>
                </a:solidFill>
              </a:defRPr>
            </a:lvl7pPr>
            <a:lvl8pPr lvl="7" algn="l">
              <a:lnSpc>
                <a:spcPct val="100000"/>
              </a:lnSpc>
              <a:spcBef>
                <a:spcPts val="0"/>
              </a:spcBef>
              <a:spcAft>
                <a:spcPts val="0"/>
              </a:spcAft>
              <a:buClr>
                <a:schemeClr val="dk1"/>
              </a:buClr>
              <a:buSzPts val="3600"/>
              <a:buNone/>
              <a:defRPr sz="3600" b="1">
                <a:solidFill>
                  <a:schemeClr val="lt2"/>
                </a:solidFill>
              </a:defRPr>
            </a:lvl8pPr>
            <a:lvl9pPr lvl="8" algn="l">
              <a:lnSpc>
                <a:spcPct val="100000"/>
              </a:lnSpc>
              <a:spcBef>
                <a:spcPts val="0"/>
              </a:spcBef>
              <a:spcAft>
                <a:spcPts val="0"/>
              </a:spcAft>
              <a:buClr>
                <a:schemeClr val="dk1"/>
              </a:buClr>
              <a:buSzPts val="3600"/>
              <a:buNone/>
              <a:defRPr sz="3600" b="1">
                <a:solidFill>
                  <a:schemeClr val="lt2"/>
                </a:solidFill>
              </a:defRPr>
            </a:lvl9pPr>
          </a:lstStyle>
          <a:p>
            <a:endParaRPr/>
          </a:p>
        </p:txBody>
      </p:sp>
      <p:sp>
        <p:nvSpPr>
          <p:cNvPr id="187" name="Google Shape;187;p13"/>
          <p:cNvSpPr txBox="1">
            <a:spLocks noGrp="1"/>
          </p:cNvSpPr>
          <p:nvPr>
            <p:ph type="subTitle" idx="1"/>
          </p:nvPr>
        </p:nvSpPr>
        <p:spPr>
          <a:xfrm>
            <a:off x="992425" y="3579375"/>
            <a:ext cx="3136800" cy="6075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1pPr>
            <a:lvl2pPr lvl="1"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2pPr>
            <a:lvl3pPr lvl="2"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3pPr>
            <a:lvl4pPr lvl="3"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4pPr>
            <a:lvl5pPr lvl="4"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5pPr>
            <a:lvl6pPr lvl="5"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6pPr>
            <a:lvl7pPr lvl="6"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7pPr>
            <a:lvl8pPr lvl="7"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8pPr>
            <a:lvl9pPr lvl="8" algn="l">
              <a:lnSpc>
                <a:spcPct val="100000"/>
              </a:lnSpc>
              <a:spcBef>
                <a:spcPts val="0"/>
              </a:spcBef>
              <a:spcAft>
                <a:spcPts val="0"/>
              </a:spcAft>
              <a:buClr>
                <a:schemeClr val="dk2"/>
              </a:buClr>
              <a:buSzPts val="1800"/>
              <a:buNone/>
              <a:defRPr sz="1800">
                <a:solidFill>
                  <a:schemeClr val="dk2"/>
                </a:solidFill>
                <a:latin typeface="Economica"/>
                <a:ea typeface="Economica"/>
                <a:cs typeface="Economica"/>
                <a:sym typeface="Economica"/>
              </a:defRPr>
            </a:lvl9pPr>
          </a:lstStyle>
          <a:p>
            <a:endParaRPr/>
          </a:p>
        </p:txBody>
      </p:sp>
      <p:sp>
        <p:nvSpPr>
          <p:cNvPr id="188" name="Google Shape;188;p13"/>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ố cục tùy chỉnh 1">
  <p:cSld name="AUTOLAYOUT_1">
    <p:bg>
      <p:bgPr>
        <a:solidFill>
          <a:srgbClr val="FFFFFF"/>
        </a:solidFill>
        <a:effectLst/>
      </p:bgPr>
    </p:bg>
    <p:spTree>
      <p:nvGrpSpPr>
        <p:cNvPr id="1" name="Shape 189"/>
        <p:cNvGrpSpPr/>
        <p:nvPr/>
      </p:nvGrpSpPr>
      <p:grpSpPr>
        <a:xfrm>
          <a:off x="0" y="0"/>
          <a:ext cx="0" cy="0"/>
          <a:chOff x="0" y="0"/>
          <a:chExt cx="0" cy="0"/>
        </a:xfrm>
      </p:grpSpPr>
      <p:sp>
        <p:nvSpPr>
          <p:cNvPr id="190" name="Google Shape;190;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0" y="4665575"/>
            <a:ext cx="9144000" cy="47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14"/>
          <p:cNvCxnSpPr/>
          <p:nvPr/>
        </p:nvCxnSpPr>
        <p:spPr>
          <a:xfrm>
            <a:off x="1128750" y="1995025"/>
            <a:ext cx="6886500" cy="0"/>
          </a:xfrm>
          <a:prstGeom prst="straightConnector1">
            <a:avLst/>
          </a:prstGeom>
          <a:noFill/>
          <a:ln w="9525" cap="flat" cmpd="sng">
            <a:solidFill>
              <a:schemeClr val="dk1"/>
            </a:solidFill>
            <a:prstDash val="dot"/>
            <a:round/>
            <a:headEnd type="none" w="sm" len="sm"/>
            <a:tailEnd type="none" w="sm" len="sm"/>
          </a:ln>
        </p:spPr>
      </p:cxnSp>
      <p:sp>
        <p:nvSpPr>
          <p:cNvPr id="193" name="Google Shape;193;p14"/>
          <p:cNvSpPr txBox="1">
            <a:spLocks noGrp="1"/>
          </p:cNvSpPr>
          <p:nvPr>
            <p:ph type="title"/>
          </p:nvPr>
        </p:nvSpPr>
        <p:spPr>
          <a:xfrm>
            <a:off x="1128750" y="394200"/>
            <a:ext cx="6886500" cy="14121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chemeClr val="dk1"/>
              </a:buClr>
              <a:buSzPts val="3600"/>
              <a:buNone/>
              <a:defRPr sz="3600" b="1">
                <a:solidFill>
                  <a:schemeClr val="lt2"/>
                </a:solidFill>
              </a:defRPr>
            </a:lvl1pPr>
            <a:lvl2pPr lvl="1" algn="ctr">
              <a:lnSpc>
                <a:spcPct val="100000"/>
              </a:lnSpc>
              <a:spcBef>
                <a:spcPts val="0"/>
              </a:spcBef>
              <a:spcAft>
                <a:spcPts val="0"/>
              </a:spcAft>
              <a:buClr>
                <a:schemeClr val="dk1"/>
              </a:buClr>
              <a:buSzPts val="3600"/>
              <a:buNone/>
              <a:defRPr sz="3600" b="1">
                <a:solidFill>
                  <a:schemeClr val="lt2"/>
                </a:solidFill>
              </a:defRPr>
            </a:lvl2pPr>
            <a:lvl3pPr lvl="2" algn="ctr">
              <a:lnSpc>
                <a:spcPct val="100000"/>
              </a:lnSpc>
              <a:spcBef>
                <a:spcPts val="0"/>
              </a:spcBef>
              <a:spcAft>
                <a:spcPts val="0"/>
              </a:spcAft>
              <a:buClr>
                <a:schemeClr val="dk1"/>
              </a:buClr>
              <a:buSzPts val="3600"/>
              <a:buNone/>
              <a:defRPr sz="3600" b="1">
                <a:solidFill>
                  <a:schemeClr val="lt2"/>
                </a:solidFill>
              </a:defRPr>
            </a:lvl3pPr>
            <a:lvl4pPr lvl="3" algn="ctr">
              <a:lnSpc>
                <a:spcPct val="100000"/>
              </a:lnSpc>
              <a:spcBef>
                <a:spcPts val="0"/>
              </a:spcBef>
              <a:spcAft>
                <a:spcPts val="0"/>
              </a:spcAft>
              <a:buClr>
                <a:schemeClr val="dk1"/>
              </a:buClr>
              <a:buSzPts val="3600"/>
              <a:buNone/>
              <a:defRPr sz="3600" b="1">
                <a:solidFill>
                  <a:schemeClr val="lt2"/>
                </a:solidFill>
              </a:defRPr>
            </a:lvl4pPr>
            <a:lvl5pPr lvl="4" algn="ctr">
              <a:lnSpc>
                <a:spcPct val="100000"/>
              </a:lnSpc>
              <a:spcBef>
                <a:spcPts val="0"/>
              </a:spcBef>
              <a:spcAft>
                <a:spcPts val="0"/>
              </a:spcAft>
              <a:buClr>
                <a:schemeClr val="dk1"/>
              </a:buClr>
              <a:buSzPts val="3600"/>
              <a:buNone/>
              <a:defRPr sz="3600" b="1">
                <a:solidFill>
                  <a:schemeClr val="lt2"/>
                </a:solidFill>
              </a:defRPr>
            </a:lvl5pPr>
            <a:lvl6pPr lvl="5" algn="ctr">
              <a:lnSpc>
                <a:spcPct val="100000"/>
              </a:lnSpc>
              <a:spcBef>
                <a:spcPts val="0"/>
              </a:spcBef>
              <a:spcAft>
                <a:spcPts val="0"/>
              </a:spcAft>
              <a:buClr>
                <a:schemeClr val="dk1"/>
              </a:buClr>
              <a:buSzPts val="3600"/>
              <a:buNone/>
              <a:defRPr sz="3600" b="1">
                <a:solidFill>
                  <a:schemeClr val="lt2"/>
                </a:solidFill>
              </a:defRPr>
            </a:lvl6pPr>
            <a:lvl7pPr lvl="6" algn="ctr">
              <a:lnSpc>
                <a:spcPct val="100000"/>
              </a:lnSpc>
              <a:spcBef>
                <a:spcPts val="0"/>
              </a:spcBef>
              <a:spcAft>
                <a:spcPts val="0"/>
              </a:spcAft>
              <a:buClr>
                <a:schemeClr val="dk1"/>
              </a:buClr>
              <a:buSzPts val="3600"/>
              <a:buNone/>
              <a:defRPr sz="3600" b="1">
                <a:solidFill>
                  <a:schemeClr val="lt2"/>
                </a:solidFill>
              </a:defRPr>
            </a:lvl7pPr>
            <a:lvl8pPr lvl="7" algn="ctr">
              <a:lnSpc>
                <a:spcPct val="100000"/>
              </a:lnSpc>
              <a:spcBef>
                <a:spcPts val="0"/>
              </a:spcBef>
              <a:spcAft>
                <a:spcPts val="0"/>
              </a:spcAft>
              <a:buClr>
                <a:schemeClr val="dk1"/>
              </a:buClr>
              <a:buSzPts val="3600"/>
              <a:buNone/>
              <a:defRPr sz="3600" b="1">
                <a:solidFill>
                  <a:schemeClr val="lt2"/>
                </a:solidFill>
              </a:defRPr>
            </a:lvl8pPr>
            <a:lvl9pPr lvl="8" algn="ctr">
              <a:lnSpc>
                <a:spcPct val="100000"/>
              </a:lnSpc>
              <a:spcBef>
                <a:spcPts val="0"/>
              </a:spcBef>
              <a:spcAft>
                <a:spcPts val="0"/>
              </a:spcAft>
              <a:buClr>
                <a:schemeClr val="dk1"/>
              </a:buClr>
              <a:buSzPts val="3600"/>
              <a:buNone/>
              <a:defRPr sz="3600" b="1">
                <a:solidFill>
                  <a:schemeClr val="lt2"/>
                </a:solidFill>
              </a:defRPr>
            </a:lvl9pPr>
          </a:lstStyle>
          <a:p>
            <a:endParaRPr/>
          </a:p>
        </p:txBody>
      </p:sp>
      <p:sp>
        <p:nvSpPr>
          <p:cNvPr id="194" name="Google Shape;194;p14"/>
          <p:cNvSpPr txBox="1">
            <a:spLocks noGrp="1"/>
          </p:cNvSpPr>
          <p:nvPr>
            <p:ph type="body" idx="1"/>
          </p:nvPr>
        </p:nvSpPr>
        <p:spPr>
          <a:xfrm>
            <a:off x="1128750" y="2225463"/>
            <a:ext cx="6886500" cy="2197200"/>
          </a:xfrm>
          <a:prstGeom prst="rect">
            <a:avLst/>
          </a:prstGeom>
          <a:noFill/>
        </p:spPr>
        <p:txBody>
          <a:bodyPr spcFirstLastPara="1" wrap="square" lIns="91425" tIns="91425" rIns="91425" bIns="91425" anchor="t" anchorCtr="0">
            <a:normAutofit/>
          </a:bodyPr>
          <a:lstStyle>
            <a:lvl1pPr marL="457200" lvl="0" indent="-330200" algn="ctr">
              <a:lnSpc>
                <a:spcPct val="115000"/>
              </a:lnSpc>
              <a:spcBef>
                <a:spcPts val="0"/>
              </a:spcBef>
              <a:spcAft>
                <a:spcPts val="0"/>
              </a:spcAft>
              <a:buClr>
                <a:schemeClr val="dk2"/>
              </a:buClr>
              <a:buSzPts val="1600"/>
              <a:buChar char="●"/>
              <a:defRPr sz="1600">
                <a:solidFill>
                  <a:schemeClr val="dk2"/>
                </a:solidFill>
              </a:defRPr>
            </a:lvl1pPr>
            <a:lvl2pPr marL="914400" lvl="1" indent="-317500" algn="ctr">
              <a:lnSpc>
                <a:spcPct val="115000"/>
              </a:lnSpc>
              <a:spcBef>
                <a:spcPts val="0"/>
              </a:spcBef>
              <a:spcAft>
                <a:spcPts val="0"/>
              </a:spcAft>
              <a:buClr>
                <a:schemeClr val="dk2"/>
              </a:buClr>
              <a:buSzPts val="1400"/>
              <a:buChar char="○"/>
              <a:defRPr sz="1400">
                <a:solidFill>
                  <a:schemeClr val="dk2"/>
                </a:solidFill>
              </a:defRPr>
            </a:lvl2pPr>
            <a:lvl3pPr marL="1371600" lvl="2" indent="-317500" algn="ctr">
              <a:lnSpc>
                <a:spcPct val="115000"/>
              </a:lnSpc>
              <a:spcBef>
                <a:spcPts val="0"/>
              </a:spcBef>
              <a:spcAft>
                <a:spcPts val="0"/>
              </a:spcAft>
              <a:buClr>
                <a:schemeClr val="dk2"/>
              </a:buClr>
              <a:buSzPts val="1400"/>
              <a:buChar char="■"/>
              <a:defRPr sz="1400">
                <a:solidFill>
                  <a:schemeClr val="dk2"/>
                </a:solidFill>
              </a:defRPr>
            </a:lvl3pPr>
            <a:lvl4pPr marL="1828800" lvl="3" indent="-317500" algn="ctr">
              <a:lnSpc>
                <a:spcPct val="115000"/>
              </a:lnSpc>
              <a:spcBef>
                <a:spcPts val="0"/>
              </a:spcBef>
              <a:spcAft>
                <a:spcPts val="0"/>
              </a:spcAft>
              <a:buClr>
                <a:schemeClr val="dk2"/>
              </a:buClr>
              <a:buSzPts val="1400"/>
              <a:buChar char="●"/>
              <a:defRPr sz="1400">
                <a:solidFill>
                  <a:schemeClr val="dk2"/>
                </a:solidFill>
              </a:defRPr>
            </a:lvl4pPr>
            <a:lvl5pPr marL="2286000" lvl="4" indent="-317500" algn="ctr">
              <a:lnSpc>
                <a:spcPct val="115000"/>
              </a:lnSpc>
              <a:spcBef>
                <a:spcPts val="0"/>
              </a:spcBef>
              <a:spcAft>
                <a:spcPts val="0"/>
              </a:spcAft>
              <a:buClr>
                <a:schemeClr val="dk2"/>
              </a:buClr>
              <a:buSzPts val="1400"/>
              <a:buChar char="○"/>
              <a:defRPr sz="1400">
                <a:solidFill>
                  <a:schemeClr val="dk2"/>
                </a:solidFill>
              </a:defRPr>
            </a:lvl5pPr>
            <a:lvl6pPr marL="2743200" lvl="5" indent="-317500" algn="ctr">
              <a:lnSpc>
                <a:spcPct val="115000"/>
              </a:lnSpc>
              <a:spcBef>
                <a:spcPts val="0"/>
              </a:spcBef>
              <a:spcAft>
                <a:spcPts val="0"/>
              </a:spcAft>
              <a:buClr>
                <a:schemeClr val="dk2"/>
              </a:buClr>
              <a:buSzPts val="1400"/>
              <a:buChar char="■"/>
              <a:defRPr sz="1400">
                <a:solidFill>
                  <a:schemeClr val="dk2"/>
                </a:solidFill>
              </a:defRPr>
            </a:lvl6pPr>
            <a:lvl7pPr marL="3200400" lvl="6" indent="-317500" algn="ctr">
              <a:lnSpc>
                <a:spcPct val="115000"/>
              </a:lnSpc>
              <a:spcBef>
                <a:spcPts val="0"/>
              </a:spcBef>
              <a:spcAft>
                <a:spcPts val="0"/>
              </a:spcAft>
              <a:buClr>
                <a:schemeClr val="dk2"/>
              </a:buClr>
              <a:buSzPts val="1400"/>
              <a:buChar char="●"/>
              <a:defRPr sz="1400">
                <a:solidFill>
                  <a:schemeClr val="dk2"/>
                </a:solidFill>
              </a:defRPr>
            </a:lvl7pPr>
            <a:lvl8pPr marL="3657600" lvl="7" indent="-317500" algn="ctr">
              <a:lnSpc>
                <a:spcPct val="115000"/>
              </a:lnSpc>
              <a:spcBef>
                <a:spcPts val="0"/>
              </a:spcBef>
              <a:spcAft>
                <a:spcPts val="0"/>
              </a:spcAft>
              <a:buClr>
                <a:schemeClr val="dk2"/>
              </a:buClr>
              <a:buSzPts val="1400"/>
              <a:buChar char="○"/>
              <a:defRPr sz="1400">
                <a:solidFill>
                  <a:schemeClr val="dk2"/>
                </a:solidFill>
              </a:defRPr>
            </a:lvl8pPr>
            <a:lvl9pPr marL="4114800" lvl="8" indent="-317500" algn="ctr">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195" name="Google Shape;19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dtvietnam.vn/vi/cong-nghe-rfi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ctrTitle"/>
          </p:nvPr>
        </p:nvSpPr>
        <p:spPr>
          <a:xfrm>
            <a:off x="704420" y="1210690"/>
            <a:ext cx="4481400" cy="173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b="0" dirty="0">
                <a:solidFill>
                  <a:schemeClr val="dk1"/>
                </a:solidFill>
                <a:latin typeface="Arial"/>
                <a:ea typeface="Arial"/>
                <a:cs typeface="Arial"/>
                <a:sym typeface="Arial"/>
              </a:rPr>
              <a:t>Báo Cáo </a:t>
            </a:r>
            <a:br>
              <a:rPr lang="vi" b="0" dirty="0">
                <a:solidFill>
                  <a:schemeClr val="dk1"/>
                </a:solidFill>
                <a:latin typeface="Arial"/>
                <a:ea typeface="Arial"/>
                <a:cs typeface="Arial"/>
                <a:sym typeface="Arial"/>
              </a:rPr>
            </a:br>
            <a:r>
              <a:rPr lang="vi" b="0" dirty="0">
                <a:solidFill>
                  <a:schemeClr val="dk1"/>
                </a:solidFill>
                <a:latin typeface="Arial"/>
                <a:ea typeface="Arial"/>
                <a:cs typeface="Arial"/>
                <a:sym typeface="Arial"/>
              </a:rPr>
              <a:t>Seminar Chuyên đề</a:t>
            </a:r>
            <a:endParaRPr b="0" dirty="0">
              <a:solidFill>
                <a:schemeClr val="dk1"/>
              </a:solidFill>
              <a:latin typeface="Arial"/>
              <a:ea typeface="Arial"/>
              <a:cs typeface="Arial"/>
              <a:sym typeface="Arial"/>
            </a:endParaRPr>
          </a:p>
        </p:txBody>
      </p:sp>
      <p:sp>
        <p:nvSpPr>
          <p:cNvPr id="201" name="Google Shape;201;p15"/>
          <p:cNvSpPr txBox="1">
            <a:spLocks noGrp="1"/>
          </p:cNvSpPr>
          <p:nvPr>
            <p:ph type="subTitle" idx="1"/>
          </p:nvPr>
        </p:nvSpPr>
        <p:spPr>
          <a:xfrm>
            <a:off x="456095" y="3051544"/>
            <a:ext cx="5425960" cy="11353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 sz="2200" dirty="0">
                <a:solidFill>
                  <a:schemeClr val="dk1"/>
                </a:solidFill>
                <a:latin typeface="Arial"/>
                <a:ea typeface="Arial"/>
                <a:cs typeface="Arial"/>
                <a:sym typeface="Arial"/>
              </a:rPr>
              <a:t>Đề tài 10: Đăng ký trả sách </a:t>
            </a:r>
          </a:p>
          <a:p>
            <a:pPr marL="0" lvl="0" indent="0" algn="ctr" rtl="0">
              <a:spcBef>
                <a:spcPts val="0"/>
              </a:spcBef>
              <a:spcAft>
                <a:spcPts val="0"/>
              </a:spcAft>
              <a:buNone/>
            </a:pPr>
            <a:r>
              <a:rPr lang="vi" sz="2200" dirty="0">
                <a:solidFill>
                  <a:schemeClr val="dk1"/>
                </a:solidFill>
                <a:latin typeface="Arial"/>
                <a:ea typeface="Arial"/>
                <a:cs typeface="Arial"/>
                <a:sym typeface="Arial"/>
              </a:rPr>
              <a:t>và tiến hành trả sách sử dụng RFID</a:t>
            </a:r>
            <a:endParaRPr sz="2200" dirty="0">
              <a:solidFill>
                <a:schemeClr val="dk1"/>
              </a:solidFill>
              <a:latin typeface="Arial"/>
              <a:ea typeface="Arial"/>
              <a:cs typeface="Arial"/>
              <a:sym typeface="Arial"/>
            </a:endParaRPr>
          </a:p>
        </p:txBody>
      </p:sp>
      <p:sp>
        <p:nvSpPr>
          <p:cNvPr id="202" name="Google Shape;202;p15"/>
          <p:cNvSpPr txBox="1">
            <a:spLocks noGrp="1"/>
          </p:cNvSpPr>
          <p:nvPr>
            <p:ph type="subTitle" idx="1"/>
          </p:nvPr>
        </p:nvSpPr>
        <p:spPr>
          <a:xfrm>
            <a:off x="5554050" y="2448450"/>
            <a:ext cx="3590100" cy="150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vi" sz="1600" dirty="0">
                <a:solidFill>
                  <a:schemeClr val="lt1"/>
                </a:solidFill>
                <a:latin typeface="Arial"/>
                <a:ea typeface="Arial"/>
                <a:cs typeface="Arial"/>
                <a:sym typeface="Arial"/>
              </a:rPr>
              <a:t>Nhóm sinh viên:</a:t>
            </a:r>
            <a:endParaRPr sz="1600" dirty="0">
              <a:solidFill>
                <a:schemeClr val="lt1"/>
              </a:solidFill>
              <a:latin typeface="Arial"/>
              <a:ea typeface="Arial"/>
              <a:cs typeface="Arial"/>
              <a:sym typeface="Arial"/>
            </a:endParaRPr>
          </a:p>
          <a:p>
            <a:pPr marL="0" lvl="0" indent="0" algn="l" rtl="0">
              <a:lnSpc>
                <a:spcPct val="115000"/>
              </a:lnSpc>
              <a:spcBef>
                <a:spcPts val="0"/>
              </a:spcBef>
              <a:spcAft>
                <a:spcPts val="0"/>
              </a:spcAft>
              <a:buNone/>
            </a:pPr>
            <a:r>
              <a:rPr lang="vi" sz="1600" dirty="0">
                <a:solidFill>
                  <a:schemeClr val="lt1"/>
                </a:solidFill>
                <a:latin typeface="Arial"/>
                <a:ea typeface="Arial"/>
                <a:cs typeface="Arial"/>
                <a:sym typeface="Arial"/>
              </a:rPr>
              <a:t>Lê Hồ Kim Minh - 3118410265</a:t>
            </a:r>
            <a:endParaRPr sz="1600" dirty="0">
              <a:solidFill>
                <a:schemeClr val="lt1"/>
              </a:solidFill>
              <a:latin typeface="Arial"/>
              <a:ea typeface="Arial"/>
              <a:cs typeface="Arial"/>
              <a:sym typeface="Arial"/>
            </a:endParaRPr>
          </a:p>
          <a:p>
            <a:pPr marL="0" lvl="0" indent="0" algn="l" rtl="0">
              <a:lnSpc>
                <a:spcPct val="115000"/>
              </a:lnSpc>
              <a:spcBef>
                <a:spcPts val="0"/>
              </a:spcBef>
              <a:spcAft>
                <a:spcPts val="0"/>
              </a:spcAft>
              <a:buNone/>
            </a:pPr>
            <a:r>
              <a:rPr lang="vi" sz="1600" dirty="0">
                <a:solidFill>
                  <a:schemeClr val="lt1"/>
                </a:solidFill>
                <a:latin typeface="Arial"/>
                <a:ea typeface="Arial"/>
                <a:cs typeface="Arial"/>
                <a:sym typeface="Arial"/>
              </a:rPr>
              <a:t>Nguyễn Quốc Khánh - 3118410189</a:t>
            </a:r>
            <a:endParaRPr sz="1600"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5E0D4A-E648-3143-91FC-B198D79AD7F4}"/>
              </a:ext>
            </a:extLst>
          </p:cNvPr>
          <p:cNvSpPr>
            <a:spLocks noGrp="1"/>
          </p:cNvSpPr>
          <p:nvPr>
            <p:ph type="body" idx="1"/>
          </p:nvPr>
        </p:nvSpPr>
        <p:spPr>
          <a:xfrm>
            <a:off x="311700" y="175846"/>
            <a:ext cx="8520600" cy="4403379"/>
          </a:xfrm>
        </p:spPr>
        <p:txBody>
          <a:bodyPr>
            <a:normAutofit/>
          </a:bodyPr>
          <a:lstStyle/>
          <a:p>
            <a:pPr marL="114300" indent="0">
              <a:lnSpc>
                <a:spcPct val="200000"/>
              </a:lnSpc>
              <a:buNone/>
            </a:pPr>
            <a:r>
              <a:rPr lang="vi-VN" dirty="0"/>
              <a:t>Một số ví dụ về các</a:t>
            </a:r>
            <a:r>
              <a:rPr lang="vi-VN" b="1" dirty="0"/>
              <a:t> ưu điểm</a:t>
            </a:r>
            <a:r>
              <a:rPr lang="vi-VN" dirty="0"/>
              <a:t> nổi bật của RFID bao gồm: </a:t>
            </a:r>
          </a:p>
          <a:p>
            <a:r>
              <a:rPr lang="vi-VN" b="1" i="1" dirty="0"/>
              <a:t>Mượn/Trả nhanh chóng cùng lúc nhiều tài liệu</a:t>
            </a:r>
            <a:r>
              <a:rPr lang="vi-VN" b="1" dirty="0"/>
              <a:t>: </a:t>
            </a:r>
            <a:r>
              <a:rPr lang="vi-VN" dirty="0"/>
              <a:t>RFID có khả năng đọc cùng lúc nhiều tài liệu do nó không yêu cầu “line-of-sight” (sắp xếp thẳng hàng) để xử lý từng quyển một như công nghệ barcode. Do vậy sử dụng RFID cho phép bạn đọc xử lý theo lô, chứ không phải từng quyển một như barcode, qua đó làm tăng tốc độ lưu thông tài liệu.</a:t>
            </a:r>
          </a:p>
          <a:p>
            <a:r>
              <a:rPr lang="vi-VN" b="1" i="1" dirty="0"/>
              <a:t>Hỗ trợ tối đa việc tự động hóa mượn/trả tài liệu:</a:t>
            </a:r>
            <a:r>
              <a:rPr lang="vi-VN" dirty="0"/>
              <a:t> RFID cho phép tối đa hóa tính tự phục vụ (self-service) của bạn đọc mà không yêu cầu sự can thiệp của thủ thư. Bạn đọc có thể tự thực hiện các thủ tục mượn sách, trả sáchmà không cần thông qua bất cứ một người nào khác. Điều này được đánh giá cao do đã tạo ra sự riêng tư và sự chủ động cho bạn đọc.</a:t>
            </a:r>
          </a:p>
          <a:p>
            <a:r>
              <a:rPr lang="vi-VN" dirty="0"/>
              <a:t>…</a:t>
            </a:r>
            <a:endParaRPr lang="en-VN" dirty="0"/>
          </a:p>
        </p:txBody>
      </p:sp>
    </p:spTree>
    <p:extLst>
      <p:ext uri="{BB962C8B-B14F-4D97-AF65-F5344CB8AC3E}">
        <p14:creationId xmlns:p14="http://schemas.microsoft.com/office/powerpoint/2010/main" val="397753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7C0E-13F4-7344-9494-21A407429A60}"/>
              </a:ext>
            </a:extLst>
          </p:cNvPr>
          <p:cNvSpPr>
            <a:spLocks noGrp="1"/>
          </p:cNvSpPr>
          <p:nvPr>
            <p:ph type="title"/>
          </p:nvPr>
        </p:nvSpPr>
        <p:spPr>
          <a:xfrm>
            <a:off x="311700" y="0"/>
            <a:ext cx="8520600" cy="831300"/>
          </a:xfrm>
        </p:spPr>
        <p:txBody>
          <a:bodyPr>
            <a:normAutofit/>
          </a:bodyPr>
          <a:lstStyle/>
          <a:p>
            <a:r>
              <a:rPr lang="vi" sz="2600" dirty="0">
                <a:latin typeface="Open Sans"/>
                <a:ea typeface="Open Sans"/>
                <a:cs typeface="Open Sans"/>
                <a:sym typeface="Open Sans"/>
              </a:rPr>
              <a:t>2. Luồng nghiệp vụ và phạm vi bài toán</a:t>
            </a:r>
            <a:endParaRPr lang="en-VN" sz="2600" dirty="0"/>
          </a:p>
        </p:txBody>
      </p:sp>
      <p:sp>
        <p:nvSpPr>
          <p:cNvPr id="3" name="Text Placeholder 2">
            <a:extLst>
              <a:ext uri="{FF2B5EF4-FFF2-40B4-BE49-F238E27FC236}">
                <a16:creationId xmlns:a16="http://schemas.microsoft.com/office/drawing/2014/main" id="{B99C319E-D39A-444B-B15D-CA1506A9B612}"/>
              </a:ext>
            </a:extLst>
          </p:cNvPr>
          <p:cNvSpPr>
            <a:spLocks noGrp="1"/>
          </p:cNvSpPr>
          <p:nvPr>
            <p:ph type="body" idx="1"/>
          </p:nvPr>
        </p:nvSpPr>
        <p:spPr>
          <a:xfrm>
            <a:off x="311700" y="733647"/>
            <a:ext cx="8520600" cy="3845578"/>
          </a:xfrm>
        </p:spPr>
        <p:txBody>
          <a:bodyPr/>
          <a:lstStyle/>
          <a:p>
            <a:pPr marL="114300" indent="0">
              <a:buNone/>
            </a:pPr>
            <a:r>
              <a:rPr lang="vi-VN" b="1" dirty="0"/>
              <a:t>2.1.  Mô hình vận hành hệ thống RFID trong thư viện </a:t>
            </a:r>
            <a:endParaRPr lang="vi-VN" dirty="0"/>
          </a:p>
          <a:p>
            <a:pPr marL="114300" indent="0">
              <a:buNone/>
            </a:pPr>
            <a:br>
              <a:rPr lang="vi-VN" dirty="0"/>
            </a:br>
            <a:endParaRPr lang="en-VN" dirty="0"/>
          </a:p>
        </p:txBody>
      </p:sp>
      <p:pic>
        <p:nvPicPr>
          <p:cNvPr id="5" name="Picture 4" descr="Diagram&#10;&#10;Description automatically generated">
            <a:extLst>
              <a:ext uri="{FF2B5EF4-FFF2-40B4-BE49-F238E27FC236}">
                <a16:creationId xmlns:a16="http://schemas.microsoft.com/office/drawing/2014/main" id="{1AD72461-5E97-8646-881C-6247842DD5BF}"/>
              </a:ext>
            </a:extLst>
          </p:cNvPr>
          <p:cNvPicPr>
            <a:picLocks noChangeAspect="1"/>
          </p:cNvPicPr>
          <p:nvPr/>
        </p:nvPicPr>
        <p:blipFill>
          <a:blip r:embed="rId2"/>
          <a:stretch>
            <a:fillRect/>
          </a:stretch>
        </p:blipFill>
        <p:spPr>
          <a:xfrm>
            <a:off x="2260599" y="1189781"/>
            <a:ext cx="5150293" cy="3735377"/>
          </a:xfrm>
          <a:prstGeom prst="rect">
            <a:avLst/>
          </a:prstGeom>
        </p:spPr>
      </p:pic>
    </p:spTree>
    <p:extLst>
      <p:ext uri="{BB962C8B-B14F-4D97-AF65-F5344CB8AC3E}">
        <p14:creationId xmlns:p14="http://schemas.microsoft.com/office/powerpoint/2010/main" val="5582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84BDD2-F737-6040-93E3-E858FD28569E}"/>
              </a:ext>
            </a:extLst>
          </p:cNvPr>
          <p:cNvSpPr>
            <a:spLocks noGrp="1"/>
          </p:cNvSpPr>
          <p:nvPr>
            <p:ph type="body" idx="1"/>
          </p:nvPr>
        </p:nvSpPr>
        <p:spPr>
          <a:xfrm>
            <a:off x="311700" y="0"/>
            <a:ext cx="8520600" cy="5143500"/>
          </a:xfrm>
        </p:spPr>
        <p:txBody>
          <a:bodyPr>
            <a:normAutofit/>
          </a:bodyPr>
          <a:lstStyle/>
          <a:p>
            <a:pPr marL="114300" indent="0">
              <a:lnSpc>
                <a:spcPct val="150000"/>
              </a:lnSpc>
              <a:buNone/>
            </a:pPr>
            <a:r>
              <a:rPr lang="en-US" b="1" dirty="0"/>
              <a:t>2.2. </a:t>
            </a:r>
            <a:r>
              <a:rPr lang="en-US" b="1" dirty="0" err="1"/>
              <a:t>Mô</a:t>
            </a:r>
            <a:r>
              <a:rPr lang="en-US" b="1" dirty="0"/>
              <a:t> </a:t>
            </a:r>
            <a:r>
              <a:rPr lang="en-US" b="1" dirty="0" err="1"/>
              <a:t>tả</a:t>
            </a:r>
            <a:r>
              <a:rPr lang="en-US" b="1" dirty="0"/>
              <a:t> </a:t>
            </a:r>
            <a:r>
              <a:rPr lang="en-US" b="1" dirty="0" err="1"/>
              <a:t>trình</a:t>
            </a:r>
            <a:r>
              <a:rPr lang="en-US" b="1" dirty="0"/>
              <a:t> </a:t>
            </a:r>
            <a:r>
              <a:rPr lang="en-US" b="1" dirty="0" err="1"/>
              <a:t>tự</a:t>
            </a:r>
            <a:r>
              <a:rPr lang="en-US" b="1" dirty="0"/>
              <a:t> </a:t>
            </a:r>
            <a:r>
              <a:rPr lang="en-US" b="1" dirty="0" err="1"/>
              <a:t>vận</a:t>
            </a:r>
            <a:r>
              <a:rPr lang="en-US" b="1" dirty="0"/>
              <a:t> </a:t>
            </a:r>
            <a:r>
              <a:rPr lang="en-US" b="1" dirty="0" err="1"/>
              <a:t>hành</a:t>
            </a:r>
            <a:r>
              <a:rPr lang="en-US" b="1" dirty="0"/>
              <a:t> </a:t>
            </a:r>
            <a:r>
              <a:rPr lang="en-US" b="1" dirty="0" err="1"/>
              <a:t>chức</a:t>
            </a:r>
            <a:r>
              <a:rPr lang="en-US" b="1" dirty="0"/>
              <a:t> </a:t>
            </a:r>
            <a:r>
              <a:rPr lang="en-US" b="1" dirty="0" err="1"/>
              <a:t>năng</a:t>
            </a:r>
            <a:r>
              <a:rPr lang="en-US" b="1" dirty="0"/>
              <a:t> </a:t>
            </a:r>
            <a:r>
              <a:rPr lang="en-US" b="1" dirty="0" err="1"/>
              <a:t>Trả</a:t>
            </a:r>
            <a:r>
              <a:rPr lang="en-US" b="1" dirty="0"/>
              <a:t> </a:t>
            </a:r>
            <a:r>
              <a:rPr lang="en-US" b="1" dirty="0" err="1"/>
              <a:t>sách</a:t>
            </a:r>
            <a:endParaRPr lang="en-US" b="1" dirty="0"/>
          </a:p>
          <a:p>
            <a:pPr marL="114300" indent="0">
              <a:lnSpc>
                <a:spcPct val="150000"/>
              </a:lnSpc>
              <a:buNone/>
            </a:pPr>
            <a:r>
              <a:rPr lang="vi-VN" dirty="0"/>
              <a:t>Khi bạn đọc tới</a:t>
            </a:r>
            <a:r>
              <a:rPr lang="vi-VN" b="1" dirty="0"/>
              <a:t> trả tài liệu</a:t>
            </a:r>
            <a:r>
              <a:rPr lang="vi-VN" dirty="0"/>
              <a:t>, bạn đọc có thể chọn một trong những cách sau:</a:t>
            </a:r>
          </a:p>
          <a:p>
            <a:pPr>
              <a:lnSpc>
                <a:spcPct val="150000"/>
              </a:lnSpc>
            </a:pPr>
            <a:r>
              <a:rPr lang="vi-VN" dirty="0"/>
              <a:t>Trả tài liệu tại trạm lưu thông </a:t>
            </a:r>
            <a:r>
              <a:rPr lang="vi-VN" b="1" dirty="0"/>
              <a:t>(3)</a:t>
            </a:r>
            <a:r>
              <a:rPr lang="vi-VN" dirty="0"/>
              <a:t>: Thủ thư sẽ nhận lại tài liệu sau đó kiểm tra thông tin tài liệu trên trạm lưu thông. </a:t>
            </a:r>
          </a:p>
          <a:p>
            <a:pPr>
              <a:lnSpc>
                <a:spcPct val="150000"/>
              </a:lnSpc>
            </a:pPr>
            <a:r>
              <a:rPr lang="vi-VN" dirty="0"/>
              <a:t>Trả tài liệu tại các trạm tự mượn/trả (self-service station) </a:t>
            </a:r>
            <a:r>
              <a:rPr lang="vi-VN" b="1" dirty="0"/>
              <a:t>(5)</a:t>
            </a:r>
            <a:r>
              <a:rPr lang="vi-VN" dirty="0"/>
              <a:t>: Trạm sẽ tự động kiểm tra thông tin các tài liệu trên chip RFID và tìm trong CSDL của thư viện. Sau khi trạm nhận dạng đúng tài liệu nó sẽ xác nhận đã nhận lại tài liệu (check-in), ghi nhận vào CSDL vàtự động thêm tài liệu vào danh sách tài liệu có sẵn cho mượn của thư viện. </a:t>
            </a:r>
          </a:p>
          <a:p>
            <a:pPr>
              <a:lnSpc>
                <a:spcPct val="150000"/>
              </a:lnSpc>
            </a:pPr>
            <a:r>
              <a:rPr lang="vi-VN" dirty="0"/>
              <a:t>Trả tài liệu tại giá trả sách thông minh hoặc các Hệ thống trả sách 24h và phân loại tự động</a:t>
            </a:r>
            <a:r>
              <a:rPr lang="vi-VN" b="1" dirty="0"/>
              <a:t> (6)</a:t>
            </a:r>
            <a:endParaRPr lang="en-US" dirty="0"/>
          </a:p>
        </p:txBody>
      </p:sp>
    </p:spTree>
    <p:extLst>
      <p:ext uri="{BB962C8B-B14F-4D97-AF65-F5344CB8AC3E}">
        <p14:creationId xmlns:p14="http://schemas.microsoft.com/office/powerpoint/2010/main" val="4698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9"/>
          <p:cNvSpPr txBox="1">
            <a:spLocks noGrp="1"/>
          </p:cNvSpPr>
          <p:nvPr>
            <p:ph type="body" idx="1"/>
          </p:nvPr>
        </p:nvSpPr>
        <p:spPr>
          <a:xfrm>
            <a:off x="311700" y="1"/>
            <a:ext cx="8520600" cy="80533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VN" b="1" dirty="0"/>
              <a:t>2.3. Use case đề tài </a:t>
            </a:r>
            <a:endParaRPr b="1" dirty="0"/>
          </a:p>
        </p:txBody>
      </p:sp>
      <p:pic>
        <p:nvPicPr>
          <p:cNvPr id="3" name="Picture 2" descr="Diagram&#10;&#10;Description automatically generated">
            <a:extLst>
              <a:ext uri="{FF2B5EF4-FFF2-40B4-BE49-F238E27FC236}">
                <a16:creationId xmlns:a16="http://schemas.microsoft.com/office/drawing/2014/main" id="{06880B85-089C-5741-BCF2-B3AB0296D7BB}"/>
              </a:ext>
            </a:extLst>
          </p:cNvPr>
          <p:cNvPicPr>
            <a:picLocks noChangeAspect="1"/>
          </p:cNvPicPr>
          <p:nvPr/>
        </p:nvPicPr>
        <p:blipFill>
          <a:blip r:embed="rId3"/>
          <a:stretch>
            <a:fillRect/>
          </a:stretch>
        </p:blipFill>
        <p:spPr>
          <a:xfrm>
            <a:off x="2558561" y="805330"/>
            <a:ext cx="3676508" cy="1580400"/>
          </a:xfrm>
          <a:prstGeom prst="rect">
            <a:avLst/>
          </a:prstGeom>
        </p:spPr>
      </p:pic>
      <p:sp>
        <p:nvSpPr>
          <p:cNvPr id="7" name="Rectangle 6">
            <a:extLst>
              <a:ext uri="{FF2B5EF4-FFF2-40B4-BE49-F238E27FC236}">
                <a16:creationId xmlns:a16="http://schemas.microsoft.com/office/drawing/2014/main" id="{92E85447-AA38-1643-8618-DF1932179BF3}"/>
              </a:ext>
            </a:extLst>
          </p:cNvPr>
          <p:cNvSpPr/>
          <p:nvPr/>
        </p:nvSpPr>
        <p:spPr>
          <a:xfrm>
            <a:off x="311700" y="2571750"/>
            <a:ext cx="8357515" cy="307777"/>
          </a:xfrm>
          <a:prstGeom prst="rect">
            <a:avLst/>
          </a:prstGeom>
        </p:spPr>
        <p:txBody>
          <a:bodyPr wrap="square">
            <a:spAutoFit/>
          </a:bodyPr>
          <a:lstStyle/>
          <a:p>
            <a:r>
              <a:rPr lang="vi-VN" dirty="0">
                <a:solidFill>
                  <a:srgbClr val="333333"/>
                </a:solidFill>
                <a:latin typeface="Open Sans" panose="020B0606030504020204" pitchFamily="34" charset="0"/>
                <a:ea typeface="Open Sans" panose="020B0606030504020204" pitchFamily="34" charset="0"/>
                <a:cs typeface="Open Sans" panose="020B0606030504020204" pitchFamily="34" charset="0"/>
              </a:rPr>
              <a:t> </a:t>
            </a:r>
          </a:p>
        </p:txBody>
      </p:sp>
      <p:graphicFrame>
        <p:nvGraphicFramePr>
          <p:cNvPr id="10" name="Table 10">
            <a:extLst>
              <a:ext uri="{FF2B5EF4-FFF2-40B4-BE49-F238E27FC236}">
                <a16:creationId xmlns:a16="http://schemas.microsoft.com/office/drawing/2014/main" id="{BD6F8AB0-7286-634C-89B8-A561905C690D}"/>
              </a:ext>
            </a:extLst>
          </p:cNvPr>
          <p:cNvGraphicFramePr>
            <a:graphicFrameLocks noGrp="1"/>
          </p:cNvGraphicFramePr>
          <p:nvPr>
            <p:extLst>
              <p:ext uri="{D42A27DB-BD31-4B8C-83A1-F6EECF244321}">
                <p14:modId xmlns:p14="http://schemas.microsoft.com/office/powerpoint/2010/main" val="3188623817"/>
              </p:ext>
            </p:extLst>
          </p:nvPr>
        </p:nvGraphicFramePr>
        <p:xfrm>
          <a:off x="311699" y="2640985"/>
          <a:ext cx="8520600" cy="2010525"/>
        </p:xfrm>
        <a:graphic>
          <a:graphicData uri="http://schemas.openxmlformats.org/drawingml/2006/table">
            <a:tbl>
              <a:tblPr firstRow="1" bandRow="1">
                <a:tableStyleId>{5C22544A-7EE6-4342-B048-85BDC9FD1C3A}</a:tableStyleId>
              </a:tblPr>
              <a:tblGrid>
                <a:gridCol w="3003995">
                  <a:extLst>
                    <a:ext uri="{9D8B030D-6E8A-4147-A177-3AD203B41FA5}">
                      <a16:colId xmlns:a16="http://schemas.microsoft.com/office/drawing/2014/main" val="4099871083"/>
                    </a:ext>
                  </a:extLst>
                </a:gridCol>
                <a:gridCol w="5516605">
                  <a:extLst>
                    <a:ext uri="{9D8B030D-6E8A-4147-A177-3AD203B41FA5}">
                      <a16:colId xmlns:a16="http://schemas.microsoft.com/office/drawing/2014/main" val="1323387212"/>
                    </a:ext>
                  </a:extLst>
                </a:gridCol>
              </a:tblGrid>
              <a:tr h="487602">
                <a:tc>
                  <a:txBody>
                    <a:bodyPr/>
                    <a:lstStyle/>
                    <a:p>
                      <a:r>
                        <a:rPr lang="en-US" sz="1800" dirty="0" err="1">
                          <a:latin typeface="Open Sans" panose="020B0606030504020204" pitchFamily="34" charset="0"/>
                          <a:ea typeface="Open Sans" panose="020B0606030504020204" pitchFamily="34" charset="0"/>
                          <a:cs typeface="Open Sans" panose="020B0606030504020204" pitchFamily="34" charset="0"/>
                        </a:rPr>
                        <a:t>Yêu</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cầu</a:t>
                      </a:r>
                      <a:endParaRPr lang="en-VN" sz="18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VN" sz="1800" dirty="0">
                          <a:latin typeface="Open Sans" panose="020B0606030504020204" pitchFamily="34" charset="0"/>
                          <a:ea typeface="Open Sans" panose="020B0606030504020204" pitchFamily="34" charset="0"/>
                          <a:cs typeface="Open Sans" panose="020B0606030504020204" pitchFamily="34" charset="0"/>
                        </a:rPr>
                        <a:t>Mô tả</a:t>
                      </a:r>
                    </a:p>
                  </a:txBody>
                  <a:tcPr/>
                </a:tc>
                <a:extLst>
                  <a:ext uri="{0D108BD9-81ED-4DB2-BD59-A6C34878D82A}">
                    <a16:rowId xmlns:a16="http://schemas.microsoft.com/office/drawing/2014/main" val="2131262493"/>
                  </a:ext>
                </a:extLst>
              </a:tr>
              <a:tr h="1522923">
                <a:tc>
                  <a:txBody>
                    <a:bodyPr/>
                    <a:lstStyle/>
                    <a:p>
                      <a:r>
                        <a:rPr lang="en-VN" sz="1800" dirty="0">
                          <a:latin typeface="Open Sans" panose="020B0606030504020204" pitchFamily="34" charset="0"/>
                          <a:ea typeface="Open Sans" panose="020B0606030504020204" pitchFamily="34" charset="0"/>
                          <a:cs typeface="Open Sans" panose="020B0606030504020204" pitchFamily="34" charset="0"/>
                        </a:rPr>
                        <a:t>Đăng ký trả sách và tiến hành trả bằng RFID</a:t>
                      </a:r>
                    </a:p>
                  </a:txBody>
                  <a:tcPr/>
                </a:tc>
                <a:tc>
                  <a:txBody>
                    <a:bodyPr/>
                    <a:lstStyle/>
                    <a:p>
                      <a:r>
                        <a:rPr lang="en-VN" sz="1800" dirty="0">
                          <a:latin typeface="Open Sans" panose="020B0606030504020204" pitchFamily="34" charset="0"/>
                          <a:ea typeface="Open Sans" panose="020B0606030504020204" pitchFamily="34" charset="0"/>
                          <a:cs typeface="Open Sans" panose="020B0606030504020204" pitchFamily="34" charset="0"/>
                        </a:rPr>
                        <a:t>0.   Mỗi quyển sách sẽ gắn 1 chip RFID</a:t>
                      </a:r>
                    </a:p>
                    <a:p>
                      <a:pPr marL="342900" indent="-342900">
                        <a:buAutoNum type="arabicPeriod"/>
                      </a:pPr>
                      <a:r>
                        <a:rPr lang="en-VN" sz="1800" dirty="0">
                          <a:latin typeface="Open Sans" panose="020B0606030504020204" pitchFamily="34" charset="0"/>
                          <a:ea typeface="Open Sans" panose="020B0606030504020204" pitchFamily="34" charset="0"/>
                          <a:cs typeface="Open Sans" panose="020B0606030504020204" pitchFamily="34" charset="0"/>
                        </a:rPr>
                        <a:t>Đăng ký trả sách qua Web</a:t>
                      </a:r>
                    </a:p>
                    <a:p>
                      <a:pPr marL="342900" indent="-342900">
                        <a:buAutoNum type="arabicPeriod"/>
                      </a:pPr>
                      <a:r>
                        <a:rPr lang="en-VN" sz="1800" dirty="0">
                          <a:latin typeface="Open Sans" panose="020B0606030504020204" pitchFamily="34" charset="0"/>
                          <a:ea typeface="Open Sans" panose="020B0606030504020204" pitchFamily="34" charset="0"/>
                          <a:cs typeface="Open Sans" panose="020B0606030504020204" pitchFamily="34" charset="0"/>
                        </a:rPr>
                        <a:t>Khi trả thực tế bằng desktop reader</a:t>
                      </a:r>
                    </a:p>
                    <a:p>
                      <a:pPr marL="342900" indent="-342900">
                        <a:buAutoNum type="arabicPeriod"/>
                      </a:pPr>
                      <a:r>
                        <a:rPr lang="en-VN" sz="1800" dirty="0">
                          <a:latin typeface="Open Sans" panose="020B0606030504020204" pitchFamily="34" charset="0"/>
                          <a:ea typeface="Open Sans" panose="020B0606030504020204" pitchFamily="34" charset="0"/>
                          <a:cs typeface="Open Sans" panose="020B0606030504020204" pitchFamily="34" charset="0"/>
                        </a:rPr>
                        <a:t>Quản thư theo dõi thóng kê trả sách qua web</a:t>
                      </a:r>
                    </a:p>
                  </a:txBody>
                  <a:tcPr/>
                </a:tc>
                <a:extLst>
                  <a:ext uri="{0D108BD9-81ED-4DB2-BD59-A6C34878D82A}">
                    <a16:rowId xmlns:a16="http://schemas.microsoft.com/office/drawing/2014/main" val="64475058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D7385F-D60A-FA43-AD23-CAF310794D21}"/>
              </a:ext>
            </a:extLst>
          </p:cNvPr>
          <p:cNvSpPr>
            <a:spLocks noGrp="1"/>
          </p:cNvSpPr>
          <p:nvPr>
            <p:ph type="body" idx="1"/>
          </p:nvPr>
        </p:nvSpPr>
        <p:spPr>
          <a:xfrm>
            <a:off x="311700" y="1"/>
            <a:ext cx="8520600" cy="612250"/>
          </a:xfrm>
        </p:spPr>
        <p:txBody>
          <a:bodyPr/>
          <a:lstStyle/>
          <a:p>
            <a:pPr marL="114300" indent="0">
              <a:buNone/>
            </a:pPr>
            <a:r>
              <a:rPr lang="en-VN" b="1" dirty="0"/>
              <a:t>2.2. Mô hình quan hệ – thực thể (ERM)</a:t>
            </a:r>
          </a:p>
          <a:p>
            <a:pPr marL="114300" indent="0">
              <a:buNone/>
            </a:pPr>
            <a:endParaRPr lang="en-VN" dirty="0"/>
          </a:p>
        </p:txBody>
      </p:sp>
      <p:pic>
        <p:nvPicPr>
          <p:cNvPr id="5" name="Picture 4" descr="Diagram&#10;&#10;Description automatically generated">
            <a:extLst>
              <a:ext uri="{FF2B5EF4-FFF2-40B4-BE49-F238E27FC236}">
                <a16:creationId xmlns:a16="http://schemas.microsoft.com/office/drawing/2014/main" id="{02B7371C-8F5B-F449-B17F-EFE907D3F6BB}"/>
              </a:ext>
            </a:extLst>
          </p:cNvPr>
          <p:cNvPicPr>
            <a:picLocks noChangeAspect="1"/>
          </p:cNvPicPr>
          <p:nvPr/>
        </p:nvPicPr>
        <p:blipFill>
          <a:blip r:embed="rId2"/>
          <a:stretch>
            <a:fillRect/>
          </a:stretch>
        </p:blipFill>
        <p:spPr>
          <a:xfrm>
            <a:off x="644660" y="414907"/>
            <a:ext cx="8187640" cy="4440905"/>
          </a:xfrm>
          <a:prstGeom prst="rect">
            <a:avLst/>
          </a:prstGeom>
        </p:spPr>
      </p:pic>
    </p:spTree>
    <p:extLst>
      <p:ext uri="{BB962C8B-B14F-4D97-AF65-F5344CB8AC3E}">
        <p14:creationId xmlns:p14="http://schemas.microsoft.com/office/powerpoint/2010/main" val="220462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694187" y="98683"/>
            <a:ext cx="7596600" cy="1530600"/>
          </a:xfrm>
        </p:spPr>
        <p:txBody>
          <a:bodyPr spcFirstLastPara="1" wrap="square" lIns="91425" tIns="91425" rIns="91425" bIns="91425" anchor="ctr" anchorCtr="0">
            <a:normAutofit/>
          </a:bodyPr>
          <a:lstStyle/>
          <a:p>
            <a:pPr marL="0" lvl="0" indent="0" rtl="0">
              <a:spcBef>
                <a:spcPts val="0"/>
              </a:spcBef>
              <a:spcAft>
                <a:spcPts val="0"/>
              </a:spcAft>
              <a:buNone/>
            </a:pPr>
            <a:r>
              <a:rPr lang="en-US" sz="2600" b="1" dirty="0">
                <a:latin typeface="Open Sans" panose="020B0606030504020204" pitchFamily="34" charset="0"/>
                <a:ea typeface="Open Sans" panose="020B0606030504020204" pitchFamily="34" charset="0"/>
                <a:cs typeface="Open Sans" panose="020B0606030504020204" pitchFamily="34" charset="0"/>
              </a:rPr>
              <a:t>3. </a:t>
            </a:r>
            <a:r>
              <a:rPr lang="en-US" sz="2600" b="1" dirty="0" err="1">
                <a:latin typeface="Open Sans" panose="020B0606030504020204" pitchFamily="34" charset="0"/>
                <a:ea typeface="Open Sans" panose="020B0606030504020204" pitchFamily="34" charset="0"/>
                <a:cs typeface="Open Sans" panose="020B0606030504020204" pitchFamily="34" charset="0"/>
              </a:rPr>
              <a:t>Mô</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tả</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về</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thiết</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bị</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áp</a:t>
            </a:r>
            <a:r>
              <a:rPr lang="en-US" sz="2600" b="1" dirty="0">
                <a:latin typeface="Open Sans" panose="020B0606030504020204" pitchFamily="34" charset="0"/>
                <a:ea typeface="Open Sans" panose="020B0606030504020204" pitchFamily="34" charset="0"/>
                <a:cs typeface="Open Sans" panose="020B0606030504020204" pitchFamily="34" charset="0"/>
              </a:rPr>
              <a:t> </a:t>
            </a:r>
            <a:r>
              <a:rPr lang="en-US" sz="2600" b="1" dirty="0" err="1">
                <a:latin typeface="Open Sans" panose="020B0606030504020204" pitchFamily="34" charset="0"/>
                <a:ea typeface="Open Sans" panose="020B0606030504020204" pitchFamily="34" charset="0"/>
                <a:cs typeface="Open Sans" panose="020B0606030504020204" pitchFamily="34" charset="0"/>
              </a:rPr>
              <a:t>dụng</a:t>
            </a:r>
            <a:endParaRPr lang="en-US" sz="26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Graphical user interface&#10;&#10;Description automatically generated">
            <a:extLst>
              <a:ext uri="{FF2B5EF4-FFF2-40B4-BE49-F238E27FC236}">
                <a16:creationId xmlns:a16="http://schemas.microsoft.com/office/drawing/2014/main" id="{F283EF15-A112-DD46-A8D4-EFAA3479C880}"/>
              </a:ext>
            </a:extLst>
          </p:cNvPr>
          <p:cNvPicPr>
            <a:picLocks noChangeAspect="1"/>
          </p:cNvPicPr>
          <p:nvPr/>
        </p:nvPicPr>
        <p:blipFill>
          <a:blip r:embed="rId3"/>
          <a:stretch>
            <a:fillRect/>
          </a:stretch>
        </p:blipFill>
        <p:spPr>
          <a:xfrm>
            <a:off x="1467016" y="1304606"/>
            <a:ext cx="6050942" cy="30698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26CE-0832-AF4F-99B2-DA525F067D6A}"/>
              </a:ext>
            </a:extLst>
          </p:cNvPr>
          <p:cNvSpPr>
            <a:spLocks noGrp="1"/>
          </p:cNvSpPr>
          <p:nvPr>
            <p:ph type="title"/>
          </p:nvPr>
        </p:nvSpPr>
        <p:spPr/>
        <p:txBody>
          <a:bodyPr>
            <a:normAutofit/>
          </a:bodyPr>
          <a:lstStyle/>
          <a:p>
            <a:r>
              <a:rPr lang="en-US" dirty="0"/>
              <a:t>HEX – CEAN RFID</a:t>
            </a:r>
            <a:endParaRPr lang="en-VN" dirty="0"/>
          </a:p>
        </p:txBody>
      </p:sp>
      <p:sp>
        <p:nvSpPr>
          <p:cNvPr id="3" name="Text Placeholder 2">
            <a:extLst>
              <a:ext uri="{FF2B5EF4-FFF2-40B4-BE49-F238E27FC236}">
                <a16:creationId xmlns:a16="http://schemas.microsoft.com/office/drawing/2014/main" id="{85CEE854-3BB0-694E-B253-B1EB60CA2721}"/>
              </a:ext>
            </a:extLst>
          </p:cNvPr>
          <p:cNvSpPr>
            <a:spLocks noGrp="1"/>
          </p:cNvSpPr>
          <p:nvPr>
            <p:ph type="body" idx="1"/>
          </p:nvPr>
        </p:nvSpPr>
        <p:spPr>
          <a:xfrm>
            <a:off x="311700" y="1630742"/>
            <a:ext cx="8520600" cy="3354000"/>
          </a:xfrm>
        </p:spPr>
        <p:txBody>
          <a:bodyPr>
            <a:normAutofit/>
          </a:bodyPr>
          <a:lstStyle/>
          <a:p>
            <a:pPr marL="114300" indent="0">
              <a:buNone/>
            </a:pPr>
            <a:r>
              <a:rPr lang="vi-VN" dirty="0"/>
              <a:t>Hex (Model R1290IE, R1290IU) là một đầu đọc RAIN RFID với ăng ten phân cực tròn tích hợp cho các ứng dụng tầm ngắn đến trung bình.</a:t>
            </a:r>
          </a:p>
          <a:p>
            <a:pPr marL="114300" indent="0">
              <a:buNone/>
            </a:pPr>
            <a:endParaRPr lang="vi-VN" dirty="0"/>
          </a:p>
          <a:p>
            <a:pPr marL="114300" indent="0">
              <a:buNone/>
            </a:pPr>
            <a:r>
              <a:rPr lang="vi-VN" dirty="0"/>
              <a:t>Nhờ yếu tố hình thức linh hoạt, Hex rất phù hợp cho cả các ứng dụng trên máy tính để bàn / quầy và lắp đặt điểm đọc cố định. Nó cung cấp giao diện giao tiếp Ethernet (PoE) và USB để đơn giản hóa việc cài đặt cả trên các cài đặt lớn và đơn lẻ. Khả năng Nguồn qua Ethernet cho phép cung cấp nguồn và giao tiếp với đầu đọc bằng một dây cáp duy nhất khi có sẵn cơ sở hạ tầng.</a:t>
            </a:r>
          </a:p>
          <a:p>
            <a:pPr marL="114300" indent="0">
              <a:buNone/>
            </a:pPr>
            <a:endParaRPr lang="vi-VN" dirty="0"/>
          </a:p>
        </p:txBody>
      </p:sp>
      <p:pic>
        <p:nvPicPr>
          <p:cNvPr id="5" name="Picture 4" descr="Graphical user interface&#10;&#10;Description automatically generated">
            <a:extLst>
              <a:ext uri="{FF2B5EF4-FFF2-40B4-BE49-F238E27FC236}">
                <a16:creationId xmlns:a16="http://schemas.microsoft.com/office/drawing/2014/main" id="{16325C16-FCEB-5C4A-8863-90ED0A7C3C27}"/>
              </a:ext>
            </a:extLst>
          </p:cNvPr>
          <p:cNvPicPr>
            <a:picLocks noChangeAspect="1"/>
          </p:cNvPicPr>
          <p:nvPr/>
        </p:nvPicPr>
        <p:blipFill>
          <a:blip r:embed="rId2"/>
          <a:stretch>
            <a:fillRect/>
          </a:stretch>
        </p:blipFill>
        <p:spPr>
          <a:xfrm>
            <a:off x="3027031" y="-43894"/>
            <a:ext cx="2570688" cy="1804623"/>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1FD2E5D9-E2A1-5947-AD49-D2B9B4692A02}"/>
              </a:ext>
            </a:extLst>
          </p:cNvPr>
          <p:cNvPicPr>
            <a:picLocks noChangeAspect="1"/>
          </p:cNvPicPr>
          <p:nvPr/>
        </p:nvPicPr>
        <p:blipFill>
          <a:blip r:embed="rId3"/>
          <a:stretch>
            <a:fillRect/>
          </a:stretch>
        </p:blipFill>
        <p:spPr>
          <a:xfrm>
            <a:off x="5661339" y="0"/>
            <a:ext cx="2570689" cy="1804624"/>
          </a:xfrm>
          <a:prstGeom prst="rect">
            <a:avLst/>
          </a:prstGeom>
        </p:spPr>
      </p:pic>
    </p:spTree>
    <p:extLst>
      <p:ext uri="{BB962C8B-B14F-4D97-AF65-F5344CB8AC3E}">
        <p14:creationId xmlns:p14="http://schemas.microsoft.com/office/powerpoint/2010/main" val="359756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3200" dirty="0">
                <a:latin typeface="Open Sans"/>
                <a:ea typeface="Open Sans"/>
                <a:cs typeface="Open Sans"/>
                <a:sym typeface="Open Sans"/>
              </a:rPr>
              <a:t>4. Lợi ích khi sử dụng RFID</a:t>
            </a:r>
            <a:endParaRPr sz="3200" dirty="0">
              <a:latin typeface="Open Sans"/>
              <a:ea typeface="Open Sans"/>
              <a:cs typeface="Open Sans"/>
              <a:sym typeface="Open Sans"/>
            </a:endParaRPr>
          </a:p>
        </p:txBody>
      </p:sp>
      <p:sp>
        <p:nvSpPr>
          <p:cNvPr id="244" name="Google Shape;244;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US" dirty="0" err="1"/>
              <a:t>Kết</a:t>
            </a:r>
            <a:r>
              <a:rPr lang="en-US" dirty="0"/>
              <a:t> </a:t>
            </a:r>
            <a:r>
              <a:rPr lang="en-US" dirty="0" err="1"/>
              <a:t>hợp</a:t>
            </a:r>
            <a:r>
              <a:rPr lang="en-US" dirty="0"/>
              <a:t> </a:t>
            </a:r>
            <a:r>
              <a:rPr lang="en-US" dirty="0" err="1"/>
              <a:t>chức</a:t>
            </a:r>
            <a:r>
              <a:rPr lang="en-US" dirty="0"/>
              <a:t> </a:t>
            </a:r>
            <a:r>
              <a:rPr lang="en-US" dirty="0" err="1"/>
              <a:t>năng</a:t>
            </a:r>
            <a:r>
              <a:rPr lang="en-US" dirty="0"/>
              <a:t> an </a:t>
            </a:r>
            <a:r>
              <a:rPr lang="en-US" dirty="0" err="1"/>
              <a:t>ninh</a:t>
            </a:r>
            <a:r>
              <a:rPr lang="en-US" dirty="0"/>
              <a:t> </a:t>
            </a:r>
            <a:r>
              <a:rPr lang="en-US" dirty="0" err="1"/>
              <a:t>va</a:t>
            </a:r>
            <a:r>
              <a:rPr lang="en-US" dirty="0"/>
              <a:t>̀ </a:t>
            </a:r>
            <a:r>
              <a:rPr lang="en-US" dirty="0" err="1"/>
              <a:t>nhận</a:t>
            </a:r>
            <a:r>
              <a:rPr lang="en-US" dirty="0"/>
              <a:t> </a:t>
            </a:r>
            <a:r>
              <a:rPr lang="en-US" dirty="0" err="1"/>
              <a:t>dạng</a:t>
            </a:r>
            <a:r>
              <a:rPr lang="en-US" dirty="0"/>
              <a:t> </a:t>
            </a:r>
            <a:r>
              <a:rPr lang="en-US" dirty="0" err="1"/>
              <a:t>tài</a:t>
            </a:r>
            <a:r>
              <a:rPr lang="en-US" dirty="0"/>
              <a:t> </a:t>
            </a:r>
            <a:r>
              <a:rPr lang="en-US" dirty="0" err="1"/>
              <a:t>liệu</a:t>
            </a:r>
            <a:endParaRPr lang="en-US" dirty="0"/>
          </a:p>
          <a:p>
            <a:pPr marL="285750" lvl="0" indent="-285750" algn="l" rtl="0">
              <a:spcBef>
                <a:spcPts val="0"/>
              </a:spcBef>
              <a:spcAft>
                <a:spcPts val="0"/>
              </a:spcAft>
              <a:buFont typeface="Arial" panose="020B0604020202020204" pitchFamily="34" charset="0"/>
              <a:buChar char="•"/>
            </a:pPr>
            <a:r>
              <a:rPr lang="en-US" dirty="0" err="1"/>
              <a:t>Tư</a:t>
            </a:r>
            <a:r>
              <a:rPr lang="en-US" dirty="0"/>
              <a:t>̣ </a:t>
            </a:r>
            <a:r>
              <a:rPr lang="en-US" dirty="0" err="1"/>
              <a:t>động</a:t>
            </a:r>
            <a:r>
              <a:rPr lang="en-US" dirty="0"/>
              <a:t> </a:t>
            </a:r>
            <a:r>
              <a:rPr lang="en-US" dirty="0" err="1"/>
              <a:t>hoa</a:t>
            </a:r>
            <a:r>
              <a:rPr lang="en-US" dirty="0"/>
              <a:t>́ </a:t>
            </a:r>
            <a:r>
              <a:rPr lang="en-US" dirty="0" err="1"/>
              <a:t>việc</a:t>
            </a:r>
            <a:r>
              <a:rPr lang="en-US" dirty="0"/>
              <a:t> </a:t>
            </a:r>
            <a:r>
              <a:rPr lang="en-US" dirty="0" err="1"/>
              <a:t>mượn</a:t>
            </a:r>
            <a:r>
              <a:rPr lang="en-US" dirty="0"/>
              <a:t>/</a:t>
            </a:r>
            <a:r>
              <a:rPr lang="en-US" dirty="0" err="1"/>
              <a:t>tra</a:t>
            </a:r>
            <a:r>
              <a:rPr lang="en-US" dirty="0"/>
              <a:t>̉</a:t>
            </a:r>
          </a:p>
          <a:p>
            <a:pPr marL="285750" lvl="0" indent="-285750" algn="l" rtl="0">
              <a:spcBef>
                <a:spcPts val="0"/>
              </a:spcBef>
              <a:spcAft>
                <a:spcPts val="0"/>
              </a:spcAft>
              <a:buFont typeface="Arial" panose="020B0604020202020204" pitchFamily="34" charset="0"/>
              <a:buChar char="•"/>
            </a:pPr>
            <a:r>
              <a:rPr lang="en-US" dirty="0" err="1"/>
              <a:t>Kiểm</a:t>
            </a:r>
            <a:r>
              <a:rPr lang="en-US" dirty="0"/>
              <a:t> </a:t>
            </a:r>
            <a:r>
              <a:rPr lang="en-US" dirty="0" err="1"/>
              <a:t>kê</a:t>
            </a:r>
            <a:r>
              <a:rPr lang="en-US" dirty="0"/>
              <a:t> </a:t>
            </a:r>
            <a:r>
              <a:rPr lang="en-US" dirty="0" err="1"/>
              <a:t>nhanh</a:t>
            </a:r>
            <a:r>
              <a:rPr lang="en-US" dirty="0"/>
              <a:t> </a:t>
            </a:r>
            <a:r>
              <a:rPr lang="en-US" dirty="0" err="1"/>
              <a:t>chóng</a:t>
            </a:r>
            <a:endParaRPr lang="en-US" dirty="0"/>
          </a:p>
          <a:p>
            <a:pPr marL="285750" lvl="0" indent="-285750" algn="l" rtl="0">
              <a:spcBef>
                <a:spcPts val="0"/>
              </a:spcBef>
              <a:spcAft>
                <a:spcPts val="0"/>
              </a:spcAft>
              <a:buFont typeface="Arial" panose="020B0604020202020204" pitchFamily="34" charset="0"/>
              <a:buChar char="•"/>
            </a:pPr>
            <a:r>
              <a:rPr lang="en-US" dirty="0" err="1"/>
              <a:t>Đô</a:t>
            </a:r>
            <a:r>
              <a:rPr lang="en-US" dirty="0"/>
              <a:t>̣ </a:t>
            </a:r>
            <a:r>
              <a:rPr lang="en-US" dirty="0" err="1"/>
              <a:t>bền</a:t>
            </a:r>
            <a:r>
              <a:rPr lang="en-US" dirty="0"/>
              <a:t> </a:t>
            </a:r>
            <a:r>
              <a:rPr lang="en-US" dirty="0" err="1"/>
              <a:t>cao</a:t>
            </a:r>
            <a:endParaRPr lang="en-US" dirty="0"/>
          </a:p>
          <a:p>
            <a:pPr marL="0" lvl="0" indent="0" algn="l" rtl="0">
              <a:spcBef>
                <a:spcPts val="0"/>
              </a:spcBef>
              <a:spcAft>
                <a:spcPts val="1200"/>
              </a:spcAft>
              <a:buNone/>
            </a:pPr>
            <a:endParaRPr dirty="0"/>
          </a:p>
        </p:txBody>
      </p:sp>
      <p:pic>
        <p:nvPicPr>
          <p:cNvPr id="4" name="Picture 3">
            <a:extLst>
              <a:ext uri="{FF2B5EF4-FFF2-40B4-BE49-F238E27FC236}">
                <a16:creationId xmlns:a16="http://schemas.microsoft.com/office/drawing/2014/main" id="{EFF100AA-4EAA-E44C-354C-B04DE7CE02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619" y="2058582"/>
            <a:ext cx="4491380" cy="25206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1"/>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3200" dirty="0">
                <a:latin typeface="Open Sans"/>
                <a:ea typeface="Open Sans"/>
                <a:cs typeface="Open Sans"/>
                <a:sym typeface="Open Sans"/>
              </a:rPr>
              <a:t>5. Mô tả kỹ thuật liên quan</a:t>
            </a:r>
            <a:endParaRPr sz="3200" dirty="0">
              <a:latin typeface="Open Sans"/>
              <a:ea typeface="Open Sans"/>
              <a:cs typeface="Open Sans"/>
              <a:sym typeface="Open Sans"/>
            </a:endParaRPr>
          </a:p>
        </p:txBody>
      </p:sp>
      <p:sp>
        <p:nvSpPr>
          <p:cNvPr id="238" name="Google Shape;238;p21"/>
          <p:cNvSpPr txBox="1">
            <a:spLocks noGrp="1"/>
          </p:cNvSpPr>
          <p:nvPr>
            <p:ph type="body" idx="1"/>
          </p:nvPr>
        </p:nvSpPr>
        <p:spPr>
          <a:xfrm>
            <a:off x="311700" y="763325"/>
            <a:ext cx="8520600" cy="3815900"/>
          </a:xfrm>
          <a:prstGeom prst="rect">
            <a:avLst/>
          </a:prstGeom>
        </p:spPr>
        <p:txBody>
          <a:bodyPr spcFirstLastPara="1" wrap="square" lIns="91425" tIns="91425" rIns="91425" bIns="91425" anchor="t" anchorCtr="0">
            <a:normAutofit/>
          </a:bodyPr>
          <a:lstStyle/>
          <a:p>
            <a:pPr marL="285750" indent="-285750">
              <a:lnSpc>
                <a:spcPct val="150000"/>
              </a:lnSpc>
              <a:spcAft>
                <a:spcPts val="1200"/>
              </a:spcAft>
            </a:pPr>
            <a:r>
              <a:rPr lang="vi-VN" dirty="0"/>
              <a:t>Cean RFID SDK version 4.7.0: CAENRFIDLibrary</a:t>
            </a:r>
          </a:p>
          <a:p>
            <a:pPr marL="0" indent="0">
              <a:lnSpc>
                <a:spcPct val="150000"/>
              </a:lnSpc>
              <a:spcAft>
                <a:spcPts val="1200"/>
              </a:spcAft>
              <a:buNone/>
            </a:pPr>
            <a:r>
              <a:rPr lang="vi-VN" dirty="0"/>
              <a:t>- Ngôn ngữ sử dụng: Java</a:t>
            </a:r>
          </a:p>
          <a:p>
            <a:pPr marL="0" indent="0">
              <a:lnSpc>
                <a:spcPct val="150000"/>
              </a:lnSpc>
              <a:spcAft>
                <a:spcPts val="1200"/>
              </a:spcAft>
              <a:buNone/>
            </a:pPr>
            <a:r>
              <a:rPr lang="vi-VN" dirty="0"/>
              <a:t>- Chức năng: cung cấp các phương thức được sử dụng để giao tiếp với các thẻ RFID (phát hiện thẻ, đọc và ghi lệnh,...).</a:t>
            </a:r>
            <a:endParaRPr lang="en-VN" dirty="0"/>
          </a:p>
          <a:p>
            <a:pPr marL="0" indent="0">
              <a:lnSpc>
                <a:spcPct val="150000"/>
              </a:lnSpc>
              <a:spcAft>
                <a:spcPts val="1200"/>
              </a:spcAft>
              <a:buNone/>
            </a:pPr>
            <a:endParaRPr lang="vi-V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0E8F-747C-2645-BE5E-CDC02CACDD80}"/>
              </a:ext>
            </a:extLst>
          </p:cNvPr>
          <p:cNvSpPr>
            <a:spLocks noGrp="1"/>
          </p:cNvSpPr>
          <p:nvPr>
            <p:ph type="title"/>
          </p:nvPr>
        </p:nvSpPr>
        <p:spPr>
          <a:xfrm>
            <a:off x="311700" y="0"/>
            <a:ext cx="8520600" cy="831300"/>
          </a:xfrm>
        </p:spPr>
        <p:txBody>
          <a:bodyPr>
            <a:normAutofit/>
          </a:bodyPr>
          <a:lstStyle/>
          <a:p>
            <a:r>
              <a:rPr lang="vi" sz="3200" dirty="0">
                <a:latin typeface="Open Sans"/>
                <a:ea typeface="Open Sans"/>
                <a:cs typeface="Open Sans"/>
                <a:sym typeface="Open Sans"/>
              </a:rPr>
              <a:t>5. Mô tả kỹ thuật liên quan</a:t>
            </a:r>
            <a:endParaRPr lang="en-VN" sz="3200" dirty="0"/>
          </a:p>
        </p:txBody>
      </p:sp>
      <p:sp>
        <p:nvSpPr>
          <p:cNvPr id="3" name="Text Placeholder 2">
            <a:extLst>
              <a:ext uri="{FF2B5EF4-FFF2-40B4-BE49-F238E27FC236}">
                <a16:creationId xmlns:a16="http://schemas.microsoft.com/office/drawing/2014/main" id="{249C1011-B214-8D41-915D-BCA6652B3894}"/>
              </a:ext>
            </a:extLst>
          </p:cNvPr>
          <p:cNvSpPr>
            <a:spLocks noGrp="1"/>
          </p:cNvSpPr>
          <p:nvPr>
            <p:ph type="body" idx="1"/>
          </p:nvPr>
        </p:nvSpPr>
        <p:spPr>
          <a:xfrm>
            <a:off x="311700" y="831299"/>
            <a:ext cx="8520600" cy="3747925"/>
          </a:xfrm>
        </p:spPr>
        <p:txBody>
          <a:bodyPr>
            <a:normAutofit/>
          </a:bodyPr>
          <a:lstStyle/>
          <a:p>
            <a:pPr>
              <a:lnSpc>
                <a:spcPct val="100000"/>
              </a:lnSpc>
            </a:pPr>
            <a:r>
              <a:rPr lang="en-VN" dirty="0"/>
              <a:t>Xây dựng web service</a:t>
            </a:r>
          </a:p>
          <a:p>
            <a:pPr lvl="1"/>
            <a:r>
              <a:rPr lang="en-VN" sz="1800" b="1" dirty="0"/>
              <a:t>Spring Boot</a:t>
            </a:r>
          </a:p>
          <a:p>
            <a:pPr lvl="2"/>
            <a:r>
              <a:rPr lang="en-VN" sz="1800" dirty="0"/>
              <a:t>Ngôn ngữ lập trình: Java</a:t>
            </a:r>
          </a:p>
          <a:p>
            <a:pPr lvl="2"/>
            <a:r>
              <a:rPr lang="en-VN" sz="1800" dirty="0"/>
              <a:t>Kiến trúc mô hình: MVC (Model-View-Controller)</a:t>
            </a:r>
          </a:p>
          <a:p>
            <a:pPr marL="114300" indent="0">
              <a:buNone/>
            </a:pPr>
            <a:endParaRPr lang="en-VN" dirty="0"/>
          </a:p>
        </p:txBody>
      </p:sp>
      <p:pic>
        <p:nvPicPr>
          <p:cNvPr id="5" name="Picture 4" descr="Diagram&#10;&#10;Description automatically generated">
            <a:extLst>
              <a:ext uri="{FF2B5EF4-FFF2-40B4-BE49-F238E27FC236}">
                <a16:creationId xmlns:a16="http://schemas.microsoft.com/office/drawing/2014/main" id="{7093625C-C5C1-F944-A182-DBAE9C37FEB8}"/>
              </a:ext>
            </a:extLst>
          </p:cNvPr>
          <p:cNvPicPr>
            <a:picLocks noChangeAspect="1"/>
          </p:cNvPicPr>
          <p:nvPr/>
        </p:nvPicPr>
        <p:blipFill>
          <a:blip r:embed="rId2"/>
          <a:stretch>
            <a:fillRect/>
          </a:stretch>
        </p:blipFill>
        <p:spPr>
          <a:xfrm>
            <a:off x="2202510" y="2116443"/>
            <a:ext cx="4295661" cy="2828273"/>
          </a:xfrm>
          <a:prstGeom prst="rect">
            <a:avLst/>
          </a:prstGeom>
        </p:spPr>
      </p:pic>
    </p:spTree>
    <p:extLst>
      <p:ext uri="{BB962C8B-B14F-4D97-AF65-F5344CB8AC3E}">
        <p14:creationId xmlns:p14="http://schemas.microsoft.com/office/powerpoint/2010/main" val="83533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265500" y="929275"/>
            <a:ext cx="4045200" cy="1786200"/>
          </a:xfrm>
        </p:spPr>
        <p:txBody>
          <a:bodyPr spcFirstLastPara="1" wrap="square" lIns="91425" tIns="91425" rIns="91425" bIns="91425" anchor="b" anchorCtr="0">
            <a:normAutofit/>
          </a:bodyPr>
          <a:lstStyle/>
          <a:p>
            <a:pPr marL="0" lvl="0" indent="0" rtl="0">
              <a:spcBef>
                <a:spcPts val="0"/>
              </a:spcBef>
              <a:spcAft>
                <a:spcPts val="0"/>
              </a:spcAft>
              <a:buNone/>
            </a:pPr>
            <a:r>
              <a:rPr lang="en-US"/>
              <a:t>Nội dung báo cáo</a:t>
            </a:r>
          </a:p>
        </p:txBody>
      </p:sp>
      <p:sp>
        <p:nvSpPr>
          <p:cNvPr id="85" name="Subtitle 2">
            <a:extLst>
              <a:ext uri="{FF2B5EF4-FFF2-40B4-BE49-F238E27FC236}">
                <a16:creationId xmlns:a16="http://schemas.microsoft.com/office/drawing/2014/main" id="{6CA24FC8-0420-E19A-F305-2F071AE00A4A}"/>
              </a:ext>
            </a:extLst>
          </p:cNvPr>
          <p:cNvSpPr>
            <a:spLocks noGrp="1"/>
          </p:cNvSpPr>
          <p:nvPr>
            <p:ph type="subTitle" idx="1"/>
          </p:nvPr>
        </p:nvSpPr>
        <p:spPr>
          <a:xfrm>
            <a:off x="265500" y="2769001"/>
            <a:ext cx="4045200" cy="1574100"/>
          </a:xfrm>
        </p:spPr>
        <p:txBody>
          <a:bodyPr/>
          <a:lstStyle/>
          <a:p>
            <a:endParaRPr lang="en-US"/>
          </a:p>
        </p:txBody>
      </p:sp>
      <p:sp>
        <p:nvSpPr>
          <p:cNvPr id="208" name="Google Shape;208;p16"/>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marL="457200" lvl="0" indent="-330200" rtl="0">
              <a:spcBef>
                <a:spcPts val="0"/>
              </a:spcBef>
              <a:spcAft>
                <a:spcPts val="600"/>
              </a:spcAft>
              <a:buClr>
                <a:schemeClr val="dk1"/>
              </a:buClr>
              <a:buSzPts val="1600"/>
              <a:buAutoNum type="arabicPeriod"/>
            </a:pPr>
            <a:r>
              <a:rPr lang="vi-VN" dirty="0"/>
              <a:t>Giới thiệu bài toán</a:t>
            </a:r>
          </a:p>
          <a:p>
            <a:pPr marL="457200" lvl="0" indent="-330200" rtl="0">
              <a:spcBef>
                <a:spcPts val="0"/>
              </a:spcBef>
              <a:spcAft>
                <a:spcPts val="600"/>
              </a:spcAft>
              <a:buClr>
                <a:schemeClr val="dk1"/>
              </a:buClr>
              <a:buSzPts val="1600"/>
              <a:buAutoNum type="arabicPeriod"/>
            </a:pPr>
            <a:r>
              <a:rPr lang="vi-VN" dirty="0"/>
              <a:t>Luồng nghiệp vụ và phạm vi bài toán</a:t>
            </a:r>
          </a:p>
          <a:p>
            <a:pPr marL="457200" lvl="0" indent="-330200" rtl="0">
              <a:spcBef>
                <a:spcPts val="0"/>
              </a:spcBef>
              <a:spcAft>
                <a:spcPts val="600"/>
              </a:spcAft>
              <a:buClr>
                <a:schemeClr val="dk1"/>
              </a:buClr>
              <a:buSzPts val="1600"/>
              <a:buAutoNum type="arabicPeriod"/>
            </a:pPr>
            <a:r>
              <a:rPr lang="vi-VN" dirty="0"/>
              <a:t>Mô tả về thiết bị áp dụng</a:t>
            </a:r>
          </a:p>
          <a:p>
            <a:pPr marL="457200" lvl="0" indent="-330200" rtl="0">
              <a:spcBef>
                <a:spcPts val="0"/>
              </a:spcBef>
              <a:spcAft>
                <a:spcPts val="600"/>
              </a:spcAft>
              <a:buClr>
                <a:schemeClr val="dk1"/>
              </a:buClr>
              <a:buSzPts val="1600"/>
              <a:buAutoNum type="arabicPeriod"/>
            </a:pPr>
            <a:r>
              <a:rPr lang="vi-VN" dirty="0"/>
              <a:t>Lợi ích khi sử dụng RFID</a:t>
            </a:r>
          </a:p>
          <a:p>
            <a:pPr indent="-330200">
              <a:spcAft>
                <a:spcPts val="600"/>
              </a:spcAft>
              <a:buClr>
                <a:schemeClr val="dk1"/>
              </a:buClr>
              <a:buSzPts val="1600"/>
              <a:buFont typeface="Open Sans"/>
              <a:buAutoNum type="arabicPeriod"/>
            </a:pPr>
            <a:r>
              <a:rPr lang="vi-VN" dirty="0"/>
              <a:t>Mô tả kỹ thuật liên quan</a:t>
            </a:r>
          </a:p>
          <a:p>
            <a:pPr marL="457200" lvl="0" indent="-330200" rtl="0">
              <a:spcBef>
                <a:spcPts val="0"/>
              </a:spcBef>
              <a:spcAft>
                <a:spcPts val="600"/>
              </a:spcAft>
              <a:buClr>
                <a:schemeClr val="dk1"/>
              </a:buClr>
              <a:buSzPts val="1600"/>
              <a:buAutoNum type="arabicPeriod"/>
            </a:pPr>
            <a:r>
              <a:rPr lang="vi-VN" dirty="0"/>
              <a:t>Demo chương trình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E8E7-B5DB-9245-8189-17907916CE25}"/>
              </a:ext>
            </a:extLst>
          </p:cNvPr>
          <p:cNvSpPr>
            <a:spLocks noGrp="1"/>
          </p:cNvSpPr>
          <p:nvPr>
            <p:ph type="title"/>
          </p:nvPr>
        </p:nvSpPr>
        <p:spPr>
          <a:xfrm>
            <a:off x="311700" y="0"/>
            <a:ext cx="8520600" cy="831300"/>
          </a:xfrm>
        </p:spPr>
        <p:txBody>
          <a:bodyPr>
            <a:normAutofit/>
          </a:bodyPr>
          <a:lstStyle/>
          <a:p>
            <a:r>
              <a:rPr lang="vi" sz="3200" dirty="0">
                <a:latin typeface="Open Sans"/>
                <a:ea typeface="Open Sans"/>
                <a:cs typeface="Open Sans"/>
                <a:sym typeface="Open Sans"/>
              </a:rPr>
              <a:t>5. Mô tả kỹ thuật liên quan</a:t>
            </a:r>
            <a:endParaRPr lang="en-VN" sz="3200" dirty="0"/>
          </a:p>
        </p:txBody>
      </p:sp>
      <p:sp>
        <p:nvSpPr>
          <p:cNvPr id="3" name="Text Placeholder 2">
            <a:extLst>
              <a:ext uri="{FF2B5EF4-FFF2-40B4-BE49-F238E27FC236}">
                <a16:creationId xmlns:a16="http://schemas.microsoft.com/office/drawing/2014/main" id="{9338574F-620F-4D41-B4D3-DA6A1B11C066}"/>
              </a:ext>
            </a:extLst>
          </p:cNvPr>
          <p:cNvSpPr>
            <a:spLocks noGrp="1"/>
          </p:cNvSpPr>
          <p:nvPr>
            <p:ph type="body" idx="1"/>
          </p:nvPr>
        </p:nvSpPr>
        <p:spPr>
          <a:xfrm>
            <a:off x="311700" y="831300"/>
            <a:ext cx="8520600" cy="3747925"/>
          </a:xfrm>
        </p:spPr>
        <p:txBody>
          <a:bodyPr>
            <a:normAutofit/>
          </a:bodyPr>
          <a:lstStyle/>
          <a:p>
            <a:pPr lvl="1">
              <a:lnSpc>
                <a:spcPct val="150000"/>
              </a:lnSpc>
            </a:pPr>
            <a:r>
              <a:rPr lang="en-VN" sz="1800" b="1" dirty="0"/>
              <a:t>Angular</a:t>
            </a:r>
            <a:r>
              <a:rPr lang="en-VN" sz="1800" dirty="0"/>
              <a:t>: </a:t>
            </a:r>
            <a:r>
              <a:rPr lang="vi-VN" sz="1800" dirty="0"/>
              <a:t>Angular là một Javascript Framework được tạo ra để xây dựng các ứng dụng web service. Môi trường cài đặt:</a:t>
            </a:r>
          </a:p>
          <a:p>
            <a:pPr lvl="2">
              <a:lnSpc>
                <a:spcPct val="150000"/>
              </a:lnSpc>
            </a:pPr>
            <a:r>
              <a:rPr lang="vi-VN" sz="1800" dirty="0"/>
              <a:t>Nodejs: trình thông dịch thực thi mã JavaScript giúp chúng ta có thể xây dựng được các ứng dụng web </a:t>
            </a:r>
          </a:p>
          <a:p>
            <a:pPr lvl="2">
              <a:lnSpc>
                <a:spcPct val="150000"/>
              </a:lnSpc>
            </a:pPr>
            <a:r>
              <a:rPr lang="vi-VN" sz="1800" dirty="0"/>
              <a:t>Ngôn ngữ lập trình: TypeScript</a:t>
            </a:r>
            <a:endParaRPr lang="en-VN" sz="1800" dirty="0"/>
          </a:p>
        </p:txBody>
      </p:sp>
    </p:spTree>
    <p:extLst>
      <p:ext uri="{BB962C8B-B14F-4D97-AF65-F5344CB8AC3E}">
        <p14:creationId xmlns:p14="http://schemas.microsoft.com/office/powerpoint/2010/main" val="275855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3200">
                <a:latin typeface="Open Sans"/>
                <a:ea typeface="Open Sans"/>
                <a:cs typeface="Open Sans"/>
                <a:sym typeface="Open Sans"/>
              </a:rPr>
              <a:t>6. Demo chương trình</a:t>
            </a:r>
            <a:endParaRPr sz="3200">
              <a:latin typeface="Open Sans"/>
              <a:ea typeface="Open Sans"/>
              <a:cs typeface="Open Sans"/>
              <a:sym typeface="Open Sans"/>
            </a:endParaRPr>
          </a:p>
        </p:txBody>
      </p:sp>
      <p:sp>
        <p:nvSpPr>
          <p:cNvPr id="250" name="Google Shape;250;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descr="A picture containing text, indoor, floor, library&#10;&#10;Description automatically generated">
            <a:extLst>
              <a:ext uri="{FF2B5EF4-FFF2-40B4-BE49-F238E27FC236}">
                <a16:creationId xmlns:a16="http://schemas.microsoft.com/office/drawing/2014/main" id="{F3552C58-8DA6-8243-AE3D-1CB705CBBF78}"/>
              </a:ext>
            </a:extLst>
          </p:cNvPr>
          <p:cNvPicPr>
            <a:picLocks noChangeAspect="1"/>
          </p:cNvPicPr>
          <p:nvPr/>
        </p:nvPicPr>
        <p:blipFill>
          <a:blip r:embed="rId3"/>
          <a:stretch>
            <a:fillRect/>
          </a:stretch>
        </p:blipFill>
        <p:spPr>
          <a:xfrm>
            <a:off x="2032000" y="1225225"/>
            <a:ext cx="5080000" cy="3263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457200" lvl="0" indent="-431800" algn="l" rtl="0">
              <a:spcBef>
                <a:spcPts val="0"/>
              </a:spcBef>
              <a:spcAft>
                <a:spcPts val="0"/>
              </a:spcAft>
              <a:buSzPts val="3200"/>
              <a:buFont typeface="Open Sans"/>
              <a:buAutoNum type="arabicPeriod"/>
            </a:pPr>
            <a:r>
              <a:rPr lang="vi" sz="3200" dirty="0">
                <a:latin typeface="Open Sans"/>
                <a:ea typeface="Open Sans"/>
                <a:cs typeface="Open Sans"/>
                <a:sym typeface="Open Sans"/>
              </a:rPr>
              <a:t>Giới thiệu bài toán</a:t>
            </a:r>
            <a:endParaRPr sz="3200" dirty="0">
              <a:latin typeface="Open Sans"/>
              <a:ea typeface="Open Sans"/>
              <a:cs typeface="Open Sans"/>
              <a:sym typeface="Open Sans"/>
            </a:endParaRPr>
          </a:p>
        </p:txBody>
      </p:sp>
      <p:sp>
        <p:nvSpPr>
          <p:cNvPr id="214" name="Google Shape;214;p17"/>
          <p:cNvSpPr txBox="1">
            <a:spLocks noGrp="1"/>
          </p:cNvSpPr>
          <p:nvPr>
            <p:ph type="body" idx="1"/>
          </p:nvPr>
        </p:nvSpPr>
        <p:spPr>
          <a:xfrm>
            <a:off x="311700" y="1225225"/>
            <a:ext cx="6830318" cy="33540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1200"/>
              </a:spcAft>
              <a:buNone/>
            </a:pPr>
            <a:r>
              <a:rPr lang="vi" dirty="0"/>
              <a:t>1.1. Giới thiệu về RFID</a:t>
            </a:r>
            <a:endParaRPr lang="en-US" dirty="0"/>
          </a:p>
          <a:p>
            <a:pPr marL="0" lvl="0" indent="0" algn="just" rtl="0">
              <a:spcBef>
                <a:spcPts val="0"/>
              </a:spcBef>
              <a:spcAft>
                <a:spcPts val="1200"/>
              </a:spcAft>
              <a:buNone/>
            </a:pPr>
            <a:r>
              <a:rPr lang="vi-VN" dirty="0"/>
              <a:t>- RFID (Radio Frequency Identification) là công nghệ nhận dạng đối tượng bằng sóng vô tuyến. Công nghệ này cho phép nhận biết các đối tượng thông qua hệ thống thu phát sóng radio, từ đó có thể giám sát, quản lý hoặc lưu vết từng đối tượng. Như trường hợp trên, bạn đi siêu thị, bỏ hàng vào xe đẩy và chỉ đơn giản đẩy thẳng xe qua cổng giám sát. Một thiết bị tự động nhận dạng từng món hàng bạn mua và tự động trừ vào tài khoản thanh toán của bạn. Nhanh và tiện lợi hơn rất nhiều!</a:t>
            </a:r>
          </a:p>
          <a:p>
            <a:pPr marL="0" lvl="0" indent="0" algn="just" rtl="0">
              <a:spcBef>
                <a:spcPts val="0"/>
              </a:spcBef>
              <a:spcAft>
                <a:spcPts val="1200"/>
              </a:spcAft>
              <a:buNone/>
            </a:pPr>
            <a:r>
              <a:rPr lang="vi-VN" dirty="0"/>
              <a:t>Đó chỉ là một trong rất nhiều ứng dụng tiện ích của công nghệ RFID.</a:t>
            </a:r>
            <a:endParaRPr dirty="0"/>
          </a:p>
        </p:txBody>
      </p:sp>
      <p:pic>
        <p:nvPicPr>
          <p:cNvPr id="1026" name="Picture 2" descr="RFID3">
            <a:extLst>
              <a:ext uri="{FF2B5EF4-FFF2-40B4-BE49-F238E27FC236}">
                <a16:creationId xmlns:a16="http://schemas.microsoft.com/office/drawing/2014/main" id="{17395F0A-9AC9-920E-F778-9093A0E0B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408" y="114413"/>
            <a:ext cx="2324892" cy="1551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7"/>
          <p:cNvSpPr txBox="1">
            <a:spLocks noGrp="1"/>
          </p:cNvSpPr>
          <p:nvPr>
            <p:ph type="body" idx="1"/>
          </p:nvPr>
        </p:nvSpPr>
        <p:spPr>
          <a:xfrm>
            <a:off x="429465" y="290341"/>
            <a:ext cx="8049518" cy="33540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1200"/>
              </a:spcAft>
              <a:buNone/>
            </a:pPr>
            <a:r>
              <a:rPr lang="vi-VN" b="1" i="0" dirty="0">
                <a:solidFill>
                  <a:srgbClr val="FF6600"/>
                </a:solidFill>
                <a:effectLst/>
                <a:latin typeface="Helvetica" panose="020B0604020202020204" pitchFamily="34" charset="0"/>
              </a:rPr>
              <a:t>Phát triển công nghệ RFID qua sáng chế</a:t>
            </a:r>
          </a:p>
          <a:p>
            <a:pPr algn="just"/>
            <a:r>
              <a:rPr lang="vi-VN" b="0" i="0" dirty="0">
                <a:solidFill>
                  <a:srgbClr val="525252"/>
                </a:solidFill>
                <a:effectLst/>
                <a:latin typeface="Helvetica" panose="020B0604020202020204" pitchFamily="34" charset="0"/>
              </a:rPr>
              <a:t>Năm 1969, sáng chế đầu tiên liên quan tới công nghệ RFID được Mario Cardullo đăng ký ở Mỹ. Mỹ cũng là quốc gia chiếm đa số các sáng chế về RFID. Thống kê từ năm 1976-2008, số sáng chế RFID ở Mỹ là 2.822 sáng chế, kế đến là Nhật: 244,  Đức: 130…</a:t>
            </a:r>
            <a:endParaRPr lang="vi-VN" b="0" i="0" dirty="0">
              <a:solidFill>
                <a:srgbClr val="525252"/>
              </a:solidFill>
              <a:effectLst/>
              <a:latin typeface="Arial" panose="020B0604020202020204" pitchFamily="34" charset="0"/>
            </a:endParaRPr>
          </a:p>
          <a:p>
            <a:pPr algn="just"/>
            <a:r>
              <a:rPr lang="vi-VN" b="0" i="0" dirty="0">
                <a:solidFill>
                  <a:srgbClr val="525252"/>
                </a:solidFill>
                <a:effectLst/>
                <a:latin typeface="Helvetica" panose="020B0604020202020204" pitchFamily="34" charset="0"/>
              </a:rPr>
              <a:t>Các công ty Micron Technologies, IBM và Symbol là những công ty dẫn đầu về các sáng chế trong công nghệ RFID. Hãng Micron đi đầu, có đến 183 các sáng chế về RFID, từ 5 sáng chế công bố trong năm 1999 tăng vọt nhiều nhất vào năm 2001, có đến 40 sáng chế được công bố. Tuy nhiên sau năm 2001 số lượng các sáng chế của Micron bắt đầu giảm xuống nhanh chóng. Tập đoàn IBM cũng đã tạo một bước ngoặt về tăng số lượng sáng chế, từ 10 sáng chế công bố trong năm 2005 tăng lên 32 sáng chế công bố trong năm 2007. Ngoài ra còn có những công ty khác như HP, Intermec IP và 3M Innovative Properties… Đến nay công nghệ RFID được nghiên cứu, sử dụng phổ biến ở nhiều nước và đã được tiêu chuẩn hóa bằng các tiêu chuẩn quốc tế.</a:t>
            </a:r>
            <a:endParaRPr lang="vi-VN" b="0" i="0" dirty="0">
              <a:solidFill>
                <a:srgbClr val="525252"/>
              </a:solidFill>
              <a:effectLst/>
              <a:latin typeface="Arial" panose="020B0604020202020204" pitchFamily="34" charset="0"/>
            </a:endParaRPr>
          </a:p>
          <a:p>
            <a:pPr marL="0" lvl="0" indent="0" algn="just" rtl="0">
              <a:spcBef>
                <a:spcPts val="0"/>
              </a:spcBef>
              <a:spcAft>
                <a:spcPts val="1200"/>
              </a:spcAft>
              <a:buNone/>
            </a:pPr>
            <a:endParaRPr lang="en-US" dirty="0"/>
          </a:p>
        </p:txBody>
      </p:sp>
      <p:pic>
        <p:nvPicPr>
          <p:cNvPr id="2050" name="Picture 2">
            <a:extLst>
              <a:ext uri="{FF2B5EF4-FFF2-40B4-BE49-F238E27FC236}">
                <a16:creationId xmlns:a16="http://schemas.microsoft.com/office/drawing/2014/main" id="{301C1FEA-8C17-25AD-44F2-62CE9D552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829" y="2985655"/>
            <a:ext cx="3048819" cy="18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74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7"/>
          <p:cNvSpPr txBox="1">
            <a:spLocks noGrp="1"/>
          </p:cNvSpPr>
          <p:nvPr>
            <p:ph type="body" idx="1"/>
          </p:nvPr>
        </p:nvSpPr>
        <p:spPr>
          <a:xfrm>
            <a:off x="429465" y="290341"/>
            <a:ext cx="8049518" cy="33540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vi-VN" b="1" i="0" dirty="0">
                <a:solidFill>
                  <a:srgbClr val="FF6600"/>
                </a:solidFill>
                <a:effectLst/>
                <a:latin typeface="Helvetica" panose="020B0604020202020204" pitchFamily="34" charset="0"/>
              </a:rPr>
              <a:t>Ứng dụng RFID tại Việt Nam</a:t>
            </a:r>
          </a:p>
          <a:p>
            <a:pPr algn="just"/>
            <a:r>
              <a:rPr lang="vi-VN" b="0" i="0" dirty="0">
                <a:solidFill>
                  <a:srgbClr val="525252"/>
                </a:solidFill>
                <a:effectLst/>
                <a:latin typeface="Helvetica" panose="020B0604020202020204" pitchFamily="34" charset="0"/>
              </a:rPr>
              <a:t>Việt Nam đã từng bước ứng dụng các tiện ích của công nghệ RFID. Điển hình như công ty TECHPRO Việt Nam, hợp tác cùng Hãng IDTECK – Korea ứng dụng RFID trong chấm công điện tử, kiểm soát thang máy. Viện Công nghệ Thông tin đã giới thiệu chào bán các hệ thống ứng dụng RFID như: hệ thống kiểm soát xâm thực AC200 sử dụng thẻ RFID; khóa thẻ điện tử RFID K400R; hệ thống kiểm soát vô tuyến.</a:t>
            </a:r>
          </a:p>
          <a:p>
            <a:pPr algn="just"/>
            <a:endParaRPr lang="vi-VN" b="0" i="0" dirty="0">
              <a:solidFill>
                <a:srgbClr val="525252"/>
              </a:solidFill>
              <a:effectLst/>
              <a:latin typeface="Helvetica" panose="020B0604020202020204" pitchFamily="34" charset="0"/>
            </a:endParaRPr>
          </a:p>
          <a:p>
            <a:pPr algn="just"/>
            <a:r>
              <a:rPr lang="vi-VN" b="0" i="0" dirty="0">
                <a:solidFill>
                  <a:srgbClr val="525252"/>
                </a:solidFill>
                <a:effectLst/>
                <a:latin typeface="Helvetica" panose="020B0604020202020204" pitchFamily="34" charset="0"/>
              </a:rPr>
              <a:t>Trung tâm công nghệ cao Việt Nam, thuộc Viện điện tử – tin học – tự động hóa, đang nghiên cứu thiết kế và xây dựng hệ phần mềm cho các hệ thống quản lý tự động bằng thẻ RFID để ứng dụng trong hệ thống thu phí cầu đường. Tại TP. HCM, công nghệ RFID cũng đang được triển khai ứng dụng trong trạm thu phí Xa lộ Hà Nội và hệ thống kiểm soát bãi đỗ xe tự động tại hầm đậu xe tòa nhà The Manor…</a:t>
            </a:r>
            <a:endParaRPr lang="en-US" dirty="0"/>
          </a:p>
        </p:txBody>
      </p:sp>
    </p:spTree>
    <p:extLst>
      <p:ext uri="{BB962C8B-B14F-4D97-AF65-F5344CB8AC3E}">
        <p14:creationId xmlns:p14="http://schemas.microsoft.com/office/powerpoint/2010/main" val="17318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FID6">
            <a:extLst>
              <a:ext uri="{FF2B5EF4-FFF2-40B4-BE49-F238E27FC236}">
                <a16:creationId xmlns:a16="http://schemas.microsoft.com/office/drawing/2014/main" id="{C4544963-F888-57B2-13A8-8AD73E004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0" y="162790"/>
            <a:ext cx="5527963" cy="41459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FDEA17-D749-7E30-FD97-151D69782798}"/>
              </a:ext>
            </a:extLst>
          </p:cNvPr>
          <p:cNvSpPr txBox="1"/>
          <p:nvPr/>
        </p:nvSpPr>
        <p:spPr>
          <a:xfrm>
            <a:off x="2197405" y="4454236"/>
            <a:ext cx="4979248" cy="307777"/>
          </a:xfrm>
          <a:prstGeom prst="rect">
            <a:avLst/>
          </a:prstGeom>
          <a:noFill/>
        </p:spPr>
        <p:txBody>
          <a:bodyPr wrap="none" rtlCol="0">
            <a:spAutoFit/>
          </a:bodyPr>
          <a:lstStyle/>
          <a:p>
            <a:r>
              <a:rPr lang="vi-VN" i="1" dirty="0">
                <a:latin typeface="helvetica" panose="020B0604020202020204" pitchFamily="34" charset="0"/>
                <a:cs typeface="helvetica" panose="020B0604020202020204" pitchFamily="34" charset="0"/>
              </a:rPr>
              <a:t>Các trạm thi phí đang dần đổi sang hình thức thi phí tự động</a:t>
            </a:r>
          </a:p>
        </p:txBody>
      </p:sp>
    </p:spTree>
    <p:extLst>
      <p:ext uri="{BB962C8B-B14F-4D97-AF65-F5344CB8AC3E}">
        <p14:creationId xmlns:p14="http://schemas.microsoft.com/office/powerpoint/2010/main" val="176873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7"/>
          <p:cNvSpPr txBox="1">
            <a:spLocks noGrp="1"/>
          </p:cNvSpPr>
          <p:nvPr>
            <p:ph type="body" idx="1"/>
          </p:nvPr>
        </p:nvSpPr>
        <p:spPr>
          <a:xfrm>
            <a:off x="457174" y="699050"/>
            <a:ext cx="8049518" cy="33540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1200"/>
              </a:spcAft>
              <a:buNone/>
            </a:pPr>
            <a:r>
              <a:rPr lang="vi-VN" b="1" i="0" dirty="0">
                <a:solidFill>
                  <a:srgbClr val="FF6600"/>
                </a:solidFill>
                <a:effectLst/>
                <a:latin typeface="Helvetica" panose="020B0604020202020204" pitchFamily="34" charset="0"/>
              </a:rPr>
              <a:t>Thị trường RFID</a:t>
            </a:r>
            <a:endParaRPr lang="vi-VN" b="0" i="0" dirty="0">
              <a:solidFill>
                <a:srgbClr val="525252"/>
              </a:solidFill>
              <a:effectLst/>
              <a:latin typeface="Helvetica" panose="020B0604020202020204" pitchFamily="34" charset="0"/>
            </a:endParaRPr>
          </a:p>
          <a:p>
            <a:pPr algn="just"/>
            <a:r>
              <a:rPr lang="vi-VN" b="0" i="0" dirty="0">
                <a:solidFill>
                  <a:srgbClr val="525252"/>
                </a:solidFill>
                <a:effectLst/>
                <a:latin typeface="Helvetica" panose="020B0604020202020204" pitchFamily="34" charset="0"/>
              </a:rPr>
              <a:t>Trong năm 2007, toàn thế giới đã bán được hơn 2,24 tỷ thẻ RFID. Dự báo năm 2010 sẽ có 33 tỷ thẻ RFID được sản xuất ra trên phạm vi toàn cầu. Một bộ đọc RFID thông thường được bán với mức giá khoảng 1.000 USD, các thẻ RFID có giá dao động trên dưới 1 USD và có xu hướng ngày càng giảm.</a:t>
            </a:r>
          </a:p>
          <a:p>
            <a:pPr algn="just"/>
            <a:r>
              <a:rPr lang="vi-VN" b="0" i="0" dirty="0">
                <a:solidFill>
                  <a:srgbClr val="525252"/>
                </a:solidFill>
                <a:effectLst/>
                <a:latin typeface="Helvetica" panose="020B0604020202020204" pitchFamily="34" charset="0"/>
              </a:rPr>
              <a:t>Từ năm 1955 đến năm 2005, doanh thu thẻ RFID vào khoảng 2,4 tỷ USD. IDTechEx cho biết thị trường RFID năm 2007, từ 4,93 tỷ USD sẽ tăng trưởng đến 5,29 tỷ USD vào năm 2008, tăng khoảng 7,3%. Hãng nghiên cứu ABI Research dự báo thị trường RFID vào năm 2013 sẽ đạt doanh thu 9,7 tỷ USD với mức tăng trưởng hàng năm là 15%.</a:t>
            </a:r>
          </a:p>
          <a:p>
            <a:pPr algn="just"/>
            <a:endParaRPr lang="vi-VN" b="0" i="0" dirty="0">
              <a:solidFill>
                <a:srgbClr val="525252"/>
              </a:solidFill>
              <a:effectLst/>
              <a:latin typeface="Helvetica" panose="020B0604020202020204" pitchFamily="34" charset="0"/>
            </a:endParaRPr>
          </a:p>
          <a:p>
            <a:pPr algn="just"/>
            <a:r>
              <a:rPr lang="vi-VN" b="0" i="0" dirty="0">
                <a:solidFill>
                  <a:srgbClr val="525252"/>
                </a:solidFill>
                <a:effectLst/>
                <a:latin typeface="Helvetica" panose="020B0604020202020204" pitchFamily="34" charset="0"/>
              </a:rPr>
              <a:t>Điều thú vị là Trung Quốc, một nước gần như chưa có trong bản đồ sáng chế về RFID nhưng lại là nước có doanh thu từ các sản phẩm của công nghệ RFID tương đương với Mỹ: 1,3 tỷ USD (năm 2008)</a:t>
            </a:r>
            <a:endParaRPr lang="en-US" dirty="0"/>
          </a:p>
        </p:txBody>
      </p:sp>
    </p:spTree>
    <p:extLst>
      <p:ext uri="{BB962C8B-B14F-4D97-AF65-F5344CB8AC3E}">
        <p14:creationId xmlns:p14="http://schemas.microsoft.com/office/powerpoint/2010/main" val="345971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FID8">
            <a:extLst>
              <a:ext uri="{FF2B5EF4-FFF2-40B4-BE49-F238E27FC236}">
                <a16:creationId xmlns:a16="http://schemas.microsoft.com/office/drawing/2014/main" id="{2805951E-0394-9DFF-1E00-D4EAE7FAD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853" y="258474"/>
            <a:ext cx="40957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01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311700" y="-598"/>
            <a:ext cx="8520600" cy="831300"/>
          </a:xfrm>
          <a:prstGeom prst="rect">
            <a:avLst/>
          </a:prstGeom>
        </p:spPr>
        <p:txBody>
          <a:bodyPr spcFirstLastPara="1" wrap="square" lIns="91425" tIns="91425" rIns="91425" bIns="91425" anchor="b" anchorCtr="0">
            <a:normAutofit/>
          </a:bodyPr>
          <a:lstStyle/>
          <a:p>
            <a:pPr marL="457200" lvl="0" indent="-431800" algn="l" rtl="0">
              <a:spcBef>
                <a:spcPts val="0"/>
              </a:spcBef>
              <a:spcAft>
                <a:spcPts val="0"/>
              </a:spcAft>
              <a:buClr>
                <a:srgbClr val="000000"/>
              </a:buClr>
              <a:buSzPts val="3200"/>
              <a:buFont typeface="Open Sans"/>
              <a:buAutoNum type="arabicPeriod"/>
            </a:pPr>
            <a:r>
              <a:rPr lang="vi" sz="3200" dirty="0">
                <a:solidFill>
                  <a:srgbClr val="000000"/>
                </a:solidFill>
                <a:latin typeface="Open Sans"/>
                <a:ea typeface="Open Sans"/>
                <a:cs typeface="Open Sans"/>
                <a:sym typeface="Open Sans"/>
              </a:rPr>
              <a:t>Giới thiệu bài toán</a:t>
            </a:r>
            <a:endParaRPr dirty="0"/>
          </a:p>
        </p:txBody>
      </p:sp>
      <p:sp>
        <p:nvSpPr>
          <p:cNvPr id="220" name="Google Shape;220;p18"/>
          <p:cNvSpPr txBox="1">
            <a:spLocks noGrp="1"/>
          </p:cNvSpPr>
          <p:nvPr>
            <p:ph type="body" idx="1"/>
          </p:nvPr>
        </p:nvSpPr>
        <p:spPr>
          <a:xfrm>
            <a:off x="311700" y="720969"/>
            <a:ext cx="8520600" cy="38582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t>1.2. RFID ứng dụng trong thư viện</a:t>
            </a:r>
          </a:p>
          <a:p>
            <a:r>
              <a:rPr lang="vi-VN" dirty="0"/>
              <a:t>Trước đây, trong mô hình thư viện kho đóng truyền thống, cả thư viện và người dùng gặp nhiều bất cập trong việc tra cứu tài liệu, tìm tài liệu hay quản lý lưu thông mượn trả tài liệu. Bạn đọc thường mất thời gian vào việc tra cứu, đăng ký mượn/trả, trong khi thư viện tốn nhiều nhân công trong việc quản lý, vận hành hệ thống.</a:t>
            </a:r>
          </a:p>
          <a:p>
            <a:r>
              <a:rPr lang="vi-VN" b="1" dirty="0">
                <a:hlinkClick r:id="rId3"/>
              </a:rPr>
              <a:t>Công nghệ RFID </a:t>
            </a:r>
            <a:r>
              <a:rPr lang="vi-VN" dirty="0"/>
              <a:t>bắt đầu được áp dụng rộng rãi vào quản lý thư viện từ khoảng những năm 2000 trong các mô hình thư viện hiện đại, thân thiện, luôn hướng tới việc tạo sự tiện nghi và chủ động cho người dùng. Ngay từ thời điểm mới được áp dụng, RFID đã chứng minh được tính tiện lợi và ưu thế vượt trội so với các công nghệ quản lý tài liệu trước đây</a:t>
            </a: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1771</Words>
  <Application>Microsoft Macintosh PowerPoint</Application>
  <PresentationFormat>On-screen Show (16:9)</PresentationFormat>
  <Paragraphs>80</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helvetica</vt:lpstr>
      <vt:lpstr>Economica</vt:lpstr>
      <vt:lpstr>helvetica</vt:lpstr>
      <vt:lpstr>Arial</vt:lpstr>
      <vt:lpstr>Open Sans</vt:lpstr>
      <vt:lpstr>Luxe</vt:lpstr>
      <vt:lpstr>Báo Cáo  Seminar Chuyên đề</vt:lpstr>
      <vt:lpstr>Nội dung báo cáo</vt:lpstr>
      <vt:lpstr>Giới thiệu bài toán</vt:lpstr>
      <vt:lpstr>PowerPoint Presentation</vt:lpstr>
      <vt:lpstr>PowerPoint Presentation</vt:lpstr>
      <vt:lpstr>PowerPoint Presentation</vt:lpstr>
      <vt:lpstr>PowerPoint Presentation</vt:lpstr>
      <vt:lpstr>PowerPoint Presentation</vt:lpstr>
      <vt:lpstr>Giới thiệu bài toán</vt:lpstr>
      <vt:lpstr>PowerPoint Presentation</vt:lpstr>
      <vt:lpstr>2. Luồng nghiệp vụ và phạm vi bài toán</vt:lpstr>
      <vt:lpstr>PowerPoint Presentation</vt:lpstr>
      <vt:lpstr>PowerPoint Presentation</vt:lpstr>
      <vt:lpstr>PowerPoint Presentation</vt:lpstr>
      <vt:lpstr>3. Mô tả về thiết bị áp dụng</vt:lpstr>
      <vt:lpstr>HEX – CEAN RFID</vt:lpstr>
      <vt:lpstr>4. Lợi ích khi sử dụng RFID</vt:lpstr>
      <vt:lpstr>5. Mô tả kỹ thuật liên quan</vt:lpstr>
      <vt:lpstr>5. Mô tả kỹ thuật liên quan</vt:lpstr>
      <vt:lpstr>5. Mô tả kỹ thuật liên quan</vt:lpstr>
      <vt:lpstr>6. Demo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Seminar Chuyên đề</dc:title>
  <cp:lastModifiedBy>i.mnotanyoneunit@gmail.com</cp:lastModifiedBy>
  <cp:revision>58</cp:revision>
  <dcterms:modified xsi:type="dcterms:W3CDTF">2022-05-18T03:47:06Z</dcterms:modified>
</cp:coreProperties>
</file>