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1" r:id="rId5"/>
    <p:sldId id="274" r:id="rId6"/>
    <p:sldId id="285" r:id="rId7"/>
    <p:sldId id="275" r:id="rId8"/>
    <p:sldId id="283" r:id="rId9"/>
    <p:sldId id="261" r:id="rId10"/>
    <p:sldId id="286" r:id="rId11"/>
    <p:sldId id="28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99830332" name="模型桨准备起飞" initials="模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FFFF"/>
    <a:srgbClr val="E6E6E6"/>
    <a:srgbClr val="764D39"/>
    <a:srgbClr val="8C4F25"/>
    <a:srgbClr val="F0F0F0"/>
    <a:srgbClr val="E4D0C0"/>
    <a:srgbClr val="DCDCDC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6" y="45"/>
      </p:cViewPr>
      <p:guideLst>
        <p:guide orient="horz" pos="221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1BAEA-D697-4434-A57E-CCE232DBA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59445" y="4496435"/>
            <a:ext cx="1922145" cy="101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934403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indent="0" algn="r" fontAlgn="auto">
              <a:lnSpc>
                <a:spcPct val="11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Xiumei Xue  </a:t>
            </a:r>
            <a:endParaRPr kumimoji="1" lang="zh-CN" altLang="en-US" dirty="0">
              <a:solidFill>
                <a:schemeClr val="accent1">
                  <a:lumMod val="50000"/>
                </a:schemeClr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</a:endParaRPr>
          </a:p>
          <a:p>
            <a:pPr indent="0" algn="r" fontAlgn="auto">
              <a:lnSpc>
                <a:spcPct val="115000"/>
              </a:lnSpc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Jan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 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17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, 202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Georgia" panose="02040502050405020303" charset="0"/>
                <a:ea typeface="微软雅黑" panose="020B0503020204020204" charset="-122"/>
                <a:cs typeface="Georgia" panose="02040502050405020303" charset="0"/>
              </a:rPr>
              <a:t>5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Georgia" panose="02040502050405020303" charset="0"/>
              <a:ea typeface="微软雅黑" panose="020B0503020204020204" charset="-122"/>
              <a:cs typeface="Georgia" panose="02040502050405020303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75435" y="1952625"/>
            <a:ext cx="8174355" cy="1698625"/>
            <a:chOff x="2334" y="3075"/>
            <a:chExt cx="12873" cy="2675"/>
          </a:xfrm>
        </p:grpSpPr>
        <p:cxnSp>
          <p:nvCxnSpPr>
            <p:cNvPr id="6" name="直线连接符 3"/>
            <p:cNvCxnSpPr/>
            <p:nvPr/>
          </p:nvCxnSpPr>
          <p:spPr>
            <a:xfrm flipH="1">
              <a:off x="2334" y="3075"/>
              <a:ext cx="9" cy="2116"/>
            </a:xfrm>
            <a:prstGeom prst="line">
              <a:avLst/>
            </a:prstGeom>
            <a:ln w="412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739" y="3176"/>
              <a:ext cx="12468" cy="2574"/>
            </a:xfrm>
            <a:prstGeom prst="rect">
              <a:avLst/>
            </a:prstGeom>
          </p:spPr>
          <p:txBody>
            <a:bodyPr>
              <a:noAutofit/>
            </a:bodyPr>
            <a:p>
              <a:r>
                <a:rPr lang="en-US" altLang="zh-CN" sz="2400" b="1">
                  <a:solidFill>
                    <a:srgbClr val="44546A"/>
                  </a:solidFill>
                  <a:latin typeface="Georgia" panose="02040502050405020303" charset="0"/>
                  <a:ea typeface="NimbusRomNo9L-Medi"/>
                  <a:cs typeface="Georgia" panose="02040502050405020303" charset="0"/>
                </a:rPr>
                <a:t>Enhanc</a:t>
              </a:r>
              <a:r>
                <a:rPr lang="en-US" altLang="zh-CN" sz="2400" b="1">
                  <a:solidFill>
                    <a:srgbClr val="44546A"/>
                  </a:solidFill>
                  <a:latin typeface="Georgia" panose="02040502050405020303" charset="0"/>
                  <a:ea typeface="NimbusRomNo9L-Medi"/>
                  <a:cs typeface="Georgia" panose="02040502050405020303" charset="0"/>
                </a:rPr>
                <a:t>e Visual Reasoning in VQA Tasks through Architectural Choices and Training Strategies</a:t>
              </a:r>
              <a:endParaRPr lang="en-US" altLang="zh-CN" sz="2400" b="1">
                <a:solidFill>
                  <a:srgbClr val="44546A"/>
                </a:solidFill>
                <a:latin typeface="Georgia" panose="02040502050405020303" charset="0"/>
                <a:ea typeface="NimbusRomNo9L-Medi"/>
                <a:cs typeface="Georgia" panose="020405020504050203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47015" y="307340"/>
            <a:ext cx="225806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M</a:t>
            </a:r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otivation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28575" cmpd="sng">
            <a:solidFill>
              <a:srgbClr val="44546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5446;p76"/>
          <p:cNvGrpSpPr/>
          <p:nvPr/>
        </p:nvGrpSpPr>
        <p:grpSpPr>
          <a:xfrm>
            <a:off x="5334221" y="1956302"/>
            <a:ext cx="383827" cy="324586"/>
            <a:chOff x="1492675" y="2027925"/>
            <a:chExt cx="481825" cy="481825"/>
          </a:xfrm>
          <a:solidFill>
            <a:schemeClr val="bg1"/>
          </a:solidFill>
        </p:grpSpPr>
        <p:sp>
          <p:nvSpPr>
            <p:cNvPr id="3" name="Google Shape;5447;p7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5448;p7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5449;p7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5450;p7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5451;p7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oogle Shape;8310;p82"/>
          <p:cNvGrpSpPr/>
          <p:nvPr/>
        </p:nvGrpSpPr>
        <p:grpSpPr>
          <a:xfrm>
            <a:off x="5314970" y="3541401"/>
            <a:ext cx="388119" cy="381988"/>
            <a:chOff x="-1592325" y="3957400"/>
            <a:chExt cx="293025" cy="277275"/>
          </a:xfrm>
          <a:solidFill>
            <a:schemeClr val="bg1"/>
          </a:solidFill>
        </p:grpSpPr>
        <p:sp>
          <p:nvSpPr>
            <p:cNvPr id="30" name="Google Shape;8311;p82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35" name="Google Shape;8312;p82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37" name="Google Shape;8313;p82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44" name="Google Shape;8314;p82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</p:grpSp>
      <p:sp>
        <p:nvSpPr>
          <p:cNvPr id="48" name="Google Shape;6144;p78"/>
          <p:cNvSpPr/>
          <p:nvPr/>
        </p:nvSpPr>
        <p:spPr>
          <a:xfrm>
            <a:off x="5332668" y="5125127"/>
            <a:ext cx="339510" cy="34922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endParaRPr sz="1000"/>
          </a:p>
        </p:txBody>
      </p:sp>
      <p:sp>
        <p:nvSpPr>
          <p:cNvPr id="16" name="文本框 15"/>
          <p:cNvSpPr txBox="1"/>
          <p:nvPr/>
        </p:nvSpPr>
        <p:spPr>
          <a:xfrm>
            <a:off x="494665" y="1207135"/>
            <a:ext cx="5043170" cy="3917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Current neural network models struggle with tasks requiring spatial reasoning or counting. They often rely on </a:t>
            </a:r>
            <a:r>
              <a:rPr lang="en-US" altLang="zh-CN" i="1"/>
              <a:t>pattern recognition</a:t>
            </a:r>
            <a:r>
              <a:rPr lang="en-US" altLang="zh-CN"/>
              <a:t> rather than true spatial understanding.</a:t>
            </a:r>
            <a:endParaRPr lang="en-US" altLang="zh-CN"/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Given this, I am somewhat skeptical of the research path based on the inherent, restrictive approach and am more drawn to exploring interactive learning.</a:t>
            </a:r>
            <a:endParaRPr lang="en-US" altLang="zh-CN"/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i="1"/>
              <a:t>Interactive learning</a:t>
            </a:r>
            <a:r>
              <a:rPr lang="en-US" altLang="zh-CN"/>
              <a:t> is a paradigm in artificial intelligence where agents learn to perform tasks through interactions with a teacher or environment. This approach is particularly relevant in dynamic or unforeseen context.</a:t>
            </a:r>
            <a:endParaRPr lang="en-US" altLang="zh-CN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288665"/>
            <a:ext cx="5247640" cy="268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90" y="485775"/>
            <a:ext cx="4137660" cy="2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47015" y="307340"/>
            <a:ext cx="3805555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Related Work &amp; Datasets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28575" cmpd="sng">
            <a:solidFill>
              <a:srgbClr val="44546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>
            <p:custDataLst>
              <p:tags r:id="rId1"/>
            </p:custDataLst>
          </p:nvPr>
        </p:nvSpPr>
        <p:spPr>
          <a:xfrm>
            <a:off x="558165" y="2626995"/>
            <a:ext cx="7136130" cy="317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b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CLEVR (Johnson et al., 2016)</a:t>
            </a:r>
            <a:endParaRPr kumimoji="1" lang="en-US" altLang="zh-CN" b="1" dirty="0">
              <a:solidFill>
                <a:schemeClr val="tx1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285750" indent="-285750" algn="l">
              <a:lnSpc>
                <a:spcPct val="114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  <a:cs typeface="+mn-lt"/>
              </a:rPr>
              <a:t>a diagnostic dataset for compositional language and elementary visual reasoning by providing a series of synthetic 3D rendered images and corresponding complex questions</a:t>
            </a:r>
            <a:endParaRPr lang="en-US" altLang="zh-CN" dirty="0">
              <a:solidFill>
                <a:schemeClr val="tx1"/>
              </a:solidFill>
              <a:effectLst/>
              <a:cs typeface="+mn-lt"/>
            </a:endParaRPr>
          </a:p>
          <a:p>
            <a:pPr marL="285750" indent="-285750" algn="l">
              <a:lnSpc>
                <a:spcPct val="114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  <a:cs typeface="+mn-lt"/>
              </a:rPr>
              <a:t>helps evaluate VQA models on multi-dimensional benchmarks such as </a:t>
            </a:r>
            <a:r>
              <a:rPr lang="en-US" altLang="zh-CN" sz="1600" i="1" dirty="0">
                <a:solidFill>
                  <a:srgbClr val="44546A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Question Type</a:t>
            </a:r>
            <a:r>
              <a:rPr lang="en-US" altLang="zh-CN" sz="1600" i="1" dirty="0">
                <a:solidFill>
                  <a:schemeClr val="tx1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en-US" altLang="zh-CN" sz="1600" i="1" dirty="0">
                <a:solidFill>
                  <a:srgbClr val="44546A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Relation Type</a:t>
            </a:r>
            <a:r>
              <a:rPr lang="en-US" altLang="zh-CN" sz="1600" i="1" dirty="0">
                <a:solidFill>
                  <a:schemeClr val="tx1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en-US" altLang="zh-CN" sz="1600" i="1" dirty="0">
                <a:solidFill>
                  <a:srgbClr val="44546A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Question Size</a:t>
            </a:r>
            <a:r>
              <a:rPr lang="en-US" altLang="zh-CN" sz="1600" i="1" dirty="0">
                <a:solidFill>
                  <a:schemeClr val="tx1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en-US" altLang="zh-CN" sz="1600" i="1" dirty="0">
                <a:solidFill>
                  <a:srgbClr val="44546A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Spatial Reasoning</a:t>
            </a:r>
            <a:r>
              <a:rPr lang="en-US" altLang="zh-CN" sz="1600" i="1" dirty="0">
                <a:solidFill>
                  <a:schemeClr val="tx1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en-US" altLang="zh-CN" sz="1600" i="1" dirty="0">
                <a:solidFill>
                  <a:srgbClr val="44546A"/>
                </a:solidFill>
                <a:effectLst/>
                <a:latin typeface="Georgia" panose="02040502050405020303" charset="0"/>
                <a:cs typeface="Georgia" panose="02040502050405020303" charset="0"/>
              </a:rPr>
              <a:t>Compositional Generalization</a:t>
            </a:r>
            <a:r>
              <a:rPr lang="en-US" altLang="zh-CN" sz="1600" i="1" dirty="0">
                <a:solidFill>
                  <a:schemeClr val="tx1"/>
                </a:solidFill>
                <a:effectLst/>
                <a:cs typeface="+mn-lt"/>
              </a:rPr>
              <a:t>, etc</a:t>
            </a:r>
            <a:endParaRPr lang="en-US" altLang="zh-CN" sz="1600" i="1" dirty="0">
              <a:solidFill>
                <a:schemeClr val="tx1"/>
              </a:solidFill>
              <a:effectLst/>
              <a:cs typeface="+mn-lt"/>
            </a:endParaRPr>
          </a:p>
          <a:p>
            <a:pPr marL="285750" indent="-285750" algn="l">
              <a:lnSpc>
                <a:spcPct val="114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effectLst/>
                <a:cs typeface="+mn-lt"/>
              </a:rPr>
              <a:t>ensures data diversity and balance, while also providing detailed question parsing, allowing researchers to deeply analyze the model’s reasoning process</a:t>
            </a:r>
            <a:endParaRPr lang="en-US" altLang="zh-CN" dirty="0">
              <a:solidFill>
                <a:schemeClr val="tx1"/>
              </a:solidFill>
              <a:effectLst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4665" y="1176020"/>
            <a:ext cx="6941185" cy="1037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Visual Question Answering (VQA)</a:t>
            </a:r>
            <a:r>
              <a:rPr lang="en-US" altLang="zh-CN" dirty="0">
                <a:effectLst/>
                <a:cs typeface="+mn-lt"/>
                <a:sym typeface="+mn-ea"/>
              </a:rPr>
              <a:t> is a multimodal task that bridges computer vision and natural language processing, requiring models to reason over both visual and linguistic inputs. </a:t>
            </a:r>
            <a:endParaRPr lang="en-US" altLang="zh-CN" dirty="0">
              <a:effectLst/>
              <a:cs typeface="+mn-lt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832090" y="909320"/>
            <a:ext cx="3601085" cy="5203825"/>
            <a:chOff x="12965" y="1201"/>
            <a:chExt cx="5671" cy="8195"/>
          </a:xfrm>
        </p:grpSpPr>
        <p:sp>
          <p:nvSpPr>
            <p:cNvPr id="17" name="文本框 16"/>
            <p:cNvSpPr txBox="1"/>
            <p:nvPr/>
          </p:nvSpPr>
          <p:spPr>
            <a:xfrm>
              <a:off x="13090" y="8840"/>
              <a:ext cx="5451" cy="55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algn="l">
                <a:lnSpc>
                  <a:spcPct val="114000"/>
                </a:lnSpc>
                <a:buNone/>
              </a:pPr>
              <a:r>
                <a:rPr lang="en-US" altLang="zh-CN" sz="1400" dirty="0">
                  <a:effectLst/>
                  <a:cs typeface="+mn-lt"/>
                  <a:sym typeface="+mn-ea"/>
                </a:rPr>
                <a:t>Example image and QA pairs in CLEVR</a:t>
              </a:r>
              <a:endParaRPr lang="en-US" altLang="zh-CN" sz="1400" dirty="0">
                <a:effectLst/>
                <a:cs typeface="+mn-lt"/>
                <a:sym typeface="+mn-ea"/>
              </a:endParaRPr>
            </a:p>
          </p:txBody>
        </p:sp>
        <p:pic>
          <p:nvPicPr>
            <p:cNvPr id="3" name="图片 2" descr="屏幕截图 2025-01-15 21591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b="3378"/>
            <a:stretch>
              <a:fillRect/>
            </a:stretch>
          </p:blipFill>
          <p:spPr>
            <a:xfrm>
              <a:off x="12965" y="1201"/>
              <a:ext cx="5475" cy="7493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3185" y="1493"/>
              <a:ext cx="3100" cy="99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>
                  <a:solidFill>
                    <a:schemeClr val="bg1"/>
                  </a:solidFill>
                </a:rPr>
                <a:t>Large gray rubber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r>
                <a:rPr lang="en-US" altLang="zh-CN" sz="1400">
                  <a:solidFill>
                    <a:schemeClr val="bg1"/>
                  </a:solidFill>
                </a:rPr>
                <a:t>cylinder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674" y="3255"/>
              <a:ext cx="3040" cy="11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>
                  <a:solidFill>
                    <a:schemeClr val="bg1"/>
                  </a:solidFill>
                </a:rPr>
                <a:t>Small brown rubber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r>
                <a:rPr lang="en-US" altLang="zh-CN" sz="1400">
                  <a:solidFill>
                    <a:schemeClr val="bg1"/>
                  </a:solidFill>
                </a:rPr>
                <a:t>cube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596" y="1361"/>
              <a:ext cx="3040" cy="11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>
                  <a:solidFill>
                    <a:schemeClr val="bg1"/>
                  </a:solidFill>
                </a:rPr>
                <a:t>Large brown matte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r>
                <a:rPr lang="en-US" altLang="zh-CN" sz="1400">
                  <a:solidFill>
                    <a:schemeClr val="bg1"/>
                  </a:solidFill>
                </a:rPr>
                <a:t>cube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47015" y="307340"/>
            <a:ext cx="5848985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  <a:sym typeface="+mn-ea"/>
              </a:rPr>
              <a:t>Look into CLEVR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  <a:sym typeface="+mn-ea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28575" cmpd="sng">
            <a:solidFill>
              <a:srgbClr val="44546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5446;p76"/>
          <p:cNvGrpSpPr/>
          <p:nvPr/>
        </p:nvGrpSpPr>
        <p:grpSpPr>
          <a:xfrm>
            <a:off x="5334221" y="1956302"/>
            <a:ext cx="383827" cy="324586"/>
            <a:chOff x="1492675" y="2027925"/>
            <a:chExt cx="481825" cy="481825"/>
          </a:xfrm>
          <a:solidFill>
            <a:schemeClr val="bg1"/>
          </a:solidFill>
        </p:grpSpPr>
        <p:sp>
          <p:nvSpPr>
            <p:cNvPr id="3" name="Google Shape;5447;p7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5448;p7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5449;p7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5450;p7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5451;p7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oogle Shape;8310;p82"/>
          <p:cNvGrpSpPr/>
          <p:nvPr/>
        </p:nvGrpSpPr>
        <p:grpSpPr>
          <a:xfrm>
            <a:off x="5314970" y="3541401"/>
            <a:ext cx="388119" cy="381988"/>
            <a:chOff x="-1592325" y="3957400"/>
            <a:chExt cx="293025" cy="277275"/>
          </a:xfrm>
          <a:solidFill>
            <a:schemeClr val="bg1"/>
          </a:solidFill>
        </p:grpSpPr>
        <p:sp>
          <p:nvSpPr>
            <p:cNvPr id="30" name="Google Shape;8311;p82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35" name="Google Shape;8312;p82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37" name="Google Shape;8313;p82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44" name="Google Shape;8314;p82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</p:grpSp>
      <p:sp>
        <p:nvSpPr>
          <p:cNvPr id="48" name="Google Shape;6144;p78"/>
          <p:cNvSpPr/>
          <p:nvPr/>
        </p:nvSpPr>
        <p:spPr>
          <a:xfrm>
            <a:off x="5332668" y="5125127"/>
            <a:ext cx="339510" cy="34922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endParaRPr sz="1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5850" y="3231515"/>
            <a:ext cx="4425315" cy="16687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574280" y="1358900"/>
            <a:ext cx="3878580" cy="1644015"/>
            <a:chOff x="12166" y="1287"/>
            <a:chExt cx="6108" cy="2589"/>
          </a:xfrm>
        </p:grpSpPr>
        <p:pic>
          <p:nvPicPr>
            <p:cNvPr id="5" name="图片 4" descr="屏幕截图 2025-01-15 220326"/>
            <p:cNvPicPr>
              <a:picLocks noChangeAspect="1"/>
            </p:cNvPicPr>
            <p:nvPr/>
          </p:nvPicPr>
          <p:blipFill>
            <a:blip r:embed="rId2"/>
            <a:srcRect l="4316" t="11547" r="3900" b="9360"/>
            <a:stretch>
              <a:fillRect/>
            </a:stretch>
          </p:blipFill>
          <p:spPr>
            <a:xfrm>
              <a:off x="12166" y="1287"/>
              <a:ext cx="6109" cy="2053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4043" y="3340"/>
              <a:ext cx="3722" cy="53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algn="l">
                <a:lnSpc>
                  <a:spcPct val="114000"/>
                </a:lnSpc>
                <a:buNone/>
              </a:pPr>
              <a:r>
                <a:rPr lang="en-US" altLang="zh-CN" sz="1400" dirty="0">
                  <a:effectLst/>
                  <a:cs typeface="+mn-lt"/>
                  <a:sym typeface="+mn-ea"/>
                </a:rPr>
                <a:t>Statistics for CLEVR</a:t>
              </a:r>
              <a:endParaRPr lang="en-US" altLang="zh-CN" sz="1400" dirty="0">
                <a:effectLst/>
                <a:cs typeface="+mn-lt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94665" y="1176020"/>
            <a:ext cx="6941185" cy="1983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consists of 3 parts: images, questions, scenes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images</a:t>
            </a:r>
            <a:r>
              <a:rPr lang="en-US" altLang="zh-CN" i="1" dirty="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en-US" altLang="zh-CN" dirty="0">
                <a:effectLst/>
                <a:cs typeface="+mn-lt"/>
                <a:sym typeface="+mn-ea"/>
              </a:rPr>
              <a:t>are annotated with ground-truth object positions and attributes (scene graphs)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questions are represented as </a:t>
            </a:r>
            <a:r>
              <a:rPr lang="en-US" altLang="zh-CN" i="1" dirty="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functional programs</a:t>
            </a:r>
            <a:r>
              <a:rPr lang="en-US" altLang="zh-CN" dirty="0">
                <a:effectLst/>
                <a:cs typeface="+mn-lt"/>
                <a:sym typeface="+mn-ea"/>
              </a:rPr>
              <a:t> that can be executed to answer the question, such as querying object attributes, counting sets of objects, or comparing values</a:t>
            </a:r>
            <a:endParaRPr lang="en-US" altLang="zh-CN" dirty="0">
              <a:effectLst/>
              <a:cs typeface="+mn-lt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4665" y="3201035"/>
            <a:ext cx="6096000" cy="2801620"/>
            <a:chOff x="779" y="5041"/>
            <a:chExt cx="9600" cy="4412"/>
          </a:xfrm>
        </p:grpSpPr>
        <p:sp>
          <p:nvSpPr>
            <p:cNvPr id="9" name="文本框 8"/>
            <p:cNvSpPr txBox="1"/>
            <p:nvPr/>
          </p:nvSpPr>
          <p:spPr>
            <a:xfrm>
              <a:off x="779" y="5041"/>
              <a:ext cx="9600" cy="38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>
                  <a:latin typeface="Consolas" panose="020B0609020204030204" pitchFamily="49" charset="0"/>
                  <a:cs typeface="Consolas" panose="020B0609020204030204" pitchFamily="49" charset="0"/>
                </a:rPr>
                <a:t>{'image_index': 0, 'program': [{'inputs': [], 'function': 'scene', 'value_inputs': []}, {'inputs': [0], 'function': 'filter_size', 'value_inputs': ['large']}, {'inputs': [1], 'function': 'filter_material', 'value_inputs': ['metal']}, {'inputs': [2], 'function': 'unique', 'value_inputs': []}, {'inputs': [3], 'function': 'same_shape', 'value_inputs': []}, {'inputs': [4], 'function': 'exist', 'value_inputs': []}], 'question_index': 0, 'image_filename': 'CLEVR_val_000000.png', 'question_family_index': 39, 'split': 'val', 'answer': 'no', 'question': 'Are there any other things that are the same shape as the big metallic object?'}</a:t>
              </a:r>
              <a:endParaRPr lang="en-US" altLang="zh-CN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22" y="5089"/>
              <a:ext cx="1457" cy="3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175" y="7129"/>
              <a:ext cx="1496" cy="38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400" y="8917"/>
              <a:ext cx="6108" cy="53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algn="l">
                <a:lnSpc>
                  <a:spcPct val="114000"/>
                </a:lnSpc>
                <a:buNone/>
              </a:pPr>
              <a:r>
                <a:rPr lang="en-US" altLang="zh-CN" sz="1400" dirty="0">
                  <a:effectLst/>
                  <a:cs typeface="+mn-lt"/>
                  <a:sym typeface="+mn-ea"/>
                </a:rPr>
                <a:t>Sample item in </a:t>
              </a:r>
              <a:r>
                <a:rPr lang="en-US" altLang="zh-CN" sz="1400" i="1" dirty="0">
                  <a:effectLst/>
                  <a:cs typeface="+mn-lt"/>
                  <a:sym typeface="+mn-ea"/>
                </a:rPr>
                <a:t>CLEVR_val_questions.json</a:t>
              </a:r>
              <a:endParaRPr lang="en-US" altLang="zh-CN" sz="1400" i="1" dirty="0">
                <a:effectLst/>
                <a:cs typeface="+mn-lt"/>
                <a:sym typeface="+mn-ea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7435850" y="4952365"/>
            <a:ext cx="4509770" cy="50927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400"/>
              <a:t>Left - CLEVR questions are generally much longer.</a:t>
            </a:r>
            <a:endParaRPr lang="en-US" altLang="zh-CN" sz="1400"/>
          </a:p>
          <a:p>
            <a:r>
              <a:rPr lang="en-US" altLang="zh-CN" sz="1400"/>
              <a:t>Right - Distribution of question types in CLEVR. 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641985" y="5942330"/>
            <a:ext cx="3878580" cy="340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14000"/>
              </a:lnSpc>
              <a:buNone/>
            </a:pPr>
            <a:r>
              <a:rPr lang="en-US" altLang="zh-CN" sz="1400" dirty="0">
                <a:effectLst/>
                <a:cs typeface="+mn-lt"/>
                <a:sym typeface="+mn-ea"/>
              </a:rPr>
              <a:t>*</a:t>
            </a:r>
            <a:r>
              <a:rPr lang="en-US" altLang="zh-CN" sz="1400" i="1" dirty="0">
                <a:effectLst/>
                <a:cs typeface="+mn-lt"/>
                <a:sym typeface="+mn-ea"/>
              </a:rPr>
              <a:t>program_length_range 2~25</a:t>
            </a:r>
            <a:endParaRPr lang="en-US" altLang="zh-CN" sz="1400" i="1" dirty="0">
              <a:effectLst/>
              <a:cs typeface="+mn-lt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9515" y="5173980"/>
            <a:ext cx="875030" cy="2419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54325" y="5173980"/>
            <a:ext cx="949960" cy="2419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47015" y="307340"/>
            <a:ext cx="5848985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  <a:sym typeface="+mn-ea"/>
              </a:rPr>
              <a:t>Methodology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  <a:sym typeface="+mn-ea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28575" cmpd="sng">
            <a:solidFill>
              <a:srgbClr val="44546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5446;p76"/>
          <p:cNvGrpSpPr/>
          <p:nvPr/>
        </p:nvGrpSpPr>
        <p:grpSpPr>
          <a:xfrm>
            <a:off x="5334221" y="1956302"/>
            <a:ext cx="383827" cy="324586"/>
            <a:chOff x="1492675" y="2027925"/>
            <a:chExt cx="481825" cy="481825"/>
          </a:xfrm>
          <a:solidFill>
            <a:schemeClr val="bg1"/>
          </a:solidFill>
        </p:grpSpPr>
        <p:sp>
          <p:nvSpPr>
            <p:cNvPr id="3" name="Google Shape;5447;p7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5448;p7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5449;p7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5450;p7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5451;p7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oogle Shape;8310;p82"/>
          <p:cNvGrpSpPr/>
          <p:nvPr/>
        </p:nvGrpSpPr>
        <p:grpSpPr>
          <a:xfrm>
            <a:off x="5314970" y="3541401"/>
            <a:ext cx="388119" cy="381988"/>
            <a:chOff x="-1592325" y="3957400"/>
            <a:chExt cx="293025" cy="277275"/>
          </a:xfrm>
          <a:solidFill>
            <a:schemeClr val="bg1"/>
          </a:solidFill>
        </p:grpSpPr>
        <p:sp>
          <p:nvSpPr>
            <p:cNvPr id="30" name="Google Shape;8311;p82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35" name="Google Shape;8312;p82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37" name="Google Shape;8313;p82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  <p:sp>
          <p:nvSpPr>
            <p:cNvPr id="44" name="Google Shape;8314;p82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/>
            </a:p>
          </p:txBody>
        </p:sp>
      </p:grpSp>
      <p:sp>
        <p:nvSpPr>
          <p:cNvPr id="48" name="Google Shape;6144;p78"/>
          <p:cNvSpPr/>
          <p:nvPr/>
        </p:nvSpPr>
        <p:spPr>
          <a:xfrm>
            <a:off x="5332668" y="5125127"/>
            <a:ext cx="339510" cy="34922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endParaRPr sz="1000"/>
          </a:p>
        </p:txBody>
      </p:sp>
      <p:sp>
        <p:nvSpPr>
          <p:cNvPr id="71" name="文本框 70"/>
          <p:cNvSpPr txBox="1"/>
          <p:nvPr/>
        </p:nvSpPr>
        <p:spPr>
          <a:xfrm>
            <a:off x="590550" y="5049520"/>
            <a:ext cx="1017143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b="1" dirty="0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Core challenges:</a:t>
            </a:r>
            <a:r>
              <a:rPr kumimoji="1" lang="en-US" altLang="zh-CN" dirty="0">
                <a:solidFill>
                  <a:schemeClr val="tx1"/>
                </a:solidFill>
                <a:latin typeface="+mn-ea"/>
                <a:cs typeface="Alibaba PuHuiTi Medium" pitchFamily="18" charset="-122"/>
              </a:rPr>
              <a:t> the mismatch between batch-encoded inputs and item-specific human corrections in natural language =&gt; to collect human feedback is effort-consuming </a:t>
            </a:r>
            <a:endParaRPr kumimoji="1" lang="en-US" altLang="zh-CN" dirty="0">
              <a:solidFill>
                <a:schemeClr val="tx1"/>
              </a:solidFill>
              <a:latin typeface="+mn-ea"/>
              <a:cs typeface="Alibaba PuHuiTi Medium" pitchFamily="18" charset="-122"/>
            </a:endParaRPr>
          </a:p>
          <a:p>
            <a:pPr algn="l"/>
            <a:r>
              <a:rPr kumimoji="1" lang="en-US" altLang="zh-CN" sz="1400" dirty="0">
                <a:solidFill>
                  <a:schemeClr val="tx1"/>
                </a:solidFill>
                <a:latin typeface="+mn-ea"/>
                <a:cs typeface="Alibaba PuHuiTi Medium" pitchFamily="18" charset="-122"/>
              </a:rPr>
              <a:t> </a:t>
            </a:r>
            <a:endParaRPr kumimoji="1" lang="en-US" altLang="zh-CN" sz="1400" dirty="0">
              <a:solidFill>
                <a:schemeClr val="tx1"/>
              </a:solidFill>
              <a:latin typeface="+mn-ea"/>
              <a:cs typeface="Alibaba PuHuiTi Medium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1170305"/>
            <a:ext cx="10396855" cy="213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Start from a baseline model, which utilized </a:t>
            </a:r>
            <a:r>
              <a:rPr lang="en-US" altLang="zh-CN" i="1" dirty="0">
                <a:effectLst/>
                <a:cs typeface="+mn-lt"/>
                <a:sym typeface="+mn-ea"/>
              </a:rPr>
              <a:t>LSTM</a:t>
            </a:r>
            <a:r>
              <a:rPr lang="en-US" altLang="zh-CN" dirty="0">
                <a:effectLst/>
                <a:cs typeface="+mn-lt"/>
                <a:sym typeface="+mn-ea"/>
              </a:rPr>
              <a:t> model to process questions and answers, </a:t>
            </a:r>
            <a:r>
              <a:rPr lang="en-US" altLang="zh-CN" i="1" dirty="0">
                <a:effectLst/>
                <a:cs typeface="+mn-lt"/>
                <a:sym typeface="+mn-ea"/>
              </a:rPr>
              <a:t>VGG16</a:t>
            </a:r>
            <a:r>
              <a:rPr lang="en-US" altLang="zh-CN" dirty="0">
                <a:effectLst/>
                <a:cs typeface="+mn-lt"/>
                <a:sym typeface="+mn-ea"/>
              </a:rPr>
              <a:t> to extract image features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indent="0" algn="l" fontAlgn="auto">
              <a:lnSpc>
                <a:spcPct val="114000"/>
              </a:lnSpc>
              <a:spcAft>
                <a:spcPts val="600"/>
              </a:spcAft>
              <a:buNone/>
            </a:pPr>
            <a:r>
              <a:rPr lang="en-US" altLang="zh-CN" dirty="0">
                <a:effectLst/>
                <a:cs typeface="+mn-lt"/>
                <a:sym typeface="+mn-ea"/>
              </a:rPr>
              <a:t>     =&gt; the prelimnary accuracy is around </a:t>
            </a:r>
            <a:r>
              <a:rPr lang="en-US" altLang="zh-CN" i="1" dirty="0">
                <a:effectLst/>
                <a:cs typeface="+mn-lt"/>
                <a:sym typeface="+mn-ea"/>
              </a:rPr>
              <a:t>3%</a:t>
            </a:r>
            <a:endParaRPr lang="en-US" altLang="zh-CN" i="1" dirty="0">
              <a:effectLst/>
              <a:cs typeface="+mn-lt"/>
              <a:sym typeface="+mn-ea"/>
            </a:endParaRPr>
          </a:p>
          <a:p>
            <a:pPr marL="285750" indent="-285750" algn="l" fontAlgn="auto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Upgrade the baseline model structure, use </a:t>
            </a:r>
            <a:r>
              <a:rPr lang="en-US" altLang="zh-CN" i="1" dirty="0">
                <a:effectLst/>
                <a:cs typeface="+mn-lt"/>
                <a:sym typeface="+mn-ea"/>
              </a:rPr>
              <a:t>BERT</a:t>
            </a:r>
            <a:r>
              <a:rPr lang="en-US" altLang="zh-CN" dirty="0">
                <a:effectLst/>
                <a:cs typeface="+mn-lt"/>
                <a:sym typeface="+mn-ea"/>
              </a:rPr>
              <a:t> to encode text and </a:t>
            </a:r>
            <a:r>
              <a:rPr lang="en-US" altLang="zh-CN" i="1" dirty="0">
                <a:effectLst/>
                <a:cs typeface="+mn-lt"/>
                <a:sym typeface="+mn-ea"/>
              </a:rPr>
              <a:t>ResNet-50 </a:t>
            </a:r>
            <a:r>
              <a:rPr lang="en-US" altLang="zh-CN" dirty="0">
                <a:effectLst/>
                <a:cs typeface="+mn-lt"/>
                <a:sym typeface="+mn-ea"/>
              </a:rPr>
              <a:t>to process images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How to be “interactive”? </a:t>
            </a:r>
            <a:endParaRPr lang="en-US" altLang="zh-CN" dirty="0">
              <a:effectLst/>
              <a:cs typeface="+mn-lt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550" y="3429000"/>
            <a:ext cx="5637845" cy="1344295"/>
            <a:chOff x="1714" y="6440"/>
            <a:chExt cx="8129" cy="2059"/>
          </a:xfrm>
        </p:grpSpPr>
        <p:sp>
          <p:nvSpPr>
            <p:cNvPr id="23" name="矩形 22"/>
            <p:cNvSpPr/>
            <p:nvPr/>
          </p:nvSpPr>
          <p:spPr>
            <a:xfrm>
              <a:off x="1714" y="6444"/>
              <a:ext cx="8129" cy="2055"/>
            </a:xfrm>
            <a:prstGeom prst="rect">
              <a:avLst/>
            </a:prstGeom>
            <a:solidFill>
              <a:schemeClr val="tx2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1"/>
              </p:custDataLst>
            </p:nvPr>
          </p:nvSpPr>
          <p:spPr>
            <a:xfrm>
              <a:off x="1749" y="6440"/>
              <a:ext cx="8094" cy="202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effectLst/>
                  <a:cs typeface="+mn-lt"/>
                  <a:sym typeface="+mn-ea"/>
                </a:rPr>
                <a:t>provide human feedback to realize an </a:t>
              </a:r>
              <a:r>
                <a:rPr lang="en-US" altLang="zh-CN" i="1" dirty="0">
                  <a:effectLst/>
                  <a:cs typeface="+mn-lt"/>
                  <a:sym typeface="+mn-ea"/>
                </a:rPr>
                <a:t>incremental</a:t>
              </a:r>
              <a:r>
                <a:rPr lang="en-US" altLang="zh-CN" dirty="0">
                  <a:effectLst/>
                  <a:cs typeface="+mn-lt"/>
                  <a:sym typeface="+mn-ea"/>
                </a:rPr>
                <a:t>, </a:t>
              </a:r>
              <a:r>
                <a:rPr lang="en-US" altLang="zh-CN" i="1" dirty="0">
                  <a:effectLst/>
                  <a:cs typeface="+mn-lt"/>
                  <a:sym typeface="+mn-ea"/>
                </a:rPr>
                <a:t>online </a:t>
              </a:r>
              <a:r>
                <a:rPr lang="en-US" altLang="zh-CN" dirty="0">
                  <a:effectLst/>
                  <a:cs typeface="+mn-lt"/>
                  <a:sym typeface="+mn-ea"/>
                </a:rPr>
                <a:t>learning</a:t>
              </a:r>
              <a:endParaRPr lang="en-US" altLang="zh-CN" dirty="0">
                <a:effectLst/>
                <a:cs typeface="+mn-lt"/>
                <a:sym typeface="+mn-ea"/>
              </a:endParaRPr>
            </a:p>
            <a:p>
              <a:pPr marL="285750" indent="-2857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effectLst/>
                  <a:cs typeface="+mn-lt"/>
                  <a:sym typeface="+mn-ea"/>
                </a:rPr>
                <a:t>instead of pure correct answer, provide corrections with additional information</a:t>
              </a:r>
              <a:endParaRPr lang="en-US" altLang="zh-CN" dirty="0">
                <a:effectLst/>
                <a:cs typeface="+mn-lt"/>
                <a:sym typeface="+mn-ea"/>
              </a:endParaRPr>
            </a:p>
          </p:txBody>
        </p:sp>
      </p:grpSp>
      <p:sp>
        <p:nvSpPr>
          <p:cNvPr id="54" name="Google Shape;1438;p70"/>
          <p:cNvSpPr/>
          <p:nvPr/>
        </p:nvSpPr>
        <p:spPr>
          <a:xfrm>
            <a:off x="6311107" y="3923486"/>
            <a:ext cx="194468" cy="291644"/>
          </a:xfrm>
          <a:custGeom>
            <a:avLst/>
            <a:gdLst/>
            <a:ahLst/>
            <a:cxnLst/>
            <a:rect l="l" t="t" r="r" b="b"/>
            <a:pathLst>
              <a:path w="1111" h="2100" extrusionOk="0">
                <a:moveTo>
                  <a:pt x="0" y="1"/>
                </a:moveTo>
                <a:lnTo>
                  <a:pt x="823" y="1047"/>
                </a:lnTo>
                <a:lnTo>
                  <a:pt x="0" y="2100"/>
                </a:lnTo>
                <a:lnTo>
                  <a:pt x="289" y="2100"/>
                </a:lnTo>
                <a:lnTo>
                  <a:pt x="1111" y="1047"/>
                </a:lnTo>
                <a:lnTo>
                  <a:pt x="289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endParaRPr sz="5400"/>
          </a:p>
        </p:txBody>
      </p:sp>
      <p:grpSp>
        <p:nvGrpSpPr>
          <p:cNvPr id="17" name="组合 16"/>
          <p:cNvGrpSpPr/>
          <p:nvPr/>
        </p:nvGrpSpPr>
        <p:grpSpPr>
          <a:xfrm>
            <a:off x="6579235" y="3429000"/>
            <a:ext cx="4806950" cy="1362710"/>
            <a:chOff x="10565" y="5400"/>
            <a:chExt cx="7570" cy="2146"/>
          </a:xfrm>
        </p:grpSpPr>
        <p:sp>
          <p:nvSpPr>
            <p:cNvPr id="25" name="矩形 24"/>
            <p:cNvSpPr/>
            <p:nvPr/>
          </p:nvSpPr>
          <p:spPr>
            <a:xfrm>
              <a:off x="10565" y="5408"/>
              <a:ext cx="7571" cy="2110"/>
            </a:xfrm>
            <a:prstGeom prst="rect">
              <a:avLst/>
            </a:prstGeom>
            <a:solidFill>
              <a:schemeClr val="tx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0565" y="5400"/>
              <a:ext cx="7338" cy="214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marL="285750" indent="-2857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effectLst/>
                  <a:cs typeface="+mn-lt"/>
                  <a:sym typeface="+mn-ea"/>
                </a:rPr>
                <a:t>introduce </a:t>
              </a:r>
              <a:r>
                <a:rPr lang="en-US" altLang="zh-CN" i="1" dirty="0">
                  <a:effectLst/>
                  <a:cs typeface="+mn-lt"/>
                  <a:sym typeface="+mn-ea"/>
                </a:rPr>
                <a:t>program</a:t>
              </a:r>
              <a:r>
                <a:rPr lang="en-US" altLang="zh-CN" dirty="0">
                  <a:effectLst/>
                  <a:cs typeface="+mn-lt"/>
                  <a:sym typeface="+mn-ea"/>
                </a:rPr>
                <a:t> attribute, similar to the concept of </a:t>
              </a:r>
              <a:r>
                <a:rPr lang="en-US" altLang="zh-CN" i="1" dirty="0">
                  <a:effectLst/>
                  <a:cs typeface="+mn-lt"/>
                  <a:sym typeface="+mn-ea"/>
                </a:rPr>
                <a:t>Chain-of-Thinking</a:t>
              </a:r>
              <a:r>
                <a:rPr lang="en-US" altLang="zh-CN" dirty="0">
                  <a:effectLst/>
                  <a:cs typeface="+mn-lt"/>
                  <a:sym typeface="+mn-ea"/>
                </a:rPr>
                <a:t> (CoT)</a:t>
              </a:r>
              <a:endParaRPr lang="en-US" altLang="zh-CN" dirty="0">
                <a:effectLst/>
                <a:cs typeface="+mn-lt"/>
                <a:sym typeface="+mn-ea"/>
              </a:endParaRPr>
            </a:p>
            <a:p>
              <a:pPr marL="285750" indent="-2857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effectLst/>
                  <a:cs typeface="+mn-lt"/>
                  <a:sym typeface="+mn-ea"/>
                </a:rPr>
                <a:t>dynamic fusion with multi-head attention</a:t>
              </a:r>
              <a:endParaRPr lang="en-US" altLang="zh-CN" dirty="0">
                <a:effectLst/>
                <a:cs typeface="+mn-lt"/>
                <a:sym typeface="+mn-ea"/>
              </a:endParaRPr>
            </a:p>
            <a:p>
              <a:pPr marL="285750" indent="-285750" algn="l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effectLst/>
                  <a:cs typeface="+mn-lt"/>
                  <a:sym typeface="+mn-ea"/>
                </a:rPr>
                <a:t>try </a:t>
              </a:r>
              <a:r>
                <a:rPr lang="en-US" altLang="zh-CN" i="1" dirty="0">
                  <a:effectLst/>
                  <a:cs typeface="+mn-lt"/>
                  <a:sym typeface="+mn-ea"/>
                </a:rPr>
                <a:t>online learning</a:t>
              </a:r>
              <a:endParaRPr lang="en-US" altLang="zh-CN" i="1" dirty="0">
                <a:effectLst/>
                <a:cs typeface="+mn-lt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47015" y="307340"/>
            <a:ext cx="5848985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  <a:sym typeface="+mn-ea"/>
              </a:rPr>
              <a:t>Current approach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  <a:sym typeface="+mn-ea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28575" cmpd="sng">
            <a:solidFill>
              <a:srgbClr val="44546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5446;p76"/>
          <p:cNvGrpSpPr/>
          <p:nvPr/>
        </p:nvGrpSpPr>
        <p:grpSpPr>
          <a:xfrm>
            <a:off x="5334221" y="1956302"/>
            <a:ext cx="383827" cy="324586"/>
            <a:chOff x="1492675" y="2027925"/>
            <a:chExt cx="481825" cy="481825"/>
          </a:xfrm>
          <a:solidFill>
            <a:schemeClr val="bg1"/>
          </a:solidFill>
        </p:grpSpPr>
        <p:sp>
          <p:nvSpPr>
            <p:cNvPr id="3" name="Google Shape;5447;p76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5448;p76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19" name="Google Shape;5449;p76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1" name="Google Shape;5450;p76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  <p:sp>
          <p:nvSpPr>
            <p:cNvPr id="27" name="Google Shape;5451;p76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endParaRPr sz="1000">
                <a:solidFill>
                  <a:srgbClr val="435D74"/>
                </a:solidFill>
              </a:endParaRPr>
            </a:p>
          </p:txBody>
        </p:sp>
      </p:grpSp>
      <p:sp>
        <p:nvSpPr>
          <p:cNvPr id="48" name="Google Shape;6144;p78"/>
          <p:cNvSpPr/>
          <p:nvPr/>
        </p:nvSpPr>
        <p:spPr>
          <a:xfrm>
            <a:off x="5332668" y="5125127"/>
            <a:ext cx="339510" cy="34922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endParaRPr sz="1000"/>
          </a:p>
        </p:txBody>
      </p:sp>
      <p:sp>
        <p:nvSpPr>
          <p:cNvPr id="28" name="文本框 27"/>
          <p:cNvSpPr txBox="1"/>
          <p:nvPr/>
        </p:nvSpPr>
        <p:spPr>
          <a:xfrm>
            <a:off x="494665" y="1170305"/>
            <a:ext cx="1039685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AdamW Optimizer, CrossEntropy Loss 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3 epochs, learning rate=1e-4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ffectLst/>
                <a:cs typeface="+mn-lt"/>
                <a:sym typeface="+mn-ea"/>
              </a:rPr>
              <a:t>exprimented with </a:t>
            </a:r>
            <a:r>
              <a:rPr lang="en-US" altLang="zh-CN" i="1" dirty="0">
                <a:effectLst/>
                <a:latin typeface="Georgia" panose="02040502050405020303" charset="0"/>
                <a:cs typeface="Georgia" panose="02040502050405020303" charset="0"/>
                <a:sym typeface="+mn-ea"/>
              </a:rPr>
              <a:t>max_program_length</a:t>
            </a:r>
            <a:r>
              <a:rPr lang="en-US" altLang="zh-CN" dirty="0">
                <a:effectLst/>
                <a:cs typeface="+mn-lt"/>
                <a:sym typeface="+mn-ea"/>
              </a:rPr>
              <a:t> </a:t>
            </a:r>
            <a:r>
              <a:rPr lang="en-US" altLang="zh-CN" dirty="0">
                <a:effectLst/>
                <a:cs typeface="+mn-lt"/>
                <a:sym typeface="+mn-ea"/>
              </a:rPr>
              <a:t>= 3 and 5</a:t>
            </a:r>
            <a:endParaRPr lang="en-US" altLang="zh-CN" dirty="0">
              <a:effectLst/>
              <a:cs typeface="+mn-lt"/>
              <a:sym typeface="+mn-ea"/>
            </a:endParaRPr>
          </a:p>
          <a:p>
            <a:pPr marL="285750" indent="-28575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effectLst/>
                <a:cs typeface="+mn-lt"/>
                <a:sym typeface="+mn-ea"/>
              </a:rPr>
              <a:t>online learning</a:t>
            </a:r>
            <a:r>
              <a:rPr lang="en-US" altLang="zh-CN" dirty="0">
                <a:effectLst/>
                <a:cs typeface="+mn-lt"/>
                <a:sym typeface="+mn-ea"/>
              </a:rPr>
              <a:t> with program-augmented model</a:t>
            </a:r>
            <a:endParaRPr lang="en-US" altLang="zh-CN" dirty="0">
              <a:effectLst/>
              <a:cs typeface="+mn-lt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87400" y="2931160"/>
            <a:ext cx="6416678" cy="2823210"/>
            <a:chOff x="5039" y="3617"/>
            <a:chExt cx="10065" cy="4408"/>
          </a:xfrm>
        </p:grpSpPr>
        <p:pic>
          <p:nvPicPr>
            <p:cNvPr id="32" name="图片 31" descr="flowchar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39" y="3617"/>
              <a:ext cx="10065" cy="3825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8398" y="7489"/>
              <a:ext cx="2629" cy="53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algn="l">
                <a:lnSpc>
                  <a:spcPct val="114000"/>
                </a:lnSpc>
                <a:buNone/>
              </a:pPr>
              <a:r>
                <a:rPr lang="en-US" altLang="zh-CN" sz="1400" dirty="0">
                  <a:effectLst/>
                  <a:cs typeface="+mn-lt"/>
                  <a:sym typeface="+mn-ea"/>
                </a:rPr>
                <a:t>Model Architecture  </a:t>
              </a:r>
              <a:r>
                <a:rPr lang="en-US" altLang="zh-CN" sz="1400" i="1" dirty="0">
                  <a:effectLst/>
                  <a:cs typeface="+mn-lt"/>
                  <a:sym typeface="+mn-ea"/>
                </a:rPr>
                <a:t>            </a:t>
              </a:r>
              <a:endParaRPr lang="en-US" altLang="zh-CN" sz="1400" i="1" dirty="0">
                <a:effectLst/>
                <a:cs typeface="+mn-lt"/>
                <a:sym typeface="+mn-ea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9536430" y="5910580"/>
            <a:ext cx="1707515" cy="325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 i="1" dirty="0">
                <a:effectLst/>
                <a:cs typeface="+mn-lt"/>
                <a:sym typeface="+mn-ea"/>
              </a:rPr>
              <a:t>*drawn by draw.io</a:t>
            </a:r>
            <a:endParaRPr lang="en-US" altLang="zh-CN" sz="1400" i="1" dirty="0">
              <a:effectLst/>
              <a:cs typeface="+mn-lt"/>
              <a:sym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914640" y="3612515"/>
            <a:ext cx="2866390" cy="1266825"/>
            <a:chOff x="12464" y="5689"/>
            <a:chExt cx="4514" cy="1995"/>
          </a:xfrm>
        </p:grpSpPr>
        <p:pic>
          <p:nvPicPr>
            <p:cNvPr id="38" name="图片 37" descr="ol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4" y="5689"/>
              <a:ext cx="4515" cy="1350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2754" y="7144"/>
              <a:ext cx="3936" cy="541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0" algn="l">
                <a:lnSpc>
                  <a:spcPct val="114000"/>
                </a:lnSpc>
                <a:buNone/>
              </a:pPr>
              <a:r>
                <a:rPr lang="en-US" altLang="zh-CN" sz="1400" dirty="0">
                  <a:effectLst/>
                  <a:cs typeface="+mn-lt"/>
                  <a:sym typeface="+mn-ea"/>
                </a:rPr>
                <a:t>sketch map of online learning </a:t>
              </a:r>
              <a:r>
                <a:rPr lang="en-US" altLang="zh-CN" sz="1400" i="1" dirty="0">
                  <a:effectLst/>
                  <a:cs typeface="+mn-lt"/>
                  <a:sym typeface="+mn-ea"/>
                </a:rPr>
                <a:t>            </a:t>
              </a:r>
              <a:endParaRPr lang="en-US" altLang="zh-CN" sz="1400" i="1" dirty="0">
                <a:effectLst/>
                <a:cs typeface="+mn-lt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4800" y="307340"/>
            <a:ext cx="3486150" cy="512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Results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4127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885" y="3429000"/>
            <a:ext cx="10396855" cy="2599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1400" dirty="0">
                <a:effectLst/>
                <a:cs typeface="+mn-lt"/>
                <a:sym typeface="+mn-ea"/>
              </a:rPr>
              <a:t>By controlling the program length, it becomes evident that </a:t>
            </a:r>
            <a:r>
              <a:rPr lang="en-US" altLang="zh-CN" sz="1400" i="1" dirty="0">
                <a:effectLst/>
                <a:cs typeface="+mn-lt"/>
                <a:sym typeface="+mn-ea"/>
              </a:rPr>
              <a:t>performance degrades as the questions become more complex</a:t>
            </a:r>
            <a:r>
              <a:rPr lang="en-US" altLang="zh-CN" sz="1400" dirty="0">
                <a:effectLst/>
                <a:cs typeface="+mn-lt"/>
                <a:sym typeface="+mn-ea"/>
              </a:rPr>
              <a:t>. This suggests that the model struggles with intricate queries, highlighting a limitation in handling higher levels of abstraction or detail.</a:t>
            </a:r>
            <a:endParaRPr lang="en-US" altLang="zh-CN" sz="1400" dirty="0">
              <a:effectLst/>
              <a:cs typeface="+mn-lt"/>
              <a:sym typeface="+mn-ea"/>
            </a:endParaRPr>
          </a:p>
          <a:p>
            <a:pPr marL="342900" indent="-342900" algn="l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1400" i="1" dirty="0">
                <a:effectLst/>
                <a:cs typeface="+mn-lt"/>
                <a:sym typeface="+mn-ea"/>
              </a:rPr>
              <a:t>Programs serve as valuable additional information</a:t>
            </a:r>
            <a:r>
              <a:rPr lang="en-US" altLang="zh-CN" sz="1400" dirty="0">
                <a:effectLst/>
                <a:cs typeface="+mn-lt"/>
                <a:sym typeface="+mn-ea"/>
              </a:rPr>
              <a:t>, particularly for relatively complex questions. Though both training and validation accuracies decrease when </a:t>
            </a:r>
            <a:r>
              <a:rPr lang="en-US" altLang="zh-CN" sz="1400" i="1" dirty="0">
                <a:effectLst/>
                <a:cs typeface="+mn-lt"/>
                <a:sym typeface="+mn-ea"/>
              </a:rPr>
              <a:t>max_program_length</a:t>
            </a:r>
            <a:r>
              <a:rPr lang="en-US" altLang="zh-CN" sz="1400" dirty="0">
                <a:effectLst/>
                <a:cs typeface="+mn-lt"/>
                <a:sym typeface="+mn-ea"/>
              </a:rPr>
              <a:t> is set as 5, the program-enhanced model still demonstrates a significant improvement over the baseline. </a:t>
            </a:r>
            <a:endParaRPr lang="en-US" altLang="zh-CN" sz="1400" dirty="0">
              <a:effectLst/>
              <a:cs typeface="+mn-lt"/>
              <a:sym typeface="+mn-ea"/>
            </a:endParaRPr>
          </a:p>
          <a:p>
            <a:pPr marL="342900" indent="-342900" algn="l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1400" dirty="0">
                <a:effectLst/>
                <a:cs typeface="+mn-lt"/>
                <a:sym typeface="+mn-ea"/>
              </a:rPr>
              <a:t>The generalization capability of model is limited. The results reveal a notable gap between training and validation accuracy, which points to potential </a:t>
            </a:r>
            <a:r>
              <a:rPr lang="en-US" altLang="zh-CN" sz="1400" i="1" dirty="0">
                <a:effectLst/>
                <a:cs typeface="+mn-lt"/>
                <a:sym typeface="+mn-ea"/>
              </a:rPr>
              <a:t>over-fitting</a:t>
            </a:r>
            <a:r>
              <a:rPr lang="en-US" altLang="zh-CN" sz="1400" dirty="0">
                <a:effectLst/>
                <a:cs typeface="+mn-lt"/>
                <a:sym typeface="+mn-ea"/>
              </a:rPr>
              <a:t>. This discrepancy underscores the model’s limited ability to generalize to unseen data.</a:t>
            </a:r>
            <a:endParaRPr lang="en-US" altLang="zh-CN" sz="1400" dirty="0">
              <a:effectLst/>
              <a:cs typeface="+mn-lt"/>
              <a:sym typeface="+mn-ea"/>
            </a:endParaRPr>
          </a:p>
          <a:p>
            <a:pPr marL="342900" indent="-342900" algn="l">
              <a:lnSpc>
                <a:spcPct val="114000"/>
              </a:lnSpc>
              <a:buFont typeface="+mj-lt"/>
              <a:buAutoNum type="alphaLcParenR"/>
            </a:pPr>
            <a:r>
              <a:rPr lang="en-US" altLang="zh-CN" sz="1400" dirty="0">
                <a:effectLst/>
                <a:cs typeface="+mn-lt"/>
                <a:sym typeface="+mn-ea"/>
              </a:rPr>
              <a:t>While the results of online learning appear promising, they exhibit a degree of </a:t>
            </a:r>
            <a:r>
              <a:rPr lang="en-US" altLang="zh-CN" sz="1400" i="1" dirty="0">
                <a:effectLst/>
                <a:cs typeface="+mn-lt"/>
                <a:sym typeface="+mn-ea"/>
              </a:rPr>
              <a:t>randomness</a:t>
            </a:r>
            <a:r>
              <a:rPr lang="en-US" altLang="zh-CN" sz="1400" dirty="0">
                <a:effectLst/>
                <a:cs typeface="+mn-lt"/>
                <a:sym typeface="+mn-ea"/>
              </a:rPr>
              <a:t>. This suggests that the online learning process may lack stability or consistency, calling further investigation into its reliability and effectiveness.</a:t>
            </a:r>
            <a:endParaRPr lang="en-US" altLang="zh-CN" sz="1400" dirty="0">
              <a:effectLst/>
              <a:cs typeface="+mn-lt"/>
              <a:sym typeface="+mn-ea"/>
            </a:endParaRPr>
          </a:p>
          <a:p>
            <a:pPr marL="342900" indent="-342900" algn="l">
              <a:lnSpc>
                <a:spcPct val="114000"/>
              </a:lnSpc>
              <a:buFont typeface="+mj-lt"/>
              <a:buAutoNum type="alphaLcParenR"/>
            </a:pPr>
            <a:endParaRPr lang="en-US" altLang="zh-CN" sz="1400" dirty="0">
              <a:effectLst/>
              <a:cs typeface="+mn-lt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37030" y="1163955"/>
            <a:ext cx="7590790" cy="2240280"/>
            <a:chOff x="3230" y="1291"/>
            <a:chExt cx="11954" cy="35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30" y="1637"/>
              <a:ext cx="11954" cy="318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3571" y="1291"/>
              <a:ext cx="9600" cy="5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l">
                <a:lnSpc>
                  <a:spcPct val="114000"/>
                </a:lnSpc>
                <a:buFont typeface="Arial" panose="020B0604020202020204" pitchFamily="34" charset="0"/>
                <a:buNone/>
              </a:pPr>
              <a:r>
                <a:rPr lang="en-US" altLang="zh-CN" sz="1400" dirty="0">
                  <a:effectLst/>
                  <a:cs typeface="+mn-lt"/>
                  <a:sym typeface="+mn-ea"/>
                </a:rPr>
                <a:t>Performance comparison of different models and subsets</a:t>
              </a:r>
              <a:endParaRPr lang="en-US" altLang="zh-CN" sz="1400" dirty="0">
                <a:effectLst/>
                <a:cs typeface="+mn-lt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4800" y="307340"/>
            <a:ext cx="3486150" cy="512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Discussion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4127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4665" y="1207135"/>
            <a:ext cx="1037336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Georgia" panose="02040502050405020303" charset="0"/>
                <a:cs typeface="Georgia" panose="02040502050405020303" charset="0"/>
              </a:rPr>
              <a:t>Limitation</a:t>
            </a:r>
            <a:endParaRPr lang="en-US" altLang="zh-CN" b="1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The CLEVR dataset is synthetic, making it difficult to generalize to real-world scenarios. Additionally, most real questions lack programming annotations, which limits its applicability.</a:t>
            </a:r>
            <a:endParaRPr lang="en-US" altLang="zh-CN"/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The use of pre-trained models can be computationally expensive, and the current model architectures and hyperparameter configurations may not be the most advanced.</a:t>
            </a:r>
            <a:endParaRPr lang="en-US" altLang="zh-CN"/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The current analysis is limited in scope, focusing primarily on overall performance without considering different task types or dimensions.</a:t>
            </a:r>
            <a:endParaRPr lang="en-US" altLang="zh-CN"/>
          </a:p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Georgia" panose="02040502050405020303" charset="0"/>
                <a:cs typeface="Georgia" panose="02040502050405020303" charset="0"/>
                <a:sym typeface="+mn-ea"/>
              </a:rPr>
              <a:t>Future Work</a:t>
            </a:r>
            <a:endParaRPr lang="en-US" altLang="zh-CN" b="1">
              <a:latin typeface="Georgia" panose="02040502050405020303" charset="0"/>
              <a:cs typeface="Georgia" panose="02040502050405020303" charset="0"/>
            </a:endParaRPr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Validate the model on hybrid datasets that combine synthetic and real-world data. This will help assess the model's ability to generalize beyond synthetic environments.</a:t>
            </a:r>
            <a:endParaRPr lang="en-US" altLang="zh-CN"/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Experiment with more efficient pre-trained models (e.g., RoBERTa) and explore state-of-the-art architectures with optimial hyperparameters.</a:t>
            </a:r>
            <a:endParaRPr lang="en-US" altLang="zh-CN"/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cs typeface="+mn-lt"/>
                <a:sym typeface="+mn-ea"/>
              </a:rPr>
              <a:t>Error Analysis-Interactive Learning?</a:t>
            </a:r>
            <a:endParaRPr lang="en-US" altLang="zh-CN"/>
          </a:p>
          <a:p>
            <a:pPr indent="0" fontAlgn="auto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zh-CN" b="1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4800" y="307340"/>
            <a:ext cx="3486150" cy="512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400" dirty="0">
                <a:solidFill>
                  <a:srgbClr val="44546A"/>
                </a:solidFill>
                <a:latin typeface="Georgia" panose="02040502050405020303" charset="0"/>
                <a:ea typeface="Yu Gothic" panose="020B0400000000000000" charset="-128"/>
                <a:cs typeface="Georgia" panose="02040502050405020303" charset="0"/>
              </a:rPr>
              <a:t>Extended research</a:t>
            </a:r>
            <a:endParaRPr kumimoji="1" lang="en-US" altLang="zh-CN" sz="2400" dirty="0">
              <a:solidFill>
                <a:srgbClr val="44546A"/>
              </a:solidFill>
              <a:latin typeface="Georgia" panose="02040502050405020303" charset="0"/>
              <a:ea typeface="Yu Gothic" panose="020B0400000000000000" charset="-128"/>
              <a:cs typeface="Georgia" panose="02040502050405020303" charset="0"/>
            </a:endParaRPr>
          </a:p>
        </p:txBody>
      </p:sp>
      <p:cxnSp>
        <p:nvCxnSpPr>
          <p:cNvPr id="14" name="直线连接符 3"/>
          <p:cNvCxnSpPr/>
          <p:nvPr/>
        </p:nvCxnSpPr>
        <p:spPr>
          <a:xfrm flipV="1">
            <a:off x="396241" y="817516"/>
            <a:ext cx="334645" cy="2540"/>
          </a:xfrm>
          <a:prstGeom prst="line">
            <a:avLst/>
          </a:prstGeom>
          <a:ln w="4127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4665" y="1207135"/>
            <a:ext cx="1035494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>
                <a:latin typeface="Georgia" panose="02040502050405020303" charset="0"/>
                <a:cs typeface="Georgia" panose="02040502050405020303" charset="0"/>
                <a:sym typeface="+mn-ea"/>
              </a:rPr>
              <a:t>Question Rephrasing / Enhancements</a:t>
            </a:r>
            <a:endParaRPr lang="en-US" altLang="zh-CN" b="1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Georgia" panose="02040502050405020303" charset="0"/>
                <a:cs typeface="Georgia" panose="02040502050405020303" charset="0"/>
                <a:sym typeface="+mn-ea"/>
              </a:rPr>
              <a:t> VQA-Rephrasings (Shah et al., 2019): </a:t>
            </a:r>
            <a:r>
              <a:rPr lang="en-US" altLang="zh-CN"/>
              <a:t>A new visual question answering dataset and evaluation protocol to measure robustness of VQA models to linguistic variations and a new </a:t>
            </a:r>
            <a:r>
              <a:rPr lang="en-US" altLang="zh-CN" i="1">
                <a:latin typeface="Georgia" panose="02040502050405020303" charset="0"/>
                <a:cs typeface="Georgia" panose="02040502050405020303" charset="0"/>
              </a:rPr>
              <a:t>cycle-consistency</a:t>
            </a:r>
            <a:r>
              <a:rPr lang="en-US" altLang="zh-CN"/>
              <a:t> inspired framework to make VQA models robust to these variations.</a:t>
            </a:r>
            <a:endParaRPr lang="en-US" altLang="zh-CN"/>
          </a:p>
          <a:p>
            <a:pPr marL="742950" lvl="1" indent="-285750" fontAlgn="auto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Georgia" panose="02040502050405020303" charset="0"/>
                <a:cs typeface="Georgia" panose="02040502050405020303" charset="0"/>
              </a:rPr>
              <a:t>Question-Driven Image Captions (Ozdemir et al., 2024): </a:t>
            </a:r>
            <a:r>
              <a:rPr lang="en-US" altLang="zh-CN">
                <a:cs typeface="+mn-lt"/>
              </a:rPr>
              <a:t>incorporates image captioning as an intermediary process within the VQA pipeline; explores the efficacy of utilizing image captions instead of images and leveraging large language models (LLMs) to establish a zero-shot setting. </a:t>
            </a:r>
            <a:endParaRPr lang="en-US" altLang="zh-CN"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885" y="3668395"/>
            <a:ext cx="8244840" cy="250253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730885" y="6170930"/>
            <a:ext cx="9615170" cy="574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14000"/>
              </a:lnSpc>
              <a:buNone/>
            </a:pPr>
            <a:r>
              <a:rPr lang="en-US" altLang="zh-CN" sz="1400" i="1" dirty="0">
                <a:effectLst/>
                <a:cs typeface="+mn-lt"/>
                <a:sym typeface="+mn-ea"/>
              </a:rPr>
              <a:t>VQA pipeline exploiting general and the proposed question-driven (QD) image captioning as an intermediate step            </a:t>
            </a:r>
            <a:endParaRPr lang="en-US" altLang="zh-CN" sz="1400" i="1" dirty="0">
              <a:effectLst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330.6342519685039,&quot;left&quot;:38.942834645669244,&quot;top&quot;:134.21574803149605,&quot;width&quot;:698.7571653543307}"/>
</p:tagLst>
</file>

<file path=ppt/tags/tag64.xml><?xml version="1.0" encoding="utf-8"?>
<p:tagLst xmlns:p="http://schemas.openxmlformats.org/presentationml/2006/main">
  <p:tag name="KSO_WM_DIAGRAM_VIRTUALLY_FRAME" val="{&quot;height&quot;:330.6342519685039,&quot;left&quot;:38.942834645669244,&quot;top&quot;:134.21574803149605,&quot;width&quot;:698.7571653543307}"/>
</p:tagLst>
</file>

<file path=ppt/tags/tag65.xml><?xml version="1.0" encoding="utf-8"?>
<p:tagLst xmlns:p="http://schemas.openxmlformats.org/presentationml/2006/main">
  <p:tag name="KSO_WM_DIAGRAM_VIRTUALLY_FRAME" val="{&quot;height&quot;:330.6342519685039,&quot;left&quot;:38.942834645669244,&quot;top&quot;:134.21574803149605,&quot;width&quot;:698.7571653543307}"/>
</p:tagLst>
</file>

<file path=ppt/tags/tag66.xml><?xml version="1.0" encoding="utf-8"?>
<p:tagLst xmlns:p="http://schemas.openxmlformats.org/presentationml/2006/main">
  <p:tag name="COMMONDATA" val="eyJoZGlkIjoiN2ZkN2U0NTE2ZWZjNGNkOGYwMTY5ODIwZjEyYjUxNG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6293</Words>
  <Application>WPS 演示</Application>
  <PresentationFormat>宽屏</PresentationFormat>
  <Paragraphs>109</Paragraphs>
  <Slides>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Georgia</vt:lpstr>
      <vt:lpstr>Yu Gothic</vt:lpstr>
      <vt:lpstr>微软雅黑</vt:lpstr>
      <vt:lpstr>NimbusRomNo9L-Medi</vt:lpstr>
      <vt:lpstr>Segoe Print</vt:lpstr>
      <vt:lpstr>Consolas</vt:lpstr>
      <vt:lpstr>Alibaba PuHuiTi Medium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模型桨准备起飞</cp:lastModifiedBy>
  <cp:revision>211</cp:revision>
  <dcterms:created xsi:type="dcterms:W3CDTF">2019-06-19T02:08:00Z</dcterms:created>
  <dcterms:modified xsi:type="dcterms:W3CDTF">2025-01-17T10:36:01Z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A7C6059F8B0248C0A17A06AF93EEF9AD_11</vt:lpwstr>
  </property>
</Properties>
</file>