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sldIdLst>
    <p:sldId id="256" r:id="rId2"/>
    <p:sldId id="293" r:id="rId3"/>
    <p:sldId id="286" r:id="rId4"/>
    <p:sldId id="305" r:id="rId5"/>
    <p:sldId id="303" r:id="rId6"/>
    <p:sldId id="299" r:id="rId7"/>
    <p:sldId id="300" r:id="rId8"/>
    <p:sldId id="304" r:id="rId9"/>
    <p:sldId id="301" r:id="rId10"/>
    <p:sldId id="306" r:id="rId11"/>
    <p:sldId id="302" r:id="rId12"/>
    <p:sldId id="29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/>
    <p:restoredTop sz="94715"/>
  </p:normalViewPr>
  <p:slideViewPr>
    <p:cSldViewPr>
      <p:cViewPr varScale="1">
        <p:scale>
          <a:sx n="85" d="100"/>
          <a:sy n="85" d="100"/>
        </p:scale>
        <p:origin x="1344" y="55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7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9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6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D898D2-66B0-BB6C-BD34-23FE0CF51455}"/>
              </a:ext>
            </a:extLst>
          </p:cNvPr>
          <p:cNvGrpSpPr/>
          <p:nvPr userDrawn="1"/>
        </p:nvGrpSpPr>
        <p:grpSpPr>
          <a:xfrm>
            <a:off x="-108520" y="908720"/>
            <a:ext cx="2527147" cy="80028"/>
            <a:chOff x="0" y="2842590"/>
            <a:chExt cx="7054752" cy="8919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BBD70D-FC3C-A235-1258-47B3F34EC0B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339F7D-169B-E5DE-4F06-62DF22818939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D315ECE-DD76-A288-3E64-8EACD17FEF80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276945-65BB-D48F-EFE5-1EFD2C003C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8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1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864108-621D-807D-6E3F-9D2C20D5280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508104" y="2280913"/>
            <a:ext cx="3275856" cy="40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5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8715A1-2F72-EF74-BFA4-D9EBC832CA8E}"/>
              </a:ext>
            </a:extLst>
          </p:cNvPr>
          <p:cNvSpPr txBox="1"/>
          <p:nvPr/>
        </p:nvSpPr>
        <p:spPr>
          <a:xfrm>
            <a:off x="1619672" y="1412776"/>
            <a:ext cx="388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24 POINTS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153579-CC4E-464D-1B4C-8BCBB49B99D6}"/>
              </a:ext>
            </a:extLst>
          </p:cNvPr>
          <p:cNvSpPr txBox="1"/>
          <p:nvPr/>
        </p:nvSpPr>
        <p:spPr>
          <a:xfrm>
            <a:off x="3563888" y="4824155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XIUMEI XUE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2024.03.20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ECC82298-DEAA-772F-F242-3DBF17FF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2" y="260648"/>
            <a:ext cx="3704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Course contents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64AC3B-5FC6-A0ED-8656-30C83A140173}"/>
              </a:ext>
            </a:extLst>
          </p:cNvPr>
          <p:cNvGrpSpPr/>
          <p:nvPr/>
        </p:nvGrpSpPr>
        <p:grpSpPr>
          <a:xfrm>
            <a:off x="-108520" y="764704"/>
            <a:ext cx="2527147" cy="80028"/>
            <a:chOff x="0" y="2842590"/>
            <a:chExt cx="7054752" cy="891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6D62D8-0935-82D7-67B0-8D60A0A7E9F1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B8DC00-CF5F-4096-5427-8F2D7FECCA2F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E09C81-DE7A-2C4B-64EF-2A0775D6B05C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8510F1-9DE3-AE92-D2F6-B286B8B32EA2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64520C3-037B-466E-FEB1-1D46380E6000}"/>
              </a:ext>
            </a:extLst>
          </p:cNvPr>
          <p:cNvSpPr txBox="1"/>
          <p:nvPr/>
        </p:nvSpPr>
        <p:spPr>
          <a:xfrm>
            <a:off x="467544" y="1052736"/>
            <a:ext cx="6264696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Most useful part(s)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Understanding and Implementation: ASR+TTS+NLU+DM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Lightweight Product Development Capability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Statecharts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as an implementation framework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Reduced state counts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-</a:t>
            </a:r>
            <a:r>
              <a:rPr lang="en-US" altLang="zh-CN" sz="12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guard transition, history…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Structural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Rule-based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- more flexibly?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Understandable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*(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Xstate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)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Gammar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Acquisition!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Development process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Design the main logic =&gt; Include the dialog flow =&gt; Combination and coordination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Test by myself, by peers =&gt; Bug fixing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*Not relates to ethical concerns </a:t>
            </a:r>
          </a:p>
          <a:p>
            <a:pPr>
              <a:spcAft>
                <a:spcPts val="600"/>
              </a:spcAft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24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875AE347-9D6D-F33C-1860-83BCABC4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2" y="260648"/>
            <a:ext cx="3704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Future work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3C6189-2E7B-1498-0479-627FC7B4CCCA}"/>
              </a:ext>
            </a:extLst>
          </p:cNvPr>
          <p:cNvGrpSpPr/>
          <p:nvPr/>
        </p:nvGrpSpPr>
        <p:grpSpPr>
          <a:xfrm>
            <a:off x="-108520" y="764704"/>
            <a:ext cx="2527147" cy="80028"/>
            <a:chOff x="0" y="2842590"/>
            <a:chExt cx="7054752" cy="891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3CF66D1-8F05-2633-BDCE-4312A2B70961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61E19D-53F5-1272-5BC2-66857C923F2A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B2041F8-39D7-528A-9007-9D4BB88C3219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585A50-A6EE-74B4-824F-F6C656A2DEA0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20A0901-1027-4073-5B07-3AE336BBD850}"/>
              </a:ext>
            </a:extLst>
          </p:cNvPr>
          <p:cNvSpPr txBox="1"/>
          <p:nvPr/>
        </p:nvSpPr>
        <p:spPr>
          <a:xfrm>
            <a:off x="467544" y="1052736"/>
            <a:ext cx="6120680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 general, my game is almost end-to-end completed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Improvements on level distinction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Enhancing the coordination between Dialogue and Interaction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Exit &amp; Replay</a:t>
            </a:r>
          </a:p>
          <a:p>
            <a:pPr>
              <a:spcAft>
                <a:spcPts val="600"/>
              </a:spcAft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About conversational features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Assign different voice styles in different occasions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– e.g. succeed =&gt; “cheerful”, fail =&gt; “sad”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Fix/avoid utterance collapse as much as possible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- adjust delayed time flexibly?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Mixed-initiative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– collect demand by input rather than selection in given choices</a:t>
            </a: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55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443541" y="2834452"/>
            <a:ext cx="8256917" cy="9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THANKS</a:t>
            </a:r>
            <a:endParaRPr lang="zh-CN" altLang="en-US" sz="533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-900608" y="4005064"/>
            <a:ext cx="12192000" cy="72008"/>
            <a:chOff x="2190216" y="0"/>
            <a:chExt cx="7128792" cy="108012"/>
          </a:xfrm>
        </p:grpSpPr>
        <p:sp>
          <p:nvSpPr>
            <p:cNvPr id="37" name="矩形 36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971600" y="3265176"/>
            <a:ext cx="1702710" cy="667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Rule 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Rundown Brief</a:t>
            </a:r>
          </a:p>
        </p:txBody>
      </p:sp>
      <p:sp>
        <p:nvSpPr>
          <p:cNvPr id="39" name="矩形 38"/>
          <p:cNvSpPr/>
          <p:nvPr/>
        </p:nvSpPr>
        <p:spPr>
          <a:xfrm>
            <a:off x="1916417" y="1699421"/>
            <a:ext cx="1517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What does it do?</a:t>
            </a:r>
          </a:p>
        </p:txBody>
      </p:sp>
      <p:sp>
        <p:nvSpPr>
          <p:cNvPr id="41" name="矩形 40"/>
          <p:cNvSpPr/>
          <p:nvPr/>
        </p:nvSpPr>
        <p:spPr>
          <a:xfrm>
            <a:off x="853680" y="1844824"/>
            <a:ext cx="1054024" cy="99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86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586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72072" y="260648"/>
            <a:ext cx="3704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Rule Introduction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5C6776-E6ED-AF80-B51F-329DE150B110}"/>
              </a:ext>
            </a:extLst>
          </p:cNvPr>
          <p:cNvGrpSpPr/>
          <p:nvPr/>
        </p:nvGrpSpPr>
        <p:grpSpPr>
          <a:xfrm>
            <a:off x="-108520" y="764704"/>
            <a:ext cx="2527147" cy="80028"/>
            <a:chOff x="0" y="2842590"/>
            <a:chExt cx="7054752" cy="891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A4AB63-591C-EC92-353B-BE7A194826CA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F6F467-1C16-9BA9-14BF-821BC425349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FFA2E0-00D8-1DBB-3640-BB3FDE4BE43F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3E482F-DD40-9EFE-ED19-CE619BC0B3E6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0412024-1513-1E76-EC81-A7AFD4C950CA}"/>
              </a:ext>
            </a:extLst>
          </p:cNvPr>
          <p:cNvSpPr/>
          <p:nvPr/>
        </p:nvSpPr>
        <p:spPr>
          <a:xfrm>
            <a:off x="395536" y="1124744"/>
            <a:ext cx="5328592" cy="3169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You will be given 4 random cards from 1 to 9 (“A” refers to 1), and three entry levels vary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You can use </a:t>
            </a: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B0503020000020004" pitchFamily="18" charset="-127"/>
                <a:ea typeface="Gungsuh" panose="020B0503020000020004" pitchFamily="18" charset="-127"/>
              </a:rPr>
              <a:t>+ - x / </a:t>
            </a: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to generate a result of 24, and each card should only be used once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Decimal, fraction or negative number can appear during operations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Also, a timer will be set according to your chosen level 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(Easy: 3min 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85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|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 Medium: 1min30s 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85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|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 Hard: 60s)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 you can get 24 in limited time, you win, or you fail.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735380-5869-7FF2-8E7D-3FDACB69D304}"/>
              </a:ext>
            </a:extLst>
          </p:cNvPr>
          <p:cNvSpPr txBox="1"/>
          <p:nvPr/>
        </p:nvSpPr>
        <p:spPr>
          <a:xfrm>
            <a:off x="2123728" y="4437112"/>
            <a:ext cx="2320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Dialogue System </a:t>
            </a:r>
          </a:p>
          <a:p>
            <a:pPr algn="ctr"/>
            <a:r>
              <a:rPr lang="en-US" altLang="zh-CN" sz="1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+ </a:t>
            </a:r>
          </a:p>
          <a:p>
            <a:r>
              <a:rPr lang="en-US" altLang="zh-CN" sz="1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Page Interaction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37AB3-DA66-23B2-2251-ED9E4581BCE2}"/>
              </a:ext>
            </a:extLst>
          </p:cNvPr>
          <p:cNvSpPr txBox="1"/>
          <p:nvPr/>
        </p:nvSpPr>
        <p:spPr>
          <a:xfrm>
            <a:off x="3030215" y="5373216"/>
            <a:ext cx="461665" cy="2584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=</a:t>
            </a:r>
            <a:endParaRPr lang="zh-CN" altLang="en-US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Gungsuh" panose="020B0503020000020004" pitchFamily="18" charset="-127"/>
              <a:ea typeface="Gungsuh" panose="020B0503020000020004" pitchFamily="18" charset="-127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CDE53A-DC8C-292A-2789-856DC74311BA}"/>
              </a:ext>
            </a:extLst>
          </p:cNvPr>
          <p:cNvSpPr txBox="1"/>
          <p:nvPr/>
        </p:nvSpPr>
        <p:spPr>
          <a:xfrm>
            <a:off x="1331640" y="5589240"/>
            <a:ext cx="4626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Gungsuh" panose="020B0503020000020004" pitchFamily="18" charset="-127"/>
                <a:ea typeface="Gungsuh" panose="020B0503020000020004" pitchFamily="18" charset="-127"/>
              </a:rPr>
              <a:t>Dialogue-Driven Interaction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72072" y="260648"/>
            <a:ext cx="3704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Rundown Brief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5C6776-E6ED-AF80-B51F-329DE150B110}"/>
              </a:ext>
            </a:extLst>
          </p:cNvPr>
          <p:cNvGrpSpPr/>
          <p:nvPr/>
        </p:nvGrpSpPr>
        <p:grpSpPr>
          <a:xfrm>
            <a:off x="-108520" y="764704"/>
            <a:ext cx="2527147" cy="80028"/>
            <a:chOff x="0" y="2842590"/>
            <a:chExt cx="7054752" cy="891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A4AB63-591C-EC92-353B-BE7A194826CA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F6F467-1C16-9BA9-14BF-821BC4253498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FFA2E0-00D8-1DBB-3640-BB3FDE4BE43F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3E482F-DD40-9EFE-ED19-CE619BC0B3E6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7606EAA-DBC8-14B8-9616-01EF63982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8" y="1124744"/>
            <a:ext cx="8643483" cy="52416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4F9E9D-48B4-373D-FF30-D4FDB0C94C2E}"/>
              </a:ext>
            </a:extLst>
          </p:cNvPr>
          <p:cNvSpPr/>
          <p:nvPr/>
        </p:nvSpPr>
        <p:spPr>
          <a:xfrm>
            <a:off x="334473" y="5733256"/>
            <a:ext cx="853151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F0AC85-4487-A3E2-2FEA-13098A0CBCA6}"/>
              </a:ext>
            </a:extLst>
          </p:cNvPr>
          <p:cNvCxnSpPr>
            <a:cxnSpLocks/>
          </p:cNvCxnSpPr>
          <p:nvPr/>
        </p:nvCxnSpPr>
        <p:spPr>
          <a:xfrm>
            <a:off x="1093788" y="5949280"/>
            <a:ext cx="377159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D89017E-65A8-FE38-96BC-3A0410EAE584}"/>
              </a:ext>
            </a:extLst>
          </p:cNvPr>
          <p:cNvSpPr txBox="1"/>
          <p:nvPr/>
        </p:nvSpPr>
        <p:spPr>
          <a:xfrm>
            <a:off x="1419319" y="5749466"/>
            <a:ext cx="136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countdown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A96DD2-6E39-CE1B-2828-54706BC3628C}"/>
              </a:ext>
            </a:extLst>
          </p:cNvPr>
          <p:cNvCxnSpPr>
            <a:cxnSpLocks/>
          </p:cNvCxnSpPr>
          <p:nvPr/>
        </p:nvCxnSpPr>
        <p:spPr>
          <a:xfrm>
            <a:off x="1835531" y="1772816"/>
            <a:ext cx="377159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821806B-286A-B3A2-E597-6BDCDCB288D5}"/>
              </a:ext>
            </a:extLst>
          </p:cNvPr>
          <p:cNvSpPr txBox="1"/>
          <p:nvPr/>
        </p:nvSpPr>
        <p:spPr>
          <a:xfrm>
            <a:off x="2197425" y="1588150"/>
            <a:ext cx="32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display your expression/hint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7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971600" y="3265176"/>
            <a:ext cx="2351156" cy="667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Platform and Technologies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Library</a:t>
            </a:r>
          </a:p>
        </p:txBody>
      </p:sp>
      <p:sp>
        <p:nvSpPr>
          <p:cNvPr id="39" name="矩形 38"/>
          <p:cNvSpPr/>
          <p:nvPr/>
        </p:nvSpPr>
        <p:spPr>
          <a:xfrm>
            <a:off x="1979712" y="2079784"/>
            <a:ext cx="236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Microsoft YaHei" charset="-122"/>
                <a:cs typeface="Microsoft YaHei" charset="-122"/>
              </a:rPr>
              <a:t>Technicalities</a:t>
            </a:r>
            <a:endParaRPr lang="en-US" altLang="zh-CN" sz="28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3680" y="1844824"/>
            <a:ext cx="1054024" cy="99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86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586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46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07504" y="260648"/>
            <a:ext cx="3704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Microsoft YaHei" charset="-122"/>
                <a:cs typeface="Microsoft YaHei" charset="-122"/>
              </a:rPr>
              <a:t>Technicalities</a:t>
            </a:r>
            <a:endParaRPr lang="en-US" altLang="zh-CN" sz="2400" dirty="0">
              <a:ln w="6350">
                <a:noFill/>
              </a:ln>
              <a:solidFill>
                <a:srgbClr val="CC33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B538A-1273-71AB-CC6D-64332131FB5F}"/>
              </a:ext>
            </a:extLst>
          </p:cNvPr>
          <p:cNvGrpSpPr/>
          <p:nvPr/>
        </p:nvGrpSpPr>
        <p:grpSpPr>
          <a:xfrm>
            <a:off x="-108520" y="764704"/>
            <a:ext cx="2527147" cy="80028"/>
            <a:chOff x="0" y="2842590"/>
            <a:chExt cx="7054752" cy="891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4BE54BF-990B-929A-937A-5029B0E0A522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69059E-7201-7AB5-C145-2E54CFDA17BB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E8924F-C0E2-3DF7-A644-2170EE74E65A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10C59C-DB70-B4EB-EA78-FDDF9BF63093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FF7A2C4-B704-69CD-62AA-7906C98BDF56}"/>
              </a:ext>
            </a:extLst>
          </p:cNvPr>
          <p:cNvSpPr txBox="1"/>
          <p:nvPr/>
        </p:nvSpPr>
        <p:spPr>
          <a:xfrm>
            <a:off x="323528" y="1168871"/>
            <a:ext cx="547260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Platform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Web Platform based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Backend Technology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Node.js (LTS version)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Package Manager: Yarn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Azure service for ASR&amp;TTS&amp;NLU</a:t>
            </a: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Frontend Technologies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JavaScript (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Xstate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vue.js framework)</a:t>
            </a:r>
          </a:p>
          <a:p>
            <a:pPr lvl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azure.js – export relevant KEY</a:t>
            </a:r>
          </a:p>
          <a:p>
            <a:pPr lvl="1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dm.js – manage dialogue-driven interaction </a:t>
            </a:r>
          </a:p>
          <a:p>
            <a:pPr lvl="1">
              <a:spcAft>
                <a:spcPts val="600"/>
              </a:spcAft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main.js – control the main logic and flow of the game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HTML</a:t>
            </a:r>
          </a:p>
          <a:p>
            <a:pPr lvl="1">
              <a:spcAft>
                <a:spcPts val="600"/>
              </a:spcAft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index.html – the main entry point of the application, containing the structure and layout of the web page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CSS</a:t>
            </a:r>
          </a:p>
          <a:p>
            <a:pPr lvl="1">
              <a:spcAft>
                <a:spcPts val="600"/>
              </a:spcAft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style.css – define the styling rules for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063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CCD63B0F-D8A0-DEC0-CA83-9DA3304F6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60648"/>
            <a:ext cx="3704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Microsoft YaHei" charset="-122"/>
                <a:cs typeface="Microsoft YaHei" charset="-122"/>
              </a:rPr>
              <a:t>Technicalities| </a:t>
            </a:r>
            <a:r>
              <a:rPr lang="en-US" altLang="zh-CN" sz="2400" dirty="0">
                <a:ln w="6350">
                  <a:noFill/>
                </a:ln>
                <a:solidFill>
                  <a:srgbClr val="CC3300"/>
                </a:solidFill>
                <a:latin typeface="Impact" panose="020B0806030902050204" pitchFamily="34" charset="0"/>
                <a:ea typeface="Microsoft YaHei" charset="-122"/>
                <a:cs typeface="Microsoft YaHei" charset="-122"/>
              </a:rPr>
              <a:t>Library</a:t>
            </a:r>
            <a:endParaRPr lang="en-US" altLang="zh-CN" sz="2400" dirty="0">
              <a:ln w="6350">
                <a:noFill/>
              </a:ln>
              <a:solidFill>
                <a:srgbClr val="CC33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278D87-34A0-9EC0-BE24-3D597C9292B7}"/>
              </a:ext>
            </a:extLst>
          </p:cNvPr>
          <p:cNvGrpSpPr/>
          <p:nvPr/>
        </p:nvGrpSpPr>
        <p:grpSpPr>
          <a:xfrm>
            <a:off x="-108520" y="764704"/>
            <a:ext cx="2527147" cy="80028"/>
            <a:chOff x="0" y="2842590"/>
            <a:chExt cx="7054752" cy="891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1FF324-9E04-6FE6-EC76-3E57B0289725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0E02B7D-A816-E147-DB9C-4844AE3524AE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7C469B-9B04-5037-09AA-56C04B9B4454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50EAB0-C887-B59B-D04E-ED317284D4FF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7441658-FDE2-A003-F9BE-5AF97C9F37B1}"/>
              </a:ext>
            </a:extLst>
          </p:cNvPr>
          <p:cNvSpPr txBox="1"/>
          <p:nvPr/>
        </p:nvSpPr>
        <p:spPr>
          <a:xfrm>
            <a:off x="395536" y="1012525"/>
            <a:ext cx="51125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Import a third-party JS library: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Poker.JS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   https://tairraos.cloud4v.org/Poker.JS/#english-version-readme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A10465-ABB4-9121-1A59-5EDFC871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15700"/>
            <a:ext cx="7589503" cy="16853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1BBF37-EEE4-EF34-8D23-AFE776763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4"/>
          <a:stretch/>
        </p:blipFill>
        <p:spPr>
          <a:xfrm>
            <a:off x="683568" y="3789040"/>
            <a:ext cx="7589503" cy="2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971600" y="3265176"/>
            <a:ext cx="2416046" cy="975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Relation to course contents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Future Work</a:t>
            </a:r>
          </a:p>
        </p:txBody>
      </p:sp>
      <p:sp>
        <p:nvSpPr>
          <p:cNvPr id="39" name="矩形 38"/>
          <p:cNvSpPr/>
          <p:nvPr/>
        </p:nvSpPr>
        <p:spPr>
          <a:xfrm>
            <a:off x="1907704" y="1883857"/>
            <a:ext cx="2367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Microsoft YaHei" charset="-122"/>
                <a:cs typeface="Microsoft YaHei" charset="-122"/>
              </a:rPr>
              <a:t>Recap &amp; Outlook</a:t>
            </a:r>
            <a:endParaRPr lang="en-US" altLang="zh-CN" sz="28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3680" y="1844824"/>
            <a:ext cx="1054024" cy="99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86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586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ECC82298-DEAA-772F-F242-3DBF17FF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2" y="260648"/>
            <a:ext cx="3704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Recap | </a:t>
            </a:r>
            <a:r>
              <a:rPr lang="en-US" altLang="zh-CN" sz="2400" dirty="0">
                <a:ln w="6350">
                  <a:noFill/>
                </a:ln>
                <a:solidFill>
                  <a:srgbClr val="CC33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Challenges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64AC3B-5FC6-A0ED-8656-30C83A140173}"/>
              </a:ext>
            </a:extLst>
          </p:cNvPr>
          <p:cNvGrpSpPr/>
          <p:nvPr/>
        </p:nvGrpSpPr>
        <p:grpSpPr>
          <a:xfrm>
            <a:off x="-108520" y="764704"/>
            <a:ext cx="2527147" cy="80028"/>
            <a:chOff x="0" y="2842590"/>
            <a:chExt cx="7054752" cy="891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6D62D8-0935-82D7-67B0-8D60A0A7E9F1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B8DC00-CF5F-4096-5427-8F2D7FECCA2F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E09C81-DE7A-2C4B-64EF-2A0775D6B05C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8510F1-9DE3-AE92-D2F6-B286B8B32EA2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0942066-7D9A-333D-A6BF-AED0CB346447}"/>
              </a:ext>
            </a:extLst>
          </p:cNvPr>
          <p:cNvSpPr txBox="1"/>
          <p:nvPr/>
        </p:nvSpPr>
        <p:spPr>
          <a:xfrm>
            <a:off x="467544" y="1052736"/>
            <a:ext cx="5832648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Variable sharing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variable assignment within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dmMachine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=&gt; no change outside</a:t>
            </a:r>
          </a:p>
          <a:p>
            <a:pPr>
              <a:spcAft>
                <a:spcPts val="600"/>
              </a:spcAft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dmActor</a:t>
            </a:r>
            <a:r>
              <a:rPr lang="en-US" altLang="zh-CN" sz="1400" dirty="0" err="1">
                <a:solidFill>
                  <a:schemeClr val="accent1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.subscribe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((state) =&gt; {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targetTime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=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state.context.targetTime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}); // always reflects the latest state of the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targetTime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value in the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dmActor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Gungsuh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Utterance Collapse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Use </a:t>
            </a:r>
            <a:r>
              <a:rPr lang="en-US" altLang="zh-CN" sz="14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after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for delayed transitions- “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Have you thought of a solution?”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Player action </a:t>
            </a:r>
            <a:r>
              <a:rPr lang="en-US" altLang="zh-CN" sz="1400" i="1" dirty="0">
                <a:solidFill>
                  <a:schemeClr val="accent1"/>
                </a:solidFill>
                <a:latin typeface="Abadi" panose="020F0502020204030204" pitchFamily="34" charset="0"/>
                <a:ea typeface="Gungsuh" panose="02030600000101010101" pitchFamily="18" charset="-127"/>
              </a:rPr>
              <a:t>unpredictable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>
              <a:spcAft>
                <a:spcPts val="600"/>
              </a:spcAft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Interaction Triggered Utterance(Solved)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function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successUtter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() {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dmActor</a:t>
            </a:r>
            <a:r>
              <a:rPr lang="en-US" altLang="zh-CN" sz="1400" dirty="0" err="1">
                <a:solidFill>
                  <a:schemeClr val="accent1"/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.send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({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       type: "WELLDONE"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    });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Gungsuh" panose="02030600000101010101" pitchFamily="18" charset="-127"/>
              </a:rPr>
              <a:t>}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60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2718</TotalTime>
  <Words>514</Words>
  <Application>Microsoft Office PowerPoint</Application>
  <PresentationFormat>全屏显示(4:3)</PresentationFormat>
  <Paragraphs>96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Gungsuh</vt:lpstr>
      <vt:lpstr>Abadi</vt:lpstr>
      <vt:lpstr>Agency FB</vt:lpstr>
      <vt:lpstr>Arial</vt:lpstr>
      <vt:lpstr>Calibri</vt:lpstr>
      <vt:lpstr>Calibri Light</vt:lpstr>
      <vt:lpstr>Consolas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XIUMEI XUE</cp:lastModifiedBy>
  <cp:revision>58</cp:revision>
  <cp:lastPrinted>2017-09-16T03:53:35Z</cp:lastPrinted>
  <dcterms:created xsi:type="dcterms:W3CDTF">2016-04-09T09:29:00Z</dcterms:created>
  <dcterms:modified xsi:type="dcterms:W3CDTF">2024-03-20T14:22:53Z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