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50" d="100"/>
          <a:sy n="50" d="100"/>
        </p:scale>
        <p:origin x="24" y="1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0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1C29-E222-445F-8D5F-0783FA1AC20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A9F5-B10C-487C-A93D-00B18903C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1C29-E222-445F-8D5F-0783FA1AC20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A9F5-B10C-487C-A93D-00B18903C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70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1C29-E222-445F-8D5F-0783FA1AC20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A9F5-B10C-487C-A93D-00B18903C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6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652" y="333487"/>
            <a:ext cx="11533094" cy="60228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1C29-E222-445F-8D5F-0783FA1AC20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A9F5-B10C-487C-A93D-00B18903C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1C29-E222-445F-8D5F-0783FA1AC20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A9F5-B10C-487C-A93D-00B18903C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7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1C29-E222-445F-8D5F-0783FA1AC20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A9F5-B10C-487C-A93D-00B18903C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1C29-E222-445F-8D5F-0783FA1AC20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A9F5-B10C-487C-A93D-00B18903C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1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1C29-E222-445F-8D5F-0783FA1AC20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A9F5-B10C-487C-A93D-00B18903C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9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1C29-E222-445F-8D5F-0783FA1AC20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A9F5-B10C-487C-A93D-00B18903C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3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1C29-E222-445F-8D5F-0783FA1AC20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A9F5-B10C-487C-A93D-00B18903C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0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1C29-E222-445F-8D5F-0783FA1AC20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A9F5-B10C-487C-A93D-00B18903C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88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1C29-E222-445F-8D5F-0783FA1AC203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0A9F5-B10C-487C-A93D-00B18903C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9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075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Ch</a:t>
            </a:r>
            <a:r>
              <a:rPr lang="en-US" altLang="ko-KR" smtClean="0"/>
              <a:t> 4-A)   </a:t>
            </a:r>
            <a:r>
              <a:rPr lang="en-US" altLang="ko-KR" dirty="0" smtClean="0"/>
              <a:t>Function Practice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4181" y="2537086"/>
            <a:ext cx="11050385" cy="165576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이 </a:t>
            </a:r>
            <a:r>
              <a:rPr lang="en-US" altLang="ko-KR" dirty="0" smtClean="0"/>
              <a:t>Chapter</a:t>
            </a:r>
            <a:r>
              <a:rPr lang="ko-KR" altLang="en-US" dirty="0" smtClean="0"/>
              <a:t>의 문제들을 </a:t>
            </a:r>
            <a:r>
              <a:rPr lang="en-US" altLang="ko-KR" dirty="0" smtClean="0"/>
              <a:t>coding </a:t>
            </a:r>
            <a:r>
              <a:rPr lang="ko-KR" altLang="en-US" dirty="0" err="1" smtClean="0"/>
              <a:t>할때에는</a:t>
            </a:r>
            <a:r>
              <a:rPr lang="ko-KR" altLang="en-US" dirty="0" smtClean="0"/>
              <a:t> 아래 나열된 </a:t>
            </a:r>
            <a:r>
              <a:rPr lang="en-US" altLang="ko-KR" dirty="0" smtClean="0"/>
              <a:t>Built-In Function</a:t>
            </a:r>
            <a:r>
              <a:rPr lang="ko-KR" altLang="en-US" dirty="0" smtClean="0"/>
              <a:t>들 이외의 </a:t>
            </a:r>
            <a:r>
              <a:rPr lang="en-US" altLang="ko-KR" dirty="0" smtClean="0"/>
              <a:t>Built-In Function</a:t>
            </a:r>
            <a:r>
              <a:rPr lang="ko-KR" altLang="en-US" dirty="0"/>
              <a:t>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 External Module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들을 쓰면 안됨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rint( ), range( ),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 ), append(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19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9952" y="179186"/>
            <a:ext cx="11356489" cy="652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9.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주어진 너비와 높이로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ASCII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직사각형을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출력하는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함수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f9(</a:t>
            </a:r>
            <a:r>
              <a:rPr lang="en-US" altLang="ko-KR" sz="2400" kern="0" dirty="0" err="1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width,height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작성하세요</a:t>
            </a:r>
            <a:r>
              <a:rPr lang="en-US" altLang="ko-KR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0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f9(0,1)</a:t>
            </a:r>
            <a:endParaRPr lang="en-US" altLang="ko-KR" sz="20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0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f9(10,0)</a:t>
            </a:r>
            <a:endParaRPr lang="en-US" altLang="ko-KR" sz="20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0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f9(1,1)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0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endParaRPr lang="en-US" altLang="ko-KR" sz="20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0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f9(1,2)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0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0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endParaRPr lang="en-US" altLang="ko-KR" sz="20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4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0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f9(5,5)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0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*****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0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*****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0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*****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0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*****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0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*****</a:t>
            </a:r>
            <a:endParaRPr lang="en-US" altLang="ko-KR" sz="20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91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0862" y="234031"/>
            <a:ext cx="11378004" cy="546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10.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주어진 높이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n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으로 삼각형을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출력하는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함수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f10(n)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작성하세요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n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 음수가 아니라고 가정합니다</a:t>
            </a:r>
            <a:r>
              <a:rPr lang="en-US" altLang="ko-KR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f10(1)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f10(2)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**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f10(3)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**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***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49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921" y="406152"/>
            <a:ext cx="11378005" cy="583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11.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리스트가 내림차순으로 정렬되어 있으면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True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반환하고 그렇지 않으면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False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반환하는 함수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f11(list)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작성하세요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빈 리스트는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True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반환합니다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f11([])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True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f11([5,4,3,2,1])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True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f11([5,4,3,2,0])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True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f11([5,4,5,2])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False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5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9496" y="234031"/>
            <a:ext cx="11840583" cy="5727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12.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리스트가 모든 음수로 구성된 경우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True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그렇지 않으면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False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반환하는 함수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f12(list)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작성하세요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빈 리스트는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True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반환합니다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f12([])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True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f12([-1,-2,-3,-4,5])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False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f12([1,2,3,4,5])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False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f12([-1,-2,-3])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True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97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0254" y="382211"/>
            <a:ext cx="11399519" cy="4973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13. 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리스트에서 마지막으로 존재하는 </a:t>
            </a:r>
            <a:r>
              <a:rPr lang="en-US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target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인덱스를 반환하는 함수 </a:t>
            </a:r>
            <a:r>
              <a:rPr lang="en-US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f13(list, target)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작성하세요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리스트가 비어 있지 않고 항상 </a:t>
            </a:r>
            <a:r>
              <a:rPr lang="en-US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target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이 포함된다고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가정합니다</a:t>
            </a:r>
            <a:r>
              <a:rPr lang="ko-KR" altLang="ko-KR" sz="20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en-US" altLang="ko-KR" sz="2000" kern="0" dirty="0" smtClean="0">
              <a:effectLst/>
              <a:latin typeface="맑은 고딕" panose="020B0503020000020004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f13([1,2,3], 3)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f13([1,2,3,1,2,3], 3)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f13([1,1,1,1], 1)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 smtClean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3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9346" y="371454"/>
            <a:ext cx="11507096" cy="480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14.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리스트의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마지막 음수 인덱스를 반환하는 함수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f14(list)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작성하세요</a:t>
            </a:r>
            <a:r>
              <a:rPr lang="en-US" altLang="ko-KR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리스트가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비어 있지 않고 항상 음수가 포함된다고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가정합니다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f14([1,2,-3])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f14([1,-2,-3,1,-2,-3])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f14([-1,1,1,1])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 smtClean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6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6316" y="274635"/>
            <a:ext cx="11550126" cy="4146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15.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짝수 인덱스의 모든 요소의 합계를 반환하는 함수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f15(list)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작성합니다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f15([1,2,-3])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-2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f15([1,-2,-3,1,-2,-3])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-4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f15([-1,1,1,1])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5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8587" y="363122"/>
            <a:ext cx="11474825" cy="5595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16.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거꾸로 된 삼각형을 출력할 함수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f16(n)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작성하세요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ko-KR" altLang="ko-KR" sz="16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f16(3)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***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**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f16(2)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**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f16(1)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*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 smtClean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19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6922" y="459941"/>
            <a:ext cx="11894372" cy="5727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17.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리스트의 다른 모든 요소를 역순으로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하나 걸러 하나씩 출력하는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함수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f17(list)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작성하세요</a:t>
            </a:r>
            <a:r>
              <a:rPr lang="en-US" altLang="ko-KR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f17([1,2,3,4,5,6])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4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f17([1,2,3,4])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4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f17([1])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8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2376" y="342662"/>
            <a:ext cx="11302702" cy="454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18.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n!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반환하는 함수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f18(n)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작성하세요</a:t>
            </a:r>
            <a:r>
              <a:rPr lang="en-US" altLang="ko-KR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f18(0)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f18(2)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f18(3)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8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9559" y="322729"/>
            <a:ext cx="11802036" cy="6282466"/>
          </a:xfrm>
        </p:spPr>
        <p:txBody>
          <a:bodyPr>
            <a:normAutofit/>
          </a:bodyPr>
          <a:lstStyle/>
          <a:p>
            <a:pPr marL="514350" indent="-514350" latinLnBrk="0">
              <a:buAutoNum type="arabicPeriod"/>
            </a:pPr>
            <a:r>
              <a:rPr lang="ko-KR" altLang="en-US" sz="2400" dirty="0" smtClean="0"/>
              <a:t>주어진 </a:t>
            </a:r>
            <a:r>
              <a:rPr lang="ko-KR" altLang="en-US" sz="2400" dirty="0"/>
              <a:t>리스트의 홀수 </a:t>
            </a:r>
            <a:r>
              <a:rPr lang="ko-KR" altLang="en-US" sz="2400" dirty="0" smtClean="0"/>
              <a:t>요소가 몇개인지를 </a:t>
            </a:r>
            <a:r>
              <a:rPr lang="ko-KR" altLang="en-US" sz="2400" dirty="0"/>
              <a:t>반환하는 함수 </a:t>
            </a:r>
            <a:r>
              <a:rPr lang="en-US" altLang="ko-KR" sz="2400" dirty="0"/>
              <a:t>f1(list)</a:t>
            </a:r>
            <a:r>
              <a:rPr lang="ko-KR" altLang="en-US" sz="2400" dirty="0"/>
              <a:t>을 </a:t>
            </a:r>
            <a:r>
              <a:rPr lang="ko-KR" altLang="en-US" sz="2400" dirty="0" smtClean="0"/>
              <a:t>작성하세요</a:t>
            </a:r>
            <a:r>
              <a:rPr lang="en-US" altLang="ko-KR" sz="2400" dirty="0"/>
              <a:t>. </a:t>
            </a:r>
          </a:p>
          <a:p>
            <a:pPr marL="0" indent="0" latinLnBrk="0">
              <a:buNone/>
            </a:pPr>
            <a:r>
              <a:rPr lang="ko-KR" altLang="ko-KR" sz="2800" dirty="0" smtClean="0"/>
              <a:t>&gt;&gt;&gt; </a:t>
            </a:r>
            <a:r>
              <a:rPr lang="ko-KR" altLang="ko-KR" sz="2800" dirty="0"/>
              <a:t>f1([1,2,3,4])</a:t>
            </a:r>
          </a:p>
          <a:p>
            <a:pPr marL="0" indent="0" latinLnBrk="0">
              <a:buNone/>
            </a:pPr>
            <a:r>
              <a:rPr lang="ko-KR" altLang="ko-KR" sz="2800" dirty="0" smtClean="0"/>
              <a:t>2</a:t>
            </a:r>
            <a:endParaRPr lang="en-US" altLang="ko-KR" sz="2800" dirty="0" smtClean="0"/>
          </a:p>
          <a:p>
            <a:pPr marL="0" indent="0" latinLnBrk="0">
              <a:buNone/>
            </a:pPr>
            <a:endParaRPr lang="ko-KR" altLang="ko-KR" sz="2800" dirty="0"/>
          </a:p>
          <a:p>
            <a:pPr marL="0" indent="0" latinLnBrk="0">
              <a:buNone/>
            </a:pPr>
            <a:r>
              <a:rPr lang="ko-KR" altLang="ko-KR" sz="2800" dirty="0"/>
              <a:t>&gt;&gt;&gt; f1([1,2,3,4,5])</a:t>
            </a:r>
          </a:p>
          <a:p>
            <a:pPr marL="0" indent="0" latinLnBrk="0">
              <a:buNone/>
            </a:pPr>
            <a:r>
              <a:rPr lang="ko-KR" altLang="ko-KR" sz="2800" dirty="0" smtClean="0"/>
              <a:t>3</a:t>
            </a:r>
            <a:endParaRPr lang="en-US" altLang="ko-KR" sz="2800" dirty="0" smtClean="0"/>
          </a:p>
          <a:p>
            <a:pPr marL="0" indent="0" latinLnBrk="0">
              <a:buNone/>
            </a:pPr>
            <a:endParaRPr lang="ko-KR" altLang="ko-KR" sz="2800" dirty="0"/>
          </a:p>
          <a:p>
            <a:pPr marL="0" indent="0" latinLnBrk="0">
              <a:buNone/>
            </a:pPr>
            <a:r>
              <a:rPr lang="ko-KR" altLang="ko-KR" sz="2800" dirty="0"/>
              <a:t>Show Solution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136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8739" y="279699"/>
            <a:ext cx="11582400" cy="556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19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주어진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리스트의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각 요소의 </a:t>
            </a:r>
            <a:r>
              <a:rPr lang="ko-KR" altLang="en-US" sz="2400" kern="0" dirty="0" err="1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팩토리얼을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출력할 함수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f19(list)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작성하세요</a:t>
            </a:r>
            <a:r>
              <a:rPr lang="en-US" altLang="ko-KR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endParaRPr lang="en-US" altLang="ko-KR" sz="2400" kern="0" dirty="0"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19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([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19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([1,2,3])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19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([1,2,3,4])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24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86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0105" y="262821"/>
            <a:ext cx="11618258" cy="585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주어진 리스트에 대해 각 요소에서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0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으로 끝나는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카운트다운을 출력하는 함수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f20(list)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작성하세요</a:t>
            </a:r>
            <a:r>
              <a:rPr lang="en-US" altLang="ko-KR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([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])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([1,3,5])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1 0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3 2 1 0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5 4 3 2 1 0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([5,3,6,2])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5 4 3 2 1 0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3 2 1 0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6 5 4 3 2 1 0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2 1 0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570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9346" y="285392"/>
            <a:ext cx="11539369" cy="5632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0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길이가 같은 </a:t>
            </a:r>
            <a:r>
              <a:rPr lang="en-US" altLang="ko-KR" sz="20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ko-KR" altLang="en-US" sz="20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개의 리스트 </a:t>
            </a:r>
            <a:r>
              <a:rPr lang="en-US" altLang="ko-KR" sz="20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list1, list2 </a:t>
            </a:r>
            <a:r>
              <a:rPr lang="ko-KR" altLang="en-US" sz="20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</a:t>
            </a:r>
            <a:r>
              <a:rPr lang="ko-KR" altLang="en-US" sz="2000" kern="0" dirty="0" err="1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있을때</a:t>
            </a:r>
            <a:r>
              <a:rPr lang="en-US" altLang="ko-KR" sz="20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20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각</a:t>
            </a:r>
            <a:r>
              <a:rPr lang="en-US" altLang="ko-KR" sz="20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20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리스트의 같은 </a:t>
            </a:r>
            <a:r>
              <a:rPr lang="en-US" altLang="ko-KR" sz="20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index</a:t>
            </a:r>
            <a:r>
              <a:rPr lang="ko-KR" altLang="en-US" sz="20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있는 요소들을 더해서 만들어진 새 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리스트를 반환하는 함수 </a:t>
            </a:r>
            <a:r>
              <a:rPr lang="en-US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f21(list1, list2)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작성하세요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([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], [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[]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([1,2,3], [1,2,3])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[2, 4, 6]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([0,0,0], [1,2,3])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[1, 2, 3]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Show Solution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1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0860" y="295094"/>
            <a:ext cx="11553713" cy="6649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또는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3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배수인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1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에서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n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까지의 모든 숫자를 출력하는 함수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f22(n)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작성하세요</a:t>
            </a:r>
            <a:r>
              <a:rPr lang="en-US" altLang="ko-KR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(10)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4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8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9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10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(1)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(3)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33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5558" y="344032"/>
            <a:ext cx="11442550" cy="4410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3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중첩된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리스트에서 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가장 큰 값을 반환하는 함수 </a:t>
            </a:r>
            <a:r>
              <a:rPr lang="en-US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f23(list)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작성하세요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20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[1,2,3],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[4,5,6],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[7,8,9]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0800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9		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0800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[3,2,1]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[0,-1,-2]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[1,2,3,4],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],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[34],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],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],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[56],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[67]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67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 smtClean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35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7223" y="79943"/>
            <a:ext cx="11593157" cy="619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4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0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리스트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에서 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두 번째로 큰 값을 반환하는 함수 </a:t>
            </a:r>
            <a:r>
              <a:rPr lang="en-US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f24(list)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작성하세요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리스트의 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요소가 모두 고유하고 두 개 이상의 요소가 포함되어 있다고 가정합니다</a:t>
            </a:r>
            <a:r>
              <a:rPr lang="en-US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endParaRPr lang="ko-KR" altLang="ko-KR" sz="1600" kern="100" dirty="0" smtClean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4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([1,4,3,2,5])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4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4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([3,2])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4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([3,4])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Show Solution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884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6048" y="437327"/>
            <a:ext cx="11745293" cy="5566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5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0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함수</a:t>
            </a:r>
            <a:r>
              <a:rPr lang="en-US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f25(n)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는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n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의 </a:t>
            </a:r>
            <a:r>
              <a:rPr lang="ko-KR" altLang="en-US" sz="20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가장 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왼쪽 자릿수를 반환하는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함수이다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n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은 양수이다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en-US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f25(n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</a:t>
            </a:r>
            <a:r>
              <a:rPr lang="ko-KR" altLang="en-US" sz="2000" kern="0" dirty="0" err="1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구현하시요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(1234)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(4321)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4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(3)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 smtClean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Show Solution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454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2525" y="75405"/>
            <a:ext cx="11618259" cy="622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2</a:t>
            </a:r>
            <a:r>
              <a:rPr lang="en-US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6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주어진 리스트에서 각 중첩된 리스트의 가장 큰 값을 인쇄할 함수 </a:t>
            </a:r>
            <a:r>
              <a:rPr lang="en-US" altLang="ko-KR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f26(list)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작성하세요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20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중첩 리스트가 비어 있지 않다고 가정합니다</a:t>
            </a:r>
            <a:r>
              <a:rPr lang="en-US" altLang="ko-KR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([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[1,2,3],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[4,5,6],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[7,8,9]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])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9</a:t>
            </a:r>
            <a:endParaRPr lang="en-US" altLang="ko-KR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[3,2,1],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[0,-1,-2]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]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0</a:t>
            </a:r>
            <a:endParaRPr lang="en-US" altLang="ko-KR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f2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[1,2,3,4],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[1],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[34],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[2],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[3],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[56],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[67]</a:t>
            </a:r>
            <a:r>
              <a:rPr lang="en-US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])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4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1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34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3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56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67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6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3498" y="311971"/>
            <a:ext cx="11988502" cy="6282466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ko-KR" altLang="ko-KR" sz="2800" dirty="0"/>
              <a:t>2. </a:t>
            </a:r>
            <a:r>
              <a:rPr lang="ko-KR" altLang="en-US" sz="2400" dirty="0"/>
              <a:t>주어진 </a:t>
            </a:r>
            <a:r>
              <a:rPr lang="ko-KR" altLang="en-US" sz="2400" dirty="0" smtClean="0"/>
              <a:t>리스트에서 </a:t>
            </a:r>
            <a:r>
              <a:rPr lang="ko-KR" altLang="en-US" sz="2400" dirty="0"/>
              <a:t>각 홀수 요소를 </a:t>
            </a:r>
            <a:r>
              <a:rPr lang="ko-KR" altLang="en-US" sz="2400" dirty="0" smtClean="0"/>
              <a:t>출력하는 </a:t>
            </a:r>
            <a:r>
              <a:rPr lang="ko-KR" altLang="en-US" sz="2400" dirty="0"/>
              <a:t>함수 </a:t>
            </a:r>
            <a:r>
              <a:rPr lang="en-US" altLang="ko-KR" sz="2400" dirty="0"/>
              <a:t>f2(list)</a:t>
            </a:r>
            <a:r>
              <a:rPr lang="ko-KR" altLang="en-US" sz="2400" dirty="0"/>
              <a:t>를 작성하세요</a:t>
            </a:r>
            <a:r>
              <a:rPr lang="en-US" altLang="ko-KR" sz="2800" dirty="0"/>
              <a:t>.</a:t>
            </a:r>
            <a:r>
              <a:rPr lang="ko-KR" altLang="ko-KR" sz="2800" dirty="0" smtClean="0"/>
              <a:t> </a:t>
            </a:r>
            <a:endParaRPr lang="ko-KR" altLang="ko-KR" sz="2800" dirty="0"/>
          </a:p>
          <a:p>
            <a:pPr marL="0" indent="0" latinLnBrk="0">
              <a:buNone/>
            </a:pPr>
            <a:r>
              <a:rPr lang="ko-KR" altLang="ko-KR" sz="2800" dirty="0"/>
              <a:t>&gt;&gt;&gt; f2([1,2,3,4])</a:t>
            </a:r>
          </a:p>
          <a:p>
            <a:pPr marL="0" indent="0" latinLnBrk="0">
              <a:buNone/>
            </a:pPr>
            <a:r>
              <a:rPr lang="ko-KR" altLang="ko-KR" sz="2800" dirty="0"/>
              <a:t>1</a:t>
            </a:r>
          </a:p>
          <a:p>
            <a:pPr marL="0" indent="0" latinLnBrk="0">
              <a:buNone/>
            </a:pPr>
            <a:r>
              <a:rPr lang="ko-KR" altLang="ko-KR" sz="2800" dirty="0" smtClean="0"/>
              <a:t>3</a:t>
            </a:r>
            <a:endParaRPr lang="en-US" altLang="ko-KR" sz="2800" dirty="0" smtClean="0"/>
          </a:p>
          <a:p>
            <a:pPr marL="0" indent="0" latinLnBrk="0">
              <a:buNone/>
            </a:pPr>
            <a:endParaRPr lang="ko-KR" altLang="ko-KR" sz="2800" dirty="0"/>
          </a:p>
          <a:p>
            <a:pPr marL="0" indent="0" latinLnBrk="0">
              <a:buNone/>
            </a:pPr>
            <a:r>
              <a:rPr lang="ko-KR" altLang="ko-KR" sz="2800" dirty="0"/>
              <a:t>&gt;&gt;&gt; f2([1,2,3,4,5])</a:t>
            </a:r>
          </a:p>
          <a:p>
            <a:pPr marL="0" indent="0" latinLnBrk="0">
              <a:buNone/>
            </a:pPr>
            <a:r>
              <a:rPr lang="ko-KR" altLang="ko-KR" sz="2800" dirty="0"/>
              <a:t>1</a:t>
            </a:r>
          </a:p>
          <a:p>
            <a:pPr marL="0" indent="0" latinLnBrk="0">
              <a:buNone/>
            </a:pPr>
            <a:r>
              <a:rPr lang="ko-KR" altLang="ko-KR" sz="2800" dirty="0"/>
              <a:t>3</a:t>
            </a:r>
          </a:p>
          <a:p>
            <a:pPr marL="0" indent="0" latinLnBrk="0">
              <a:buNone/>
            </a:pPr>
            <a:r>
              <a:rPr lang="ko-KR" altLang="ko-KR" sz="2800" dirty="0" smtClean="0"/>
              <a:t>5</a:t>
            </a:r>
            <a:endParaRPr lang="en-US" altLang="ko-KR" sz="2800" dirty="0" smtClean="0"/>
          </a:p>
          <a:p>
            <a:pPr marL="0" indent="0" latinLnBrk="0">
              <a:buNone/>
            </a:pPr>
            <a:endParaRPr lang="ko-KR" altLang="ko-KR" sz="2800" dirty="0"/>
          </a:p>
          <a:p>
            <a:pPr marL="0" indent="0" latinLnBrk="0">
              <a:buNone/>
            </a:pPr>
            <a:r>
              <a:rPr lang="ko-KR" altLang="ko-KR" sz="2800" dirty="0"/>
              <a:t>Show Solution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06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0467" y="225910"/>
            <a:ext cx="11576125" cy="6282466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ko-KR" altLang="ko-KR" sz="2800" dirty="0"/>
              <a:t>3. </a:t>
            </a:r>
            <a:r>
              <a:rPr lang="ko-KR" altLang="en-US" sz="2400" dirty="0"/>
              <a:t>지정된 리스트의 모든 홀수 요소의 합계를 반환하는 함수 </a:t>
            </a:r>
            <a:r>
              <a:rPr lang="en-US" altLang="ko-KR" sz="2400" dirty="0"/>
              <a:t>f3(list)</a:t>
            </a:r>
            <a:r>
              <a:rPr lang="ko-KR" altLang="en-US" sz="2400" dirty="0"/>
              <a:t>을 </a:t>
            </a:r>
            <a:r>
              <a:rPr lang="ko-KR" altLang="en-US" sz="2400" dirty="0" smtClean="0"/>
              <a:t>작성하세요</a:t>
            </a:r>
            <a:r>
              <a:rPr lang="ko-KR" altLang="ko-KR" sz="2400" dirty="0" smtClean="0"/>
              <a:t>. </a:t>
            </a:r>
            <a:endParaRPr lang="ko-KR" altLang="ko-KR" sz="2400" dirty="0"/>
          </a:p>
          <a:p>
            <a:pPr marL="0" indent="0" latinLnBrk="0">
              <a:buNone/>
            </a:pPr>
            <a:r>
              <a:rPr lang="ko-KR" altLang="ko-KR" sz="2800" dirty="0"/>
              <a:t>&gt;&gt;&gt; f3([1,2,3,4])</a:t>
            </a:r>
          </a:p>
          <a:p>
            <a:pPr marL="0" indent="0" latinLnBrk="0">
              <a:buNone/>
            </a:pPr>
            <a:r>
              <a:rPr lang="ko-KR" altLang="ko-KR" sz="2800" dirty="0"/>
              <a:t>4</a:t>
            </a:r>
          </a:p>
          <a:p>
            <a:pPr marL="0" indent="0" latinLnBrk="0">
              <a:buNone/>
            </a:pPr>
            <a:r>
              <a:rPr lang="ko-KR" altLang="ko-KR" sz="2800" dirty="0"/>
              <a:t>&gt;&gt;&gt; f3([1,2,3,4,5])</a:t>
            </a:r>
          </a:p>
          <a:p>
            <a:pPr marL="0" indent="0" latinLnBrk="0">
              <a:buNone/>
            </a:pPr>
            <a:r>
              <a:rPr lang="ko-KR" altLang="ko-KR" sz="2800" dirty="0" smtClean="0"/>
              <a:t>9</a:t>
            </a:r>
            <a:endParaRPr lang="en-US" altLang="ko-KR" sz="2800" dirty="0" smtClean="0"/>
          </a:p>
          <a:p>
            <a:pPr marL="0" indent="0" latinLnBrk="0">
              <a:buNone/>
            </a:pPr>
            <a:endParaRPr lang="ko-KR" altLang="ko-KR" sz="2800" dirty="0"/>
          </a:p>
          <a:p>
            <a:pPr marL="0" indent="0" latinLnBrk="0">
              <a:buNone/>
            </a:pPr>
            <a:r>
              <a:rPr lang="ko-KR" altLang="ko-KR" sz="2800" dirty="0"/>
              <a:t>Show </a:t>
            </a:r>
            <a:r>
              <a:rPr lang="ko-KR" altLang="ko-KR" sz="2800" dirty="0" smtClean="0"/>
              <a:t>Solution</a:t>
            </a:r>
            <a:endParaRPr lang="ko-KR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7614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9559" y="322729"/>
            <a:ext cx="11576125" cy="6282466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ko-KR" altLang="ko-KR" sz="2800" dirty="0"/>
              <a:t>4. </a:t>
            </a:r>
            <a:r>
              <a:rPr lang="ko-KR" altLang="en-US" sz="2400" dirty="0"/>
              <a:t>주어진 리스트에서 해당 </a:t>
            </a:r>
            <a:r>
              <a:rPr lang="ko-KR" altLang="en-US" sz="2400" dirty="0" smtClean="0"/>
              <a:t>요소가 </a:t>
            </a:r>
            <a:r>
              <a:rPr lang="ko-KR" altLang="en-US" sz="2400" dirty="0"/>
              <a:t>홀수인 모든 </a:t>
            </a:r>
            <a:r>
              <a:rPr lang="ko-KR" altLang="en-US" sz="2400" dirty="0" smtClean="0"/>
              <a:t>인덱스의 </a:t>
            </a:r>
            <a:r>
              <a:rPr lang="ko-KR" altLang="en-US" sz="2400" dirty="0"/>
              <a:t>합계를 반환하는 함수 </a:t>
            </a:r>
            <a:r>
              <a:rPr lang="en-US" altLang="ko-KR" sz="2400" dirty="0"/>
              <a:t>f4(list)</a:t>
            </a:r>
            <a:r>
              <a:rPr lang="ko-KR" altLang="en-US" sz="2400" dirty="0"/>
              <a:t>를 작성한다</a:t>
            </a:r>
            <a:r>
              <a:rPr lang="en-US" altLang="ko-KR" sz="2400" dirty="0" smtClean="0"/>
              <a:t>.</a:t>
            </a:r>
          </a:p>
          <a:p>
            <a:pPr marL="0" indent="0" latinLnBrk="0">
              <a:buNone/>
            </a:pPr>
            <a:endParaRPr lang="ko-KR" altLang="ko-KR" sz="2800" dirty="0"/>
          </a:p>
          <a:p>
            <a:pPr marL="0" indent="0" latinLnBrk="0">
              <a:buNone/>
            </a:pPr>
            <a:r>
              <a:rPr lang="ko-KR" altLang="ko-KR" sz="2800" dirty="0"/>
              <a:t>&gt;&gt;&gt; f4([1,2,3,4])</a:t>
            </a:r>
          </a:p>
          <a:p>
            <a:pPr marL="0" indent="0" latinLnBrk="0">
              <a:buNone/>
            </a:pPr>
            <a:r>
              <a:rPr lang="ko-KR" altLang="ko-KR" sz="2800" dirty="0" smtClean="0"/>
              <a:t>2</a:t>
            </a:r>
            <a:endParaRPr lang="en-US" altLang="ko-KR" sz="2800" dirty="0" smtClean="0"/>
          </a:p>
          <a:p>
            <a:pPr marL="0" indent="0" latinLnBrk="0">
              <a:buNone/>
            </a:pPr>
            <a:endParaRPr lang="ko-KR" altLang="ko-KR" sz="2800" dirty="0"/>
          </a:p>
          <a:p>
            <a:pPr marL="0" indent="0" latinLnBrk="0">
              <a:buNone/>
            </a:pPr>
            <a:r>
              <a:rPr lang="ko-KR" altLang="ko-KR" sz="2800" dirty="0"/>
              <a:t>&gt;&gt;&gt; f4([1,2,3,4,5])</a:t>
            </a:r>
          </a:p>
          <a:p>
            <a:pPr marL="0" indent="0" latinLnBrk="0">
              <a:buNone/>
            </a:pPr>
            <a:r>
              <a:rPr lang="ko-KR" altLang="ko-KR" sz="2800" dirty="0" smtClean="0"/>
              <a:t>6</a:t>
            </a:r>
            <a:endParaRPr lang="en-US" altLang="ko-KR" sz="2800" dirty="0" smtClean="0"/>
          </a:p>
          <a:p>
            <a:pPr marL="0" indent="0" latinLnBrk="0">
              <a:buNone/>
            </a:pPr>
            <a:endParaRPr lang="en-US" altLang="ko-KR" sz="2800" dirty="0"/>
          </a:p>
          <a:p>
            <a:pPr marL="0" indent="0" latinLnBrk="0">
              <a:buNone/>
            </a:pPr>
            <a:endParaRPr lang="ko-KR" altLang="ko-KR" sz="2800" dirty="0"/>
          </a:p>
          <a:p>
            <a:pPr marL="0" indent="0" latinLnBrk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026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6315" y="348568"/>
            <a:ext cx="11421035" cy="3722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5.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각 요소가 </a:t>
            </a:r>
            <a:r>
              <a:rPr lang="ko-KR" altLang="en-US" sz="2400" kern="0" dirty="0" err="1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제곱된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같은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리스트를 반환하는 함수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f5(list)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작성하세요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f5([1,2,3,4])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[1, 4, 9, 16]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f4([1,2,3,4,5])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[1, 4, 9, 16, 25]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Show Solution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8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5558" y="314860"/>
            <a:ext cx="11442550" cy="4908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32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6.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지정된 리스트에서 가장 큰 숫자를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반환하는 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함수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f6(list)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를 작성하세요</a:t>
            </a:r>
            <a:r>
              <a:rPr lang="en-US" altLang="ko-KR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endParaRPr lang="en-US" altLang="ko-KR" sz="3200" kern="0" dirty="0"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32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f6([1,2,3,4])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32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4</a:t>
            </a:r>
            <a:endParaRPr lang="en-US" altLang="ko-KR" sz="32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32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f6([1,2,3,4,5])</a:t>
            </a: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32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5</a:t>
            </a:r>
            <a:endParaRPr lang="en-US" altLang="ko-KR" sz="32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3200" kern="0" dirty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32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Show Solution</a:t>
            </a:r>
            <a:endParaRPr lang="en-US" altLang="ko-KR" sz="3200" kern="0" dirty="0" smtClean="0">
              <a:effectLst/>
              <a:latin typeface="맑은 고딕" panose="020B0503020000020004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endParaRPr lang="en-US" altLang="ko-KR" sz="1600" kern="0" dirty="0">
              <a:latin typeface="맑은 고딕" panose="020B0503020000020004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1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9801" y="523116"/>
            <a:ext cx="11066033" cy="401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7.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지정된 리스트의 모든 숫자의 평균을 반환하는 함수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f7(list)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작성하세요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f7([1,2,3,4])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2.5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f7([1,2,3,4,5])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3.0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 smtClean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Show Solution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1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6315" y="352365"/>
            <a:ext cx="11539370" cy="612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8.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a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와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b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포함 범위 내에서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n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으로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나누어 떨어질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수 있는 모든 숫자를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출력하는 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함수 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f8(a</a:t>
            </a:r>
            <a:r>
              <a:rPr lang="en-US" altLang="ko-KR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b, n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을 작성하세요</a:t>
            </a:r>
            <a:r>
              <a:rPr lang="en-US" altLang="ko-KR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r>
              <a:rPr lang="en-US" altLang="ko-KR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n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은 </a:t>
            </a:r>
            <a:r>
              <a:rPr lang="ko-KR" altLang="en-US" sz="2400" kern="0" dirty="0" err="1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양수라고</a:t>
            </a:r>
            <a:r>
              <a:rPr lang="ko-KR" altLang="en-US" sz="2400" kern="0" dirty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2400" kern="0" dirty="0" smtClean="0"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가정합니다</a:t>
            </a: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 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f8(1,10,2)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2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4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6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8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10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f8(1,10,11)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&gt;&gt;&gt; f8(1,10,7)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sz="2400" kern="0" dirty="0" smtClean="0">
                <a:effectLst/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7</a:t>
            </a:r>
            <a:endParaRPr lang="en-US" altLang="ko-KR" sz="2400" kern="0" dirty="0" smtClean="0">
              <a:effectLst/>
              <a:latin typeface="맑은 고딕" panose="020B0503020000020004" pitchFamily="50" charset="-127"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sz="1600" kern="0" dirty="0">
              <a:latin typeface="맑은 고딕" panose="020B0503020000020004" pitchFamily="50" charset="-127"/>
              <a:ea typeface="굴림체" panose="020B0609000101010101" pitchFamily="49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1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1166</Words>
  <Application>Microsoft Office PowerPoint</Application>
  <PresentationFormat>와이드스크린</PresentationFormat>
  <Paragraphs>320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굴림체</vt:lpstr>
      <vt:lpstr>맑은 고딕</vt:lpstr>
      <vt:lpstr>Arial</vt:lpstr>
      <vt:lpstr>Times New Roman</vt:lpstr>
      <vt:lpstr>Office 테마</vt:lpstr>
      <vt:lpstr>(Ch 4-A)   Function Practice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Practice</dc:title>
  <dc:creator>Administrator</dc:creator>
  <cp:lastModifiedBy>hjkim</cp:lastModifiedBy>
  <cp:revision>61</cp:revision>
  <dcterms:created xsi:type="dcterms:W3CDTF">2017-03-22T01:36:30Z</dcterms:created>
  <dcterms:modified xsi:type="dcterms:W3CDTF">2020-03-29T08:51:02Z</dcterms:modified>
</cp:coreProperties>
</file>