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63" r:id="rId3"/>
    <p:sldId id="364" r:id="rId4"/>
    <p:sldId id="365" r:id="rId5"/>
    <p:sldId id="366" r:id="rId6"/>
    <p:sldId id="368" r:id="rId7"/>
    <p:sldId id="369" r:id="rId8"/>
    <p:sldId id="367" r:id="rId9"/>
    <p:sldId id="354" r:id="rId10"/>
    <p:sldId id="362" r:id="rId11"/>
    <p:sldId id="355" r:id="rId12"/>
    <p:sldId id="370" r:id="rId13"/>
    <p:sldId id="35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68331-9A8D-487A-9FE7-0C9AC8A2624E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6EFF4-4972-4A15-8701-9557449D8C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526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6EFF4-4972-4A15-8701-9557449D8C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7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3EDE-D7AA-49EF-BD53-011F533C51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5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48" y="124456"/>
            <a:ext cx="7886700" cy="810560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374" y="1426723"/>
            <a:ext cx="8566826" cy="4750240"/>
          </a:xfrm>
        </p:spPr>
        <p:txBody>
          <a:bodyPr>
            <a:normAutofit/>
          </a:bodyPr>
          <a:lstStyle>
            <a:lvl1pPr marL="171450" indent="-171450">
              <a:buFont typeface="Source Sans Pro" panose="020B0503030403020204" pitchFamily="34" charset="0"/>
              <a:buChar char="·"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514350" indent="-171450">
              <a:buFont typeface="Source Sans Pro" panose="020B0503030403020204" pitchFamily="34" charset="0"/>
              <a:buChar char="·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857250" indent="-171450">
              <a:buFont typeface="Source Sans Pro" panose="020B0503030403020204" pitchFamily="34" charset="0"/>
              <a:buChar char="·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00150" indent="-171450">
              <a:buFont typeface="Source Sans Pro" panose="020B0503030403020204" pitchFamily="34" charset="0"/>
              <a:buChar char="·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543050" indent="-171450">
              <a:buFont typeface="Source Sans Pro" panose="020B0503030403020204" pitchFamily="34" charset="0"/>
              <a:buChar char="·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3EDE-D7AA-49EF-BD53-011F533C51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59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9986" y="66814"/>
            <a:ext cx="7886700" cy="944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34894"/>
            <a:ext cx="7886700" cy="5531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816" y="6538915"/>
            <a:ext cx="532184" cy="2538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FF0000"/>
                </a:solidFill>
              </a:defRPr>
            </a:lvl1pPr>
          </a:lstStyle>
          <a:p>
            <a:fld id="{DB3D3EDE-D7AA-49EF-BD53-011F533C51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70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172" y="1151239"/>
            <a:ext cx="8304195" cy="2387600"/>
          </a:xfrm>
        </p:spPr>
        <p:txBody>
          <a:bodyPr>
            <a:normAutofit/>
          </a:bodyPr>
          <a:lstStyle/>
          <a:p>
            <a:r>
              <a:rPr lang="en-US" sz="6000" dirty="0"/>
              <a:t>(</a:t>
            </a:r>
            <a:r>
              <a:rPr lang="en-US" sz="6000" dirty="0" err="1"/>
              <a:t>Ch</a:t>
            </a:r>
            <a:r>
              <a:rPr lang="en-US" sz="6000" dirty="0"/>
              <a:t> </a:t>
            </a:r>
            <a:r>
              <a:rPr lang="en-US" sz="6000" dirty="0" smtClean="0"/>
              <a:t>17-A)  </a:t>
            </a:r>
            <a:r>
              <a:rPr lang="en-US" sz="6000" dirty="0"/>
              <a:t>Python Code Reading Recitation B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3EDE-D7AA-49EF-BD53-011F533C51C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300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3EDE-D7AA-49EF-BD53-011F533C51CA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8955932" cy="397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 with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“Car” and “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ElectricCar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 Class      [1/4]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B5DC49-D363-45A1-BC5B-7923D94CEF1F}"/>
              </a:ext>
            </a:extLst>
          </p:cNvPr>
          <p:cNvSpPr/>
          <p:nvPr/>
        </p:nvSpPr>
        <p:spPr>
          <a:xfrm>
            <a:off x="1057073" y="474697"/>
            <a:ext cx="7179014" cy="63709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"""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"""</a:t>
            </a:r>
          </a:p>
          <a:p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():</a:t>
            </a: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"""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attempt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."""</a:t>
            </a: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 (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manufacturer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"""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describe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."""</a:t>
            </a: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self.manufacturer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manufacturer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self.model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self.year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self.odometer_reading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get_descriptive_name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"""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neatly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formatted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descriptive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."""</a:t>
            </a: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long_name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self.year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' ' +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self.manufacturer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' ' +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self.model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long_name.title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read_odometer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"""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showing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car's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mileage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."""</a:t>
            </a: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 +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self.odometer_reading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"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miles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.")</a:t>
            </a:r>
          </a:p>
          <a:p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update_odometer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mileage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"""</a:t>
            </a: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odometer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Reject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attempts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odometer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"""</a:t>
            </a: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mileage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self.odometer_reading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self.odometer_reading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mileage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can't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odometer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!")</a:t>
            </a:r>
          </a:p>
          <a:p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increment_odometer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miles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"""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odometer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."""</a:t>
            </a: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self.odometer_reading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miles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217" y="609600"/>
            <a:ext cx="771728" cy="36316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  <a:latin typeface="+mj-lt"/>
              </a:rPr>
              <a:t>car.py</a:t>
            </a:r>
            <a:endParaRPr lang="ko-KR" altLang="en-US" sz="1600" b="1" dirty="0" smtClean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9649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3EDE-D7AA-49EF-BD53-011F533C51CA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-1" y="0"/>
            <a:ext cx="8917021" cy="397015"/>
          </a:xfrm>
        </p:spPr>
        <p:txBody>
          <a:bodyPr/>
          <a:lstStyle/>
          <a:p>
            <a:r>
              <a:rPr lang="en-US" altLang="ko-KR" dirty="0"/>
              <a:t>Code  with “Car” and “</a:t>
            </a:r>
            <a:r>
              <a:rPr lang="en-US" altLang="ko-KR" dirty="0" err="1"/>
              <a:t>ElectricCar</a:t>
            </a:r>
            <a:r>
              <a:rPr lang="en-US" altLang="ko-KR" dirty="0"/>
              <a:t>”  </a:t>
            </a:r>
            <a:r>
              <a:rPr lang="en-US" altLang="ko-KR" dirty="0" smtClean="0"/>
              <a:t>Class       [2/4]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59606C-385E-4511-A90C-EA943E00BE5A}"/>
              </a:ext>
            </a:extLst>
          </p:cNvPr>
          <p:cNvSpPr/>
          <p:nvPr/>
        </p:nvSpPr>
        <p:spPr>
          <a:xfrm>
            <a:off x="2146165" y="494632"/>
            <a:ext cx="6465651" cy="63709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"""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electric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cars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."""</a:t>
            </a:r>
          </a:p>
          <a:p>
            <a:r>
              <a:rPr lang="ko-KR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Battery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:</a:t>
            </a: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"""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attempt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battery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electric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."""</a:t>
            </a: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 (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battery_size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60):</a:t>
            </a: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"""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battery's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."""</a:t>
            </a: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self.battery_size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battery_size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describe_battery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"""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describing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battery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."""</a:t>
            </a: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 +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self.battery_size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"-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kWh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battery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.")</a:t>
            </a:r>
          </a:p>
          <a:p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get_range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"""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battery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."""</a:t>
            </a: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self.battery_size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60:</a:t>
            </a: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140</a:t>
            </a: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self.battery_size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85:</a:t>
            </a: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185</a:t>
            </a:r>
          </a:p>
          <a:p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approximately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  +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"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miles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charge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</a:t>
            </a: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ElectricCar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"""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aspects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electric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vehicles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."""</a:t>
            </a:r>
          </a:p>
          <a:p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 (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manufacturer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"""</a:t>
            </a: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electric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"""</a:t>
            </a: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().__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 (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manufacturer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self.battery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Battery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217" y="609600"/>
            <a:ext cx="1407268" cy="36316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10000"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  <a:latin typeface="+mj-lt"/>
              </a:rPr>
              <a:t>electric_car.py</a:t>
            </a:r>
            <a:endParaRPr lang="ko-KR" altLang="en-US" sz="1600" b="1" dirty="0" smtClean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5993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3EDE-D7AA-49EF-BD53-011F533C51CA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9038630" cy="397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 with “Car” and “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ElectricCar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        [3/4]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071918" y="3411978"/>
            <a:ext cx="487111" cy="280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28679" y="2942925"/>
            <a:ext cx="4109951" cy="85625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011605-CD29-4757-9F66-D39F9EC837FB}"/>
              </a:ext>
            </a:extLst>
          </p:cNvPr>
          <p:cNvSpPr/>
          <p:nvPr/>
        </p:nvSpPr>
        <p:spPr>
          <a:xfrm>
            <a:off x="93669" y="1185663"/>
            <a:ext cx="4549304" cy="21236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my_used_car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subaru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outback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2013)</a:t>
            </a:r>
          </a:p>
          <a:p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my_used_car.get_descriptive_name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my_used_car.update_odometer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(23500)</a:t>
            </a:r>
          </a:p>
          <a:p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my_used_car.read_odometer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my_used_car.increment_odometer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(100)</a:t>
            </a:r>
          </a:p>
          <a:p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my_used_car.read_odometer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11" name="오른쪽 화살표 10"/>
          <p:cNvSpPr/>
          <p:nvPr/>
        </p:nvSpPr>
        <p:spPr>
          <a:xfrm>
            <a:off x="4191195" y="5583327"/>
            <a:ext cx="487111" cy="280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041138" y="5211130"/>
            <a:ext cx="3885035" cy="102468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D5445F-5D5F-4160-99FA-7D9F74E94D62}"/>
              </a:ext>
            </a:extLst>
          </p:cNvPr>
          <p:cNvSpPr/>
          <p:nvPr/>
        </p:nvSpPr>
        <p:spPr>
          <a:xfrm>
            <a:off x="93669" y="4656702"/>
            <a:ext cx="4221805" cy="8617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my_tesla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ElectricCar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tesla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2016)</a:t>
            </a:r>
          </a:p>
          <a:p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my_tesla.get_descriptive_name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my_tesla.battery.describe_battery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60860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3EDE-D7AA-49EF-BD53-011F533C51CA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193" y="224761"/>
            <a:ext cx="8832715" cy="397015"/>
          </a:xfrm>
        </p:spPr>
        <p:txBody>
          <a:bodyPr/>
          <a:lstStyle/>
          <a:p>
            <a:r>
              <a:rPr lang="en-US" altLang="ko-KR" dirty="0"/>
              <a:t>Code  with “Car” and “</a:t>
            </a:r>
            <a:r>
              <a:rPr lang="en-US" altLang="ko-KR" dirty="0" err="1"/>
              <a:t>ElectricCar</a:t>
            </a:r>
            <a:r>
              <a:rPr lang="en-US" altLang="ko-KR" dirty="0"/>
              <a:t>”  </a:t>
            </a:r>
            <a:r>
              <a:rPr lang="en-US" altLang="ko-KR" dirty="0" smtClean="0"/>
              <a:t>Class          [4/4]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4588108" y="2642278"/>
            <a:ext cx="487111" cy="280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4588109" y="5141580"/>
            <a:ext cx="487111" cy="280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38800" y="1326922"/>
            <a:ext cx="3305200" cy="144237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652394" y="4816265"/>
            <a:ext cx="3347518" cy="14513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551B7E-BE29-40DF-957F-D1F8B9229298}"/>
              </a:ext>
            </a:extLst>
          </p:cNvPr>
          <p:cNvSpPr/>
          <p:nvPr/>
        </p:nvSpPr>
        <p:spPr>
          <a:xfrm>
            <a:off x="385863" y="1206823"/>
            <a:ext cx="3939703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my_new_car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'a4', 2015)</a:t>
            </a:r>
          </a:p>
          <a:p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my_new_car.get_descriptive_name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my_new_car.odometer_reading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23</a:t>
            </a:r>
          </a:p>
          <a:p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my_new_car.read_odometer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551B7E-BE29-40DF-957F-D1F8B9229298}"/>
              </a:ext>
            </a:extLst>
          </p:cNvPr>
          <p:cNvSpPr/>
          <p:nvPr/>
        </p:nvSpPr>
        <p:spPr>
          <a:xfrm>
            <a:off x="330740" y="3479852"/>
            <a:ext cx="3939703" cy="20621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electric_car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ElectricCar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my_bettle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volkswagen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beetle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2015)</a:t>
            </a:r>
          </a:p>
          <a:p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my_bettle.get_descriptive_name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my_tesla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ElectricCar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tesla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roadster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2015)</a:t>
            </a:r>
          </a:p>
          <a:p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my_tesla.get_descriptive_name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64414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261" y="0"/>
            <a:ext cx="7886700" cy="510139"/>
          </a:xfrm>
        </p:spPr>
        <p:txBody>
          <a:bodyPr/>
          <a:lstStyle/>
          <a:p>
            <a:r>
              <a:rPr lang="en-US" altLang="ko-KR" dirty="0"/>
              <a:t>Functions   [1/7]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3EDE-D7AA-49EF-BD53-011F533C51CA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5315056" y="1990991"/>
            <a:ext cx="432772" cy="3076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5662923" y="5301098"/>
            <a:ext cx="432772" cy="3076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226863" y="1561921"/>
            <a:ext cx="2422296" cy="89579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09866" y="5236955"/>
            <a:ext cx="2749003" cy="74358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0930F14-89DD-4877-A7A9-47D2E0B3E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61" y="1040052"/>
            <a:ext cx="4333238" cy="132343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greet_user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(username):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"""Display a simple greeting."""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print("Hello, " +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username.title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+ "!")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greet_user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jesse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  <a:endParaRPr kumimoji="0" lang="ko-KR" altLang="ko-KR" sz="1600" b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14BA055-1334-477C-A105-AA285EE95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88" y="3263198"/>
            <a:ext cx="5487400" cy="309315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describe_pet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pet_name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animal_type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'dog'):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"""Display information about a pet."""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print("\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a " +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animal_type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".")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print("My " +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animal_type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"'s name is " +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pet_name.title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+ ".")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A dog named Willie.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describe_pet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('willie')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describe_pet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pet_name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'willie')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A hamster named Harry.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describe_pet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('harry', 'hamster')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describe_pet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pet_name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'harry',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animal_type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'hamster')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describe_pet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animal_type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'hamster', </a:t>
            </a:r>
            <a:r>
              <a:rPr lang="en-US" altLang="ko-K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pet_name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'harry')</a:t>
            </a:r>
          </a:p>
        </p:txBody>
      </p:sp>
    </p:spTree>
    <p:extLst>
      <p:ext uri="{BB962C8B-B14F-4D97-AF65-F5344CB8AC3E}">
        <p14:creationId xmlns:p14="http://schemas.microsoft.com/office/powerpoint/2010/main" val="129610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3EDE-D7AA-49EF-BD53-011F533C51CA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99261" y="0"/>
            <a:ext cx="4265216" cy="510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  [2/7]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252761" y="5289563"/>
            <a:ext cx="432772" cy="3076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69966" y="4787148"/>
            <a:ext cx="4710806" cy="162012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B715928-D58E-4A6F-BD0E-84180C83B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9" y="687005"/>
            <a:ext cx="6290505" cy="341632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get_formatted_name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middle_name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=''):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"""Return a full name, neatly formatted."""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middle_name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full_name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' ' +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middle_name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' ' +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full_name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' ' +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full_name.title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musician =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get_formatted_name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jimi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hendrix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print(musician)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musician =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get_formatted_name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('john', 'hooker', 'lee')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print(musician)</a:t>
            </a:r>
            <a:endParaRPr kumimoji="0" lang="en-US" altLang="ko-KR" b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06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3EDE-D7AA-49EF-BD53-011F533C51CA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99261" y="0"/>
            <a:ext cx="3616705" cy="510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  [3/7]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5757045" y="3281240"/>
            <a:ext cx="432772" cy="3076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4222315" y="6225277"/>
            <a:ext cx="432772" cy="3076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98820" y="2965970"/>
            <a:ext cx="2422296" cy="89579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210718" y="5931202"/>
            <a:ext cx="2422296" cy="89579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735071C-5A26-421F-BCA9-295845DA8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61" y="624617"/>
            <a:ext cx="6917278" cy="230832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build_person</a:t>
            </a:r>
            <a:r>
              <a:rPr lang="en-US" altLang="ko-KR" sz="1600" dirty="0">
                <a:latin typeface="Consolas" panose="020B0609020204030204" pitchFamily="49" charset="0"/>
              </a:rPr>
              <a:t> (</a:t>
            </a:r>
            <a:r>
              <a:rPr lang="en-US" altLang="ko-KR" sz="1600" dirty="0" err="1">
                <a:latin typeface="Consolas" panose="020B0609020204030204" pitchFamily="49" charset="0"/>
              </a:rPr>
              <a:t>first_name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last_name</a:t>
            </a:r>
            <a:r>
              <a:rPr lang="en-US" altLang="ko-KR" sz="1600" dirty="0">
                <a:latin typeface="Consolas" panose="020B0609020204030204" pitchFamily="49" charset="0"/>
              </a:rPr>
              <a:t>, age = ''):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Consolas" panose="020B0609020204030204" pitchFamily="49" charset="0"/>
              </a:rPr>
              <a:t>    """Return a dictionary of information about a person."""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Consolas" panose="020B0609020204030204" pitchFamily="49" charset="0"/>
              </a:rPr>
              <a:t>    person = {'first' : </a:t>
            </a:r>
            <a:r>
              <a:rPr lang="en-US" altLang="ko-KR" sz="1600" dirty="0" err="1">
                <a:latin typeface="Consolas" panose="020B0609020204030204" pitchFamily="49" charset="0"/>
              </a:rPr>
              <a:t>first_name</a:t>
            </a:r>
            <a:r>
              <a:rPr lang="en-US" altLang="ko-KR" sz="1600" dirty="0">
                <a:latin typeface="Consolas" panose="020B0609020204030204" pitchFamily="49" charset="0"/>
              </a:rPr>
              <a:t>, 'last' : </a:t>
            </a:r>
            <a:r>
              <a:rPr lang="en-US" altLang="ko-KR" sz="1600" dirty="0" err="1">
                <a:latin typeface="Consolas" panose="020B0609020204030204" pitchFamily="49" charset="0"/>
              </a:rPr>
              <a:t>last_name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Consolas" panose="020B0609020204030204" pitchFamily="49" charset="0"/>
              </a:rPr>
              <a:t>    if age: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Consolas" panose="020B0609020204030204" pitchFamily="49" charset="0"/>
              </a:rPr>
              <a:t>        person['age'] =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Consolas" panose="020B0609020204030204" pitchFamily="49" charset="0"/>
              </a:rPr>
              <a:t>    return person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Consolas" panose="020B0609020204030204" pitchFamily="49" charset="0"/>
              </a:rPr>
              <a:t>musician = </a:t>
            </a:r>
            <a:r>
              <a:rPr lang="en-US" altLang="ko-KR" sz="1600" dirty="0" err="1">
                <a:latin typeface="Consolas" panose="020B0609020204030204" pitchFamily="49" charset="0"/>
              </a:rPr>
              <a:t>build_person</a:t>
            </a:r>
            <a:r>
              <a:rPr lang="en-US" altLang="ko-KR" sz="1600" dirty="0">
                <a:latin typeface="Consolas" panose="020B0609020204030204" pitchFamily="49" charset="0"/>
              </a:rPr>
              <a:t>('</a:t>
            </a:r>
            <a:r>
              <a:rPr lang="en-US" altLang="ko-KR" sz="1600" dirty="0" err="1">
                <a:latin typeface="Consolas" panose="020B0609020204030204" pitchFamily="49" charset="0"/>
              </a:rPr>
              <a:t>jimi</a:t>
            </a:r>
            <a:r>
              <a:rPr lang="en-US" altLang="ko-KR" sz="1600" dirty="0">
                <a:latin typeface="Consolas" panose="020B0609020204030204" pitchFamily="49" charset="0"/>
              </a:rPr>
              <a:t>', '</a:t>
            </a:r>
            <a:r>
              <a:rPr lang="en-US" altLang="ko-KR" sz="1600" dirty="0" err="1">
                <a:latin typeface="Consolas" panose="020B0609020204030204" pitchFamily="49" charset="0"/>
              </a:rPr>
              <a:t>hendrix</a:t>
            </a:r>
            <a:r>
              <a:rPr lang="en-US" altLang="ko-KR" sz="1600" dirty="0">
                <a:latin typeface="Consolas" panose="020B0609020204030204" pitchFamily="49" charset="0"/>
              </a:rPr>
              <a:t>', age=27)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Consolas" panose="020B0609020204030204" pitchFamily="49" charset="0"/>
              </a:rPr>
              <a:t>print(musician)</a:t>
            </a:r>
            <a:endParaRPr kumimoji="0" lang="en-US" altLang="ko-KR" sz="1600" b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27ADD549-0FB7-42E7-B8DC-D51DE3D7C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5" y="3950433"/>
            <a:ext cx="6972030" cy="193899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z="1500" dirty="0" smtClean="0"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latin typeface="Consolas" panose="020B0609020204030204" pitchFamily="49" charset="0"/>
              </a:rPr>
              <a:t>greet_users</a:t>
            </a:r>
            <a:r>
              <a:rPr lang="en-US" altLang="ko-KR" sz="1500" dirty="0">
                <a:latin typeface="Consolas" panose="020B0609020204030204" pitchFamily="49" charset="0"/>
              </a:rPr>
              <a:t>(names):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latin typeface="Consolas" panose="020B0609020204030204" pitchFamily="49" charset="0"/>
              </a:rPr>
              <a:t>    """Print a simple greeting to each user in the list."""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latin typeface="Consolas" panose="020B0609020204030204" pitchFamily="49" charset="0"/>
              </a:rPr>
              <a:t>    for name in names: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latin typeface="Consolas" panose="020B0609020204030204" pitchFamily="49" charset="0"/>
              </a:rPr>
              <a:t>        </a:t>
            </a:r>
            <a:r>
              <a:rPr lang="en-US" altLang="ko-KR" sz="1500" dirty="0" err="1">
                <a:latin typeface="Consolas" panose="020B0609020204030204" pitchFamily="49" charset="0"/>
              </a:rPr>
              <a:t>msg</a:t>
            </a:r>
            <a:r>
              <a:rPr lang="en-US" altLang="ko-KR" sz="1500" dirty="0">
                <a:latin typeface="Consolas" panose="020B0609020204030204" pitchFamily="49" charset="0"/>
              </a:rPr>
              <a:t> = "Hello, " + </a:t>
            </a:r>
            <a:r>
              <a:rPr lang="en-US" altLang="ko-KR" sz="1500" dirty="0" err="1">
                <a:latin typeface="Consolas" panose="020B0609020204030204" pitchFamily="49" charset="0"/>
              </a:rPr>
              <a:t>name.title</a:t>
            </a:r>
            <a:r>
              <a:rPr lang="en-US" altLang="ko-KR" sz="1500" dirty="0">
                <a:latin typeface="Consolas" panose="020B0609020204030204" pitchFamily="49" charset="0"/>
              </a:rPr>
              <a:t>() + "!"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latin typeface="Consolas" panose="020B0609020204030204" pitchFamily="49" charset="0"/>
              </a:rPr>
              <a:t>        print(</a:t>
            </a:r>
            <a:r>
              <a:rPr lang="en-US" altLang="ko-KR" sz="1500" dirty="0" err="1">
                <a:latin typeface="Consolas" panose="020B0609020204030204" pitchFamily="49" charset="0"/>
              </a:rPr>
              <a:t>msg</a:t>
            </a:r>
            <a:r>
              <a:rPr lang="en-US" altLang="ko-KR" sz="1500" dirty="0"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latin typeface="Consolas" panose="020B0609020204030204" pitchFamily="49" charset="0"/>
              </a:rPr>
              <a:t>usernames = ['</a:t>
            </a:r>
            <a:r>
              <a:rPr lang="en-US" altLang="ko-KR" sz="1500" dirty="0" err="1">
                <a:latin typeface="Consolas" panose="020B0609020204030204" pitchFamily="49" charset="0"/>
              </a:rPr>
              <a:t>hannah</a:t>
            </a:r>
            <a:r>
              <a:rPr lang="en-US" altLang="ko-KR" sz="1500" dirty="0">
                <a:latin typeface="Consolas" panose="020B0609020204030204" pitchFamily="49" charset="0"/>
              </a:rPr>
              <a:t>', 'ty', '</a:t>
            </a:r>
            <a:r>
              <a:rPr lang="en-US" altLang="ko-KR" sz="1500" dirty="0" err="1">
                <a:latin typeface="Consolas" panose="020B0609020204030204" pitchFamily="49" charset="0"/>
              </a:rPr>
              <a:t>margot</a:t>
            </a:r>
            <a:r>
              <a:rPr lang="en-US" altLang="ko-KR" sz="1500" dirty="0">
                <a:latin typeface="Consolas" panose="020B0609020204030204" pitchFamily="49" charset="0"/>
              </a:rPr>
              <a:t>']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 err="1">
                <a:latin typeface="Consolas" panose="020B0609020204030204" pitchFamily="49" charset="0"/>
              </a:rPr>
              <a:t>greet_users</a:t>
            </a:r>
            <a:r>
              <a:rPr lang="en-US" altLang="ko-KR" sz="1500" dirty="0">
                <a:latin typeface="Consolas" panose="020B0609020204030204" pitchFamily="49" charset="0"/>
              </a:rPr>
              <a:t>(usernames)</a:t>
            </a:r>
            <a:endParaRPr kumimoji="0" lang="en-US" altLang="ko-KR" sz="1500" b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70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3EDE-D7AA-49EF-BD53-011F533C51CA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9261" y="0"/>
            <a:ext cx="7886700" cy="510139"/>
          </a:xfrm>
        </p:spPr>
        <p:txBody>
          <a:bodyPr/>
          <a:lstStyle/>
          <a:p>
            <a:r>
              <a:rPr lang="en-US" altLang="ko-KR" dirty="0"/>
              <a:t>Functions   [4/7]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5756748" y="6430810"/>
            <a:ext cx="432772" cy="3076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455612" y="5982911"/>
            <a:ext cx="2422296" cy="89579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ACB8F7F-426C-415A-8269-FF442F982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61" y="490737"/>
            <a:ext cx="5780750" cy="575542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print_models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unprinted_designs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completed_models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"""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Simulate printing each design, until there are none left.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Move each design to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completed_models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printing.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"""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unprinted_designs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current_design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unprinted_designs.pop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# Simulate creating a 3d print from the design.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 ("Printing model: " +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current_design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completed_models.append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current_design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show_completed_models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completed_models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"""Show all the models that were printed."""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print("\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nThe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following models have been printed:")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completed_model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completed_models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completed_model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unprinted_designs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['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iphone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case', 'robot pendant',  'dodecahedron']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completed_models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print_models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unprinted_designs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completed_models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show_completed_models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completed_models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ko-KR" sz="1600" b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441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3EDE-D7AA-49EF-BD53-011F533C51CA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9261" y="0"/>
            <a:ext cx="7886700" cy="510139"/>
          </a:xfrm>
        </p:spPr>
        <p:txBody>
          <a:bodyPr/>
          <a:lstStyle/>
          <a:p>
            <a:r>
              <a:rPr lang="en-US" altLang="ko-KR" dirty="0"/>
              <a:t>Functions   [5/7]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1839246" y="4342992"/>
            <a:ext cx="432772" cy="3076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592960" y="4199747"/>
            <a:ext cx="3864990" cy="145956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BE1D4FB-F757-4F76-812D-5B7CB4C56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61" y="1125411"/>
            <a:ext cx="8675088" cy="230832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altLang="ko-KR" dirty="0" smtClean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make_pizza</a:t>
            </a:r>
            <a:r>
              <a:rPr lang="en-US" altLang="ko-KR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(size, *toppings):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"""Summarize the pizza we are about to make."""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print("\</a:t>
            </a:r>
            <a:r>
              <a:rPr lang="en-US" altLang="ko-KR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nMaking</a:t>
            </a:r>
            <a:r>
              <a:rPr lang="en-US" altLang="ko-KR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" + </a:t>
            </a:r>
            <a:r>
              <a:rPr lang="en-US" altLang="ko-KR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ko-KR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(size) </a:t>
            </a:r>
            <a:r>
              <a:rPr lang="en-US" altLang="ko-KR" dirty="0" smtClean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"-</a:t>
            </a:r>
            <a:r>
              <a:rPr lang="en-US" altLang="ko-KR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inch pizza with the following toppings:")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topping in toppings: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print("- " + topping)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808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make_pizza</a:t>
            </a:r>
            <a:r>
              <a:rPr lang="en-US" altLang="ko-KR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(16, 'pepperoni')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make_pizza</a:t>
            </a:r>
            <a:r>
              <a:rPr lang="en-US" altLang="ko-KR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(12, 'mushrooms', 'green peppers', 'extra cheese')</a:t>
            </a:r>
            <a:endParaRPr kumimoji="0" lang="en-US" altLang="ko-KR" b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600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3EDE-D7AA-49EF-BD53-011F533C51CA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9261" y="0"/>
            <a:ext cx="7886700" cy="510139"/>
          </a:xfrm>
        </p:spPr>
        <p:txBody>
          <a:bodyPr/>
          <a:lstStyle/>
          <a:p>
            <a:r>
              <a:rPr lang="en-US" altLang="ko-KR" dirty="0"/>
              <a:t>Functions   [6/7]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2402363" y="4741368"/>
            <a:ext cx="432772" cy="3076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35589" y="4601118"/>
            <a:ext cx="2422296" cy="89579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1934AF9-B79B-48D6-81BB-22796677C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61" y="1032133"/>
            <a:ext cx="8454594" cy="30469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build_profile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(first, last, **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user_info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"""Build a dictionary containing everything we know about a user."""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profile = {}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profile['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= first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profile['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= last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key,value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user_info.items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profile[key] = value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profile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user_profile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build_profile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('albert',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einstein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‘, location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'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princeton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',  field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'physics')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user_profile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ko-KR" sz="1600" b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76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3EDE-D7AA-49EF-BD53-011F533C51CA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9261" y="0"/>
            <a:ext cx="7886700" cy="510139"/>
          </a:xfrm>
        </p:spPr>
        <p:txBody>
          <a:bodyPr/>
          <a:lstStyle/>
          <a:p>
            <a:r>
              <a:rPr lang="en-US" altLang="ko-KR" dirty="0"/>
              <a:t>Functions   [7/7]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1284295" y="4821736"/>
            <a:ext cx="432772" cy="3076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998678" y="4796069"/>
            <a:ext cx="3412307" cy="147275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3294FC-CCE0-4DCC-9E33-976E43E822B1}"/>
              </a:ext>
            </a:extLst>
          </p:cNvPr>
          <p:cNvSpPr txBox="1"/>
          <p:nvPr/>
        </p:nvSpPr>
        <p:spPr>
          <a:xfrm>
            <a:off x="182934" y="1274053"/>
            <a:ext cx="6198411" cy="31163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make_pizza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(size, *toppings):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"""Summarize the pizza we are about to make."""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print("\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nMaking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" +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(size) + 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"-inch pizza with the following toppings:")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topping in toppings: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print("- " + topping)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pizza as p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p.make_pizza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(16, 'pepperoni')</a:t>
            </a:r>
          </a:p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p.make_pizza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(12, 'mushrooms', 'green peppers', 'extra cheese')</a:t>
            </a:r>
            <a:endParaRPr lang="ko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279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4863830" cy="397015"/>
          </a:xfrm>
        </p:spPr>
        <p:txBody>
          <a:bodyPr/>
          <a:lstStyle/>
          <a:p>
            <a:r>
              <a:rPr lang="en-US" altLang="ko-KR" dirty="0" smtClean="0"/>
              <a:t>Code  with “Dog” Class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3EDE-D7AA-49EF-BD53-011F533C51CA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오른쪽 화살표 2"/>
          <p:cNvSpPr/>
          <p:nvPr/>
        </p:nvSpPr>
        <p:spPr>
          <a:xfrm>
            <a:off x="6101273" y="4548018"/>
            <a:ext cx="487111" cy="280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701505" y="4126878"/>
            <a:ext cx="2422296" cy="89579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B66967-FBFE-4B38-A43F-846E7678FE33}"/>
              </a:ext>
            </a:extLst>
          </p:cNvPr>
          <p:cNvSpPr/>
          <p:nvPr/>
        </p:nvSpPr>
        <p:spPr>
          <a:xfrm>
            <a:off x="74577" y="725544"/>
            <a:ext cx="6105730" cy="569386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Dog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"""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attempt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dog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."""</a:t>
            </a:r>
          </a:p>
          <a:p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 (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"""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."""</a:t>
            </a:r>
          </a:p>
          <a:p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self.name =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self.age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"""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Simulate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sitting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."""</a:t>
            </a:r>
          </a:p>
          <a:p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self.name.title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+ "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sitting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.")</a:t>
            </a:r>
          </a:p>
          <a:p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roll_over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"""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Simulate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rolling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."""</a:t>
            </a:r>
          </a:p>
          <a:p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self.name.title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+ "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rolled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!")</a:t>
            </a:r>
          </a:p>
          <a:p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my_dog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Dog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willie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6)</a:t>
            </a:r>
          </a:p>
          <a:p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your_dog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Dog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lucy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3)</a:t>
            </a:r>
          </a:p>
          <a:p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("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dog's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 +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my_dog.name.title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+ ".")</a:t>
            </a:r>
          </a:p>
          <a:p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("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dog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 +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my_dog.age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"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.")</a:t>
            </a:r>
          </a:p>
          <a:p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my_dog.sit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("\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nMy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dog's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 +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your_dog.name.title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+ ".")</a:t>
            </a:r>
          </a:p>
          <a:p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("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dog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 +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your_dog.age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"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.")</a:t>
            </a:r>
          </a:p>
          <a:p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your_dog.sit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02555706"/>
      </p:ext>
    </p:extLst>
  </p:cSld>
  <p:clrMapOvr>
    <a:masterClrMapping/>
  </p:clrMapOvr>
</p:sld>
</file>

<file path=ppt/theme/theme1.xml><?xml version="1.0" encoding="utf-8"?>
<a:theme xmlns:a="http://schemas.openxmlformats.org/drawingml/2006/main" name="souce_sans_pro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ource Sans Pro"/>
        <a:ea typeface="맑은 고딕"/>
        <a:cs typeface=""/>
      </a:majorFont>
      <a:minorFont>
        <a:latin typeface="Source Sans Pro"/>
        <a:ea typeface="맑은 고딕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 fontScale="92500" lnSpcReduction="20000"/>
      </a:bodyPr>
      <a:lstStyle>
        <a:defPPr>
          <a:defRPr sz="1800" dirty="0" smtClean="0">
            <a:solidFill>
              <a:schemeClr val="bg1">
                <a:lumMod val="75000"/>
              </a:schemeClr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ouce_sans_pro" id="{DE54DF1C-C5F9-4788-B07C-33F24FE162F0}" vid="{57358252-635B-4F7A-BAED-39B9C7F4B9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souce_sans_pro</Template>
  <TotalTime>2674</TotalTime>
  <Words>773</Words>
  <Application>Microsoft Office PowerPoint</Application>
  <PresentationFormat>화면 슬라이드 쇼(4:3)</PresentationFormat>
  <Paragraphs>249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Source Sans Pro</vt:lpstr>
      <vt:lpstr>Source Sans Pro Light</vt:lpstr>
      <vt:lpstr>맑은 고딕</vt:lpstr>
      <vt:lpstr>Arial</vt:lpstr>
      <vt:lpstr>Calibri</vt:lpstr>
      <vt:lpstr>Consolas</vt:lpstr>
      <vt:lpstr>Times New Roman</vt:lpstr>
      <vt:lpstr>souce_sans_pro</vt:lpstr>
      <vt:lpstr>(Ch 17-A)  Python Code Reading Recitation B</vt:lpstr>
      <vt:lpstr>Functions   [1/7]</vt:lpstr>
      <vt:lpstr>PowerPoint 프레젠테이션</vt:lpstr>
      <vt:lpstr>PowerPoint 프레젠테이션</vt:lpstr>
      <vt:lpstr>Functions   [4/7]</vt:lpstr>
      <vt:lpstr>Functions   [5/7]</vt:lpstr>
      <vt:lpstr>Functions   [6/7]</vt:lpstr>
      <vt:lpstr>Functions   [7/7]</vt:lpstr>
      <vt:lpstr>Code  with “Dog” Class</vt:lpstr>
      <vt:lpstr>PowerPoint 프레젠테이션</vt:lpstr>
      <vt:lpstr>Code  with “Car” and “ElectricCar”  Class       [2/4]</vt:lpstr>
      <vt:lpstr>PowerPoint 프레젠테이션</vt:lpstr>
      <vt:lpstr>Code  with “Car” and “ElectricCar”  Class          [4/4]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Tutorial I</dc:title>
  <dc:creator>Kang Min</dc:creator>
  <cp:lastModifiedBy>hjkim</cp:lastModifiedBy>
  <cp:revision>192</cp:revision>
  <dcterms:created xsi:type="dcterms:W3CDTF">2015-07-09T03:56:43Z</dcterms:created>
  <dcterms:modified xsi:type="dcterms:W3CDTF">2021-05-27T04:15:41Z</dcterms:modified>
</cp:coreProperties>
</file>