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9" r:id="rId3"/>
    <p:sldId id="271" r:id="rId4"/>
    <p:sldId id="272" r:id="rId5"/>
    <p:sldId id="274" r:id="rId6"/>
    <p:sldId id="275" r:id="rId7"/>
    <p:sldId id="267" r:id="rId8"/>
    <p:sldId id="268" r:id="rId9"/>
    <p:sldId id="276" r:id="rId10"/>
    <p:sldId id="277" r:id="rId11"/>
    <p:sldId id="278" r:id="rId12"/>
    <p:sldId id="279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F9824-C455-4384-9B6C-C4FDA389A4A0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6137D-72EB-44E8-B4BF-C44BBDA27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76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E87E7-0C73-44B1-AA9D-FFE9F1E10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FA66CA-187E-460E-8041-9D69B3F39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5D2FE-35F3-4D92-9AED-1BBFB083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56A8-0766-4117-B11D-BC73AFA92EB7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99277-ACDB-406A-87AD-CC4A4BAA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47C57-08C4-46A8-87CD-1B200394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A460-CACD-4817-8BB1-647EE86F2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3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E7D5A-E566-4614-B5D8-383B40E9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FDFE84-C283-4B25-BBDE-BB98BDB5D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98DCD-EDC5-4B1C-96C9-DD5A78F8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C7FE-47B7-422F-8110-58CF0372EC44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6C97F-C4E3-4017-BBBF-E16669DD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CDEAE-B105-4C83-9819-3976F288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A460-CACD-4817-8BB1-647EE86F2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09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0FE397-86C5-4D93-B341-27BE30474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59E3FC-3542-4B99-B78E-3AAD76D28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2AEDDD-9464-431A-BF2E-97D7D326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483C-E8B5-4FCC-A9AC-1299D73A1C7A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9CEE63-2BA8-43CD-A00F-D7886761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1E2B9-4EFE-4BB1-9C27-CD5B0CDF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A460-CACD-4817-8BB1-647EE86F2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45673-0FEA-479E-A338-95775AF0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9D135-6AD0-4316-BCA4-860C33C44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08DB1-3C72-4E82-8B47-E27D4418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1732-D430-4527-9F46-8B31763F10C8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8C929-6A33-4F85-93EF-DC617A82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789A8-AC79-43C4-B7D9-75D4AD5D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492875"/>
            <a:ext cx="381000" cy="228600"/>
          </a:xfrm>
        </p:spPr>
        <p:txBody>
          <a:bodyPr/>
          <a:lstStyle/>
          <a:p>
            <a:fld id="{9837A460-CACD-4817-8BB1-647EE86F2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26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6DDAE-D849-4B1E-802C-0521BF6F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D0DE6A-D7FA-4F23-B19C-C9FCBEC86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100DC-78CB-44C7-9753-93D5286A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B6B-CA17-4C27-94F3-4DB8FCDD22FE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16B4A-D33B-4A4D-99D8-432D3C06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72CB98-D505-4479-841F-EE12CD7C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A460-CACD-4817-8BB1-647EE86F2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32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63B91-9B7E-499F-84A3-708A10E3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267EE-BE54-40A7-A0AB-E793C1A01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8D593-5124-48E5-AC83-F9FFF0741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EC9C92-6D23-4DB5-98BA-365DF94D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8A8D-4FA2-42CB-8FA9-17E88D8A1B2B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BD5829-FCEB-4BD4-AA2F-D703C68C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3953FA-201C-4370-9552-C7868930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A460-CACD-4817-8BB1-647EE86F2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68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9B10C-99F9-4197-A597-9DCFAE30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1DA4BB-0E8B-486B-8A36-6B5DBF36C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A855AB-DA10-416E-B927-81B3A3968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6E7878-7DF3-45DF-89A7-6C5BB8D45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FD8F39-FE86-40F9-B851-EF9597119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A6A010-DDD9-4382-9E4B-97E1C4BB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583B-B45D-4E5D-B9C1-0BF3FD70D493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A04612-9C37-4100-951F-621B50D5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900A68-B391-4A71-83C3-4407736D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A460-CACD-4817-8BB1-647EE86F2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1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B9631-1D8C-4FBE-9C5B-40749195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4544E1-6B52-40F3-83F9-9D2F24A7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6A6B-37EC-4E08-AD96-09AA6E6126DE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7D234E-781F-4FA6-AFCB-5B00DA1D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BC90AD-BFA7-45CF-B378-D7F5F1F1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A460-CACD-4817-8BB1-647EE86F2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40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10ED45-2424-46B1-A221-3BAB4DC8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BC99-22E1-4CAA-BB1E-37EBBC280739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661A35-E51E-4E82-893F-BA14AD74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6BDEEB-6078-4EB9-8BFE-D6F89213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A460-CACD-4817-8BB1-647EE86F2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78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92D7F-4346-4DFD-8752-61B08935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6AB3B-952D-4772-9869-D4DFB20F1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DDE6EE-B9BF-4E4E-A0D1-E0C19706A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A3B047-25AA-4778-A010-F6D950B7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653D-61B7-47C1-9192-62D9AA9EAE88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EBF9A6-7DDB-46A4-9D4F-B7752E6D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B33D6-C0A5-4238-8FF0-48FD2581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A460-CACD-4817-8BB1-647EE86F2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2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56590-D8DD-4150-89C1-C447B33F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23C606-B41D-4D95-AE2A-EBFA7C800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15B6D5-EA47-4972-83B1-CCF05F009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C9C870-8D21-4C67-8E51-175EC24E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3CA-ADC3-4AFA-B7B0-A30BC18267A8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CB16F-D607-437B-86AF-FEE69564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062788-49EA-4B05-822F-955C3CCD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A460-CACD-4817-8BB1-647EE86F2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7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425077-438D-4924-B801-B086962B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45740-FBFB-435F-BBB3-FD71692DD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1EB80-879A-4022-9406-C8A90E904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A8E0E-4641-40A8-95AE-ADDDB1B67F74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4B698-E328-4728-BB8F-88BD0B996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59978-936B-455C-A551-94CA6B183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6185" y="6492875"/>
            <a:ext cx="5158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0000"/>
                </a:solidFill>
              </a:defRPr>
            </a:lvl1pPr>
          </a:lstStyle>
          <a:p>
            <a:fld id="{9837A460-CACD-4817-8BB1-647EE86F25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50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41CB0-6F2A-47BF-B4EC-68B6F2F7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50" y="412226"/>
            <a:ext cx="11469209" cy="709073"/>
          </a:xfrm>
        </p:spPr>
        <p:txBody>
          <a:bodyPr>
            <a:normAutofit/>
          </a:bodyPr>
          <a:lstStyle/>
          <a:p>
            <a:r>
              <a:rPr lang="en-US" altLang="ko-KR"/>
              <a:t>(18-A</a:t>
            </a:r>
            <a:r>
              <a:rPr lang="en-US" altLang="ko-KR" dirty="0"/>
              <a:t>)  Advanced OOP Practice 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CFF9D9-3617-42CD-9474-0CBE3644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A460-CACD-4817-8BB1-647EE86F250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87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90146" y="1142962"/>
            <a:ext cx="10938561" cy="52280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Values for each class should be set during initialization.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Place following methods in the most appropriate class:</a:t>
            </a:r>
          </a:p>
          <a:p>
            <a:pPr lvl="1">
              <a:lnSpc>
                <a:spcPct val="100000"/>
              </a:lnSpc>
            </a:pPr>
            <a:r>
              <a:rPr lang="en-US" altLang="ko-KR" i="1" dirty="0" err="1"/>
              <a:t>getName</a:t>
            </a:r>
            <a:r>
              <a:rPr lang="en-US" altLang="ko-KR" i="1" dirty="0" smtClean="0"/>
              <a:t>( )</a:t>
            </a:r>
            <a:endParaRPr lang="en-US" altLang="ko-KR" i="1" dirty="0"/>
          </a:p>
          <a:p>
            <a:pPr lvl="1">
              <a:lnSpc>
                <a:spcPct val="100000"/>
              </a:lnSpc>
            </a:pPr>
            <a:r>
              <a:rPr lang="en-US" altLang="ko-KR" i="1" dirty="0" err="1"/>
              <a:t>getDepart</a:t>
            </a:r>
            <a:r>
              <a:rPr lang="en-US" altLang="ko-KR" i="1" dirty="0" smtClean="0"/>
              <a:t>( )</a:t>
            </a:r>
            <a:endParaRPr lang="en-US" altLang="ko-KR" i="1" dirty="0"/>
          </a:p>
          <a:p>
            <a:pPr lvl="1">
              <a:lnSpc>
                <a:spcPct val="100000"/>
              </a:lnSpc>
            </a:pPr>
            <a:r>
              <a:rPr lang="en-US" altLang="ko-KR" i="1" dirty="0" err="1"/>
              <a:t>getCredit</a:t>
            </a:r>
            <a:r>
              <a:rPr lang="en-US" altLang="ko-KR" i="1" dirty="0" smtClean="0"/>
              <a:t>( )</a:t>
            </a:r>
            <a:endParaRPr lang="en-US" altLang="ko-KR" i="1" dirty="0"/>
          </a:p>
          <a:p>
            <a:pPr lvl="1">
              <a:lnSpc>
                <a:spcPct val="100000"/>
              </a:lnSpc>
            </a:pPr>
            <a:r>
              <a:rPr lang="en-US" altLang="ko-KR" i="1" dirty="0" err="1"/>
              <a:t>setCredit</a:t>
            </a:r>
            <a:r>
              <a:rPr lang="en-US" altLang="ko-KR" i="1" dirty="0" smtClean="0"/>
              <a:t>( )</a:t>
            </a:r>
            <a:endParaRPr lang="en-US" altLang="ko-KR" i="1" dirty="0"/>
          </a:p>
          <a:p>
            <a:pPr lvl="1">
              <a:lnSpc>
                <a:spcPct val="100000"/>
              </a:lnSpc>
            </a:pPr>
            <a:r>
              <a:rPr lang="en-US" altLang="ko-KR" i="1" dirty="0" err="1"/>
              <a:t>increaseYear</a:t>
            </a:r>
            <a:r>
              <a:rPr lang="en-US" altLang="ko-KR" i="1" dirty="0" smtClean="0"/>
              <a:t>( )</a:t>
            </a:r>
            <a:r>
              <a:rPr lang="en-US" altLang="ko-KR" dirty="0" smtClean="0"/>
              <a:t>: </a:t>
            </a:r>
            <a:r>
              <a:rPr lang="en-US" altLang="ko-KR" dirty="0"/>
              <a:t>increase year by 1</a:t>
            </a:r>
          </a:p>
          <a:p>
            <a:pPr lvl="1">
              <a:lnSpc>
                <a:spcPct val="100000"/>
              </a:lnSpc>
            </a:pPr>
            <a:r>
              <a:rPr lang="en-US" altLang="ko-KR" i="1" dirty="0" err="1"/>
              <a:t>getCourse</a:t>
            </a:r>
            <a:r>
              <a:rPr lang="en-US" altLang="ko-KR" i="1" dirty="0" smtClean="0"/>
              <a:t>( )</a:t>
            </a:r>
            <a:endParaRPr lang="en-US" altLang="ko-KR" i="1" dirty="0"/>
          </a:p>
          <a:p>
            <a:pPr lvl="1">
              <a:lnSpc>
                <a:spcPct val="100000"/>
              </a:lnSpc>
            </a:pPr>
            <a:r>
              <a:rPr lang="en-US" altLang="ko-KR" i="1" dirty="0" err="1"/>
              <a:t>getAnnualSalary</a:t>
            </a:r>
            <a:r>
              <a:rPr lang="en-US" altLang="ko-KR" i="1" dirty="0" smtClean="0"/>
              <a:t>( )</a:t>
            </a:r>
            <a:r>
              <a:rPr lang="en-US" altLang="ko-KR" dirty="0" smtClean="0"/>
              <a:t>: </a:t>
            </a:r>
            <a:r>
              <a:rPr lang="en-US" altLang="ko-KR" dirty="0"/>
              <a:t>salary</a:t>
            </a:r>
            <a:r>
              <a:rPr lang="ko-KR" altLang="en-US" dirty="0"/>
              <a:t> </a:t>
            </a:r>
            <a:r>
              <a:rPr lang="en-US" altLang="ko-KR" dirty="0"/>
              <a:t>* 12</a:t>
            </a:r>
          </a:p>
          <a:p>
            <a:pPr lvl="1">
              <a:lnSpc>
                <a:spcPct val="100000"/>
              </a:lnSpc>
            </a:pPr>
            <a:r>
              <a:rPr lang="en-US" altLang="ko-KR" i="1" dirty="0" err="1"/>
              <a:t>raiseSalary</a:t>
            </a:r>
            <a:r>
              <a:rPr lang="en-US" altLang="ko-KR" i="1" dirty="0"/>
              <a:t>(</a:t>
            </a:r>
            <a:r>
              <a:rPr lang="en-US" altLang="ko-KR" i="1" dirty="0" err="1"/>
              <a:t>int</a:t>
            </a:r>
            <a:r>
              <a:rPr lang="en-US" altLang="ko-KR" i="1" dirty="0"/>
              <a:t> percent)</a:t>
            </a:r>
            <a:r>
              <a:rPr lang="en-US" altLang="ko-KR" dirty="0"/>
              <a:t>: increase salary by percent, return new salary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146" y="68874"/>
            <a:ext cx="11901854" cy="755357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Advanced OOP (5</a:t>
            </a:r>
            <a:r>
              <a:rPr lang="ko-KR" altLang="en-US" dirty="0">
                <a:solidFill>
                  <a:srgbClr val="0070C0"/>
                </a:solidFill>
              </a:rPr>
              <a:t>번</a:t>
            </a:r>
            <a:r>
              <a:rPr lang="en-US" altLang="ko-KR" dirty="0">
                <a:solidFill>
                  <a:srgbClr val="0070C0"/>
                </a:solidFill>
              </a:rPr>
              <a:t>):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Professor and Student   [2/3]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33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94723" y="1178131"/>
            <a:ext cx="11281462" cy="519629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Using the class </a:t>
            </a:r>
            <a:r>
              <a:rPr lang="en-US" altLang="ko-KR" dirty="0" smtClean="0"/>
              <a:t>created in</a:t>
            </a:r>
            <a:r>
              <a:rPr lang="ko-KR" altLang="en-US" dirty="0" smtClean="0"/>
              <a:t> </a:t>
            </a:r>
            <a:r>
              <a:rPr lang="en-US" altLang="ko-KR" dirty="0" smtClean="0"/>
              <a:t>the previous page: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Create an object called </a:t>
            </a:r>
            <a:r>
              <a:rPr lang="en-US" altLang="ko-KR" sz="2400" i="1" dirty="0" err="1"/>
              <a:t>tim_cook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Set </a:t>
            </a:r>
            <a:r>
              <a:rPr lang="en-US" altLang="ko-KR" sz="2400" i="1" dirty="0" err="1"/>
              <a:t>tim_cook</a:t>
            </a:r>
            <a:r>
              <a:rPr lang="en-US" altLang="ko-KR" sz="2400" dirty="0"/>
              <a:t> values to match the data from the table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Write a code that will calculate the total amount of salary </a:t>
            </a:r>
            <a:r>
              <a:rPr lang="en-US" altLang="ko-KR" sz="2400" i="1" dirty="0" err="1"/>
              <a:t>tim_cook</a:t>
            </a:r>
            <a:r>
              <a:rPr lang="en-US" altLang="ko-KR" sz="2400" dirty="0"/>
              <a:t> will receive in five years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Write a code that will calculate the total amount of salary of </a:t>
            </a:r>
            <a:r>
              <a:rPr lang="en-US" altLang="ko-KR" sz="2400" i="1" dirty="0" err="1"/>
              <a:t>tim_cook</a:t>
            </a:r>
            <a:r>
              <a:rPr lang="en-US" altLang="ko-KR" sz="2400" dirty="0"/>
              <a:t> if his salary is raised 15% every year for five year </a:t>
            </a:r>
            <a:endParaRPr lang="en-US" altLang="ko-KR" sz="24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054254" cy="755357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Advanced OOP (5</a:t>
            </a:r>
            <a:r>
              <a:rPr lang="ko-KR" altLang="en-US" dirty="0">
                <a:solidFill>
                  <a:srgbClr val="0070C0"/>
                </a:solidFill>
              </a:rPr>
              <a:t>번</a:t>
            </a:r>
            <a:r>
              <a:rPr lang="en-US" altLang="ko-KR" dirty="0">
                <a:solidFill>
                  <a:srgbClr val="0070C0"/>
                </a:solidFill>
              </a:rPr>
              <a:t>):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Professor and Student   [3/3]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59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1048"/>
            <a:ext cx="11860284" cy="742743"/>
          </a:xfrm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</a:rPr>
              <a:t>Advanced OOP (5</a:t>
            </a:r>
            <a:r>
              <a:rPr lang="ko-KR" altLang="en-US" sz="3200" dirty="0">
                <a:solidFill>
                  <a:srgbClr val="0070C0"/>
                </a:solidFill>
              </a:rPr>
              <a:t>번</a:t>
            </a:r>
            <a:r>
              <a:rPr lang="en-US" altLang="ko-KR" sz="3200" dirty="0">
                <a:solidFill>
                  <a:srgbClr val="0070C0"/>
                </a:solidFill>
              </a:rPr>
              <a:t>): </a:t>
            </a:r>
            <a:r>
              <a:rPr lang="ko-KR" altLang="en-US" sz="3200" dirty="0" smtClean="0">
                <a:solidFill>
                  <a:srgbClr val="0070C0"/>
                </a:solidFill>
              </a:rPr>
              <a:t>앞 </a:t>
            </a:r>
            <a:r>
              <a:rPr lang="en-US" altLang="ko-KR" sz="3200" dirty="0" smtClean="0">
                <a:solidFill>
                  <a:srgbClr val="0070C0"/>
                </a:solidFill>
              </a:rPr>
              <a:t>3</a:t>
            </a:r>
            <a:r>
              <a:rPr lang="ko-KR" altLang="en-US" sz="3200" dirty="0" smtClean="0">
                <a:solidFill>
                  <a:srgbClr val="0070C0"/>
                </a:solidFill>
              </a:rPr>
              <a:t>페이지에 있는 내용을 바탕으로 </a:t>
            </a:r>
            <a:r>
              <a:rPr lang="ko-KR" altLang="en-US" sz="3200" dirty="0" smtClean="0">
                <a:solidFill>
                  <a:srgbClr val="0070C0"/>
                </a:solidFill>
              </a:rPr>
              <a:t>아래</a:t>
            </a:r>
            <a:r>
              <a:rPr lang="en-US" altLang="ko-KR" sz="3200" dirty="0" smtClean="0">
                <a:solidFill>
                  <a:srgbClr val="0070C0"/>
                </a:solidFill>
              </a:rPr>
              <a:t> </a:t>
            </a:r>
            <a:r>
              <a:rPr lang="en-US" altLang="ko-KR" sz="3200" dirty="0" smtClean="0">
                <a:solidFill>
                  <a:srgbClr val="0070C0"/>
                </a:solidFill>
              </a:rPr>
              <a:t>Code Skeleton</a:t>
            </a:r>
            <a:r>
              <a:rPr lang="ko-KR" altLang="en-US" sz="3200" dirty="0" smtClean="0">
                <a:solidFill>
                  <a:srgbClr val="0070C0"/>
                </a:solidFill>
              </a:rPr>
              <a:t>을 </a:t>
            </a:r>
            <a:r>
              <a:rPr lang="ko-KR" altLang="en-US" sz="3200" dirty="0" err="1" smtClean="0">
                <a:solidFill>
                  <a:srgbClr val="0070C0"/>
                </a:solidFill>
              </a:rPr>
              <a:t>채우시요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28897" y="5522886"/>
            <a:ext cx="225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08" y="965782"/>
            <a:ext cx="8407389" cy="56108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79B1AF-EF4D-824D-866F-380D99DE7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213" y="5961146"/>
            <a:ext cx="5879787" cy="57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66124" y="747308"/>
            <a:ext cx="11914507" cy="146835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The table below is a list of staff and student.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Reviewing the column types, </a:t>
            </a:r>
            <a:r>
              <a:rPr lang="en-US" altLang="ko-KR" dirty="0">
                <a:solidFill>
                  <a:srgbClr val="0070C0"/>
                </a:solidFill>
              </a:rPr>
              <a:t>create 3 classes </a:t>
            </a:r>
            <a:r>
              <a:rPr lang="en-US" altLang="ko-KR" dirty="0"/>
              <a:t>that best fit the table data below and the methods in the next slide.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300438" cy="66821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Advanced OOP (6</a:t>
            </a:r>
            <a:r>
              <a:rPr lang="ko-KR" altLang="en-US" dirty="0">
                <a:solidFill>
                  <a:srgbClr val="0070C0"/>
                </a:solidFill>
              </a:rPr>
              <a:t>번</a:t>
            </a:r>
            <a:r>
              <a:rPr lang="en-US" altLang="ko-KR" dirty="0">
                <a:solidFill>
                  <a:srgbClr val="0070C0"/>
                </a:solidFill>
              </a:rPr>
              <a:t>):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Staff and Student   [1/3]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83064" y="2426344"/>
          <a:ext cx="7950080" cy="405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60">
                  <a:extLst>
                    <a:ext uri="{9D8B030D-6E8A-4147-A177-3AD203B41FA5}">
                      <a16:colId xmlns:a16="http://schemas.microsoft.com/office/drawing/2014/main" val="970344417"/>
                    </a:ext>
                  </a:extLst>
                </a:gridCol>
                <a:gridCol w="993760">
                  <a:extLst>
                    <a:ext uri="{9D8B030D-6E8A-4147-A177-3AD203B41FA5}">
                      <a16:colId xmlns:a16="http://schemas.microsoft.com/office/drawing/2014/main" val="1371999283"/>
                    </a:ext>
                  </a:extLst>
                </a:gridCol>
                <a:gridCol w="993760">
                  <a:extLst>
                    <a:ext uri="{9D8B030D-6E8A-4147-A177-3AD203B41FA5}">
                      <a16:colId xmlns:a16="http://schemas.microsoft.com/office/drawing/2014/main" val="2712773860"/>
                    </a:ext>
                  </a:extLst>
                </a:gridCol>
                <a:gridCol w="993760">
                  <a:extLst>
                    <a:ext uri="{9D8B030D-6E8A-4147-A177-3AD203B41FA5}">
                      <a16:colId xmlns:a16="http://schemas.microsoft.com/office/drawing/2014/main" val="3201442036"/>
                    </a:ext>
                  </a:extLst>
                </a:gridCol>
                <a:gridCol w="993760">
                  <a:extLst>
                    <a:ext uri="{9D8B030D-6E8A-4147-A177-3AD203B41FA5}">
                      <a16:colId xmlns:a16="http://schemas.microsoft.com/office/drawing/2014/main" val="1519153850"/>
                    </a:ext>
                  </a:extLst>
                </a:gridCol>
                <a:gridCol w="993760">
                  <a:extLst>
                    <a:ext uri="{9D8B030D-6E8A-4147-A177-3AD203B41FA5}">
                      <a16:colId xmlns:a16="http://schemas.microsoft.com/office/drawing/2014/main" val="2073037769"/>
                    </a:ext>
                  </a:extLst>
                </a:gridCol>
                <a:gridCol w="993760">
                  <a:extLst>
                    <a:ext uri="{9D8B030D-6E8A-4147-A177-3AD203B41FA5}">
                      <a16:colId xmlns:a16="http://schemas.microsoft.com/office/drawing/2014/main" val="1453031184"/>
                    </a:ext>
                  </a:extLst>
                </a:gridCol>
                <a:gridCol w="993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GPA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School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Fee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Annual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Pay</a:t>
                      </a: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25648"/>
                  </a:ext>
                </a:extLst>
              </a:tr>
              <a:tr h="48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Staff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Tom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Gangnam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Yonsei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$35,0000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962177"/>
                  </a:ext>
                </a:extLst>
              </a:tr>
              <a:tr h="48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Ollie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Seocho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4.1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$15,000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586845"/>
                  </a:ext>
                </a:extLst>
              </a:tr>
              <a:tr h="48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Staff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Candy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Bangbae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SNU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$45,000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526521"/>
                  </a:ext>
                </a:extLst>
              </a:tr>
              <a:tr h="48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Staff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Dane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Shindorim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Sogang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$20,000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01555"/>
                  </a:ext>
                </a:extLst>
              </a:tr>
              <a:tr h="48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Rick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Hongik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3.8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$25,000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153358"/>
                  </a:ext>
                </a:extLst>
              </a:tr>
              <a:tr h="48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Matt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Sinchon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3.3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$45,000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James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Busan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3.6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$35,000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318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967116"/>
            <a:ext cx="11887200" cy="52280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Values for each class should be set during initialization.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Place following methods in the most appropriate class:</a:t>
            </a:r>
          </a:p>
          <a:p>
            <a:pPr lvl="1">
              <a:lnSpc>
                <a:spcPct val="100000"/>
              </a:lnSpc>
            </a:pPr>
            <a:r>
              <a:rPr lang="en-US" altLang="ko-KR" i="1" dirty="0" err="1"/>
              <a:t>getName</a:t>
            </a:r>
            <a:r>
              <a:rPr lang="en-US" altLang="ko-KR" i="1" dirty="0"/>
              <a:t>()</a:t>
            </a:r>
          </a:p>
          <a:p>
            <a:pPr lvl="1">
              <a:lnSpc>
                <a:spcPct val="100000"/>
              </a:lnSpc>
            </a:pPr>
            <a:r>
              <a:rPr lang="en-US" altLang="ko-KR" i="1" dirty="0" err="1"/>
              <a:t>getAddress</a:t>
            </a:r>
            <a:r>
              <a:rPr lang="en-US" altLang="ko-KR" i="1" dirty="0"/>
              <a:t>()</a:t>
            </a:r>
          </a:p>
          <a:p>
            <a:pPr lvl="1">
              <a:lnSpc>
                <a:spcPct val="100000"/>
              </a:lnSpc>
            </a:pPr>
            <a:r>
              <a:rPr lang="en-US" altLang="ko-KR" i="1" dirty="0" err="1"/>
              <a:t>getGpa</a:t>
            </a:r>
            <a:r>
              <a:rPr lang="en-US" altLang="ko-KR" i="1" dirty="0"/>
              <a:t>()</a:t>
            </a:r>
          </a:p>
          <a:p>
            <a:pPr lvl="1">
              <a:lnSpc>
                <a:spcPct val="100000"/>
              </a:lnSpc>
            </a:pPr>
            <a:r>
              <a:rPr lang="en-US" altLang="ko-KR" i="1" dirty="0" err="1"/>
              <a:t>setGpa</a:t>
            </a:r>
            <a:r>
              <a:rPr lang="en-US" altLang="ko-KR" i="1" dirty="0"/>
              <a:t>()</a:t>
            </a:r>
          </a:p>
          <a:p>
            <a:pPr lvl="1">
              <a:lnSpc>
                <a:spcPct val="100000"/>
              </a:lnSpc>
            </a:pPr>
            <a:r>
              <a:rPr lang="en-US" altLang="ko-KR" i="1" dirty="0" err="1"/>
              <a:t>hasMinimumGpa</a:t>
            </a:r>
            <a:r>
              <a:rPr lang="en-US" altLang="ko-KR" i="1" dirty="0"/>
              <a:t>()</a:t>
            </a:r>
            <a:r>
              <a:rPr lang="en-US" altLang="ko-KR" dirty="0"/>
              <a:t>: above 3.5 return True, below 3.5 return False</a:t>
            </a:r>
            <a:r>
              <a:rPr lang="en-US" altLang="ko-KR" i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ko-KR" i="1" dirty="0" err="1"/>
              <a:t>willGraduateNextYear</a:t>
            </a:r>
            <a:r>
              <a:rPr lang="en-US" altLang="ko-KR" i="1" dirty="0"/>
              <a:t>()</a:t>
            </a:r>
            <a:r>
              <a:rPr lang="en-US" altLang="ko-KR" dirty="0"/>
              <a:t>: return True for 4 year students only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/>
              <a:t>getSchool</a:t>
            </a:r>
            <a:r>
              <a:rPr lang="en-US" altLang="ko-KR" dirty="0"/>
              <a:t>()</a:t>
            </a:r>
          </a:p>
          <a:p>
            <a:pPr lvl="1">
              <a:lnSpc>
                <a:spcPct val="100000"/>
              </a:lnSpc>
            </a:pPr>
            <a:r>
              <a:rPr lang="en-US" altLang="ko-KR" i="1" dirty="0" err="1"/>
              <a:t>getMonthlyPay</a:t>
            </a:r>
            <a:r>
              <a:rPr lang="en-US" altLang="ko-KR" i="1" dirty="0"/>
              <a:t>():</a:t>
            </a:r>
          </a:p>
          <a:p>
            <a:pPr lvl="1">
              <a:lnSpc>
                <a:spcPct val="100000"/>
              </a:lnSpc>
            </a:pPr>
            <a:r>
              <a:rPr lang="en-US" altLang="ko-KR" i="1" dirty="0" err="1"/>
              <a:t>raiseAnnualPay</a:t>
            </a:r>
            <a:r>
              <a:rPr lang="en-US" altLang="ko-KR" i="1" dirty="0"/>
              <a:t>(</a:t>
            </a:r>
            <a:r>
              <a:rPr lang="en-US" altLang="ko-KR" i="1" dirty="0" err="1"/>
              <a:t>int</a:t>
            </a:r>
            <a:r>
              <a:rPr lang="en-US" altLang="ko-KR" i="1" dirty="0"/>
              <a:t> percent)</a:t>
            </a:r>
            <a:r>
              <a:rPr lang="en-US" altLang="ko-KR" dirty="0"/>
              <a:t>: increase salary by percent</a:t>
            </a:r>
          </a:p>
          <a:p>
            <a:pPr lvl="1">
              <a:lnSpc>
                <a:spcPct val="100000"/>
              </a:lnSpc>
            </a:pPr>
            <a:endParaRPr lang="en-US" altLang="ko-KR" i="1" dirty="0"/>
          </a:p>
          <a:p>
            <a:pPr lvl="1">
              <a:lnSpc>
                <a:spcPct val="100000"/>
              </a:lnSpc>
            </a:pPr>
            <a:endParaRPr lang="en-US" altLang="ko-KR" i="1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11975124" cy="545123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Advanced OOP (6</a:t>
            </a:r>
            <a:r>
              <a:rPr lang="ko-KR" altLang="en-US" dirty="0">
                <a:solidFill>
                  <a:srgbClr val="0070C0"/>
                </a:solidFill>
              </a:rPr>
              <a:t>번</a:t>
            </a:r>
            <a:r>
              <a:rPr lang="en-US" altLang="ko-KR" dirty="0">
                <a:solidFill>
                  <a:srgbClr val="0070C0"/>
                </a:solidFill>
              </a:rPr>
              <a:t>):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Staff and Student   [2/3]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267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08439" y="764893"/>
            <a:ext cx="11427069" cy="522806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Using the class </a:t>
            </a:r>
            <a:r>
              <a:rPr lang="en-US" altLang="ko-KR" dirty="0" smtClean="0"/>
              <a:t>created in</a:t>
            </a:r>
            <a:r>
              <a:rPr lang="ko-KR" altLang="en-US" dirty="0" smtClean="0"/>
              <a:t> </a:t>
            </a:r>
            <a:r>
              <a:rPr lang="en-US" altLang="ko-KR" dirty="0" smtClean="0"/>
              <a:t>the previous page: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Create an object called </a:t>
            </a:r>
            <a:r>
              <a:rPr lang="en-US" altLang="ko-KR" sz="2400" i="1" dirty="0"/>
              <a:t>tom </a:t>
            </a:r>
            <a:r>
              <a:rPr lang="en-US" altLang="ko-KR" sz="2400" dirty="0"/>
              <a:t>and </a:t>
            </a:r>
            <a:r>
              <a:rPr lang="en-US" altLang="ko-KR" sz="2400" i="1" dirty="0" err="1"/>
              <a:t>dane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Set </a:t>
            </a:r>
            <a:r>
              <a:rPr lang="en-US" altLang="ko-KR" sz="2400" i="1" dirty="0"/>
              <a:t>tom </a:t>
            </a:r>
            <a:r>
              <a:rPr lang="en-US" altLang="ko-KR" sz="2400" dirty="0"/>
              <a:t>and </a:t>
            </a:r>
            <a:r>
              <a:rPr lang="en-US" altLang="ko-KR" sz="2400" i="1" dirty="0" err="1"/>
              <a:t>dane</a:t>
            </a:r>
            <a:r>
              <a:rPr lang="en-US" altLang="ko-KR" sz="2400" dirty="0"/>
              <a:t> values to match the data from the table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The seven year: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Tom will receive  7% raise in annual salary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Dane will receive 15% raise in annual salary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Write a code that will calculate </a:t>
            </a:r>
            <a:r>
              <a:rPr lang="en-US" altLang="ko-KR" sz="2400" i="1" dirty="0"/>
              <a:t>tom</a:t>
            </a:r>
            <a:r>
              <a:rPr lang="en-US" altLang="ko-KR" sz="2400" dirty="0"/>
              <a:t> and </a:t>
            </a:r>
            <a:r>
              <a:rPr lang="en-US" altLang="ko-KR" sz="2400" i="1" dirty="0" err="1"/>
              <a:t>dane</a:t>
            </a:r>
            <a:r>
              <a:rPr lang="en-US" altLang="ko-KR" sz="2400" dirty="0"/>
              <a:t> annual salary after seven year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Write a code to see who has a larger monthly pay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If tom is larger print “Tom has a larger monthly pay”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If </a:t>
            </a:r>
            <a:r>
              <a:rPr lang="en-US" altLang="ko-KR" sz="2000" dirty="0" err="1"/>
              <a:t>dane</a:t>
            </a:r>
            <a:r>
              <a:rPr lang="en-US" altLang="ko-KR" sz="2000" dirty="0"/>
              <a:t> is larger print “Dane has a larger monthly pay”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8439" y="0"/>
            <a:ext cx="12271130" cy="606669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0070C0"/>
                </a:solidFill>
              </a:rPr>
              <a:t>Advanced OOP (6</a:t>
            </a:r>
            <a:r>
              <a:rPr lang="ko-KR" altLang="en-US" sz="3600" dirty="0">
                <a:solidFill>
                  <a:srgbClr val="0070C0"/>
                </a:solidFill>
              </a:rPr>
              <a:t>번</a:t>
            </a:r>
            <a:r>
              <a:rPr lang="en-US" altLang="ko-KR" sz="3600" dirty="0">
                <a:solidFill>
                  <a:srgbClr val="0070C0"/>
                </a:solidFill>
              </a:rPr>
              <a:t>): </a:t>
            </a:r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</a:rPr>
              <a:t>Staff and Student   </a:t>
            </a:r>
            <a:r>
              <a:rPr lang="en-US" altLang="ko-KR" sz="3600" dirty="0" smtClean="0">
                <a:solidFill>
                  <a:schemeClr val="accent5">
                    <a:lumMod val="75000"/>
                  </a:schemeClr>
                </a:solidFill>
              </a:rPr>
              <a:t>[3/3</a:t>
            </a:r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</a:rPr>
              <a:t>]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6478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274" y="150256"/>
            <a:ext cx="11766029" cy="659423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</a:rPr>
              <a:t>Advanced OOP (6</a:t>
            </a:r>
            <a:r>
              <a:rPr lang="ko-KR" altLang="en-US" sz="2800" dirty="0">
                <a:solidFill>
                  <a:srgbClr val="0070C0"/>
                </a:solidFill>
              </a:rPr>
              <a:t>번</a:t>
            </a:r>
            <a:r>
              <a:rPr lang="en-US" altLang="ko-KR" sz="2800" dirty="0">
                <a:solidFill>
                  <a:srgbClr val="0070C0"/>
                </a:solidFill>
              </a:rPr>
              <a:t>): </a:t>
            </a:r>
            <a:r>
              <a:rPr lang="ko-KR" altLang="en-US" sz="2800" dirty="0">
                <a:solidFill>
                  <a:srgbClr val="0070C0"/>
                </a:solidFill>
              </a:rPr>
              <a:t>앞 </a:t>
            </a:r>
            <a:r>
              <a:rPr lang="en-US" altLang="ko-KR" sz="2800" dirty="0">
                <a:solidFill>
                  <a:srgbClr val="0070C0"/>
                </a:solidFill>
              </a:rPr>
              <a:t>3</a:t>
            </a:r>
            <a:r>
              <a:rPr lang="ko-KR" altLang="en-US" sz="2800" dirty="0">
                <a:solidFill>
                  <a:srgbClr val="0070C0"/>
                </a:solidFill>
              </a:rPr>
              <a:t>페이지에 있는 내용을 바탕으로 아래</a:t>
            </a:r>
            <a:r>
              <a:rPr lang="en-US" altLang="ko-KR" sz="2800" dirty="0" smtClean="0">
                <a:solidFill>
                  <a:srgbClr val="0070C0"/>
                </a:solidFill>
              </a:rPr>
              <a:t> </a:t>
            </a:r>
            <a:r>
              <a:rPr lang="en-US" altLang="ko-KR" sz="2800" dirty="0">
                <a:solidFill>
                  <a:srgbClr val="0070C0"/>
                </a:solidFill>
              </a:rPr>
              <a:t>Code Skeleton</a:t>
            </a:r>
            <a:r>
              <a:rPr lang="ko-KR" altLang="en-US" sz="2800" dirty="0">
                <a:solidFill>
                  <a:srgbClr val="0070C0"/>
                </a:solidFill>
              </a:rPr>
              <a:t>을 </a:t>
            </a:r>
            <a:r>
              <a:rPr lang="ko-KR" altLang="en-US" sz="2800" dirty="0" err="1">
                <a:solidFill>
                  <a:srgbClr val="0070C0"/>
                </a:solidFill>
              </a:rPr>
              <a:t>채우시요</a:t>
            </a:r>
            <a:endParaRPr lang="ko-KR" altLang="en-US" sz="2800" dirty="0"/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845" y="5413864"/>
            <a:ext cx="2857500" cy="1009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795845" y="5044532"/>
            <a:ext cx="166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4" y="958361"/>
            <a:ext cx="7433756" cy="51698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653" y="1981200"/>
            <a:ext cx="44386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1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4294967295"/>
              </p:nvPr>
            </p:nvSpPr>
            <p:spPr>
              <a:xfrm>
                <a:off x="281092" y="994349"/>
                <a:ext cx="11561618" cy="522806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2000" dirty="0">
                    <a:solidFill>
                      <a:srgbClr val="0070C0"/>
                    </a:solidFill>
                  </a:rPr>
                  <a:t>**  Implement  the Point Class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sz="2000" dirty="0"/>
                  <a:t>Create a class called </a:t>
                </a:r>
                <a:r>
                  <a:rPr lang="en-US" altLang="ko-KR" sz="2000" dirty="0">
                    <a:solidFill>
                      <a:srgbClr val="0070C0"/>
                    </a:solidFill>
                  </a:rPr>
                  <a:t>Point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sz="2000" dirty="0"/>
                  <a:t>It will have an </a:t>
                </a:r>
                <a:r>
                  <a:rPr lang="en-US" altLang="ko-KR" sz="2000" i="1" dirty="0"/>
                  <a:t>x</a:t>
                </a:r>
                <a:r>
                  <a:rPr lang="en-US" altLang="ko-KR" sz="2000" dirty="0"/>
                  <a:t> and </a:t>
                </a:r>
                <a:r>
                  <a:rPr lang="en-US" altLang="ko-KR" sz="2000" i="1" dirty="0"/>
                  <a:t>y</a:t>
                </a:r>
                <a:r>
                  <a:rPr lang="en-US" altLang="ko-KR" sz="2000" dirty="0"/>
                  <a:t> variable whose value is set during __</a:t>
                </a:r>
                <a:r>
                  <a:rPr lang="en-US" altLang="ko-KR" sz="2000" dirty="0" err="1"/>
                  <a:t>init</a:t>
                </a:r>
                <a:r>
                  <a:rPr lang="en-US" altLang="ko-KR" sz="2000" dirty="0"/>
                  <a:t>__( )</a:t>
                </a:r>
              </a:p>
              <a:p>
                <a:pPr marL="342900" indent="-342900">
                  <a:lnSpc>
                    <a:spcPct val="100000"/>
                  </a:lnSpc>
                  <a:buAutoNum type="arabicPeriod"/>
                </a:pPr>
                <a:endParaRPr lang="en-US" altLang="ko-KR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2000" dirty="0">
                    <a:solidFill>
                      <a:srgbClr val="0070C0"/>
                    </a:solidFill>
                  </a:rPr>
                  <a:t>** Implement the Pythagoras Class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sz="2000" dirty="0"/>
                  <a:t>Create a Pythagoras Class that has variables </a:t>
                </a:r>
                <a:r>
                  <a:rPr lang="en-US" altLang="ko-KR" sz="2000" i="1" dirty="0" err="1">
                    <a:solidFill>
                      <a:srgbClr val="0070C0"/>
                    </a:solidFill>
                  </a:rPr>
                  <a:t>point_one</a:t>
                </a:r>
                <a:r>
                  <a:rPr lang="en-US" altLang="ko-KR" sz="2000" dirty="0"/>
                  <a:t> and </a:t>
                </a:r>
                <a:r>
                  <a:rPr lang="en-US" altLang="ko-KR" sz="2000" i="1" dirty="0" err="1">
                    <a:solidFill>
                      <a:srgbClr val="0070C0"/>
                    </a:solidFill>
                  </a:rPr>
                  <a:t>point_two</a:t>
                </a:r>
                <a:endParaRPr lang="en-US" altLang="ko-KR" sz="2000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sz="2000" dirty="0"/>
                  <a:t>Create two methods called </a:t>
                </a:r>
                <a:r>
                  <a:rPr lang="en-US" altLang="ko-KR" sz="2000" i="1" dirty="0" err="1">
                    <a:solidFill>
                      <a:srgbClr val="0070C0"/>
                    </a:solidFill>
                  </a:rPr>
                  <a:t>setPointOne</a:t>
                </a:r>
                <a:r>
                  <a:rPr lang="en-US" altLang="ko-KR" sz="2000" i="1" dirty="0">
                    <a:solidFill>
                      <a:srgbClr val="0070C0"/>
                    </a:solidFill>
                  </a:rPr>
                  <a:t>(Point Object)</a:t>
                </a:r>
                <a:r>
                  <a:rPr lang="en-US" altLang="ko-KR" sz="2000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ko-KR" sz="2000" i="1" dirty="0" err="1">
                    <a:solidFill>
                      <a:srgbClr val="0070C0"/>
                    </a:solidFill>
                  </a:rPr>
                  <a:t>setPointTwo</a:t>
                </a:r>
                <a:r>
                  <a:rPr lang="en-US" altLang="ko-KR" sz="2000" i="1" dirty="0">
                    <a:solidFill>
                      <a:srgbClr val="0070C0"/>
                    </a:solidFill>
                  </a:rPr>
                  <a:t>(Point Object)</a:t>
                </a:r>
                <a:endParaRPr lang="en-US" altLang="ko-KR" sz="2000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sz="2000" dirty="0"/>
                  <a:t>Create a method </a:t>
                </a:r>
                <a:r>
                  <a:rPr lang="en-US" altLang="ko-KR" sz="2000" i="1" dirty="0" err="1">
                    <a:solidFill>
                      <a:srgbClr val="0070C0"/>
                    </a:solidFill>
                  </a:rPr>
                  <a:t>getSlope</a:t>
                </a:r>
                <a:r>
                  <a:rPr lang="en-US" altLang="ko-KR" sz="2000" i="1" dirty="0">
                    <a:solidFill>
                      <a:srgbClr val="0070C0"/>
                    </a:solidFill>
                  </a:rPr>
                  <a:t>()</a:t>
                </a:r>
                <a:r>
                  <a:rPr lang="en-US" altLang="ko-KR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ko-KR" sz="2000" dirty="0"/>
                  <a:t>that will calculate the slope between </a:t>
                </a:r>
                <a:r>
                  <a:rPr lang="en-US" altLang="ko-KR" sz="2000" i="1" dirty="0" err="1"/>
                  <a:t>point_one</a:t>
                </a:r>
                <a:r>
                  <a:rPr lang="en-US" altLang="ko-KR" sz="2000" dirty="0"/>
                  <a:t> and </a:t>
                </a:r>
                <a:r>
                  <a:rPr lang="en-US" altLang="ko-KR" sz="2000" i="1" dirty="0" err="1"/>
                  <a:t>point_two</a:t>
                </a:r>
                <a:r>
                  <a:rPr lang="en-US" altLang="ko-KR" sz="20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US" altLang="ko-KR" sz="2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2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ko-KR" sz="2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20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2000" dirty="0"/>
                  <a:t>Create a method </a:t>
                </a:r>
                <a:r>
                  <a:rPr lang="en-US" altLang="ko-KR" sz="2000" i="1" dirty="0" err="1">
                    <a:solidFill>
                      <a:srgbClr val="0070C0"/>
                    </a:solidFill>
                  </a:rPr>
                  <a:t>getDistance</a:t>
                </a:r>
                <a:r>
                  <a:rPr lang="en-US" altLang="ko-KR" sz="2000" i="1" dirty="0">
                    <a:solidFill>
                      <a:srgbClr val="0070C0"/>
                    </a:solidFill>
                  </a:rPr>
                  <a:t>()</a:t>
                </a:r>
                <a:r>
                  <a:rPr lang="en-US" altLang="ko-KR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ko-KR" sz="2000" dirty="0"/>
                  <a:t>which will calculate the distance between the two points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sz="12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altLang="ko-KR" sz="1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4294967295"/>
              </p:nvPr>
            </p:nvSpPr>
            <p:spPr>
              <a:xfrm>
                <a:off x="281092" y="994349"/>
                <a:ext cx="11561618" cy="5228062"/>
              </a:xfrm>
              <a:blipFill>
                <a:blip r:embed="rId2"/>
                <a:stretch>
                  <a:fillRect l="-527" t="-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42494"/>
            <a:ext cx="12299681" cy="7553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0070C0"/>
                </a:solidFill>
              </a:rPr>
              <a:t>Advanced OOP (1</a:t>
            </a:r>
            <a:r>
              <a:rPr lang="ko-KR" altLang="en-US" sz="3600" dirty="0">
                <a:solidFill>
                  <a:srgbClr val="0070C0"/>
                </a:solidFill>
              </a:rPr>
              <a:t>번</a:t>
            </a:r>
            <a:r>
              <a:rPr lang="en-US" altLang="ko-KR" sz="3600" dirty="0">
                <a:solidFill>
                  <a:srgbClr val="0070C0"/>
                </a:solidFill>
              </a:rPr>
              <a:t>): Point Class &amp; Pythagoras Class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454118" y="1171488"/>
            <a:ext cx="11412762" cy="52280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Implement Calculator Class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This class will have the following methods: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add(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r>
              <a:rPr lang="en-US" altLang="ko-KR" dirty="0"/>
              <a:t>: add number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subtract(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r>
              <a:rPr lang="en-US" altLang="ko-KR" dirty="0"/>
              <a:t>: subtract number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multiply(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r>
              <a:rPr lang="en-US" altLang="ko-KR" dirty="0"/>
              <a:t>: multiply number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equals(</a:t>
            </a:r>
            <a:r>
              <a:rPr lang="en-US" altLang="ko-KR" dirty="0" err="1">
                <a:solidFill>
                  <a:srgbClr val="0070C0"/>
                </a:solidFill>
              </a:rPr>
              <a:t>boolean</a:t>
            </a:r>
            <a:r>
              <a:rPr lang="en-US" altLang="ko-KR" dirty="0">
                <a:solidFill>
                  <a:srgbClr val="0070C0"/>
                </a:solidFill>
              </a:rPr>
              <a:t>=False)</a:t>
            </a:r>
            <a:r>
              <a:rPr lang="en-US" altLang="ko-KR" dirty="0"/>
              <a:t>: (True = save and print result, False = save result)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solidFill>
                  <a:srgbClr val="0070C0"/>
                </a:solidFill>
              </a:rPr>
              <a:t>show_history</a:t>
            </a:r>
            <a:r>
              <a:rPr lang="en-US" altLang="ko-KR" dirty="0">
                <a:solidFill>
                  <a:srgbClr val="0070C0"/>
                </a:solidFill>
              </a:rPr>
              <a:t>()</a:t>
            </a:r>
            <a:r>
              <a:rPr lang="en-US" altLang="ko-KR" dirty="0"/>
              <a:t>: show all calculations solved till now. If there is none, print “No calculation done yet!”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3300" y="85323"/>
            <a:ext cx="11145598" cy="796519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rgbClr val="0070C0"/>
                </a:solidFill>
              </a:rPr>
              <a:t>Advanced OOP (2</a:t>
            </a:r>
            <a:r>
              <a:rPr lang="ko-KR" altLang="en-US" sz="3600" dirty="0">
                <a:solidFill>
                  <a:srgbClr val="0070C0"/>
                </a:solidFill>
              </a:rPr>
              <a:t>번</a:t>
            </a:r>
            <a:r>
              <a:rPr lang="en-US" altLang="ko-KR" sz="3600" dirty="0">
                <a:solidFill>
                  <a:srgbClr val="0070C0"/>
                </a:solidFill>
              </a:rPr>
              <a:t>)  :   Calculator Class     [1/2]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6D743-55B1-4FF7-B462-326B03306F1A}"/>
              </a:ext>
            </a:extLst>
          </p:cNvPr>
          <p:cNvSpPr txBox="1"/>
          <p:nvPr/>
        </p:nvSpPr>
        <p:spPr>
          <a:xfrm>
            <a:off x="243300" y="6211669"/>
            <a:ext cx="1158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* 실제 </a:t>
            </a:r>
            <a:r>
              <a:rPr lang="ko-KR" altLang="en-US" dirty="0" err="1" smtClean="0">
                <a:solidFill>
                  <a:srgbClr val="FF0000"/>
                </a:solidFill>
              </a:rPr>
              <a:t>계산기</a:t>
            </a:r>
            <a:r>
              <a:rPr lang="ko-KR" altLang="en-US" dirty="0" err="1" smtClean="0">
                <a:solidFill>
                  <a:srgbClr val="FF0000"/>
                </a:solidFill>
              </a:rPr>
              <a:t>와</a:t>
            </a:r>
            <a:r>
              <a:rPr lang="ko-KR" altLang="en-US" dirty="0" err="1" smtClean="0">
                <a:solidFill>
                  <a:srgbClr val="FF0000"/>
                </a:solidFill>
              </a:rPr>
              <a:t>은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다르게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곱셈 나눗셈이 섞인 연산 시 먼저 계산하는게 아니라 앞에서부터 순서대로 계산합니다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뒤의 </a:t>
            </a:r>
            <a:r>
              <a:rPr lang="en-US" altLang="ko-KR" dirty="0">
                <a:solidFill>
                  <a:srgbClr val="FF0000"/>
                </a:solidFill>
              </a:rPr>
              <a:t>result</a:t>
            </a:r>
            <a:r>
              <a:rPr lang="ko-KR" altLang="en-US" dirty="0">
                <a:solidFill>
                  <a:srgbClr val="FF0000"/>
                </a:solidFill>
              </a:rPr>
              <a:t>에서 보시면 알겠지만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((10-5)</a:t>
            </a:r>
            <a:r>
              <a:rPr lang="ko-KR" altLang="en-US" dirty="0">
                <a:solidFill>
                  <a:srgbClr val="FF0000"/>
                </a:solidFill>
              </a:rPr>
              <a:t>*</a:t>
            </a:r>
            <a:r>
              <a:rPr lang="en-US" altLang="ko-KR" dirty="0">
                <a:solidFill>
                  <a:srgbClr val="FF0000"/>
                </a:solidFill>
              </a:rPr>
              <a:t>2) </a:t>
            </a:r>
            <a:r>
              <a:rPr lang="ko-KR" altLang="en-US" dirty="0">
                <a:solidFill>
                  <a:srgbClr val="FF0000"/>
                </a:solidFill>
              </a:rPr>
              <a:t>처럼 괄호가 생략되어 있다고 간주하고 작성하세요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29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4200" y="243205"/>
            <a:ext cx="11801764" cy="44767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Advanced OOP (2</a:t>
            </a:r>
            <a:r>
              <a:rPr lang="ko-KR" altLang="en-US" dirty="0">
                <a:solidFill>
                  <a:srgbClr val="0070C0"/>
                </a:solidFill>
              </a:rPr>
              <a:t>번</a:t>
            </a:r>
            <a:r>
              <a:rPr lang="en-US" altLang="ko-KR" dirty="0">
                <a:solidFill>
                  <a:srgbClr val="0070C0"/>
                </a:solidFill>
              </a:rPr>
              <a:t>)  :   Calculator Class    [2/2]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764" b="5332"/>
          <a:stretch/>
        </p:blipFill>
        <p:spPr>
          <a:xfrm>
            <a:off x="170718" y="1058476"/>
            <a:ext cx="3073140" cy="49426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151" r="38511" b="11671"/>
          <a:stretch/>
        </p:blipFill>
        <p:spPr>
          <a:xfrm>
            <a:off x="3675254" y="2871060"/>
            <a:ext cx="4943176" cy="28164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736" y="703282"/>
            <a:ext cx="29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 Function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75254" y="2469228"/>
            <a:ext cx="29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10762"/>
          <a:stretch/>
        </p:blipFill>
        <p:spPr>
          <a:xfrm>
            <a:off x="3675254" y="2871059"/>
            <a:ext cx="4943176" cy="28164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209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47441" y="996710"/>
            <a:ext cx="11499119" cy="17871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An Account class </a:t>
            </a:r>
            <a:r>
              <a:rPr lang="en-US" altLang="ko-KR" sz="2400" dirty="0" smtClean="0"/>
              <a:t>code is given in the next page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0070C0"/>
                </a:solidFill>
              </a:rPr>
              <a:t>Change the code</a:t>
            </a:r>
            <a:r>
              <a:rPr lang="en-US" altLang="ko-KR" sz="2400" dirty="0"/>
              <a:t> by adding a variable called </a:t>
            </a:r>
            <a:r>
              <a:rPr lang="en-US" altLang="ko-KR" sz="2400" i="1" dirty="0">
                <a:solidFill>
                  <a:srgbClr val="0070C0"/>
                </a:solidFill>
              </a:rPr>
              <a:t>transactions</a:t>
            </a:r>
            <a:r>
              <a:rPr lang="en-US" altLang="ko-KR" sz="2400" dirty="0">
                <a:solidFill>
                  <a:srgbClr val="0070C0"/>
                </a:solidFill>
              </a:rPr>
              <a:t> </a:t>
            </a:r>
            <a:r>
              <a:rPr lang="en-US" altLang="ko-KR" sz="2400" dirty="0"/>
              <a:t>which will keep a record of all the deposit and withdrawal as seen below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6120" y="38357"/>
            <a:ext cx="11485880" cy="79476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0070C0"/>
                </a:solidFill>
              </a:rPr>
              <a:t>Advanced  OOP (3</a:t>
            </a:r>
            <a:r>
              <a:rPr lang="ko-KR" altLang="en-US" sz="3600" dirty="0">
                <a:solidFill>
                  <a:srgbClr val="0070C0"/>
                </a:solidFill>
              </a:rPr>
              <a:t>번</a:t>
            </a:r>
            <a:r>
              <a:rPr lang="en-US" altLang="ko-KR" sz="3600" dirty="0">
                <a:solidFill>
                  <a:srgbClr val="0070C0"/>
                </a:solidFill>
              </a:rPr>
              <a:t>):  Account Class                [1/2]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" y="2642175"/>
            <a:ext cx="4297895" cy="37281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926" y="4255659"/>
            <a:ext cx="6015188" cy="19964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780846" y="3805047"/>
            <a:ext cx="254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92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565880" y="847394"/>
            <a:ext cx="8302213" cy="48459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Given  Account Class Frame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7080" y="170464"/>
            <a:ext cx="10515600" cy="55943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Advanced OOP (3</a:t>
            </a:r>
            <a:r>
              <a:rPr lang="ko-KR" altLang="en-US" dirty="0">
                <a:solidFill>
                  <a:srgbClr val="0070C0"/>
                </a:solidFill>
              </a:rPr>
              <a:t>번</a:t>
            </a:r>
            <a:r>
              <a:rPr lang="en-US" altLang="ko-KR" dirty="0">
                <a:solidFill>
                  <a:srgbClr val="0070C0"/>
                </a:solidFill>
              </a:rPr>
              <a:t>): Account Class      [2/2]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838" y="1331986"/>
            <a:ext cx="6109241" cy="53108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956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278348-0044-4DB5-9E78-BD2F6BF5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A460-CACD-4817-8BB1-647EE86F250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8F41CB0-6F2A-47BF-B4EC-68B6F2F74F73}"/>
              </a:ext>
            </a:extLst>
          </p:cNvPr>
          <p:cNvSpPr txBox="1">
            <a:spLocks/>
          </p:cNvSpPr>
          <p:nvPr/>
        </p:nvSpPr>
        <p:spPr>
          <a:xfrm>
            <a:off x="163990" y="84811"/>
            <a:ext cx="11469209" cy="709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0070C0"/>
                </a:solidFill>
              </a:rPr>
              <a:t>Advanced OOP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(4</a:t>
            </a:r>
            <a:r>
              <a:rPr lang="ko-KR" altLang="en-US" dirty="0">
                <a:solidFill>
                  <a:srgbClr val="0070C0"/>
                </a:solidFill>
              </a:rPr>
              <a:t>번</a:t>
            </a:r>
            <a:r>
              <a:rPr lang="en-US" altLang="ko-KR" dirty="0">
                <a:solidFill>
                  <a:srgbClr val="0070C0"/>
                </a:solidFill>
              </a:rPr>
              <a:t>):   Atom and Molecule  [1/2]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989" y="979588"/>
            <a:ext cx="11005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아래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class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들의 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variable</a:t>
            </a:r>
            <a:r>
              <a:rPr lang="ko-KR" altLang="en-US" sz="2400" dirty="0" smtClean="0"/>
              <a:t>과</a:t>
            </a:r>
            <a:r>
              <a:rPr lang="en-US" altLang="ko-KR" sz="2400" dirty="0" smtClean="0"/>
              <a:t> method</a:t>
            </a:r>
            <a:r>
              <a:rPr lang="ko-KR" altLang="en-US" sz="2400" dirty="0" smtClean="0"/>
              <a:t>의 작동원리를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중심으로 </a:t>
            </a:r>
            <a:r>
              <a:rPr lang="ko-KR" altLang="en-US" sz="2400" dirty="0" smtClean="0"/>
              <a:t>설명하시오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195" y="3084367"/>
            <a:ext cx="752475" cy="1907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32786" y="3851164"/>
            <a:ext cx="259372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altLang="ko-KR" sz="1200" b="1" dirty="0"/>
              <a:t>str = str + " %s \n" % atom</a:t>
            </a:r>
            <a:endParaRPr lang="ko-KR" altLang="en-US" sz="12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90" y="1598601"/>
            <a:ext cx="5734050" cy="317562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445" y="1541451"/>
            <a:ext cx="5943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3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278348-0044-4DB5-9E78-BD2F6BF5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A460-CACD-4817-8BB1-647EE86F250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8F41CB0-6F2A-47BF-B4EC-68B6F2F74F73}"/>
              </a:ext>
            </a:extLst>
          </p:cNvPr>
          <p:cNvSpPr txBox="1">
            <a:spLocks/>
          </p:cNvSpPr>
          <p:nvPr/>
        </p:nvSpPr>
        <p:spPr>
          <a:xfrm>
            <a:off x="163990" y="84811"/>
            <a:ext cx="11469209" cy="709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0070C0"/>
                </a:solidFill>
              </a:rPr>
              <a:t>Advanced OOP (4</a:t>
            </a:r>
            <a:r>
              <a:rPr lang="ko-KR" altLang="en-US" dirty="0">
                <a:solidFill>
                  <a:srgbClr val="0070C0"/>
                </a:solidFill>
              </a:rPr>
              <a:t>번</a:t>
            </a:r>
            <a:r>
              <a:rPr lang="en-US" altLang="ko-KR" dirty="0">
                <a:solidFill>
                  <a:srgbClr val="0070C0"/>
                </a:solidFill>
              </a:rPr>
              <a:t>):   Atom and Molecule [2/2]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6671" y="928846"/>
            <a:ext cx="994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앞 페이지의 </a:t>
            </a:r>
            <a:r>
              <a:rPr lang="en-US" altLang="ko-KR" sz="2400" dirty="0"/>
              <a:t>class</a:t>
            </a:r>
            <a:r>
              <a:rPr lang="ko-KR" altLang="en-US" sz="2400" dirty="0"/>
              <a:t>들을 이용하여   아래 </a:t>
            </a:r>
            <a:r>
              <a:rPr lang="en-US" altLang="ko-KR" sz="2400" dirty="0"/>
              <a:t>code </a:t>
            </a:r>
            <a:r>
              <a:rPr lang="ko-KR" altLang="en-US" sz="2400" dirty="0"/>
              <a:t>결과를 보이시오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34" y="1836860"/>
            <a:ext cx="4400550" cy="25336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287" y="1836860"/>
            <a:ext cx="5229225" cy="43053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15462" y="2734407"/>
            <a:ext cx="2602523" cy="325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5461" y="3710354"/>
            <a:ext cx="2602523" cy="3165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216769" y="4126522"/>
            <a:ext cx="4252546" cy="1632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50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77139" y="835231"/>
            <a:ext cx="11641946" cy="11246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The table below is a list of professors and student.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Reviewing the column types, create 3 classes that best fit the table data below and the methods in the next slide.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5517" y="1"/>
            <a:ext cx="11665175" cy="615462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0070C0"/>
                </a:solidFill>
              </a:rPr>
              <a:t>Advanced OOP (5</a:t>
            </a:r>
            <a:r>
              <a:rPr lang="ko-KR" altLang="en-US" sz="3600" dirty="0">
                <a:solidFill>
                  <a:srgbClr val="0070C0"/>
                </a:solidFill>
              </a:rPr>
              <a:t>번</a:t>
            </a:r>
            <a:r>
              <a:rPr lang="en-US" altLang="ko-KR" sz="3600" dirty="0">
                <a:solidFill>
                  <a:srgbClr val="0070C0"/>
                </a:solidFill>
              </a:rPr>
              <a:t>): </a:t>
            </a:r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</a:rPr>
              <a:t>Professor and Student   [1/3]</a:t>
            </a:r>
            <a:endParaRPr lang="ko-KR" alt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83064" y="2426344"/>
          <a:ext cx="7950082" cy="3510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726">
                  <a:extLst>
                    <a:ext uri="{9D8B030D-6E8A-4147-A177-3AD203B41FA5}">
                      <a16:colId xmlns:a16="http://schemas.microsoft.com/office/drawing/2014/main" val="970344417"/>
                    </a:ext>
                  </a:extLst>
                </a:gridCol>
                <a:gridCol w="1135726">
                  <a:extLst>
                    <a:ext uri="{9D8B030D-6E8A-4147-A177-3AD203B41FA5}">
                      <a16:colId xmlns:a16="http://schemas.microsoft.com/office/drawing/2014/main" val="1371999283"/>
                    </a:ext>
                  </a:extLst>
                </a:gridCol>
                <a:gridCol w="1135726">
                  <a:extLst>
                    <a:ext uri="{9D8B030D-6E8A-4147-A177-3AD203B41FA5}">
                      <a16:colId xmlns:a16="http://schemas.microsoft.com/office/drawing/2014/main" val="2712773860"/>
                    </a:ext>
                  </a:extLst>
                </a:gridCol>
                <a:gridCol w="1135726">
                  <a:extLst>
                    <a:ext uri="{9D8B030D-6E8A-4147-A177-3AD203B41FA5}">
                      <a16:colId xmlns:a16="http://schemas.microsoft.com/office/drawing/2014/main" val="3201442036"/>
                    </a:ext>
                  </a:extLst>
                </a:gridCol>
                <a:gridCol w="1135726">
                  <a:extLst>
                    <a:ext uri="{9D8B030D-6E8A-4147-A177-3AD203B41FA5}">
                      <a16:colId xmlns:a16="http://schemas.microsoft.com/office/drawing/2014/main" val="1519153850"/>
                    </a:ext>
                  </a:extLst>
                </a:gridCol>
                <a:gridCol w="1135726">
                  <a:extLst>
                    <a:ext uri="{9D8B030D-6E8A-4147-A177-3AD203B41FA5}">
                      <a16:colId xmlns:a16="http://schemas.microsoft.com/office/drawing/2014/main" val="2073037769"/>
                    </a:ext>
                  </a:extLst>
                </a:gridCol>
                <a:gridCol w="1135726">
                  <a:extLst>
                    <a:ext uri="{9D8B030D-6E8A-4147-A177-3AD203B41FA5}">
                      <a16:colId xmlns:a16="http://schemas.microsoft.com/office/drawing/2014/main" val="1453031184"/>
                    </a:ext>
                  </a:extLst>
                </a:gridCol>
              </a:tblGrid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Course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Depart.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Credit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25648"/>
                  </a:ext>
                </a:extLst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Steven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Jobs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3rd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962177"/>
                  </a:ext>
                </a:extLst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Professor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Bill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Gates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Oper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 Syst.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6,000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586845"/>
                  </a:ext>
                </a:extLst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Elon Musk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3rd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526521"/>
                  </a:ext>
                </a:extLst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Mark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tx1"/>
                          </a:solidFill>
                        </a:rPr>
                        <a:t>Zuck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2nd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01555"/>
                  </a:ext>
                </a:extLst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Professor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Tim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Cook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Soft.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Arch.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5,500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153358"/>
                  </a:ext>
                </a:extLst>
              </a:tr>
              <a:tr h="483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Professor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Back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Space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Algorithm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5,800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19251" marR="119251" marT="59626" marB="596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171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90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890</Words>
  <Application>Microsoft Office PowerPoint</Application>
  <PresentationFormat>와이드스크린</PresentationFormat>
  <Paragraphs>177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(18-A)  Advanced OOP Practice </vt:lpstr>
      <vt:lpstr>Advanced OOP (1번): Point Class &amp; Pythagoras Class</vt:lpstr>
      <vt:lpstr>Advanced OOP (2번)  :   Calculator Class     [1/2]</vt:lpstr>
      <vt:lpstr>Advanced OOP (2번)  :   Calculator Class    [2/2]</vt:lpstr>
      <vt:lpstr>Advanced  OOP (3번):  Account Class                [1/2]</vt:lpstr>
      <vt:lpstr>Advanced OOP (3번): Account Class      [2/2]</vt:lpstr>
      <vt:lpstr>PowerPoint 프레젠테이션</vt:lpstr>
      <vt:lpstr>PowerPoint 프레젠테이션</vt:lpstr>
      <vt:lpstr>Advanced OOP (5번): Professor and Student   [1/3]</vt:lpstr>
      <vt:lpstr>Advanced OOP (5번): Professor and Student   [2/3]</vt:lpstr>
      <vt:lpstr>Advanced OOP (5번): Professor and Student   [3/3]</vt:lpstr>
      <vt:lpstr>Advanced OOP (5번): 앞 3페이지에 있는 내용을 바탕으로 아래 Code Skeleton을 채우시요</vt:lpstr>
      <vt:lpstr>Advanced OOP (6번): Staff and Student   [1/3]</vt:lpstr>
      <vt:lpstr>Advanced OOP (6번): Staff and Student   [2/3]</vt:lpstr>
      <vt:lpstr>Advanced OOP (6번): Staff and Student   [3/3]</vt:lpstr>
      <vt:lpstr>Advanced OOP (6번): 앞 3페이지에 있는 내용을 바탕으로 아래 Code Skeleton을 채우시요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Example</dc:title>
  <dc:creator>Windows User</dc:creator>
  <cp:lastModifiedBy>hjkim</cp:lastModifiedBy>
  <cp:revision>37</cp:revision>
  <dcterms:created xsi:type="dcterms:W3CDTF">2018-11-06T08:47:18Z</dcterms:created>
  <dcterms:modified xsi:type="dcterms:W3CDTF">2021-06-03T06:42:23Z</dcterms:modified>
</cp:coreProperties>
</file>