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58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439-5D81-4997-8E2C-CAAAB0A7278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3295-A1CB-4D17-9DFC-5BBA8F886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8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439-5D81-4997-8E2C-CAAAB0A7278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3295-A1CB-4D17-9DFC-5BBA8F886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3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439-5D81-4997-8E2C-CAAAB0A7278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3295-A1CB-4D17-9DFC-5BBA8F886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439-5D81-4997-8E2C-CAAAB0A7278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3295-A1CB-4D17-9DFC-5BBA8F886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439-5D81-4997-8E2C-CAAAB0A7278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3295-A1CB-4D17-9DFC-5BBA8F886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3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439-5D81-4997-8E2C-CAAAB0A7278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3295-A1CB-4D17-9DFC-5BBA8F886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5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439-5D81-4997-8E2C-CAAAB0A7278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3295-A1CB-4D17-9DFC-5BBA8F886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08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439-5D81-4997-8E2C-CAAAB0A7278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3295-A1CB-4D17-9DFC-5BBA8F886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9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439-5D81-4997-8E2C-CAAAB0A7278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3295-A1CB-4D17-9DFC-5BBA8F886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0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439-5D81-4997-8E2C-CAAAB0A7278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3295-A1CB-4D17-9DFC-5BBA8F886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3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439-5D81-4997-8E2C-CAAAB0A7278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3295-A1CB-4D17-9DFC-5BBA8F886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5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A439-5D81-4997-8E2C-CAAAB0A7278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3295-A1CB-4D17-9DFC-5BBA8F886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4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50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1. </a:t>
            </a:r>
            <a:r>
              <a:rPr lang="en-US" altLang="ko-KR" sz="1400" dirty="0" smtClean="0">
                <a:solidFill>
                  <a:srgbClr val="0070C0"/>
                </a:solidFill>
              </a:rPr>
              <a:t>Searching the Location of First Perfect Number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ko-KR" altLang="en-US" sz="1400" dirty="0" smtClean="0"/>
              <a:t>입력된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에서 첫번째 완전 제곱수의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리턴하고</a:t>
            </a:r>
            <a:r>
              <a:rPr lang="en-US" altLang="ko-KR" sz="1400" dirty="0" smtClean="0"/>
              <a:t>, list</a:t>
            </a:r>
            <a:r>
              <a:rPr lang="ko-KR" altLang="en-US" sz="1400" dirty="0" smtClean="0"/>
              <a:t>에서 </a:t>
            </a:r>
            <a:r>
              <a:rPr lang="ko-KR" altLang="en-US" sz="1400" dirty="0"/>
              <a:t>완전한 제곱수가 없는 경우에는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 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</a:rPr>
              <a:t>함수</a:t>
            </a:r>
            <a:r>
              <a:rPr lang="en-US" altLang="ko-KR" sz="1400" dirty="0" smtClean="0">
                <a:solidFill>
                  <a:srgbClr val="222222"/>
                </a:solidFill>
                <a:latin typeface="Arial Unicode MS"/>
              </a:rPr>
              <a:t> </a:t>
            </a:r>
            <a:r>
              <a:rPr lang="ko-KR" altLang="ko-KR" sz="1400" b="1" dirty="0" err="1" smtClean="0">
                <a:solidFill>
                  <a:srgbClr val="0070C0"/>
                </a:solidFill>
                <a:latin typeface="Arial Unicode MS"/>
                <a:ea typeface="inherit"/>
              </a:rPr>
              <a:t>first_perfect_square</a:t>
            </a:r>
            <a:r>
              <a:rPr lang="ko-KR" altLang="ko-KR" sz="1400" b="1" dirty="0" smtClean="0">
                <a:solidFill>
                  <a:srgbClr val="0070C0"/>
                </a:solidFill>
                <a:latin typeface="Arial Unicode MS"/>
                <a:ea typeface="inherit"/>
              </a:rPr>
              <a:t> </a:t>
            </a:r>
            <a:r>
              <a:rPr lang="ko-KR" altLang="ko-KR" sz="1400" b="1" dirty="0">
                <a:solidFill>
                  <a:srgbClr val="0070C0"/>
                </a:solidFill>
                <a:latin typeface="Arial Unicode MS"/>
                <a:ea typeface="inherit"/>
              </a:rPr>
              <a:t>(</a:t>
            </a:r>
            <a:r>
              <a:rPr lang="ko-KR" altLang="ko-KR" sz="1400" b="1" dirty="0" err="1">
                <a:solidFill>
                  <a:srgbClr val="0070C0"/>
                </a:solidFill>
                <a:latin typeface="Arial Unicode MS"/>
                <a:ea typeface="inherit"/>
              </a:rPr>
              <a:t>numbers</a:t>
            </a:r>
            <a:r>
              <a:rPr lang="ko-KR" altLang="ko-KR" sz="1400" b="1" dirty="0">
                <a:solidFill>
                  <a:srgbClr val="0070C0"/>
                </a:solidFill>
                <a:latin typeface="Arial Unicode MS"/>
                <a:ea typeface="inherit"/>
              </a:rPr>
              <a:t>)</a:t>
            </a:r>
            <a:r>
              <a:rPr lang="ko-KR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를 </a:t>
            </a:r>
            <a:r>
              <a:rPr lang="ko-KR" altLang="ko-KR" sz="1400" dirty="0" err="1" smtClean="0">
                <a:solidFill>
                  <a:srgbClr val="222222"/>
                </a:solidFill>
                <a:latin typeface="Arial Unicode MS"/>
                <a:ea typeface="inherit"/>
              </a:rPr>
              <a:t>정의하시오</a:t>
            </a:r>
            <a:r>
              <a:rPr lang="en-US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.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주의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에 있는 값이 </a:t>
            </a:r>
            <a:r>
              <a:rPr lang="ko-KR" altLang="en-US" sz="1400" dirty="0"/>
              <a:t>아니라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반환</a:t>
            </a:r>
            <a:r>
              <a:rPr lang="en-US" altLang="ko-KR" sz="1400" dirty="0" smtClean="0"/>
              <a:t>!,  </a:t>
            </a:r>
            <a:r>
              <a:rPr lang="ko-KR" altLang="en-US" sz="1400" dirty="0" smtClean="0"/>
              <a:t>함수의 입력은 정수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로 가정하고 </a:t>
            </a:r>
            <a:r>
              <a:rPr lang="en-US" altLang="ko-KR" sz="1400" dirty="0" err="1" smtClean="0"/>
              <a:t>empy</a:t>
            </a:r>
            <a:r>
              <a:rPr lang="en-US" altLang="ko-KR" sz="1400" dirty="0" smtClean="0"/>
              <a:t> list</a:t>
            </a:r>
            <a:r>
              <a:rPr lang="ko-KR" altLang="en-US" sz="1400" dirty="0" smtClean="0"/>
              <a:t>도 가능함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</a:p>
          <a:p>
            <a:pPr marL="0" lv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400" dirty="0"/>
              <a:t>Example of </a:t>
            </a:r>
            <a:r>
              <a:rPr lang="en-US" altLang="ko-KR" sz="1400" dirty="0" err="1"/>
              <a:t>first_perfect_square</a:t>
            </a:r>
            <a:r>
              <a:rPr lang="en-US" altLang="ko-KR" sz="1400" dirty="0" smtClean="0"/>
              <a:t>: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&gt;&gt;&gt; </a:t>
            </a:r>
            <a:r>
              <a:rPr lang="en-US" altLang="ko-KR" sz="1400" dirty="0" err="1"/>
              <a:t>first_perfect_square</a:t>
            </a:r>
            <a:r>
              <a:rPr lang="en-US" altLang="ko-KR" sz="1400" dirty="0"/>
              <a:t>(list(range(5)))</a:t>
            </a:r>
          </a:p>
          <a:p>
            <a:pPr marL="0" indent="0">
              <a:buNone/>
            </a:pPr>
            <a:r>
              <a:rPr lang="en-US" altLang="ko-KR" sz="1400" dirty="0"/>
              <a:t>0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first_perfect_square</a:t>
            </a:r>
            <a:r>
              <a:rPr lang="en-US" altLang="ko-KR" sz="1400" dirty="0"/>
              <a:t>([2, 4, 6, 8, 10, 12])</a:t>
            </a:r>
          </a:p>
          <a:p>
            <a:pPr marL="0" indent="0">
              <a:buNone/>
            </a:pPr>
            <a:r>
              <a:rPr lang="en-US" altLang="ko-KR" sz="1400" dirty="0"/>
              <a:t>1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first_perfect_square</a:t>
            </a:r>
            <a:r>
              <a:rPr lang="en-US" altLang="ko-KR" sz="1400" dirty="0"/>
              <a:t>([6, 8, 10, 12, 9])</a:t>
            </a:r>
          </a:p>
          <a:p>
            <a:pPr marL="0" indent="0">
              <a:buNone/>
            </a:pPr>
            <a:r>
              <a:rPr lang="en-US" altLang="ko-KR" sz="1400" dirty="0"/>
              <a:t>4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first_perfect_square</a:t>
            </a:r>
            <a:r>
              <a:rPr lang="en-US" altLang="ko-KR" sz="1400" dirty="0"/>
              <a:t>([1,1])</a:t>
            </a:r>
          </a:p>
          <a:p>
            <a:pPr marL="0" indent="0">
              <a:buNone/>
            </a:pPr>
            <a:r>
              <a:rPr lang="en-US" altLang="ko-KR" sz="1400" dirty="0"/>
              <a:t>0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first_perfect_square</a:t>
            </a:r>
            <a:r>
              <a:rPr lang="en-US" altLang="ko-KR" sz="1400" dirty="0"/>
              <a:t>([-6, 6, -2, 2, -3, 3])</a:t>
            </a:r>
          </a:p>
          <a:p>
            <a:pPr marL="0" indent="0">
              <a:buNone/>
            </a:pPr>
            <a:r>
              <a:rPr lang="en-US" altLang="ko-KR" sz="1400" dirty="0"/>
              <a:t>-1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first_perfect_square</a:t>
            </a:r>
            <a:r>
              <a:rPr lang="en-US" altLang="ko-KR" sz="1400" dirty="0"/>
              <a:t>([42])</a:t>
            </a:r>
          </a:p>
          <a:p>
            <a:pPr marL="0" indent="0">
              <a:buNone/>
            </a:pPr>
            <a:r>
              <a:rPr lang="en-US" altLang="ko-KR" sz="1400" dirty="0"/>
              <a:t>-1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first_perfect_square</a:t>
            </a:r>
            <a:r>
              <a:rPr lang="en-US" altLang="ko-KR" sz="1400" dirty="0"/>
              <a:t>([])</a:t>
            </a:r>
          </a:p>
          <a:p>
            <a:pPr marL="0" indent="0">
              <a:buNone/>
            </a:pPr>
            <a:r>
              <a:rPr lang="en-US" altLang="ko-KR" sz="1400" dirty="0"/>
              <a:t>-1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first_perfect_square</a:t>
            </a:r>
            <a:r>
              <a:rPr lang="en-US" altLang="ko-KR" sz="1400" dirty="0"/>
              <a:t>([123456789123456789**2]) </a:t>
            </a:r>
          </a:p>
          <a:p>
            <a:pPr marL="0" indent="0">
              <a:buNone/>
            </a:pPr>
            <a:r>
              <a:rPr lang="en-US" altLang="ko-KR" sz="1400" dirty="0" smtClean="0"/>
              <a:t>0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83768" y="1540"/>
            <a:ext cx="4392488" cy="47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Advanced Practice -  Function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99592" y="0"/>
            <a:ext cx="136815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</a:t>
            </a:r>
            <a:r>
              <a:rPr lang="en-US" altLang="ko-KR" dirty="0" smtClean="0"/>
              <a:t> </a:t>
            </a:r>
            <a:r>
              <a:rPr lang="en-US" altLang="ko-KR" dirty="0" smtClean="0"/>
              <a:t>18-B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52691"/>
            <a:ext cx="65" cy="19941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7935" rIns="0" bIns="-793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Apple SD Gothic Ne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6632"/>
            <a:ext cx="864096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2.  </a:t>
            </a:r>
            <a:r>
              <a:rPr lang="en-US" altLang="ko-KR" sz="1400" dirty="0" smtClean="0">
                <a:solidFill>
                  <a:srgbClr val="0070C0"/>
                </a:solidFill>
              </a:rPr>
              <a:t>Counting the Numbers of Perfect Square 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200" dirty="0"/>
              <a:t>입력된 </a:t>
            </a:r>
            <a:r>
              <a:rPr lang="en-US" altLang="ko-KR" sz="1200" dirty="0"/>
              <a:t>list</a:t>
            </a:r>
            <a:r>
              <a:rPr lang="ko-KR" altLang="en-US" sz="1200" dirty="0"/>
              <a:t>에서 </a:t>
            </a:r>
            <a:r>
              <a:rPr lang="ko-KR" altLang="en-US" sz="1200" dirty="0" smtClean="0"/>
              <a:t>완전한 제곱수들이 몇 개가 있는지를  </a:t>
            </a:r>
            <a:r>
              <a:rPr lang="ko-KR" altLang="en-US" sz="1200" dirty="0" err="1" smtClean="0"/>
              <a:t>리턴하는</a:t>
            </a:r>
            <a:r>
              <a:rPr lang="ko-KR" altLang="en-US" sz="1200" dirty="0" smtClean="0"/>
              <a:t> 함수 </a:t>
            </a:r>
            <a:r>
              <a:rPr lang="en-US" altLang="ko-KR" sz="1400" dirty="0" err="1">
                <a:solidFill>
                  <a:srgbClr val="0070C0"/>
                </a:solidFill>
              </a:rPr>
              <a:t>num_perfect_squares</a:t>
            </a:r>
            <a:r>
              <a:rPr lang="en-US" altLang="ko-KR" sz="1400" dirty="0">
                <a:solidFill>
                  <a:srgbClr val="0070C0"/>
                </a:solidFill>
              </a:rPr>
              <a:t>(numbers)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구현하시오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(</a:t>
            </a:r>
            <a:r>
              <a:rPr lang="ko-KR" altLang="en-US" sz="1400" dirty="0"/>
              <a:t>주의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함수의 </a:t>
            </a:r>
            <a:r>
              <a:rPr lang="ko-KR" altLang="en-US" sz="1400" dirty="0"/>
              <a:t>입력은 정수의 </a:t>
            </a:r>
            <a:r>
              <a:rPr lang="en-US" altLang="ko-KR" sz="1400" dirty="0"/>
              <a:t>list</a:t>
            </a:r>
            <a:r>
              <a:rPr lang="ko-KR" altLang="en-US" sz="1400" dirty="0"/>
              <a:t>로 가정하고 </a:t>
            </a:r>
            <a:r>
              <a:rPr lang="en-US" altLang="ko-KR" sz="1400" dirty="0" err="1"/>
              <a:t>empy</a:t>
            </a:r>
            <a:r>
              <a:rPr lang="en-US" altLang="ko-KR" sz="1400" dirty="0"/>
              <a:t> list</a:t>
            </a:r>
            <a:r>
              <a:rPr lang="ko-KR" altLang="en-US" sz="1400" dirty="0"/>
              <a:t>도 가능함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Example</a:t>
            </a:r>
            <a:r>
              <a:rPr lang="en-US" altLang="ko-KR" sz="1400" dirty="0" smtClean="0"/>
              <a:t>: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&gt;&gt;&gt; </a:t>
            </a:r>
            <a:r>
              <a:rPr lang="en-US" altLang="ko-KR" sz="1400" dirty="0" err="1"/>
              <a:t>num_perfect_squares</a:t>
            </a:r>
            <a:r>
              <a:rPr lang="en-US" altLang="ko-KR" sz="1400" dirty="0"/>
              <a:t>([])</a:t>
            </a:r>
          </a:p>
          <a:p>
            <a:pPr marL="0" indent="0">
              <a:buNone/>
            </a:pPr>
            <a:r>
              <a:rPr lang="en-US" altLang="ko-KR" sz="1400" dirty="0"/>
              <a:t>0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num_perfect_squares</a:t>
            </a:r>
            <a:r>
              <a:rPr lang="en-US" altLang="ko-KR" sz="1400" dirty="0"/>
              <a:t>([0])</a:t>
            </a:r>
          </a:p>
          <a:p>
            <a:pPr marL="0" indent="0">
              <a:buNone/>
            </a:pPr>
            <a:r>
              <a:rPr lang="en-US" altLang="ko-KR" sz="1400" dirty="0"/>
              <a:t>1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num_perfect_squares</a:t>
            </a:r>
            <a:r>
              <a:rPr lang="en-US" altLang="ko-KR" sz="1400" dirty="0"/>
              <a:t>([0,1])</a:t>
            </a:r>
          </a:p>
          <a:p>
            <a:pPr marL="0" indent="0">
              <a:buNone/>
            </a:pPr>
            <a:r>
              <a:rPr lang="en-US" altLang="ko-KR" sz="1400" dirty="0"/>
              <a:t>2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num_perfect_squares</a:t>
            </a:r>
            <a:r>
              <a:rPr lang="en-US" altLang="ko-KR" sz="1400" dirty="0"/>
              <a:t>(list(range(10)))</a:t>
            </a:r>
          </a:p>
          <a:p>
            <a:pPr marL="0" indent="0">
              <a:buNone/>
            </a:pPr>
            <a:r>
              <a:rPr lang="en-US" altLang="ko-KR" sz="1400" dirty="0"/>
              <a:t>4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num_perfect_squares</a:t>
            </a:r>
            <a:r>
              <a:rPr lang="en-US" altLang="ko-KR" sz="1400" dirty="0"/>
              <a:t>([3]*10)</a:t>
            </a:r>
          </a:p>
          <a:p>
            <a:pPr marL="0" indent="0">
              <a:buNone/>
            </a:pPr>
            <a:r>
              <a:rPr lang="en-US" altLang="ko-KR" sz="1400" dirty="0"/>
              <a:t>0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num_perfect_squares</a:t>
            </a:r>
            <a:r>
              <a:rPr lang="en-US" altLang="ko-KR" sz="1400" dirty="0"/>
              <a:t>([4]*10)</a:t>
            </a:r>
          </a:p>
          <a:p>
            <a:pPr marL="0" indent="0">
              <a:buNone/>
            </a:pPr>
            <a:r>
              <a:rPr lang="en-US" altLang="ko-KR" sz="1400" dirty="0"/>
              <a:t>10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num_perfect_squares</a:t>
            </a:r>
            <a:r>
              <a:rPr lang="en-US" altLang="ko-KR" sz="1400" dirty="0"/>
              <a:t>([-4, -2, 0, 2, 4])</a:t>
            </a:r>
          </a:p>
          <a:p>
            <a:pPr marL="0" indent="0">
              <a:buNone/>
            </a:pPr>
            <a:r>
              <a:rPr lang="en-US" altLang="ko-KR" sz="1400" dirty="0"/>
              <a:t>2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</a:p>
          <a:p>
            <a:pPr marL="0" indent="0">
              <a:buNone/>
            </a:pPr>
            <a:r>
              <a:rPr lang="en-US" altLang="ko-KR" sz="1400" dirty="0"/>
              <a:t>			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842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08504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>
                <a:solidFill>
                  <a:srgbClr val="0070C0"/>
                </a:solidFill>
              </a:rPr>
              <a:t>3. Searching the Second</a:t>
            </a:r>
            <a:r>
              <a:rPr lang="ko-KR" altLang="en-US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Largest Element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ko-KR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두 </a:t>
            </a:r>
            <a:r>
              <a:rPr lang="ko-KR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개 이상의 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같은</a:t>
            </a:r>
            <a:r>
              <a:rPr lang="en-US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 type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으로 </a:t>
            </a:r>
            <a:r>
              <a:rPr lang="en-US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number, string, Boolean values 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만</a:t>
            </a:r>
            <a:r>
              <a:rPr lang="ko-KR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을 </a:t>
            </a:r>
            <a:r>
              <a:rPr lang="ko-KR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포함하는 </a:t>
            </a:r>
            <a:r>
              <a:rPr lang="en-US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list 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를</a:t>
            </a:r>
            <a:r>
              <a:rPr lang="en-US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입력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되면 </a:t>
            </a:r>
            <a:r>
              <a:rPr lang="ko-KR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두 </a:t>
            </a:r>
            <a:r>
              <a:rPr lang="ko-KR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번째로 </a:t>
            </a:r>
            <a:r>
              <a:rPr lang="ko-KR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큰</a:t>
            </a:r>
            <a:r>
              <a:rPr lang="en-US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항목</a:t>
            </a:r>
            <a:r>
              <a:rPr lang="ko-KR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을 </a:t>
            </a:r>
            <a:r>
              <a:rPr lang="ko-KR" altLang="ko-KR" sz="1400" dirty="0" err="1">
                <a:solidFill>
                  <a:srgbClr val="222222"/>
                </a:solidFill>
                <a:latin typeface="Arial Unicode MS"/>
                <a:ea typeface="inherit"/>
              </a:rPr>
              <a:t>리턴하는</a:t>
            </a:r>
            <a:r>
              <a:rPr lang="ko-KR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sz="1400" b="1" dirty="0" err="1">
                <a:solidFill>
                  <a:srgbClr val="0070C0"/>
                </a:solidFill>
                <a:latin typeface="Arial Unicode MS"/>
                <a:ea typeface="inherit"/>
              </a:rPr>
              <a:t>second_largest</a:t>
            </a:r>
            <a:r>
              <a:rPr lang="ko-KR" altLang="ko-KR" sz="1400" b="1" dirty="0">
                <a:solidFill>
                  <a:srgbClr val="0070C0"/>
                </a:solidFill>
                <a:latin typeface="Arial Unicode MS"/>
                <a:ea typeface="inherit"/>
              </a:rPr>
              <a:t> (</a:t>
            </a:r>
            <a:r>
              <a:rPr lang="ko-KR" altLang="ko-KR" sz="1400" b="1" dirty="0" err="1">
                <a:solidFill>
                  <a:srgbClr val="0070C0"/>
                </a:solidFill>
                <a:latin typeface="Arial Unicode MS"/>
                <a:ea typeface="inherit"/>
              </a:rPr>
              <a:t>values</a:t>
            </a:r>
            <a:r>
              <a:rPr lang="ko-KR" altLang="ko-KR" sz="1400" b="1" dirty="0">
                <a:solidFill>
                  <a:srgbClr val="0070C0"/>
                </a:solidFill>
                <a:latin typeface="Arial Unicode MS"/>
                <a:ea typeface="inherit"/>
              </a:rPr>
              <a:t>) </a:t>
            </a:r>
            <a:r>
              <a:rPr lang="ko-KR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함수를 </a:t>
            </a:r>
            <a:r>
              <a:rPr lang="ko-KR" altLang="ko-KR" sz="1400" dirty="0" err="1" smtClean="0">
                <a:solidFill>
                  <a:srgbClr val="222222"/>
                </a:solidFill>
                <a:latin typeface="Arial Unicode MS"/>
                <a:ea typeface="inherit"/>
              </a:rPr>
              <a:t>정의하시오</a:t>
            </a:r>
            <a:r>
              <a:rPr lang="ko-KR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.</a:t>
            </a:r>
            <a:r>
              <a:rPr lang="ko-KR" altLang="ko-KR" sz="200" dirty="0"/>
              <a:t> </a:t>
            </a:r>
            <a:r>
              <a:rPr lang="en-US" altLang="ko-KR" sz="1400" dirty="0" smtClean="0">
                <a:latin typeface="Arial" panose="020B0604020202020204" pitchFamily="34" charset="0"/>
              </a:rPr>
              <a:t>  </a:t>
            </a:r>
          </a:p>
          <a:p>
            <a:pPr marL="0" lvl="0" indent="0">
              <a:buNone/>
            </a:pPr>
            <a:endParaRPr lang="en-US" altLang="ko-KR" sz="1400" dirty="0">
              <a:solidFill>
                <a:srgbClr val="222222"/>
              </a:solidFill>
              <a:latin typeface="Arial" panose="020B0604020202020204" pitchFamily="34" charset="0"/>
              <a:ea typeface="inherit"/>
            </a:endParaRPr>
          </a:p>
          <a:p>
            <a:pPr marL="0" lvl="0" indent="0">
              <a:buNone/>
            </a:pPr>
            <a:r>
              <a:rPr lang="ko-KR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가장 큰</a:t>
            </a:r>
            <a:r>
              <a:rPr lang="en-US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항목이</a:t>
            </a:r>
            <a:r>
              <a:rPr lang="ko-KR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두 번 이상 나타나는 경우 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그 항목은 </a:t>
            </a:r>
            <a:r>
              <a:rPr lang="ko-KR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가장 </a:t>
            </a:r>
            <a:r>
              <a:rPr lang="ko-KR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큰 </a:t>
            </a:r>
            <a:r>
              <a:rPr lang="ko-KR" altLang="en-US" sz="1400" dirty="0" err="1" smtClean="0">
                <a:solidFill>
                  <a:srgbClr val="222222"/>
                </a:solidFill>
                <a:latin typeface="Arial Unicode MS"/>
                <a:ea typeface="inherit"/>
              </a:rPr>
              <a:t>항목와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두 </a:t>
            </a:r>
            <a:r>
              <a:rPr lang="ko-KR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번째로 큰 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항목으</a:t>
            </a:r>
            <a:r>
              <a:rPr lang="ko-KR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로 간주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된다</a:t>
            </a:r>
            <a:r>
              <a:rPr lang="en-US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/>
              <a:t>예를 들면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[</a:t>
            </a:r>
            <a:r>
              <a:rPr lang="en-US" altLang="ko-KR" sz="1400" dirty="0"/>
              <a:t>1, 2, 3, 3] </a:t>
            </a:r>
            <a:r>
              <a:rPr lang="ko-KR" altLang="en-US" sz="1400" dirty="0" smtClean="0"/>
              <a:t>에서는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이 가장 큰 항목이면서 동시에 두번째 큰 항목이 된다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en-US" altLang="ko-KR" sz="1400" dirty="0" smtClean="0"/>
              <a:t>Strings</a:t>
            </a:r>
            <a:r>
              <a:rPr lang="ko-KR" altLang="en-US" sz="1400" dirty="0" smtClean="0"/>
              <a:t>들은 </a:t>
            </a:r>
            <a:r>
              <a:rPr lang="en-US" altLang="ko-KR" sz="1400" dirty="0" smtClean="0"/>
              <a:t> lexicographical</a:t>
            </a:r>
            <a:r>
              <a:rPr lang="ko-KR" altLang="en-US" sz="1400" dirty="0" smtClean="0"/>
              <a:t>하게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처리되는데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예를 들면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[</a:t>
            </a:r>
            <a:r>
              <a:rPr lang="en-US" altLang="ko-KR" sz="1400" dirty="0" smtClean="0"/>
              <a:t> ＂alpha＂, ＂beta＂, ＂delta＂, ＂gamma“]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 ＂a＂ </a:t>
            </a:r>
            <a:r>
              <a:rPr lang="en-US" altLang="ko-KR" sz="1400" dirty="0"/>
              <a:t>&lt; </a:t>
            </a:r>
            <a:r>
              <a:rPr lang="en-US" altLang="ko-KR" sz="1400" dirty="0" smtClean="0"/>
              <a:t>＂b＂ </a:t>
            </a:r>
            <a:r>
              <a:rPr lang="ko-KR" altLang="en-US" sz="1400" dirty="0" smtClean="0"/>
              <a:t>이고</a:t>
            </a:r>
            <a:r>
              <a:rPr lang="en-US" altLang="ko-KR" sz="1400" dirty="0" smtClean="0"/>
              <a:t> ＂b＂ </a:t>
            </a:r>
            <a:r>
              <a:rPr lang="en-US" altLang="ko-KR" sz="1400" dirty="0"/>
              <a:t>&lt; </a:t>
            </a:r>
            <a:r>
              <a:rPr lang="en-US" altLang="ko-KR" sz="1400" dirty="0" smtClean="0"/>
              <a:t>＂d＂ </a:t>
            </a:r>
            <a:r>
              <a:rPr lang="ko-KR" altLang="en-US" sz="1400" dirty="0" smtClean="0"/>
              <a:t>이고</a:t>
            </a:r>
            <a:r>
              <a:rPr lang="en-US" altLang="ko-KR" sz="1400" dirty="0" smtClean="0"/>
              <a:t> ＂d＂ </a:t>
            </a:r>
            <a:r>
              <a:rPr lang="en-US" altLang="ko-KR" sz="1400" dirty="0"/>
              <a:t>&lt; </a:t>
            </a:r>
            <a:r>
              <a:rPr lang="en-US" altLang="ko-KR" sz="1400" dirty="0" smtClean="0"/>
              <a:t>＂g“ </a:t>
            </a:r>
            <a:r>
              <a:rPr lang="ko-KR" altLang="en-US" sz="1400" dirty="0" smtClean="0"/>
              <a:t>이므로</a:t>
            </a:r>
            <a:r>
              <a:rPr lang="en-US" altLang="ko-KR" sz="1400" dirty="0" smtClean="0"/>
              <a:t>,  ＂delta＂</a:t>
            </a:r>
            <a:r>
              <a:rPr lang="ko-KR" altLang="en-US" sz="1400" dirty="0" smtClean="0"/>
              <a:t>가 두번째로 큰 항목이 된다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ko-KR" altLang="en-US" sz="1400" dirty="0" smtClean="0"/>
              <a:t>입력되는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에는 </a:t>
            </a:r>
            <a:r>
              <a:rPr lang="ko-KR" altLang="en-US" sz="1400" dirty="0">
                <a:solidFill>
                  <a:srgbClr val="222222"/>
                </a:solidFill>
                <a:latin typeface="Arial Unicode MS"/>
                <a:ea typeface="inherit"/>
              </a:rPr>
              <a:t>같은</a:t>
            </a:r>
            <a:r>
              <a:rPr lang="en-US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 type</a:t>
            </a:r>
            <a:r>
              <a:rPr lang="ko-KR" altLang="en-US" sz="1400" dirty="0">
                <a:solidFill>
                  <a:srgbClr val="222222"/>
                </a:solidFill>
                <a:latin typeface="Arial Unicode MS"/>
                <a:ea typeface="inherit"/>
              </a:rPr>
              <a:t>으로 </a:t>
            </a:r>
            <a:r>
              <a:rPr lang="en-US" altLang="ko-KR" sz="1400" dirty="0">
                <a:solidFill>
                  <a:srgbClr val="222222"/>
                </a:solidFill>
                <a:latin typeface="Arial Unicode MS"/>
                <a:ea typeface="inherit"/>
              </a:rPr>
              <a:t>number, string, Boolean values 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만 </a:t>
            </a:r>
            <a:r>
              <a:rPr lang="ko-KR" altLang="en-US" sz="1400" dirty="0" err="1" smtClean="0">
                <a:solidFill>
                  <a:srgbClr val="222222"/>
                </a:solidFill>
                <a:latin typeface="Arial Unicode MS"/>
                <a:ea typeface="inherit"/>
              </a:rPr>
              <a:t>있을수</a:t>
            </a:r>
            <a:r>
              <a:rPr lang="ko-KR" altLang="en-US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 있다</a:t>
            </a:r>
            <a:r>
              <a:rPr lang="en-US" altLang="ko-KR" sz="1400" dirty="0" smtClean="0">
                <a:solidFill>
                  <a:srgbClr val="222222"/>
                </a:solidFill>
                <a:latin typeface="Arial Unicode MS"/>
                <a:ea typeface="inherit"/>
              </a:rPr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Example: 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second_largest</a:t>
            </a:r>
            <a:r>
              <a:rPr lang="en-US" altLang="ko-KR" sz="1400" dirty="0"/>
              <a:t>([3, -2, 10, -1, 5])</a:t>
            </a:r>
          </a:p>
          <a:p>
            <a:pPr marL="0" indent="0">
              <a:buNone/>
            </a:pPr>
            <a:r>
              <a:rPr lang="en-US" altLang="ko-KR" sz="1400" dirty="0"/>
              <a:t>5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second_largest</a:t>
            </a:r>
            <a:r>
              <a:rPr lang="en-US" altLang="ko-KR" sz="1400" dirty="0"/>
              <a:t>([-2, 1, 1, -3, 5])</a:t>
            </a:r>
          </a:p>
          <a:p>
            <a:pPr marL="0" indent="0">
              <a:buNone/>
            </a:pPr>
            <a:r>
              <a:rPr lang="en-US" altLang="ko-KR" sz="1400" dirty="0"/>
              <a:t>1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second_largest</a:t>
            </a:r>
            <a:r>
              <a:rPr lang="en-US" altLang="ko-KR" sz="1400" dirty="0"/>
              <a:t>([1,2,3,3])</a:t>
            </a:r>
          </a:p>
          <a:p>
            <a:pPr marL="0" indent="0">
              <a:buNone/>
            </a:pPr>
            <a:r>
              <a:rPr lang="en-US" altLang="ko-KR" sz="1400" dirty="0"/>
              <a:t>3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second_largest</a:t>
            </a:r>
            <a:r>
              <a:rPr lang="en-US" altLang="ko-KR" sz="1400" dirty="0"/>
              <a:t>(["alpha", "gamma", "beta", "delta"])</a:t>
            </a:r>
          </a:p>
          <a:p>
            <a:pPr marL="0" indent="0">
              <a:buNone/>
            </a:pPr>
            <a:r>
              <a:rPr lang="en-US" altLang="ko-KR" sz="1400" dirty="0"/>
              <a:t>'delta'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second_largest</a:t>
            </a:r>
            <a:r>
              <a:rPr lang="en-US" altLang="ko-KR" sz="1400" dirty="0"/>
              <a:t>([3.1, 3.1])</a:t>
            </a:r>
          </a:p>
          <a:p>
            <a:pPr marL="0" indent="0">
              <a:buNone/>
            </a:pPr>
            <a:r>
              <a:rPr lang="en-US" altLang="ko-KR" sz="1400" dirty="0"/>
              <a:t>3.1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second_largest</a:t>
            </a:r>
            <a:r>
              <a:rPr lang="en-US" altLang="ko-KR" sz="1400" dirty="0"/>
              <a:t>([True, False, False, True])</a:t>
            </a:r>
          </a:p>
          <a:p>
            <a:pPr marL="0" indent="0">
              <a:buNone/>
            </a:pPr>
            <a:r>
              <a:rPr lang="en-US" altLang="ko-KR" sz="1400" dirty="0"/>
              <a:t>True</a:t>
            </a:r>
          </a:p>
          <a:p>
            <a:pPr marL="0" indent="0">
              <a:buNone/>
            </a:pPr>
            <a:r>
              <a:rPr lang="en-US" altLang="ko-KR" sz="1400" dirty="0"/>
              <a:t>&gt;&gt;&gt; </a:t>
            </a:r>
            <a:r>
              <a:rPr lang="en-US" altLang="ko-KR" sz="1400" dirty="0" err="1"/>
              <a:t>second_largest</a:t>
            </a:r>
            <a:r>
              <a:rPr lang="en-US" altLang="ko-KR" sz="1400" dirty="0"/>
              <a:t>([False, False, True])</a:t>
            </a:r>
          </a:p>
          <a:p>
            <a:pPr marL="0" indent="0">
              <a:buNone/>
            </a:pPr>
            <a:r>
              <a:rPr lang="en-US" altLang="ko-KR" sz="1400" dirty="0"/>
              <a:t>False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8113"/>
            <a:ext cx="65" cy="2609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8113"/>
            <a:ext cx="65" cy="2609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8113"/>
            <a:ext cx="65" cy="2609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3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393</Words>
  <Application>Microsoft Office PowerPoint</Application>
  <PresentationFormat>화면 슬라이드 쇼(4:3)</PresentationFormat>
  <Paragraphs>66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Apple SD Gothic Neo</vt:lpstr>
      <vt:lpstr>Arial Unicode MS</vt:lpstr>
      <vt:lpstr>inherit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Practices</dc:title>
  <dc:creator>hjk</dc:creator>
  <cp:lastModifiedBy>hjkim</cp:lastModifiedBy>
  <cp:revision>61</cp:revision>
  <dcterms:created xsi:type="dcterms:W3CDTF">2015-08-31T00:55:56Z</dcterms:created>
  <dcterms:modified xsi:type="dcterms:W3CDTF">2021-05-25T05:38:51Z</dcterms:modified>
</cp:coreProperties>
</file>