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62" r:id="rId3"/>
    <p:sldId id="266" r:id="rId4"/>
    <p:sldId id="275" r:id="rId5"/>
    <p:sldId id="271" r:id="rId6"/>
    <p:sldId id="274" r:id="rId7"/>
    <p:sldId id="286" r:id="rId8"/>
    <p:sldId id="268" r:id="rId9"/>
    <p:sldId id="277" r:id="rId10"/>
    <p:sldId id="282" r:id="rId11"/>
    <p:sldId id="289" r:id="rId12"/>
    <p:sldId id="278" r:id="rId13"/>
    <p:sldId id="285" r:id="rId14"/>
    <p:sldId id="273" r:id="rId15"/>
    <p:sldId id="283" r:id="rId16"/>
    <p:sldId id="280" r:id="rId17"/>
    <p:sldId id="281" r:id="rId18"/>
    <p:sldId id="279" r:id="rId19"/>
    <p:sldId id="267" r:id="rId20"/>
    <p:sldId id="287" r:id="rId21"/>
    <p:sldId id="288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8B"/>
    <a:srgbClr val="FFC0CB"/>
    <a:srgbClr val="CC0066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6202" autoAdjust="0"/>
  </p:normalViewPr>
  <p:slideViewPr>
    <p:cSldViewPr snapToGrid="0" snapToObjects="1">
      <p:cViewPr varScale="1">
        <p:scale>
          <a:sx n="85" d="100"/>
          <a:sy n="85" d="100"/>
        </p:scale>
        <p:origin x="60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F7A99-0931-2143-93CA-328938AAF182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EA588-1917-ED45-8800-E2902F68A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7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E4471-AA5C-3043-AF17-F17CC569412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1224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EA588-1917-ED45-8800-E2902F68AC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2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EA588-1917-ED45-8800-E2902F68AC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9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EA588-1917-ED45-8800-E2902F68AC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8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EA588-1917-ED45-8800-E2902F68AC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27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EA588-1917-ED45-8800-E2902F68AC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3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EA588-1917-ED45-8800-E2902F68AC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38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EA588-1917-ED45-8800-E2902F68AC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EA588-1917-ED45-8800-E2902F68AC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EA588-1917-ED45-8800-E2902F68AC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7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EA588-1917-ED45-8800-E2902F68AC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06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EA588-1917-ED45-8800-E2902F68AC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89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EA588-1917-ED45-8800-E2902F68AC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00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EA588-1917-ED45-8800-E2902F68AC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65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EA588-1917-ED45-8800-E2902F68AC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03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EA588-1917-ED45-8800-E2902F68AC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6FF8-B240-BF4D-8B6A-37E4D0959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C3273-7C8C-7D4E-905F-34558EDB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B3A21-EFF1-024D-9699-744FECE6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954-8C31-C34A-9AF6-70945875A979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3A157-FE10-4647-A332-44EAC273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D4C0F-D273-D74C-A457-0FB87E12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0DD-0000-8C4D-B1D8-33FC8055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4770-71F2-4A40-A760-3D1DED28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B5980-7302-7D48-8F33-7F8D166D0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EE50E-895C-4F40-829D-122F9C82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954-8C31-C34A-9AF6-70945875A979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DC1BD-F8FD-E240-B495-13995DD4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5D5E3-2DAD-584C-B071-BADFC20B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0DD-0000-8C4D-B1D8-33FC8055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8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79D03-9921-3741-9965-90A79D063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2E2AC-39F2-CC4F-A128-5775FA8D5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4757-EE30-704D-BD87-FC0ECD6C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954-8C31-C34A-9AF6-70945875A979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4F79-FE17-3F42-AF63-6B9EA239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5778B-ABDE-9B40-BDBF-A9C4DA4E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0DD-0000-8C4D-B1D8-33FC8055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89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bg>
      <p:bgPr>
        <a:solidFill>
          <a:srgbClr val="267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195B2CA-1731-AC48-846E-3F6A93CFDA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0967" y="384589"/>
            <a:ext cx="8176177" cy="65331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405480C-6863-224F-B654-E1027BC700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549275"/>
            <a:ext cx="1801639" cy="3412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17996C7-573A-704B-A73A-528538D3094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5532" y="549275"/>
            <a:ext cx="745605" cy="34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26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6D5691F-F122-8E40-BD1B-2FBEDB66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0863" y="6068304"/>
            <a:ext cx="1262215" cy="2404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471782-2092-A247-8A45-47DB77EF07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0479" r="56723"/>
          <a:stretch/>
        </p:blipFill>
        <p:spPr>
          <a:xfrm>
            <a:off x="9661436" y="540000"/>
            <a:ext cx="2530564" cy="5234609"/>
          </a:xfrm>
          <a:prstGeom prst="rect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DB2C543-EFDE-A44E-95D3-ED323B12AF48}"/>
              </a:ext>
            </a:extLst>
          </p:cNvPr>
          <p:cNvCxnSpPr>
            <a:cxnSpLocks/>
          </p:cNvCxnSpPr>
          <p:nvPr userDrawn="1"/>
        </p:nvCxnSpPr>
        <p:spPr>
          <a:xfrm>
            <a:off x="550863" y="540000"/>
            <a:ext cx="11090275" cy="1"/>
          </a:xfrm>
          <a:prstGeom prst="line">
            <a:avLst/>
          </a:prstGeom>
          <a:ln>
            <a:solidFill>
              <a:srgbClr val="267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FACD853B-8775-9041-9995-C37A9CF80F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4864" b="60479"/>
          <a:stretch/>
        </p:blipFill>
        <p:spPr>
          <a:xfrm>
            <a:off x="6366086" y="4547063"/>
            <a:ext cx="4978188" cy="231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75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74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bg>
      <p:bgPr>
        <a:solidFill>
          <a:srgbClr val="267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1E43142-4457-B442-A1E5-7FC4FF4A06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59731" y="414831"/>
            <a:ext cx="7544409" cy="60283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918C37-AAEF-D546-AB2F-2E82867139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549275"/>
            <a:ext cx="1801639" cy="3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FD19-3DBD-5546-A17B-0AB191B2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4340-F87D-1941-895C-223916E94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8A3C1-9672-5E46-B31D-F6AC5157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954-8C31-C34A-9AF6-70945875A979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5E295-F9C3-8045-B9EE-A6714990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7C05C-C652-A74D-9D2E-A287D051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0DD-0000-8C4D-B1D8-33FC8055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3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DB36-7BB5-9044-8CAA-6A3CEAEC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34080-B6A0-8F4B-A6D3-8550FC254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9608-BBCC-1841-8FB1-C6D39B63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954-8C31-C34A-9AF6-70945875A979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51DFC-84E1-9542-ADF2-3C058ED2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ABD3C-C265-B645-B9F2-33D48964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0DD-0000-8C4D-B1D8-33FC8055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8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2F81-BA76-C247-8019-1669C3B0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E2BF-6CDA-504C-8263-80C1A1305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C0F92-7572-3F4C-8813-3A38891CB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FC01B-30D5-564E-B9A2-A22D0764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954-8C31-C34A-9AF6-70945875A979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F2093-A030-4146-8546-BD9F0F35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47ACE-7B3E-6B42-BDA9-EC89B2D1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0DD-0000-8C4D-B1D8-33FC8055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3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E5DF-2997-574E-81FE-3C829699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96E46-8D63-CB4E-B4B2-000462493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2340C-A5DC-2F4B-A337-5CDDCFD5D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07252-BE32-334B-B1AE-8CB28ED06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034A0-C511-7F47-AB84-0153671D0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88865-8914-6F4D-A33C-B94FC640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954-8C31-C34A-9AF6-70945875A979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218CD-3016-6443-BEFD-B6805534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A628F-2290-4147-97C3-3EE18E1A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0DD-0000-8C4D-B1D8-33FC8055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C8AD-523F-1549-BFB5-50B806AC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F3943-79D3-9C40-ACA1-0A6085F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954-8C31-C34A-9AF6-70945875A979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F068B-FD91-D94F-BAC1-A7EAE8CE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F76CF-7CDD-8349-BB2A-34CB62A9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0DD-0000-8C4D-B1D8-33FC8055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7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C0FF6-BF23-F24B-8954-309F8DA1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954-8C31-C34A-9AF6-70945875A979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1320D-8468-F245-8494-E34A7031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24ABA-9117-1143-B465-46D7D554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0DD-0000-8C4D-B1D8-33FC8055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3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684E-1D64-564B-9B65-B2DAB2DF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D4C6-EECB-5D47-8197-C6122B0F9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2E14F-D5BF-BD47-BFF2-41DEDE1BF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9AD48-0166-A64F-ABFE-CA80C393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954-8C31-C34A-9AF6-70945875A979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21D01-87B6-4042-97F4-BB437F2B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0FC46-A527-1945-96E2-A4605213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0DD-0000-8C4D-B1D8-33FC8055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ADF2-6592-F74F-8C13-7FE96B73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7D062-430A-CB42-A92C-98F20377E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61FFE-7C63-4C4F-8D3D-D5ADAB924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6F328-CCB6-9F40-9919-A09C483A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954-8C31-C34A-9AF6-70945875A979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A8631-B4D7-D648-8BA4-9394A47A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B871E-72D4-2A46-ADA5-92970A5B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20DD-0000-8C4D-B1D8-33FC8055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6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388B0-67C3-D249-A225-DE97FF6A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5E266-51F0-0549-BA43-B9FF892F7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B4C83-722B-9D46-8769-D13AE9820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0954-8C31-C34A-9AF6-70945875A979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FD65F-4481-584E-8276-C3574D688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1F7B5-1737-464D-ACF7-1FB929936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520DD-0000-8C4D-B1D8-33FC80551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E6D4B-6CC1-D24D-AA3B-73AA3D2F492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341120" y="2313614"/>
            <a:ext cx="5681472" cy="7605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关键词</a:t>
            </a:r>
            <a:r>
              <a:rPr kumimoji="1" lang="en-US" altLang="zh-CN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&amp;</a:t>
            </a:r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关键短语抽取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BEE203-84FC-0248-8774-ED66EB08900B}"/>
              </a:ext>
            </a:extLst>
          </p:cNvPr>
          <p:cNvSpPr txBox="1"/>
          <p:nvPr/>
        </p:nvSpPr>
        <p:spPr>
          <a:xfrm>
            <a:off x="1341120" y="3260836"/>
            <a:ext cx="162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AI</a:t>
            </a:r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中台四组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9E1B10-1462-244F-84EB-EF590080865A}"/>
              </a:ext>
            </a:extLst>
          </p:cNvPr>
          <p:cNvSpPr txBox="1"/>
          <p:nvPr/>
        </p:nvSpPr>
        <p:spPr>
          <a:xfrm>
            <a:off x="1341120" y="5380636"/>
            <a:ext cx="1800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钟海霞 </a:t>
            </a:r>
            <a:r>
              <a:rPr kumimoji="1" lang="en-US" altLang="zh-CN" sz="1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2020-03-28</a:t>
            </a:r>
            <a:endParaRPr kumimoji="1" lang="zh-CN" altLang="en-US" sz="1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59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4E16F11-2774-4B26-A667-84EF8B8B2407}"/>
              </a:ext>
            </a:extLst>
          </p:cNvPr>
          <p:cNvGrpSpPr/>
          <p:nvPr/>
        </p:nvGrpSpPr>
        <p:grpSpPr>
          <a:xfrm>
            <a:off x="2247500" y="366120"/>
            <a:ext cx="7697000" cy="6125759"/>
            <a:chOff x="2386811" y="582383"/>
            <a:chExt cx="7425428" cy="598405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3C4724C-B88A-4457-B005-79BC91676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6811" y="582383"/>
              <a:ext cx="7418377" cy="5707051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87A55A7-5B2A-4569-8099-A1F5B5D4E25A}"/>
                </a:ext>
              </a:extLst>
            </p:cNvPr>
            <p:cNvSpPr txBox="1"/>
            <p:nvPr/>
          </p:nvSpPr>
          <p:spPr>
            <a:xfrm>
              <a:off x="6410827" y="6289435"/>
              <a:ext cx="3308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Simulation Methods for Finance (Zheng, 2016:45)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8FF48AF-8F53-4564-A82E-05C488AA92F8}"/>
                </a:ext>
              </a:extLst>
            </p:cNvPr>
            <p:cNvSpPr/>
            <p:nvPr/>
          </p:nvSpPr>
          <p:spPr>
            <a:xfrm>
              <a:off x="2393862" y="1956641"/>
              <a:ext cx="7418377" cy="2112706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534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0541FA-E56F-477D-9FC6-F47E6C36B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30" y="88633"/>
            <a:ext cx="5688420" cy="32188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99B785-7DB9-48BC-9745-2D9B7EDA5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735" y="3550501"/>
            <a:ext cx="5688420" cy="31780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BC9F7D4-8D16-4781-B51C-88E92CC0D974}"/>
              </a:ext>
            </a:extLst>
          </p:cNvPr>
          <p:cNvSpPr txBox="1"/>
          <p:nvPr/>
        </p:nvSpPr>
        <p:spPr>
          <a:xfrm>
            <a:off x="9452211" y="6581001"/>
            <a:ext cx="2739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https://zhuanlan.zhihu.com/p/28298952</a:t>
            </a:r>
          </a:p>
        </p:txBody>
      </p:sp>
    </p:spTree>
    <p:extLst>
      <p:ext uri="{BB962C8B-B14F-4D97-AF65-F5344CB8AC3E}">
        <p14:creationId xmlns:p14="http://schemas.microsoft.com/office/powerpoint/2010/main" val="268813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452344-F0EE-489E-8474-B68F6F325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787" y="1352597"/>
            <a:ext cx="9712426" cy="41528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1C17A8-A54C-4D3B-999F-8C21287EA1C3}"/>
              </a:ext>
            </a:extLst>
          </p:cNvPr>
          <p:cNvSpPr txBox="1"/>
          <p:nvPr/>
        </p:nvSpPr>
        <p:spPr>
          <a:xfrm>
            <a:off x="1239787" y="702875"/>
            <a:ext cx="7747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Many centrality measures exhibit a power-law distribution: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18C49F-348F-4554-AD77-9C622495CBDC}"/>
              </a:ext>
            </a:extLst>
          </p:cNvPr>
          <p:cNvSpPr txBox="1"/>
          <p:nvPr/>
        </p:nvSpPr>
        <p:spPr>
          <a:xfrm>
            <a:off x="9599791" y="5122845"/>
            <a:ext cx="135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Lahiri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al., 2014)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62F126-72B7-48A7-B054-0A6CBE91FCE0}"/>
              </a:ext>
            </a:extLst>
          </p:cNvPr>
          <p:cNvSpPr txBox="1"/>
          <p:nvPr/>
        </p:nvSpPr>
        <p:spPr>
          <a:xfrm>
            <a:off x="1239787" y="5508794"/>
            <a:ext cx="9712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Decline-based thresholding: </a:t>
            </a:r>
            <a:r>
              <a:rPr lang="en-US" dirty="0"/>
              <a:t>“Researchers proposed choosing the most important terms that appear above the “knee” of those distributions. “(</a:t>
            </a:r>
            <a:r>
              <a:rPr lang="en-US" dirty="0" err="1"/>
              <a:t>Lahiri</a:t>
            </a:r>
            <a:r>
              <a:rPr lang="en-US" dirty="0"/>
              <a:t> et al., 2014)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Percentage-based thresholding: </a:t>
            </a:r>
            <a:r>
              <a:rPr lang="en-US" dirty="0"/>
              <a:t>choose top k% of words/phrases</a:t>
            </a:r>
          </a:p>
        </p:txBody>
      </p:sp>
    </p:spTree>
    <p:extLst>
      <p:ext uri="{BB962C8B-B14F-4D97-AF65-F5344CB8AC3E}">
        <p14:creationId xmlns:p14="http://schemas.microsoft.com/office/powerpoint/2010/main" val="288364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7E6293D-B208-4DE2-B542-11FA5FF5A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75334"/>
              </p:ext>
            </p:extLst>
          </p:nvPr>
        </p:nvGraphicFramePr>
        <p:xfrm>
          <a:off x="339687" y="244335"/>
          <a:ext cx="11668699" cy="6369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698">
                  <a:extLst>
                    <a:ext uri="{9D8B030D-6E8A-4147-A177-3AD203B41FA5}">
                      <a16:colId xmlns:a16="http://schemas.microsoft.com/office/drawing/2014/main" val="885092438"/>
                    </a:ext>
                  </a:extLst>
                </a:gridCol>
                <a:gridCol w="1606053">
                  <a:extLst>
                    <a:ext uri="{9D8B030D-6E8A-4147-A177-3AD203B41FA5}">
                      <a16:colId xmlns:a16="http://schemas.microsoft.com/office/drawing/2014/main" val="582401699"/>
                    </a:ext>
                  </a:extLst>
                </a:gridCol>
                <a:gridCol w="7267417">
                  <a:extLst>
                    <a:ext uri="{9D8B030D-6E8A-4147-A177-3AD203B41FA5}">
                      <a16:colId xmlns:a16="http://schemas.microsoft.com/office/drawing/2014/main" val="3052086698"/>
                    </a:ext>
                  </a:extLst>
                </a:gridCol>
                <a:gridCol w="1652531">
                  <a:extLst>
                    <a:ext uri="{9D8B030D-6E8A-4147-A177-3AD203B41FA5}">
                      <a16:colId xmlns:a16="http://schemas.microsoft.com/office/drawing/2014/main" val="2214803803"/>
                    </a:ext>
                  </a:extLst>
                </a:gridCol>
              </a:tblGrid>
              <a:tr h="782198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Graph-based methods</a:t>
                      </a: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  <a:latin typeface="+mn-lt"/>
                        </a:rPr>
                        <a:t>TextRank</a:t>
                      </a:r>
                      <a:endParaRPr lang="en-US" sz="1600" b="1" u="none" strike="noStrike" dirty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Mihalcea et al., 2004</a:t>
                      </a:r>
                      <a:r>
                        <a:rPr 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weighted PageRank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Ranking algorithm:</a:t>
                      </a:r>
                    </a:p>
                    <a:p>
                      <a:pPr algn="l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均采取了 </a:t>
                      </a: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 PageRank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767094"/>
                  </a:ext>
                </a:extLst>
              </a:tr>
              <a:tr h="575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  <a:latin typeface="+mn-lt"/>
                        </a:rPr>
                        <a:t>SingleRank</a:t>
                      </a:r>
                      <a:endParaRPr lang="en-US" sz="1600" b="1" u="none" strike="noStrike" dirty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Wan et al., 2008</a:t>
                      </a:r>
                      <a:r>
                        <a:rPr 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- Edge weight = similarity * count</a:t>
                      </a:r>
                      <a:br>
                        <a:rPr lang="en-US" sz="1500" u="none" strike="noStrike" dirty="0">
                          <a:effectLst/>
                          <a:latin typeface="+mn-lt"/>
                        </a:rPr>
                      </a:br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-</a:t>
                      </a:r>
                      <a:r>
                        <a:rPr lang="zh-CN" altLang="en-US" sz="1500" u="none" strike="noStrike" dirty="0">
                          <a:effectLst/>
                          <a:latin typeface="+mn-lt"/>
                        </a:rPr>
                        <a:t>仅使用本文档信息进行图构建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123448"/>
                  </a:ext>
                </a:extLst>
              </a:tr>
              <a:tr h="8703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  <a:latin typeface="+mn-lt"/>
                        </a:rPr>
                        <a:t>ExpandRank</a:t>
                      </a:r>
                      <a:endParaRPr lang="en-US" sz="1600" b="1" u="none" strike="noStrike" dirty="0"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Wan et al., 2008</a:t>
                      </a:r>
                      <a:r>
                        <a:rPr 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- neighborhood-level word evaluation：</a:t>
                      </a:r>
                      <a:br>
                        <a:rPr lang="en-US" sz="1500" u="none" strike="noStrike" dirty="0">
                          <a:effectLst/>
                          <a:latin typeface="+mn-lt"/>
                        </a:rPr>
                      </a:br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-</a:t>
                      </a:r>
                      <a:r>
                        <a:rPr lang="zh-CN" altLang="en-US" sz="1500" u="none" strike="noStrike" dirty="0">
                          <a:effectLst/>
                          <a:latin typeface="+mn-lt"/>
                        </a:rPr>
                        <a:t>用增加了相似主题文档的数据集进行图构建 </a:t>
                      </a:r>
                      <a:br>
                        <a:rPr lang="zh-CN" altLang="en-US" sz="1500" u="none" strike="noStrike" dirty="0">
                          <a:effectLst/>
                          <a:latin typeface="+mn-lt"/>
                        </a:rPr>
                      </a:br>
                      <a:r>
                        <a:rPr lang="zh-CN" altLang="en-US" sz="1500" u="none" strike="noStrike" dirty="0">
                          <a:effectLst/>
                          <a:latin typeface="+mn-lt"/>
                        </a:rPr>
                        <a:t>  </a:t>
                      </a:r>
                      <a:r>
                        <a:rPr lang="en-US" altLang="zh-CN" sz="1500" u="none" strike="noStrike" dirty="0">
                          <a:effectLst/>
                          <a:latin typeface="+mn-lt"/>
                        </a:rPr>
                        <a:t>--&gt; </a:t>
                      </a:r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reflect the global information, Global Affinity Graph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10353"/>
                  </a:ext>
                </a:extLst>
              </a:tr>
              <a:tr h="5203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  <a:latin typeface="+mn-lt"/>
                        </a:rPr>
                        <a:t>CiteTextRank</a:t>
                      </a:r>
                      <a:endParaRPr lang="en-US" sz="1600" b="1" u="none" strike="noStrike" dirty="0"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Gollapalli et al., 2014)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- incorporates evidence from both a document’s content as well as the contexts in which the document is referenced within </a:t>
                      </a:r>
                      <a:r>
                        <a:rPr lang="en-US" sz="1500" i="1" u="none" strike="noStrike" dirty="0">
                          <a:effectLst/>
                          <a:latin typeface="+mn-lt"/>
                        </a:rPr>
                        <a:t>a citation network</a:t>
                      </a:r>
                      <a:endParaRPr lang="en-US" sz="15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469618"/>
                  </a:ext>
                </a:extLst>
              </a:tr>
              <a:tr h="12973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  <a:latin typeface="+mn-lt"/>
                        </a:rPr>
                        <a:t>TopicRank</a:t>
                      </a:r>
                      <a:endParaRPr lang="en-US" sz="1600" b="1" u="none" strike="noStrike" dirty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200" b="0" dirty="0">
                          <a:latin typeface="+mn-lt"/>
                        </a:rPr>
                        <a:t>Bougouin et al., 2013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zh-CN" altLang="en-US" sz="1500" u="none" strike="noStrike" dirty="0">
                          <a:effectLst/>
                          <a:latin typeface="+mn-lt"/>
                        </a:rPr>
                        <a:t>分词 </a:t>
                      </a:r>
                      <a:r>
                        <a:rPr lang="en-US" altLang="zh-CN" sz="1500" u="none" strike="noStrike" dirty="0">
                          <a:effectLst/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5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the longest noun phrases</a:t>
                      </a:r>
                      <a:br>
                        <a:rPr lang="en-US" sz="1500" u="none" strike="noStrike" dirty="0">
                          <a:effectLst/>
                          <a:latin typeface="+mn-lt"/>
                        </a:rPr>
                      </a:br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- HAC with average linkage (</a:t>
                      </a:r>
                      <a:r>
                        <a:rPr lang="zh-CN" altLang="en-US" sz="1500" u="none" strike="noStrike" dirty="0">
                          <a:effectLst/>
                          <a:latin typeface="+mn-lt"/>
                        </a:rPr>
                        <a:t>层次聚类</a:t>
                      </a:r>
                      <a:r>
                        <a:rPr lang="en-US" altLang="zh-CN" sz="1500" u="none" strike="noStrike" dirty="0">
                          <a:effectLst/>
                          <a:latin typeface="+mn-lt"/>
                        </a:rPr>
                        <a:t>) </a:t>
                      </a:r>
                      <a:r>
                        <a:rPr lang="en-US" altLang="zh-CN" sz="1500" u="none" strike="noStrike" dirty="0">
                          <a:effectLst/>
                          <a:latin typeface="+mn-lt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topics</a:t>
                      </a:r>
                      <a:br>
                        <a:rPr lang="en-US" sz="1500" u="none" strike="noStrike" dirty="0">
                          <a:effectLst/>
                          <a:latin typeface="+mn-lt"/>
                        </a:rPr>
                      </a:br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zh-CN" altLang="en-US" sz="1500" u="none" strike="noStrike" dirty="0">
                          <a:effectLst/>
                          <a:latin typeface="+mn-lt"/>
                        </a:rPr>
                        <a:t>构建以</a:t>
                      </a:r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topics</a:t>
                      </a:r>
                      <a:r>
                        <a:rPr lang="zh-CN" altLang="en-US" sz="1500" u="none" strike="noStrike" dirty="0">
                          <a:effectLst/>
                          <a:latin typeface="+mn-lt"/>
                        </a:rPr>
                        <a:t>为顶点的图并进行</a:t>
                      </a:r>
                      <a:r>
                        <a:rPr lang="en-US" altLang="zh-CN" sz="1500" u="none" strike="noStrike" dirty="0">
                          <a:effectLst/>
                          <a:latin typeface="+mn-lt"/>
                        </a:rPr>
                        <a:t>ranking</a:t>
                      </a:r>
                      <a:br>
                        <a:rPr lang="en-US" sz="15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zh-CN" sz="1500" u="none" strike="noStrike" dirty="0">
                          <a:effectLst/>
                          <a:latin typeface="+mn-lt"/>
                        </a:rPr>
                        <a:t>- Edge weight =</a:t>
                      </a:r>
                      <a:r>
                        <a:rPr lang="zh-CN" altLang="en-US" sz="1500" u="none" strike="noStrike" dirty="0">
                          <a:effectLst/>
                          <a:latin typeface="+mn-lt"/>
                        </a:rPr>
                        <a:t>距离的倒数之和</a:t>
                      </a:r>
                      <a:endParaRPr lang="en-US" sz="1500" u="none" strike="noStrike" dirty="0"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zh-CN" altLang="en-US" sz="1500" u="none" strike="noStrike" dirty="0">
                          <a:effectLst/>
                          <a:latin typeface="+mn-lt"/>
                        </a:rPr>
                        <a:t>从</a:t>
                      </a:r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top k topics</a:t>
                      </a:r>
                      <a:r>
                        <a:rPr lang="zh-CN" altLang="en-US" sz="1500" u="none" strike="noStrike" dirty="0">
                          <a:effectLst/>
                          <a:latin typeface="+mn-lt"/>
                        </a:rPr>
                        <a:t>里面提取</a:t>
                      </a:r>
                      <a:r>
                        <a:rPr lang="en-US" sz="1500" u="none" strike="noStrike" dirty="0" err="1">
                          <a:effectLst/>
                          <a:latin typeface="+mn-lt"/>
                        </a:rPr>
                        <a:t>keyphrases</a:t>
                      </a:r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 (3</a:t>
                      </a:r>
                      <a:r>
                        <a:rPr lang="zh-CN" altLang="en-US" sz="1500" u="none" strike="noStrike" dirty="0">
                          <a:effectLst/>
                          <a:latin typeface="+mn-lt"/>
                        </a:rPr>
                        <a:t>种方式</a:t>
                      </a:r>
                      <a:r>
                        <a:rPr lang="en-US" altLang="zh-CN" sz="15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620227"/>
                  </a:ext>
                </a:extLst>
              </a:tr>
              <a:tr h="5635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  <a:latin typeface="+mn-lt"/>
                        </a:rPr>
                        <a:t>TopicPageRank</a:t>
                      </a:r>
                      <a:endParaRPr lang="en-US" sz="1600" b="1" u="none" strike="noStrike" dirty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Liu et al., 2010)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使用</a:t>
                      </a: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LDA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生成</a:t>
                      </a: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topics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并计算</a:t>
                      </a: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word topic distribution, </a:t>
                      </a:r>
                      <a:r>
                        <a:rPr lang="en-US" altLang="zh-CN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根据共现关系构建</a:t>
                      </a: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graph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，并代入之前算好的</a:t>
                      </a:r>
                      <a:r>
                        <a:rPr lang="en-US" altLang="zh-CN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508857"/>
                  </a:ext>
                </a:extLst>
              </a:tr>
              <a:tr h="5635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  <a:latin typeface="+mn-lt"/>
                        </a:rPr>
                        <a:t>PositionRank</a:t>
                      </a:r>
                      <a:endParaRPr lang="en-US" sz="1600" b="1" u="none" strike="noStrike" dirty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200" b="0" dirty="0">
                          <a:latin typeface="+mn-lt"/>
                        </a:rPr>
                        <a:t>Florescu et al., 2017)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- Idea: </a:t>
                      </a:r>
                      <a:r>
                        <a:rPr lang="zh-CN" altLang="en-US" sz="1500" u="none" strike="noStrike" dirty="0">
                          <a:effectLst/>
                          <a:latin typeface="+mn-lt"/>
                        </a:rPr>
                        <a:t>给文档中出现在前面的、高频词赋予更高的权重</a:t>
                      </a:r>
                      <a:endParaRPr lang="en-US" altLang="zh-CN" sz="1500" u="none" strike="noStrike" dirty="0"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- Edge </a:t>
                      </a:r>
                      <a:r>
                        <a:rPr lang="en-US" altLang="zh-CN" sz="1500" u="none" strike="noStrike" dirty="0">
                          <a:effectLst/>
                          <a:latin typeface="+mn-lt"/>
                        </a:rPr>
                        <a:t>weight = sum of its inverse positions (before any filters)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797537"/>
                  </a:ext>
                </a:extLst>
              </a:tr>
              <a:tr h="5635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  <a:latin typeface="+mn-lt"/>
                        </a:rPr>
                        <a:t>MultipartiteRank</a:t>
                      </a:r>
                      <a:endParaRPr lang="en-US" sz="1600" b="1" u="none" strike="noStrike" dirty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Boudin et al., 2018)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  <a:latin typeface="+mn-lt"/>
                        </a:rPr>
                        <a:t>- </a:t>
                      </a:r>
                      <a:r>
                        <a:rPr lang="zh-CN" altLang="en-US" sz="1500" u="none" strike="noStrike" dirty="0">
                          <a:effectLst/>
                          <a:latin typeface="+mn-lt"/>
                        </a:rPr>
                        <a:t>根据</a:t>
                      </a:r>
                      <a:r>
                        <a:rPr lang="en-US" altLang="zh-CN" sz="1500" u="none" strike="noStrike" dirty="0">
                          <a:effectLst/>
                          <a:latin typeface="+mn-lt"/>
                        </a:rPr>
                        <a:t>pattern </a:t>
                      </a:r>
                      <a:r>
                        <a:rPr lang="en-US" altLang="zh-CN" sz="1600" dirty="0">
                          <a:latin typeface="+mn-lt"/>
                        </a:rPr>
                        <a:t>/</a:t>
                      </a:r>
                      <a:r>
                        <a:rPr lang="en-US" sz="1600" dirty="0">
                          <a:latin typeface="+mn-lt"/>
                        </a:rPr>
                        <a:t>Adj*Noun+/ </a:t>
                      </a:r>
                      <a:r>
                        <a:rPr lang="zh-CN" altLang="en-US" sz="1600" dirty="0">
                          <a:latin typeface="+mn-lt"/>
                        </a:rPr>
                        <a:t>提取关键短语候选集</a:t>
                      </a:r>
                      <a:endParaRPr lang="en-US" altLang="zh-CN" sz="1600" dirty="0">
                        <a:latin typeface="+mn-lt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zh-CN" sz="1600" dirty="0">
                          <a:latin typeface="+mn-lt"/>
                        </a:rPr>
                        <a:t>- </a:t>
                      </a:r>
                      <a:r>
                        <a:rPr lang="zh-CN" altLang="en-US" sz="1600" dirty="0">
                          <a:latin typeface="+mn-lt"/>
                        </a:rPr>
                        <a:t>用</a:t>
                      </a:r>
                      <a:r>
                        <a:rPr lang="en-US" altLang="zh-CN" sz="1600" dirty="0">
                          <a:latin typeface="+mn-lt"/>
                        </a:rPr>
                        <a:t>HAC with average linkage (</a:t>
                      </a:r>
                      <a:r>
                        <a:rPr lang="zh-CN" altLang="en-US" sz="1600" dirty="0">
                          <a:latin typeface="+mn-lt"/>
                        </a:rPr>
                        <a:t>层次聚类</a:t>
                      </a:r>
                      <a:r>
                        <a:rPr lang="en-US" altLang="zh-CN" sz="1600" dirty="0">
                          <a:latin typeface="+mn-lt"/>
                        </a:rPr>
                        <a:t>) </a:t>
                      </a:r>
                      <a:r>
                        <a:rPr lang="en-US" altLang="zh-CN" sz="1600" dirty="0">
                          <a:latin typeface="+mn-lt"/>
                          <a:sym typeface="Wingdings" panose="05000000000000000000" pitchFamily="2" charset="2"/>
                        </a:rPr>
                        <a:t> topics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zh-CN" sz="1600" dirty="0">
                          <a:latin typeface="+mn-lt"/>
                        </a:rPr>
                        <a:t>- </a:t>
                      </a:r>
                      <a:r>
                        <a:rPr lang="zh-CN" altLang="en-US" sz="1600" dirty="0">
                          <a:latin typeface="+mn-lt"/>
                        </a:rPr>
                        <a:t>构建有向图：仅连接从属于不同</a:t>
                      </a:r>
                      <a:r>
                        <a:rPr lang="en-US" altLang="zh-CN" sz="1600" dirty="0">
                          <a:latin typeface="+mn-lt"/>
                        </a:rPr>
                        <a:t>topics</a:t>
                      </a:r>
                      <a:r>
                        <a:rPr lang="zh-CN" altLang="en-US" sz="1600" dirty="0">
                          <a:latin typeface="+mn-lt"/>
                        </a:rPr>
                        <a:t>的候选关键短语</a:t>
                      </a:r>
                      <a:endParaRPr lang="en-US" altLang="zh-CN" sz="1600" dirty="0">
                        <a:latin typeface="+mn-lt"/>
                      </a:endParaRPr>
                    </a:p>
                    <a:p>
                      <a:pPr algn="l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Edge weight = sum of the inverse distance between the occurrences of candidates</a:t>
                      </a:r>
                    </a:p>
                    <a:p>
                      <a:pPr algn="l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从</a:t>
                      </a: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topics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里提取最终</a:t>
                      </a:r>
                      <a:r>
                        <a:rPr lang="en-US" altLang="zh-CN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keyphrases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24" marR="8024" marT="8024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483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80ABA771-B601-43C3-8594-CD6031BA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043" y="363825"/>
            <a:ext cx="4239008" cy="6478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C2A1FD-D2CE-488E-989C-2E0F7A763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955" y="4362679"/>
            <a:ext cx="2818849" cy="42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2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2F2210-E3E6-4DFD-8B42-2410A9E6C17E}"/>
              </a:ext>
            </a:extLst>
          </p:cNvPr>
          <p:cNvSpPr txBox="1"/>
          <p:nvPr/>
        </p:nvSpPr>
        <p:spPr>
          <a:xfrm>
            <a:off x="602108" y="813509"/>
            <a:ext cx="10987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2674FF"/>
                </a:solidFill>
              </a:rPr>
              <a:t>迭代版本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94609934-F657-401D-A844-B4A61C4AA0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4319540"/>
                  </p:ext>
                </p:extLst>
              </p:nvPr>
            </p:nvGraphicFramePr>
            <p:xfrm>
              <a:off x="914400" y="1764218"/>
              <a:ext cx="10363200" cy="39776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762699">
                      <a:extLst>
                        <a:ext uri="{9D8B030D-6E8A-4147-A177-3AD203B41FA5}">
                          <a16:colId xmlns:a16="http://schemas.microsoft.com/office/drawing/2014/main" val="2695559811"/>
                        </a:ext>
                      </a:extLst>
                    </a:gridCol>
                    <a:gridCol w="1861850">
                      <a:extLst>
                        <a:ext uri="{9D8B030D-6E8A-4147-A177-3AD203B41FA5}">
                          <a16:colId xmlns:a16="http://schemas.microsoft.com/office/drawing/2014/main" val="243857380"/>
                        </a:ext>
                      </a:extLst>
                    </a:gridCol>
                    <a:gridCol w="4293324">
                      <a:extLst>
                        <a:ext uri="{9D8B030D-6E8A-4147-A177-3AD203B41FA5}">
                          <a16:colId xmlns:a16="http://schemas.microsoft.com/office/drawing/2014/main" val="2487037607"/>
                        </a:ext>
                      </a:extLst>
                    </a:gridCol>
                    <a:gridCol w="2445327">
                      <a:extLst>
                        <a:ext uri="{9D8B030D-6E8A-4147-A177-3AD203B41FA5}">
                          <a16:colId xmlns:a16="http://schemas.microsoft.com/office/drawing/2014/main" val="2392433529"/>
                        </a:ext>
                      </a:extLst>
                    </a:gridCol>
                  </a:tblGrid>
                  <a:tr h="662940"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1600" u="none" strike="noStrike" dirty="0">
                              <a:effectLst/>
                              <a:latin typeface="+mn-lt"/>
                            </a:rPr>
                            <a:t> 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1600" u="none" strike="noStrike" dirty="0">
                              <a:effectLst/>
                            </a:rPr>
                            <a:t>目前线上版本</a:t>
                          </a:r>
                          <a:endParaRPr lang="zh-CN" alt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1600" u="none" strike="noStrike" dirty="0">
                              <a:effectLst/>
                            </a:rPr>
                            <a:t>迭代版本</a:t>
                          </a:r>
                          <a:endParaRPr lang="zh-CN" alt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/>
                            <a:t>对性能要求较高时可选</a:t>
                          </a:r>
                          <a:endParaRPr lang="en-US" sz="1600" dirty="0"/>
                        </a:p>
                      </a:txBody>
                      <a:tcPr marL="7620" marR="7620" marT="762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219598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600" b="1" u="none" strike="noStrike" dirty="0">
                              <a:effectLst/>
                              <a:latin typeface="+mn-lt"/>
                            </a:rPr>
                            <a:t>model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 dirty="0" err="1">
                              <a:effectLst/>
                            </a:rPr>
                            <a:t>TextRank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 dirty="0">
                              <a:effectLst/>
                            </a:rPr>
                            <a:t>Weighted </a:t>
                          </a:r>
                          <a:r>
                            <a:rPr lang="en-US" sz="1500" u="none" strike="noStrike" dirty="0" err="1">
                              <a:effectLst/>
                            </a:rPr>
                            <a:t>TextRank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 dirty="0">
                              <a:effectLst/>
                            </a:rPr>
                            <a:t>Degree-based method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816141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600" b="1" u="none" strike="noStrike" dirty="0">
                              <a:effectLst/>
                              <a:latin typeface="+mn-lt"/>
                            </a:rPr>
                            <a:t>ranking algorithm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 dirty="0">
                              <a:effectLst/>
                            </a:rPr>
                            <a:t>PageRank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 dirty="0">
                              <a:effectLst/>
                            </a:rPr>
                            <a:t>PageRank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 dirty="0">
                              <a:effectLst/>
                            </a:rPr>
                            <a:t>degree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0514606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600" b="1" u="none" strike="noStrike" dirty="0">
                              <a:effectLst/>
                              <a:latin typeface="+mn-lt"/>
                            </a:rPr>
                            <a:t>edge weight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 dirty="0">
                              <a:effectLst/>
                            </a:rPr>
                            <a:t>1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 dirty="0">
                              <a:effectLst/>
                            </a:rPr>
                            <a:t>Cosine Similarity × Pointwise Mutual Information (PMI)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>
                              <a:effectLst/>
                            </a:rPr>
                            <a:t>/</a:t>
                          </a:r>
                          <a:endParaRPr lang="en-US" sz="15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656262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600" b="1" u="none" strike="noStrike" dirty="0">
                              <a:effectLst/>
                              <a:latin typeface="+mn-lt"/>
                            </a:rPr>
                            <a:t>nodes attribute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默认为</a:t>
                          </a:r>
                          <a:endParaRPr lang="en-US" altLang="zh-CN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ctr" rtl="0" fontAlgn="ctr"/>
                          <a:r>
                            <a:rPr lang="en-US" altLang="zh-CN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 </a:t>
                          </a:r>
                          <a:r>
                            <a:rPr lang="en-US" sz="15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uniform distribution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𝑓𝑟𝑒𝑞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5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5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)/</m:t>
                                </m:r>
                                <m:r>
                                  <a:rPr lang="en-US" sz="15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>
                              <a:effectLst/>
                            </a:rPr>
                            <a:t>/</a:t>
                          </a:r>
                          <a:endParaRPr lang="en-US" sz="15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8999234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1600" b="1" u="none" strike="noStrike">
                              <a:effectLst/>
                              <a:latin typeface="+mn-lt"/>
                            </a:rPr>
                            <a:t>单条</a:t>
                          </a:r>
                          <a:r>
                            <a:rPr lang="en-US" altLang="zh-CN" sz="1600" b="1" u="none" strike="noStrike">
                              <a:effectLst/>
                              <a:latin typeface="+mn-lt"/>
                            </a:rPr>
                            <a:t>1000</a:t>
                          </a:r>
                          <a:r>
                            <a:rPr lang="zh-CN" altLang="en-US" sz="1600" b="1" u="none" strike="noStrike">
                              <a:effectLst/>
                              <a:latin typeface="+mn-lt"/>
                            </a:rPr>
                            <a:t>字文本</a:t>
                          </a:r>
                          <a:br>
                            <a:rPr lang="zh-CN" altLang="en-US" sz="1600" b="1" u="none" strike="noStrike">
                              <a:effectLst/>
                              <a:latin typeface="+mn-lt"/>
                            </a:rPr>
                          </a:br>
                          <a:r>
                            <a:rPr lang="en-US" sz="1600" b="1" u="none" strike="noStrike">
                              <a:effectLst/>
                              <a:latin typeface="+mn-lt"/>
                            </a:rPr>
                            <a:t>key term</a:t>
                          </a:r>
                          <a:r>
                            <a:rPr lang="zh-CN" altLang="en-US" sz="1600" b="1" u="none" strike="noStrike">
                              <a:effectLst/>
                              <a:latin typeface="+mn-lt"/>
                            </a:rPr>
                            <a:t>抽取耗时</a:t>
                          </a:r>
                          <a:endParaRPr lang="zh-CN" altLang="en-US" sz="1600" b="1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 dirty="0">
                              <a:effectLst/>
                            </a:rPr>
                            <a:t>85ms</a:t>
                          </a:r>
                          <a:r>
                            <a:rPr lang="zh-CN" altLang="en-US" sz="1500" u="none" strike="noStrike" dirty="0">
                              <a:effectLst/>
                            </a:rPr>
                            <a:t>左右</a:t>
                          </a:r>
                          <a:endParaRPr lang="zh-CN" alt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 dirty="0">
                              <a:effectLst/>
                            </a:rPr>
                            <a:t>125ms</a:t>
                          </a:r>
                          <a:r>
                            <a:rPr lang="zh-CN" altLang="en-US" sz="1500" u="none" strike="noStrike" dirty="0">
                              <a:effectLst/>
                            </a:rPr>
                            <a:t>左右</a:t>
                          </a:r>
                          <a:endParaRPr lang="zh-CN" alt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 dirty="0">
                              <a:effectLst/>
                            </a:rPr>
                            <a:t>55ms</a:t>
                          </a:r>
                          <a:r>
                            <a:rPr lang="zh-CN" altLang="en-US" sz="1500" u="none" strike="noStrike" dirty="0">
                              <a:effectLst/>
                            </a:rPr>
                            <a:t>左右</a:t>
                          </a:r>
                          <a:endParaRPr lang="zh-CN" alt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33209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94609934-F657-401D-A844-B4A61C4AA0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4319540"/>
                  </p:ext>
                </p:extLst>
              </p:nvPr>
            </p:nvGraphicFramePr>
            <p:xfrm>
              <a:off x="914400" y="1764218"/>
              <a:ext cx="10363200" cy="39776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762699">
                      <a:extLst>
                        <a:ext uri="{9D8B030D-6E8A-4147-A177-3AD203B41FA5}">
                          <a16:colId xmlns:a16="http://schemas.microsoft.com/office/drawing/2014/main" val="2695559811"/>
                        </a:ext>
                      </a:extLst>
                    </a:gridCol>
                    <a:gridCol w="1861850">
                      <a:extLst>
                        <a:ext uri="{9D8B030D-6E8A-4147-A177-3AD203B41FA5}">
                          <a16:colId xmlns:a16="http://schemas.microsoft.com/office/drawing/2014/main" val="243857380"/>
                        </a:ext>
                      </a:extLst>
                    </a:gridCol>
                    <a:gridCol w="4293324">
                      <a:extLst>
                        <a:ext uri="{9D8B030D-6E8A-4147-A177-3AD203B41FA5}">
                          <a16:colId xmlns:a16="http://schemas.microsoft.com/office/drawing/2014/main" val="2487037607"/>
                        </a:ext>
                      </a:extLst>
                    </a:gridCol>
                    <a:gridCol w="2445327">
                      <a:extLst>
                        <a:ext uri="{9D8B030D-6E8A-4147-A177-3AD203B41FA5}">
                          <a16:colId xmlns:a16="http://schemas.microsoft.com/office/drawing/2014/main" val="2392433529"/>
                        </a:ext>
                      </a:extLst>
                    </a:gridCol>
                  </a:tblGrid>
                  <a:tr h="662940"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1600" u="none" strike="noStrike" dirty="0">
                              <a:effectLst/>
                              <a:latin typeface="+mn-lt"/>
                            </a:rPr>
                            <a:t> 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1600" u="none" strike="noStrike" dirty="0">
                              <a:effectLst/>
                            </a:rPr>
                            <a:t>目前线上版本</a:t>
                          </a:r>
                          <a:endParaRPr lang="zh-CN" alt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1600" u="none" strike="noStrike" dirty="0">
                              <a:effectLst/>
                            </a:rPr>
                            <a:t>迭代版本</a:t>
                          </a:r>
                          <a:endParaRPr lang="zh-CN" alt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/>
                            <a:t>对性能要求较高时可选</a:t>
                          </a:r>
                          <a:endParaRPr lang="en-US" sz="1600" dirty="0"/>
                        </a:p>
                      </a:txBody>
                      <a:tcPr marL="7620" marR="7620" marT="762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219598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600" b="1" u="none" strike="noStrike" dirty="0">
                              <a:effectLst/>
                              <a:latin typeface="+mn-lt"/>
                            </a:rPr>
                            <a:t>model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 dirty="0" err="1">
                              <a:effectLst/>
                            </a:rPr>
                            <a:t>TextRank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 dirty="0">
                              <a:effectLst/>
                            </a:rPr>
                            <a:t>Weighted </a:t>
                          </a:r>
                          <a:r>
                            <a:rPr lang="en-US" sz="1500" u="none" strike="noStrike" dirty="0" err="1">
                              <a:effectLst/>
                            </a:rPr>
                            <a:t>TextRank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 dirty="0">
                              <a:effectLst/>
                            </a:rPr>
                            <a:t>Degree-based method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816141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600" b="1" u="none" strike="noStrike" dirty="0">
                              <a:effectLst/>
                              <a:latin typeface="+mn-lt"/>
                            </a:rPr>
                            <a:t>ranking algorithm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 dirty="0">
                              <a:effectLst/>
                            </a:rPr>
                            <a:t>PageRank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 dirty="0">
                              <a:effectLst/>
                            </a:rPr>
                            <a:t>PageRank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 dirty="0">
                              <a:effectLst/>
                            </a:rPr>
                            <a:t>degree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0514606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600" b="1" u="none" strike="noStrike" dirty="0">
                              <a:effectLst/>
                              <a:latin typeface="+mn-lt"/>
                            </a:rPr>
                            <a:t>edge weight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 dirty="0">
                              <a:effectLst/>
                            </a:rPr>
                            <a:t>1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 dirty="0">
                              <a:effectLst/>
                            </a:rPr>
                            <a:t>Cosine Similarity × Pointwise Mutual Information (PMI)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>
                              <a:effectLst/>
                            </a:rPr>
                            <a:t>/</a:t>
                          </a:r>
                          <a:endParaRPr lang="en-US" sz="15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656262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600" b="1" u="none" strike="noStrike" dirty="0">
                              <a:effectLst/>
                              <a:latin typeface="+mn-lt"/>
                            </a:rPr>
                            <a:t>nodes attribute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默认为</a:t>
                          </a:r>
                          <a:endParaRPr lang="en-US" altLang="zh-CN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ctr" rtl="0" fontAlgn="ctr"/>
                          <a:r>
                            <a:rPr lang="en-US" altLang="zh-CN" sz="1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 </a:t>
                          </a:r>
                          <a:r>
                            <a:rPr lang="en-US" sz="15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uniform distribution</a:t>
                          </a:r>
                          <a:endParaRPr 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84801" t="-400000" r="-57528" b="-1064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>
                              <a:effectLst/>
                            </a:rPr>
                            <a:t>/</a:t>
                          </a:r>
                          <a:endParaRPr lang="en-US" sz="15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8999234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1600" b="1" u="none" strike="noStrike">
                              <a:effectLst/>
                              <a:latin typeface="+mn-lt"/>
                            </a:rPr>
                            <a:t>单条</a:t>
                          </a:r>
                          <a:r>
                            <a:rPr lang="en-US" altLang="zh-CN" sz="1600" b="1" u="none" strike="noStrike">
                              <a:effectLst/>
                              <a:latin typeface="+mn-lt"/>
                            </a:rPr>
                            <a:t>1000</a:t>
                          </a:r>
                          <a:r>
                            <a:rPr lang="zh-CN" altLang="en-US" sz="1600" b="1" u="none" strike="noStrike">
                              <a:effectLst/>
                              <a:latin typeface="+mn-lt"/>
                            </a:rPr>
                            <a:t>字文本</a:t>
                          </a:r>
                          <a:br>
                            <a:rPr lang="zh-CN" altLang="en-US" sz="1600" b="1" u="none" strike="noStrike">
                              <a:effectLst/>
                              <a:latin typeface="+mn-lt"/>
                            </a:rPr>
                          </a:br>
                          <a:r>
                            <a:rPr lang="en-US" sz="1600" b="1" u="none" strike="noStrike">
                              <a:effectLst/>
                              <a:latin typeface="+mn-lt"/>
                            </a:rPr>
                            <a:t>key term</a:t>
                          </a:r>
                          <a:r>
                            <a:rPr lang="zh-CN" altLang="en-US" sz="1600" b="1" u="none" strike="noStrike">
                              <a:effectLst/>
                              <a:latin typeface="+mn-lt"/>
                            </a:rPr>
                            <a:t>抽取耗时</a:t>
                          </a:r>
                          <a:endParaRPr lang="zh-CN" altLang="en-US" sz="1600" b="1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 dirty="0">
                              <a:effectLst/>
                            </a:rPr>
                            <a:t>85ms</a:t>
                          </a:r>
                          <a:r>
                            <a:rPr lang="zh-CN" altLang="en-US" sz="1500" u="none" strike="noStrike" dirty="0">
                              <a:effectLst/>
                            </a:rPr>
                            <a:t>左右</a:t>
                          </a:r>
                          <a:endParaRPr lang="zh-CN" alt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 dirty="0">
                              <a:effectLst/>
                            </a:rPr>
                            <a:t>125ms</a:t>
                          </a:r>
                          <a:r>
                            <a:rPr lang="zh-CN" altLang="en-US" sz="1500" u="none" strike="noStrike" dirty="0">
                              <a:effectLst/>
                            </a:rPr>
                            <a:t>左右</a:t>
                          </a:r>
                          <a:endParaRPr lang="zh-CN" alt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500" u="none" strike="noStrike" dirty="0">
                              <a:effectLst/>
                            </a:rPr>
                            <a:t>55ms</a:t>
                          </a:r>
                          <a:r>
                            <a:rPr lang="zh-CN" altLang="en-US" sz="1500" u="none" strike="noStrike" dirty="0">
                              <a:effectLst/>
                            </a:rPr>
                            <a:t>左右</a:t>
                          </a:r>
                          <a:endParaRPr lang="zh-CN" altLang="en-US" sz="15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33209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766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A9C52A-6593-4D38-8254-62D9FB173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370" y="1454091"/>
            <a:ext cx="7854043" cy="6392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D69974-41B2-457A-903C-8A574B6341D2}"/>
              </a:ext>
            </a:extLst>
          </p:cNvPr>
          <p:cNvSpPr txBox="1"/>
          <p:nvPr/>
        </p:nvSpPr>
        <p:spPr>
          <a:xfrm>
            <a:off x="9197183" y="6188913"/>
            <a:ext cx="1405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(Wang et al., 2015)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5E692E-FB01-4034-925A-06CA9233E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218" y="2471057"/>
            <a:ext cx="9685564" cy="3621994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825BB961-1D6C-4E0A-8158-C6CB784D0507}"/>
              </a:ext>
            </a:extLst>
          </p:cNvPr>
          <p:cNvSpPr/>
          <p:nvPr/>
        </p:nvSpPr>
        <p:spPr>
          <a:xfrm>
            <a:off x="4717272" y="3797912"/>
            <a:ext cx="797693" cy="360244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DD029B2-D4B9-4DAB-B727-4091AAD68A16}"/>
              </a:ext>
            </a:extLst>
          </p:cNvPr>
          <p:cNvSpPr/>
          <p:nvPr/>
        </p:nvSpPr>
        <p:spPr>
          <a:xfrm>
            <a:off x="7267919" y="3593449"/>
            <a:ext cx="1191615" cy="360244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F8763A-6C83-4D4D-A335-1CC845448D0B}"/>
              </a:ext>
            </a:extLst>
          </p:cNvPr>
          <p:cNvSpPr txBox="1"/>
          <p:nvPr/>
        </p:nvSpPr>
        <p:spPr>
          <a:xfrm>
            <a:off x="1253218" y="702875"/>
            <a:ext cx="2732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Weighted </a:t>
            </a:r>
            <a:r>
              <a:rPr lang="en-US" sz="2400" b="1" dirty="0" err="1"/>
              <a:t>TextRank</a:t>
            </a:r>
            <a:r>
              <a:rPr lang="en-US" sz="2400" b="1" dirty="0"/>
              <a:t>: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552CB36-613C-4B77-AC14-DEFC23488069}"/>
              </a:ext>
            </a:extLst>
          </p:cNvPr>
          <p:cNvCxnSpPr/>
          <p:nvPr/>
        </p:nvCxnSpPr>
        <p:spPr>
          <a:xfrm>
            <a:off x="2171700" y="5017325"/>
            <a:ext cx="530975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B91855B-FF87-4DAA-9867-F7F25C7D36E6}"/>
              </a:ext>
            </a:extLst>
          </p:cNvPr>
          <p:cNvCxnSpPr/>
          <p:nvPr/>
        </p:nvCxnSpPr>
        <p:spPr>
          <a:xfrm>
            <a:off x="5292931" y="5359730"/>
            <a:ext cx="530975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0ECFC88-EE11-4ABD-AC8E-B91719F7C7F7}"/>
              </a:ext>
            </a:extLst>
          </p:cNvPr>
          <p:cNvCxnSpPr>
            <a:cxnSpLocks/>
          </p:cNvCxnSpPr>
          <p:nvPr/>
        </p:nvCxnSpPr>
        <p:spPr>
          <a:xfrm>
            <a:off x="1421576" y="5715990"/>
            <a:ext cx="33597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5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495C8C-CB6D-4F8E-92B4-884E1CC65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56" y="0"/>
            <a:ext cx="10076488" cy="685800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4A87E193-48FA-4F52-8CBE-BE083E0F1C70}"/>
              </a:ext>
            </a:extLst>
          </p:cNvPr>
          <p:cNvGrpSpPr/>
          <p:nvPr/>
        </p:nvGrpSpPr>
        <p:grpSpPr>
          <a:xfrm>
            <a:off x="378654" y="145741"/>
            <a:ext cx="4146331" cy="628942"/>
            <a:chOff x="378654" y="145741"/>
            <a:chExt cx="4146331" cy="628942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70E78AA-79BB-4B78-8B79-F1F77BE3FCD7}"/>
                </a:ext>
              </a:extLst>
            </p:cNvPr>
            <p:cNvGrpSpPr/>
            <p:nvPr/>
          </p:nvGrpSpPr>
          <p:grpSpPr>
            <a:xfrm>
              <a:off x="803197" y="145741"/>
              <a:ext cx="3721788" cy="628942"/>
              <a:chOff x="881744" y="280600"/>
              <a:chExt cx="3721788" cy="628942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AE0C31-8340-4C37-9184-EC90BC43B7AB}"/>
                  </a:ext>
                </a:extLst>
              </p:cNvPr>
              <p:cNvSpPr txBox="1"/>
              <p:nvPr/>
            </p:nvSpPr>
            <p:spPr>
              <a:xfrm>
                <a:off x="881744" y="280600"/>
                <a:ext cx="36432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CC0066"/>
                    </a:solidFill>
                  </a:rPr>
                  <a:t>- </a:t>
                </a:r>
                <a:r>
                  <a:rPr lang="en-US" sz="1200" dirty="0">
                    <a:solidFill>
                      <a:srgbClr val="CC0066"/>
                    </a:solidFill>
                  </a:rPr>
                  <a:t>weighted PageRank</a:t>
                </a:r>
                <a:r>
                  <a:rPr lang="zh-CN" altLang="en-US" sz="1200" dirty="0">
                    <a:solidFill>
                      <a:srgbClr val="CC0066"/>
                    </a:solidFill>
                  </a:rPr>
                  <a:t>与</a:t>
                </a:r>
                <a:r>
                  <a:rPr lang="en-US" altLang="zh-CN" sz="1200" dirty="0">
                    <a:solidFill>
                      <a:srgbClr val="CC0066"/>
                    </a:solidFill>
                  </a:rPr>
                  <a:t>degree</a:t>
                </a:r>
                <a:r>
                  <a:rPr lang="zh-CN" altLang="en-US" sz="1200" dirty="0">
                    <a:solidFill>
                      <a:srgbClr val="CC0066"/>
                    </a:solidFill>
                  </a:rPr>
                  <a:t>方法出的</a:t>
                </a:r>
                <a:r>
                  <a:rPr lang="en-US" altLang="zh-CN" sz="1200" dirty="0">
                    <a:solidFill>
                      <a:srgbClr val="CC0066"/>
                    </a:solidFill>
                  </a:rPr>
                  <a:t>Top5</a:t>
                </a:r>
                <a:r>
                  <a:rPr lang="zh-CN" altLang="en-US" sz="1200" dirty="0">
                    <a:solidFill>
                      <a:srgbClr val="CC0066"/>
                    </a:solidFill>
                  </a:rPr>
                  <a:t>标签交集</a:t>
                </a:r>
                <a:r>
                  <a:rPr lang="en-US" altLang="zh-CN" sz="1200" dirty="0">
                    <a:solidFill>
                      <a:srgbClr val="CC0066"/>
                    </a:solidFill>
                  </a:rPr>
                  <a:t> </a:t>
                </a:r>
                <a:endParaRPr lang="en-US" sz="1200" dirty="0">
                  <a:solidFill>
                    <a:srgbClr val="CC0066"/>
                  </a:solidFill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B053CFF-6176-467D-8174-79DE2BEAFFE0}"/>
                  </a:ext>
                </a:extLst>
              </p:cNvPr>
              <p:cNvSpPr txBox="1"/>
              <p:nvPr/>
            </p:nvSpPr>
            <p:spPr>
              <a:xfrm>
                <a:off x="881744" y="632543"/>
                <a:ext cx="37217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accent4">
                        <a:lumMod val="50000"/>
                      </a:schemeClr>
                    </a:solidFill>
                  </a:rPr>
                  <a:t>- </a:t>
                </a:r>
                <a:r>
                  <a:rPr lang="en-US" sz="1200" dirty="0">
                    <a:solidFill>
                      <a:schemeClr val="accent4">
                        <a:lumMod val="50000"/>
                      </a:schemeClr>
                    </a:solidFill>
                  </a:rPr>
                  <a:t>weighted PageRank</a:t>
                </a:r>
                <a:r>
                  <a:rPr lang="zh-CN" altLang="en-US" sz="1200" dirty="0">
                    <a:solidFill>
                      <a:schemeClr val="accent4">
                        <a:lumMod val="50000"/>
                      </a:schemeClr>
                    </a:solidFill>
                  </a:rPr>
                  <a:t>与</a:t>
                </a:r>
                <a:r>
                  <a:rPr lang="en-US" altLang="zh-CN" sz="1200" dirty="0">
                    <a:solidFill>
                      <a:schemeClr val="accent4">
                        <a:lumMod val="50000"/>
                      </a:schemeClr>
                    </a:solidFill>
                  </a:rPr>
                  <a:t>degree</a:t>
                </a:r>
                <a:r>
                  <a:rPr lang="zh-CN" altLang="en-US" sz="1200" dirty="0">
                    <a:solidFill>
                      <a:schemeClr val="accent4">
                        <a:lumMod val="50000"/>
                      </a:schemeClr>
                    </a:solidFill>
                  </a:rPr>
                  <a:t>方法出的</a:t>
                </a:r>
                <a:r>
                  <a:rPr lang="en-US" altLang="zh-CN" sz="1200" dirty="0">
                    <a:solidFill>
                      <a:schemeClr val="accent4">
                        <a:lumMod val="50000"/>
                      </a:schemeClr>
                    </a:solidFill>
                  </a:rPr>
                  <a:t>Top10</a:t>
                </a:r>
                <a:r>
                  <a:rPr lang="zh-CN" altLang="en-US" sz="1200" dirty="0">
                    <a:solidFill>
                      <a:schemeClr val="accent4">
                        <a:lumMod val="50000"/>
                      </a:schemeClr>
                    </a:solidFill>
                  </a:rPr>
                  <a:t>标签交集</a:t>
                </a:r>
                <a:r>
                  <a:rPr lang="en-US" altLang="zh-CN" sz="1200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endParaRPr lang="en-US" sz="12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C8DC8C0-A3E5-46AB-8BF1-803FFC94753E}"/>
                </a:ext>
              </a:extLst>
            </p:cNvPr>
            <p:cNvSpPr/>
            <p:nvPr/>
          </p:nvSpPr>
          <p:spPr>
            <a:xfrm>
              <a:off x="378654" y="177225"/>
              <a:ext cx="424543" cy="245515"/>
            </a:xfrm>
            <a:prstGeom prst="ellipse">
              <a:avLst/>
            </a:prstGeom>
            <a:solidFill>
              <a:srgbClr val="FFC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5FEC630-1EFB-41C6-AD25-FDEEDB493FB7}"/>
                </a:ext>
              </a:extLst>
            </p:cNvPr>
            <p:cNvSpPr/>
            <p:nvPr/>
          </p:nvSpPr>
          <p:spPr>
            <a:xfrm>
              <a:off x="378654" y="513427"/>
              <a:ext cx="424543" cy="245515"/>
            </a:xfrm>
            <a:prstGeom prst="ellipse">
              <a:avLst/>
            </a:prstGeom>
            <a:solidFill>
              <a:srgbClr val="FFE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06DB3598-836E-4070-B35C-9822B61DC7DA}"/>
              </a:ext>
            </a:extLst>
          </p:cNvPr>
          <p:cNvSpPr txBox="1"/>
          <p:nvPr/>
        </p:nvSpPr>
        <p:spPr>
          <a:xfrm>
            <a:off x="378654" y="5933653"/>
            <a:ext cx="82293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text = '</a:t>
            </a:r>
            <a:r>
              <a:rPr lang="zh-CN" altLang="en-US" sz="1400" dirty="0"/>
              <a:t>本课系统讲解了</a:t>
            </a:r>
            <a:r>
              <a:rPr lang="en-US" altLang="zh-CN" sz="1400" dirty="0"/>
              <a:t>PPT</a:t>
            </a:r>
            <a:r>
              <a:rPr lang="zh-CN" altLang="en-US" sz="1400" dirty="0"/>
              <a:t>操作中的高阶提升应用，详细讲解了内容页排版设计以及</a:t>
            </a:r>
            <a:r>
              <a:rPr lang="en-US" altLang="zh-CN" sz="1400" dirty="0"/>
              <a:t>PPT</a:t>
            </a:r>
            <a:r>
              <a:rPr lang="zh-CN" altLang="en-US" sz="1400" dirty="0"/>
              <a:t>动画设计制作。</a:t>
            </a:r>
            <a:endParaRPr lang="en-US" altLang="zh-CN" sz="1400" dirty="0"/>
          </a:p>
          <a:p>
            <a:r>
              <a:rPr lang="zh-CN" altLang="en-US" sz="1400" dirty="0"/>
              <a:t>帮助学习者系统掌握</a:t>
            </a:r>
            <a:r>
              <a:rPr lang="en-US" altLang="zh-CN" sz="1400" dirty="0"/>
              <a:t>PPT</a:t>
            </a:r>
            <a:r>
              <a:rPr lang="zh-CN" altLang="en-US" sz="1400" dirty="0"/>
              <a:t>设计的操作思路及具体步骤，能够举一反三，帮助使用者通过一个个细致的演</a:t>
            </a:r>
            <a:endParaRPr lang="en-US" altLang="zh-CN" sz="1400" dirty="0"/>
          </a:p>
          <a:p>
            <a:r>
              <a:rPr lang="zh-CN" altLang="en-US" sz="1400" dirty="0"/>
              <a:t>示操作以及举例式的思维灵感的激发，能够更快更好的呈现出一份独特属于你自己的</a:t>
            </a:r>
            <a:r>
              <a:rPr lang="en-US" altLang="zh-CN" sz="1400" dirty="0"/>
              <a:t>PPT</a:t>
            </a:r>
            <a:r>
              <a:rPr lang="zh-CN" altLang="en-US" sz="1400" dirty="0"/>
              <a:t>作品。</a:t>
            </a:r>
            <a:r>
              <a:rPr lang="en-US" altLang="zh-CN" sz="14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6420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F7D3F87-B3F0-4A9B-BE62-7410F79EC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544"/>
            <a:ext cx="12192000" cy="5654735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5D52FCA3-76F7-454F-8AE9-E6D4CD201F68}"/>
              </a:ext>
            </a:extLst>
          </p:cNvPr>
          <p:cNvGrpSpPr/>
          <p:nvPr/>
        </p:nvGrpSpPr>
        <p:grpSpPr>
          <a:xfrm>
            <a:off x="378654" y="145741"/>
            <a:ext cx="4146331" cy="628942"/>
            <a:chOff x="378654" y="145741"/>
            <a:chExt cx="4146331" cy="62894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6791356-61CA-4096-81A1-BB6E96BB96B4}"/>
                </a:ext>
              </a:extLst>
            </p:cNvPr>
            <p:cNvGrpSpPr/>
            <p:nvPr/>
          </p:nvGrpSpPr>
          <p:grpSpPr>
            <a:xfrm>
              <a:off x="803197" y="145741"/>
              <a:ext cx="3721788" cy="628942"/>
              <a:chOff x="881744" y="280600"/>
              <a:chExt cx="3721788" cy="628942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424175F-7E83-4B9B-8A14-61C0416C3AF1}"/>
                  </a:ext>
                </a:extLst>
              </p:cNvPr>
              <p:cNvSpPr txBox="1"/>
              <p:nvPr/>
            </p:nvSpPr>
            <p:spPr>
              <a:xfrm>
                <a:off x="881744" y="280600"/>
                <a:ext cx="36432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CC0066"/>
                    </a:solidFill>
                  </a:rPr>
                  <a:t>- </a:t>
                </a:r>
                <a:r>
                  <a:rPr lang="en-US" sz="1200" dirty="0">
                    <a:solidFill>
                      <a:srgbClr val="CC0066"/>
                    </a:solidFill>
                  </a:rPr>
                  <a:t>weighted PageRank</a:t>
                </a:r>
                <a:r>
                  <a:rPr lang="zh-CN" altLang="en-US" sz="1200" dirty="0">
                    <a:solidFill>
                      <a:srgbClr val="CC0066"/>
                    </a:solidFill>
                  </a:rPr>
                  <a:t>与</a:t>
                </a:r>
                <a:r>
                  <a:rPr lang="en-US" altLang="zh-CN" sz="1200" dirty="0">
                    <a:solidFill>
                      <a:srgbClr val="CC0066"/>
                    </a:solidFill>
                  </a:rPr>
                  <a:t>degree</a:t>
                </a:r>
                <a:r>
                  <a:rPr lang="zh-CN" altLang="en-US" sz="1200" dirty="0">
                    <a:solidFill>
                      <a:srgbClr val="CC0066"/>
                    </a:solidFill>
                  </a:rPr>
                  <a:t>方法出的</a:t>
                </a:r>
                <a:r>
                  <a:rPr lang="en-US" altLang="zh-CN" sz="1200" dirty="0">
                    <a:solidFill>
                      <a:srgbClr val="CC0066"/>
                    </a:solidFill>
                  </a:rPr>
                  <a:t>Top5</a:t>
                </a:r>
                <a:r>
                  <a:rPr lang="zh-CN" altLang="en-US" sz="1200" dirty="0">
                    <a:solidFill>
                      <a:srgbClr val="CC0066"/>
                    </a:solidFill>
                  </a:rPr>
                  <a:t>标签交集</a:t>
                </a:r>
                <a:r>
                  <a:rPr lang="en-US" altLang="zh-CN" sz="1200" dirty="0">
                    <a:solidFill>
                      <a:srgbClr val="CC0066"/>
                    </a:solidFill>
                  </a:rPr>
                  <a:t> </a:t>
                </a:r>
                <a:endParaRPr lang="en-US" sz="1200" dirty="0">
                  <a:solidFill>
                    <a:srgbClr val="CC0066"/>
                  </a:solidFill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23C5659-96DD-4062-9B64-BB86EF826C5A}"/>
                  </a:ext>
                </a:extLst>
              </p:cNvPr>
              <p:cNvSpPr txBox="1"/>
              <p:nvPr/>
            </p:nvSpPr>
            <p:spPr>
              <a:xfrm>
                <a:off x="881744" y="632543"/>
                <a:ext cx="37217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accent4">
                        <a:lumMod val="50000"/>
                      </a:schemeClr>
                    </a:solidFill>
                  </a:rPr>
                  <a:t>- </a:t>
                </a:r>
                <a:r>
                  <a:rPr lang="en-US" sz="1200" dirty="0">
                    <a:solidFill>
                      <a:schemeClr val="accent4">
                        <a:lumMod val="50000"/>
                      </a:schemeClr>
                    </a:solidFill>
                  </a:rPr>
                  <a:t>weighted PageRank</a:t>
                </a:r>
                <a:r>
                  <a:rPr lang="zh-CN" altLang="en-US" sz="1200" dirty="0">
                    <a:solidFill>
                      <a:schemeClr val="accent4">
                        <a:lumMod val="50000"/>
                      </a:schemeClr>
                    </a:solidFill>
                  </a:rPr>
                  <a:t>与</a:t>
                </a:r>
                <a:r>
                  <a:rPr lang="en-US" altLang="zh-CN" sz="1200" dirty="0">
                    <a:solidFill>
                      <a:schemeClr val="accent4">
                        <a:lumMod val="50000"/>
                      </a:schemeClr>
                    </a:solidFill>
                  </a:rPr>
                  <a:t>degree</a:t>
                </a:r>
                <a:r>
                  <a:rPr lang="zh-CN" altLang="en-US" sz="1200" dirty="0">
                    <a:solidFill>
                      <a:schemeClr val="accent4">
                        <a:lumMod val="50000"/>
                      </a:schemeClr>
                    </a:solidFill>
                  </a:rPr>
                  <a:t>方法出的</a:t>
                </a:r>
                <a:r>
                  <a:rPr lang="en-US" altLang="zh-CN" sz="1200" dirty="0">
                    <a:solidFill>
                      <a:schemeClr val="accent4">
                        <a:lumMod val="50000"/>
                      </a:schemeClr>
                    </a:solidFill>
                  </a:rPr>
                  <a:t>Top10</a:t>
                </a:r>
                <a:r>
                  <a:rPr lang="zh-CN" altLang="en-US" sz="1200" dirty="0">
                    <a:solidFill>
                      <a:schemeClr val="accent4">
                        <a:lumMod val="50000"/>
                      </a:schemeClr>
                    </a:solidFill>
                  </a:rPr>
                  <a:t>标签交集</a:t>
                </a:r>
                <a:r>
                  <a:rPr lang="en-US" altLang="zh-CN" sz="1200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endParaRPr lang="en-US" sz="12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D56CBE-80E7-4B1E-9250-BD3BCD0DC78A}"/>
                </a:ext>
              </a:extLst>
            </p:cNvPr>
            <p:cNvSpPr/>
            <p:nvPr/>
          </p:nvSpPr>
          <p:spPr>
            <a:xfrm>
              <a:off x="378654" y="177225"/>
              <a:ext cx="424543" cy="245515"/>
            </a:xfrm>
            <a:prstGeom prst="ellipse">
              <a:avLst/>
            </a:prstGeom>
            <a:solidFill>
              <a:srgbClr val="FFC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6EAF83C-0AAA-4CA5-BA78-E5692493B94C}"/>
                </a:ext>
              </a:extLst>
            </p:cNvPr>
            <p:cNvSpPr/>
            <p:nvPr/>
          </p:nvSpPr>
          <p:spPr>
            <a:xfrm>
              <a:off x="378654" y="513427"/>
              <a:ext cx="424543" cy="245515"/>
            </a:xfrm>
            <a:prstGeom prst="ellipse">
              <a:avLst/>
            </a:prstGeom>
            <a:solidFill>
              <a:srgbClr val="FFE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71F05A76-F6E5-4E8D-AD24-B7BAB698BBB0}"/>
              </a:ext>
            </a:extLst>
          </p:cNvPr>
          <p:cNvSpPr txBox="1"/>
          <p:nvPr/>
        </p:nvSpPr>
        <p:spPr>
          <a:xfrm>
            <a:off x="378654" y="6140325"/>
            <a:ext cx="98524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text = </a:t>
            </a:r>
            <a:r>
              <a:rPr lang="en-US" altLang="zh-CN" sz="1400" dirty="0"/>
              <a:t>'</a:t>
            </a:r>
            <a:r>
              <a:rPr lang="zh-CN" altLang="en-US" sz="1400" dirty="0"/>
              <a:t>脂肪的摄入对人体健康会造成重大影响，“不吃脂肪会对身体造成伤害，吃错脂肪对身体伤害更大”。那么到底如何</a:t>
            </a:r>
            <a:endParaRPr lang="en-US" altLang="zh-CN" sz="1400" dirty="0"/>
          </a:p>
          <a:p>
            <a:r>
              <a:rPr lang="zh-CN" altLang="en-US" sz="1400" dirty="0"/>
              <a:t>才能做到正确的摄入脂肪呢？本课程将对脂肪知识作详细讲解，让你充分认识到脂肪酸和人体健康的关系以及反式脂肪酸</a:t>
            </a:r>
            <a:endParaRPr lang="en-US" altLang="zh-CN" sz="1400" dirty="0"/>
          </a:p>
          <a:p>
            <a:r>
              <a:rPr lang="zh-CN" altLang="en-US" sz="1400" dirty="0"/>
              <a:t>对人体的危害，学习摄入脂肪酸最恰当的比例。</a:t>
            </a:r>
            <a:r>
              <a:rPr lang="en-US" altLang="zh-CN" sz="14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556865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2F2210-E3E6-4DFD-8B42-2410A9E6C17E}"/>
              </a:ext>
            </a:extLst>
          </p:cNvPr>
          <p:cNvSpPr txBox="1"/>
          <p:nvPr/>
        </p:nvSpPr>
        <p:spPr>
          <a:xfrm>
            <a:off x="602108" y="595281"/>
            <a:ext cx="10987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2674FF"/>
                </a:solidFill>
              </a:rPr>
              <a:t>零碎总结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AC2761-24A6-4B0B-AA77-F468EA817610}"/>
              </a:ext>
            </a:extLst>
          </p:cNvPr>
          <p:cNvSpPr txBox="1"/>
          <p:nvPr/>
        </p:nvSpPr>
        <p:spPr>
          <a:xfrm>
            <a:off x="807523" y="1364722"/>
            <a:ext cx="104977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对“课程标题”和“课程描述”分开进行标签抽取 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让标题中的关键词更好地浮现出来</a:t>
            </a:r>
            <a:endParaRPr lang="en-US" altLang="zh-CN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5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断句，主要影响两个地方：</a:t>
            </a:r>
            <a:endParaRPr lang="en-US" altLang="zh-CN" dirty="0">
              <a:latin typeface="+mn-ea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altLang="zh-CN" dirty="0">
                <a:latin typeface="+mn-ea"/>
              </a:rPr>
              <a:t>Graph edges</a:t>
            </a:r>
            <a:r>
              <a:rPr lang="zh-CN" altLang="en-US" dirty="0">
                <a:latin typeface="+mn-ea"/>
              </a:rPr>
              <a:t>的构建 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断长句 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(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。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.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！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!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？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?...\n……)  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边的关系更充分</a:t>
            </a:r>
            <a:endParaRPr lang="en-US" altLang="zh-CN" dirty="0">
              <a:latin typeface="+mn-ea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altLang="zh-CN" dirty="0" err="1">
                <a:latin typeface="+mn-ea"/>
                <a:sym typeface="Wingdings" panose="05000000000000000000" pitchFamily="2" charset="2"/>
              </a:rPr>
              <a:t>Keyphrase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的构建 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断短句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 (,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，；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;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：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:\t....\n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。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.!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！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?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？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……), i.e., 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只拼接在同一个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chunk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里的词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  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避免不合理的</a:t>
            </a:r>
            <a:r>
              <a:rPr lang="en-US" altLang="zh-CN" dirty="0" err="1">
                <a:latin typeface="+mn-ea"/>
                <a:sym typeface="Wingdings" panose="05000000000000000000" pitchFamily="2" charset="2"/>
              </a:rPr>
              <a:t>keyphrase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组成</a:t>
            </a:r>
            <a:endParaRPr lang="en-US" altLang="zh-CN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5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分两阶段做词性过滤：</a:t>
            </a:r>
            <a:endParaRPr lang="en-US" altLang="zh-CN" dirty="0">
              <a:latin typeface="+mn-ea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zh-CN" altLang="en-US" dirty="0">
                <a:latin typeface="+mn-ea"/>
              </a:rPr>
              <a:t>在构建图之前，进行第一道词性过滤，保留名词、动词、时间词、英文等</a:t>
            </a:r>
            <a:endParaRPr lang="en-US" altLang="zh-CN" dirty="0">
              <a:latin typeface="+mn-ea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zh-CN" altLang="en-US" dirty="0">
                <a:latin typeface="+mn-ea"/>
              </a:rPr>
              <a:t>在构建完</a:t>
            </a:r>
            <a:r>
              <a:rPr lang="en-US" altLang="zh-CN" dirty="0" err="1">
                <a:latin typeface="+mn-ea"/>
              </a:rPr>
              <a:t>keyphrase</a:t>
            </a:r>
            <a:r>
              <a:rPr lang="zh-CN" altLang="en-US" dirty="0">
                <a:latin typeface="+mn-ea"/>
              </a:rPr>
              <a:t>之后，再过滤掉纯动词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时间词的</a:t>
            </a:r>
            <a:r>
              <a:rPr lang="en-US" altLang="zh-CN" dirty="0">
                <a:latin typeface="+mn-ea"/>
              </a:rPr>
              <a:t>keywords 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以生成更多有效</a:t>
            </a:r>
            <a:r>
              <a:rPr lang="en-US" altLang="zh-CN" dirty="0" err="1">
                <a:latin typeface="+mn-ea"/>
                <a:sym typeface="Wingdings" panose="05000000000000000000" pitchFamily="2" charset="2"/>
              </a:rPr>
              <a:t>keyphrase</a:t>
            </a:r>
            <a:endParaRPr lang="en-US" altLang="zh-CN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5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需人工维护迭代的几张表：</a:t>
            </a:r>
            <a:endParaRPr lang="en-US" altLang="zh-CN" dirty="0">
              <a:latin typeface="+mn-ea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zh-CN" altLang="en-US" dirty="0">
                <a:latin typeface="+mn-ea"/>
              </a:rPr>
              <a:t>*自定义词表 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分词器</a:t>
            </a:r>
            <a:r>
              <a:rPr lang="en-US" altLang="zh-CN" dirty="0">
                <a:latin typeface="+mn-ea"/>
              </a:rPr>
              <a:t>) 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：</a:t>
            </a:r>
            <a:endParaRPr lang="en-US" altLang="zh-CN" dirty="0">
              <a:latin typeface="+mn-ea"/>
              <a:sym typeface="Wingdings" panose="05000000000000000000" pitchFamily="2" charset="2"/>
            </a:endParaRPr>
          </a:p>
          <a:p>
            <a:pPr marL="1371600" lvl="2" indent="-457200">
              <a:buFont typeface="+mj-lt"/>
              <a:buAutoNum type="alphaLcParenR"/>
            </a:pPr>
            <a:r>
              <a:rPr lang="zh-CN" altLang="en-US" dirty="0">
                <a:latin typeface="+mn-ea"/>
                <a:sym typeface="Wingdings" panose="05000000000000000000" pitchFamily="2" charset="2"/>
              </a:rPr>
              <a:t>分词效果将很大程度影响最终抽取效果</a:t>
            </a:r>
            <a:endParaRPr lang="en-US" altLang="zh-CN" dirty="0">
              <a:latin typeface="+mn-ea"/>
              <a:sym typeface="Wingdings" panose="05000000000000000000" pitchFamily="2" charset="2"/>
            </a:endParaRPr>
          </a:p>
          <a:p>
            <a:pPr marL="1371600" lvl="2" indent="-457200">
              <a:buFont typeface="+mj-lt"/>
              <a:buAutoNum type="alphaLcParenR"/>
            </a:pPr>
            <a:r>
              <a:rPr lang="zh-CN" altLang="en-US" dirty="0">
                <a:latin typeface="+mn-ea"/>
              </a:rPr>
              <a:t>对于一些因词性标注错误导致误过滤的</a:t>
            </a:r>
            <a:r>
              <a:rPr lang="en-US" altLang="zh-CN" dirty="0">
                <a:latin typeface="+mn-ea"/>
              </a:rPr>
              <a:t>tag (</a:t>
            </a:r>
            <a:r>
              <a:rPr lang="zh-CN" altLang="en-US" dirty="0">
                <a:latin typeface="+mn-ea"/>
              </a:rPr>
              <a:t>例如将“绩效”标注成了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区别词</a:t>
            </a:r>
            <a:r>
              <a:rPr lang="en-US" altLang="zh-CN" dirty="0">
                <a:latin typeface="+mn-ea"/>
              </a:rPr>
              <a:t>) </a:t>
            </a:r>
            <a:r>
              <a:rPr lang="zh-CN" altLang="en-US" dirty="0">
                <a:latin typeface="+mn-ea"/>
              </a:rPr>
              <a:t>、或是希望保留的有效动词</a:t>
            </a:r>
            <a:r>
              <a:rPr lang="en-US" altLang="zh-CN" dirty="0">
                <a:latin typeface="+mn-ea"/>
              </a:rPr>
              <a:t>tag (</a:t>
            </a:r>
            <a:r>
              <a:rPr lang="zh-CN" altLang="en-US" dirty="0">
                <a:latin typeface="+mn-ea"/>
              </a:rPr>
              <a:t>例如“养生”</a:t>
            </a:r>
            <a:r>
              <a:rPr lang="en-US" altLang="zh-CN" dirty="0">
                <a:latin typeface="+mn-ea"/>
              </a:rPr>
              <a:t>) </a:t>
            </a:r>
            <a:r>
              <a:rPr lang="zh-CN" altLang="en-US" dirty="0">
                <a:latin typeface="+mn-ea"/>
              </a:rPr>
              <a:t>，也可通过更新自定义词表应对 </a:t>
            </a:r>
            <a:endParaRPr lang="en-US" altLang="zh-CN" dirty="0">
              <a:latin typeface="+mn-ea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zh-CN" altLang="en-US" dirty="0">
                <a:latin typeface="+mn-ea"/>
              </a:rPr>
              <a:t>白名单：长度为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或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的中文维基百科短标题 </a:t>
            </a:r>
            <a:endParaRPr lang="en-US" altLang="zh-CN" dirty="0">
              <a:latin typeface="+mn-ea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zh-CN" altLang="en-US" dirty="0">
                <a:latin typeface="+mn-ea"/>
              </a:rPr>
              <a:t>黑名单：针对抽取出的</a:t>
            </a:r>
            <a:r>
              <a:rPr lang="en-US" altLang="zh-CN" dirty="0" err="1">
                <a:latin typeface="+mn-ea"/>
              </a:rPr>
              <a:t>badcase</a:t>
            </a:r>
            <a:r>
              <a:rPr lang="zh-CN" altLang="en-US" dirty="0">
                <a:latin typeface="+mn-ea"/>
              </a:rPr>
              <a:t>进行扩充</a:t>
            </a:r>
            <a:endParaRPr lang="en-US" altLang="zh-CN" dirty="0">
              <a:latin typeface="+mn-ea"/>
            </a:endParaRPr>
          </a:p>
          <a:p>
            <a:pPr marL="914400" lvl="1" indent="-457200">
              <a:buFont typeface="+mj-lt"/>
              <a:buAutoNum type="arabicParenR"/>
            </a:pPr>
            <a:endParaRPr lang="en-US" altLang="zh-CN" sz="5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因不会影响课程推荐效果，暂未全量处理英文脏标签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9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FB7744-2E53-41BF-9B9B-EC5A77CB9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41" y="1025723"/>
            <a:ext cx="7858717" cy="5447822"/>
          </a:xfrm>
          <a:prstGeom prst="rect">
            <a:avLst/>
          </a:prstGeom>
          <a:ln w="1270">
            <a:solidFill>
              <a:schemeClr val="bg1"/>
            </a:solidFill>
          </a:ln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F129FF18-83E5-476E-BDE4-CE97C9EA7E93}"/>
              </a:ext>
            </a:extLst>
          </p:cNvPr>
          <p:cNvSpPr/>
          <p:nvPr/>
        </p:nvSpPr>
        <p:spPr>
          <a:xfrm>
            <a:off x="2137558" y="5787579"/>
            <a:ext cx="7887800" cy="685966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ED3832-F64C-4204-9E8F-1F7CB94D1C14}"/>
              </a:ext>
            </a:extLst>
          </p:cNvPr>
          <p:cNvSpPr txBox="1"/>
          <p:nvPr/>
        </p:nvSpPr>
        <p:spPr>
          <a:xfrm>
            <a:off x="1239787" y="384455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黑白名单的过滤可较大幅度提升标签质量：</a:t>
            </a:r>
            <a:endParaRPr lang="en-US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C72E6B-0606-4DDE-9E97-CDDE96C0ECAF}"/>
              </a:ext>
            </a:extLst>
          </p:cNvPr>
          <p:cNvSpPr txBox="1"/>
          <p:nvPr/>
        </p:nvSpPr>
        <p:spPr>
          <a:xfrm>
            <a:off x="8619855" y="6567418"/>
            <a:ext cx="1405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(Wang et al., 2015)</a:t>
            </a:r>
          </a:p>
        </p:txBody>
      </p:sp>
    </p:spTree>
    <p:extLst>
      <p:ext uri="{BB962C8B-B14F-4D97-AF65-F5344CB8AC3E}">
        <p14:creationId xmlns:p14="http://schemas.microsoft.com/office/powerpoint/2010/main" val="34638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601294-7F42-4FD1-9C24-F3D6C0E1AEBA}"/>
              </a:ext>
            </a:extLst>
          </p:cNvPr>
          <p:cNvSpPr txBox="1"/>
          <p:nvPr/>
        </p:nvSpPr>
        <p:spPr>
          <a:xfrm>
            <a:off x="602108" y="813509"/>
            <a:ext cx="10987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2674FF"/>
                </a:solidFill>
              </a:rPr>
              <a:t>Outline</a:t>
            </a:r>
            <a:endParaRPr lang="zh-CN" altLang="en-US" sz="4400" dirty="0">
              <a:solidFill>
                <a:srgbClr val="2674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C5D85B-5A23-46DA-BB07-820457F07C5B}"/>
              </a:ext>
            </a:extLst>
          </p:cNvPr>
          <p:cNvSpPr txBox="1"/>
          <p:nvPr/>
        </p:nvSpPr>
        <p:spPr>
          <a:xfrm>
            <a:off x="1020398" y="1762205"/>
            <a:ext cx="4680011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业务背景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方法综述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迭代版本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零碎总结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395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6E13CF-795B-48D2-A858-2D97261880EA}"/>
              </a:ext>
            </a:extLst>
          </p:cNvPr>
          <p:cNvSpPr txBox="1"/>
          <p:nvPr/>
        </p:nvSpPr>
        <p:spPr>
          <a:xfrm>
            <a:off x="1239787" y="61528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根据课程来源作相应文本预处理：</a:t>
            </a:r>
            <a:endParaRPr 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77180C-3315-4331-AE9E-D57E38A70DA8}"/>
              </a:ext>
            </a:extLst>
          </p:cNvPr>
          <p:cNvSpPr txBox="1"/>
          <p:nvPr/>
        </p:nvSpPr>
        <p:spPr>
          <a:xfrm>
            <a:off x="1239787" y="3423548"/>
            <a:ext cx="930925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例如：</a:t>
            </a:r>
            <a:endParaRPr lang="en-US" altLang="zh-CN" sz="2000" b="1" dirty="0"/>
          </a:p>
          <a:p>
            <a:r>
              <a:rPr lang="zh-CN" altLang="en-US" b="1" dirty="0"/>
              <a:t>百度课程标题：</a:t>
            </a:r>
            <a:endParaRPr lang="en-US" altLang="zh-CN" b="1" dirty="0"/>
          </a:p>
          <a:p>
            <a:r>
              <a:rPr lang="en-US" altLang="zh-CN" dirty="0"/>
              <a:t>Mastercam</a:t>
            </a:r>
            <a:r>
              <a:rPr lang="zh-CN" altLang="en-US" dirty="0"/>
              <a:t>快速入门</a:t>
            </a:r>
            <a:r>
              <a:rPr lang="en-US" altLang="zh-CN" dirty="0"/>
              <a:t>【</a:t>
            </a:r>
            <a:r>
              <a:rPr lang="zh-CN" altLang="en-US" dirty="0"/>
              <a:t>原厂商培训课程，品质保证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UG</a:t>
            </a:r>
            <a:r>
              <a:rPr lang="zh-CN" altLang="en-US" dirty="0"/>
              <a:t>曲面设计快速入门</a:t>
            </a:r>
            <a:r>
              <a:rPr lang="en-US" altLang="zh-CN" dirty="0"/>
              <a:t>【</a:t>
            </a:r>
            <a:r>
              <a:rPr lang="zh-CN" altLang="en-US" dirty="0"/>
              <a:t>原厂商培训课程，品质保证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Inventor</a:t>
            </a:r>
            <a:r>
              <a:rPr lang="zh-CN" altLang="en-US" dirty="0"/>
              <a:t>钣金设计快速入门</a:t>
            </a:r>
            <a:r>
              <a:rPr lang="en-US" altLang="zh-CN" dirty="0"/>
              <a:t>【</a:t>
            </a:r>
            <a:r>
              <a:rPr lang="zh-CN" altLang="en-US" dirty="0"/>
              <a:t>原厂商培训课程，品质保证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r>
              <a:rPr lang="zh-CN" altLang="en-US" b="1" dirty="0"/>
              <a:t>销售罗盘课程描述：</a:t>
            </a:r>
            <a:endParaRPr lang="en-US" altLang="zh-CN" b="1" dirty="0"/>
          </a:p>
          <a:p>
            <a:r>
              <a:rPr lang="zh-CN" altLang="en-US" dirty="0"/>
              <a:t>赢单罗盘系列赋能微课，这套课程将帮助销售人员熟练掌握线索获取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适用人群：</a:t>
            </a:r>
            <a:r>
              <a:rPr lang="en-US" altLang="zh-CN" dirty="0" err="1"/>
              <a:t>xxxx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5CF518-0263-4E83-AD08-A07F681DA5FE}"/>
              </a:ext>
            </a:extLst>
          </p:cNvPr>
          <p:cNvSpPr txBox="1"/>
          <p:nvPr/>
        </p:nvSpPr>
        <p:spPr>
          <a:xfrm>
            <a:off x="1239785" y="1496197"/>
            <a:ext cx="93092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过滤无指代意义的通用词</a:t>
            </a:r>
            <a:r>
              <a:rPr lang="en-US" altLang="zh-CN" sz="2000" b="1" dirty="0"/>
              <a:t>/pattern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正则过滤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在不同课程来源下分别统计</a:t>
            </a:r>
            <a:r>
              <a:rPr lang="en-US" altLang="zh-CN" dirty="0"/>
              <a:t>TFIDF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在全部课程中统计</a:t>
            </a:r>
            <a:r>
              <a:rPr lang="en-US" altLang="zh-CN" dirty="0"/>
              <a:t>TFIDF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调用“句子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技能实体列表</a:t>
            </a:r>
            <a:r>
              <a:rPr lang="zh-CN" altLang="en-US" dirty="0"/>
              <a:t>”接口，找出无技能召回的句子</a:t>
            </a:r>
            <a:endParaRPr lang="en-US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2BDE7B31-C256-43E6-9AA3-4444E4F15A5D}"/>
              </a:ext>
            </a:extLst>
          </p:cNvPr>
          <p:cNvSpPr/>
          <p:nvPr/>
        </p:nvSpPr>
        <p:spPr>
          <a:xfrm>
            <a:off x="5188944" y="2082188"/>
            <a:ext cx="297455" cy="49575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81BE25-8341-41AC-93E4-AC8D1CFACA91}"/>
              </a:ext>
            </a:extLst>
          </p:cNvPr>
          <p:cNvSpPr txBox="1"/>
          <p:nvPr/>
        </p:nvSpPr>
        <p:spPr>
          <a:xfrm>
            <a:off x="5604505" y="21454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扩充黑名单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06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2D0FA5-0DE2-4D10-8050-993FC47DEA8C}"/>
              </a:ext>
            </a:extLst>
          </p:cNvPr>
          <p:cNvSpPr txBox="1"/>
          <p:nvPr/>
        </p:nvSpPr>
        <p:spPr>
          <a:xfrm>
            <a:off x="788095" y="527152"/>
            <a:ext cx="1672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References:</a:t>
            </a:r>
            <a:endParaRPr 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CC35BD-0667-408D-8B79-C201611FA839}"/>
              </a:ext>
            </a:extLst>
          </p:cNvPr>
          <p:cNvSpPr txBox="1"/>
          <p:nvPr/>
        </p:nvSpPr>
        <p:spPr>
          <a:xfrm>
            <a:off x="980501" y="988817"/>
            <a:ext cx="1008043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Li, J., &amp; Zhang, K. (2007). Keyword extraction based on </a:t>
            </a:r>
            <a:r>
              <a:rPr lang="en-US" sz="1300" dirty="0" err="1"/>
              <a:t>tf</a:t>
            </a:r>
            <a:r>
              <a:rPr lang="en-US" sz="1300" dirty="0"/>
              <a:t>/</a:t>
            </a:r>
            <a:r>
              <a:rPr lang="en-US" sz="1300" dirty="0" err="1"/>
              <a:t>idf</a:t>
            </a:r>
            <a:r>
              <a:rPr lang="en-US" sz="1300" dirty="0"/>
              <a:t> for Chinese news document. </a:t>
            </a:r>
            <a:r>
              <a:rPr lang="en-US" sz="1300" i="1" dirty="0"/>
              <a:t>Wuhan University Journal of Natural Sciences</a:t>
            </a:r>
            <a:r>
              <a:rPr lang="en-US" sz="1300" dirty="0"/>
              <a:t>, </a:t>
            </a:r>
            <a:r>
              <a:rPr lang="en-US" sz="1300" i="1" dirty="0"/>
              <a:t>12</a:t>
            </a:r>
            <a:r>
              <a:rPr lang="en-US" sz="1300" dirty="0"/>
              <a:t>(5), 917-921.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El-</a:t>
            </a:r>
            <a:r>
              <a:rPr lang="en-US" sz="1300" dirty="0" err="1"/>
              <a:t>Beltagy</a:t>
            </a:r>
            <a:r>
              <a:rPr lang="en-US" sz="1300" dirty="0"/>
              <a:t>, S. R., &amp; </a:t>
            </a:r>
            <a:r>
              <a:rPr lang="en-US" sz="1300" dirty="0" err="1"/>
              <a:t>Rafea</a:t>
            </a:r>
            <a:r>
              <a:rPr lang="en-US" sz="1300" dirty="0"/>
              <a:t>, A. (2009). KP-Miner: A </a:t>
            </a:r>
            <a:r>
              <a:rPr lang="en-US" sz="1300" dirty="0" err="1"/>
              <a:t>keyphrase</a:t>
            </a:r>
            <a:r>
              <a:rPr lang="en-US" sz="1300" dirty="0"/>
              <a:t> extraction system for English and Arabic documents. </a:t>
            </a:r>
            <a:r>
              <a:rPr lang="en-US" sz="1300" i="1" dirty="0"/>
              <a:t>Information Systems</a:t>
            </a:r>
            <a:r>
              <a:rPr lang="en-US" sz="1300" dirty="0"/>
              <a:t>, </a:t>
            </a:r>
            <a:r>
              <a:rPr lang="en-US" sz="1300" i="1" dirty="0"/>
              <a:t>34</a:t>
            </a:r>
            <a:r>
              <a:rPr lang="en-US" sz="1300" dirty="0"/>
              <a:t>(1), 132-144.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Rose, S., Engel, D., Cramer, N., &amp; Cowley, W. (2010). Automatic keyword extraction from individual documents. </a:t>
            </a:r>
            <a:r>
              <a:rPr lang="en-US" sz="1300" i="1" dirty="0"/>
              <a:t>Text mining: applications and theory</a:t>
            </a:r>
            <a:r>
              <a:rPr lang="en-US" sz="1300" dirty="0"/>
              <a:t>, </a:t>
            </a:r>
            <a:r>
              <a:rPr lang="en-US" sz="1300" i="1" dirty="0"/>
              <a:t>1</a:t>
            </a:r>
            <a:r>
              <a:rPr lang="en-US" sz="1300" dirty="0"/>
              <a:t>, 1-20.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Campos, R., </a:t>
            </a:r>
            <a:r>
              <a:rPr lang="en-US" sz="1300" dirty="0" err="1"/>
              <a:t>Mangaravite</a:t>
            </a:r>
            <a:r>
              <a:rPr lang="en-US" sz="1300" dirty="0"/>
              <a:t>, V., </a:t>
            </a:r>
            <a:r>
              <a:rPr lang="en-US" sz="1300" dirty="0" err="1"/>
              <a:t>Pasquali</a:t>
            </a:r>
            <a:r>
              <a:rPr lang="en-US" sz="1300" dirty="0"/>
              <a:t>, A., Jorge, A., Nunes, C., &amp; </a:t>
            </a:r>
            <a:r>
              <a:rPr lang="en-US" sz="1300" dirty="0" err="1"/>
              <a:t>Jatowt</a:t>
            </a:r>
            <a:r>
              <a:rPr lang="en-US" sz="1300" dirty="0"/>
              <a:t>, A. (2020). YAKE! Keyword extraction from single documents using multiple local features. </a:t>
            </a:r>
            <a:r>
              <a:rPr lang="en-US" sz="1300" i="1" dirty="0"/>
              <a:t>Information Sciences</a:t>
            </a:r>
            <a:r>
              <a:rPr lang="en-US" sz="1300" dirty="0"/>
              <a:t>, </a:t>
            </a:r>
            <a:r>
              <a:rPr lang="en-US" sz="1300" i="1" dirty="0"/>
              <a:t>509</a:t>
            </a:r>
            <a:r>
              <a:rPr lang="en-US" sz="1300" dirty="0"/>
              <a:t>, 257-289.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Mihalcea, R., &amp; </a:t>
            </a:r>
            <a:r>
              <a:rPr lang="en-US" sz="1300" dirty="0" err="1"/>
              <a:t>Tarau</a:t>
            </a:r>
            <a:r>
              <a:rPr lang="en-US" sz="1300" dirty="0"/>
              <a:t>, P. (2004, July). </a:t>
            </a:r>
            <a:r>
              <a:rPr lang="en-US" sz="1300" dirty="0" err="1"/>
              <a:t>Textrank</a:t>
            </a:r>
            <a:r>
              <a:rPr lang="en-US" sz="1300" dirty="0"/>
              <a:t>: Bringing order into text. In </a:t>
            </a:r>
            <a:r>
              <a:rPr lang="en-US" sz="1300" i="1" dirty="0"/>
              <a:t>Proceedings of the 2004 conference on empirical methods in natural language processing</a:t>
            </a:r>
            <a:r>
              <a:rPr lang="en-US" sz="1300" dirty="0"/>
              <a:t> (pp. 404-411).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err="1"/>
              <a:t>Lahiri</a:t>
            </a:r>
            <a:r>
              <a:rPr lang="en-US" sz="1300" dirty="0"/>
              <a:t>, S., Choudhury, S. R., &amp; </a:t>
            </a:r>
            <a:r>
              <a:rPr lang="en-US" sz="1300" dirty="0" err="1"/>
              <a:t>Caragea</a:t>
            </a:r>
            <a:r>
              <a:rPr lang="en-US" sz="1300" dirty="0"/>
              <a:t>, C. (2014). Keyword and </a:t>
            </a:r>
            <a:r>
              <a:rPr lang="en-US" sz="1300" dirty="0" err="1"/>
              <a:t>keyphrase</a:t>
            </a:r>
            <a:r>
              <a:rPr lang="en-US" sz="1300" dirty="0"/>
              <a:t> extraction using centrality measures on collocation networks. </a:t>
            </a:r>
            <a:r>
              <a:rPr lang="en-US" sz="1300" i="1" dirty="0" err="1"/>
              <a:t>arXiv</a:t>
            </a:r>
            <a:r>
              <a:rPr lang="en-US" sz="1300" i="1" dirty="0"/>
              <a:t> preprint arXiv:1401.6571</a:t>
            </a:r>
            <a:r>
              <a:rPr lang="en-US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Wang, R., Liu, W., &amp; McDonald, C. (2015). Using word embeddings to enhance keyword identification for scientific publications. In </a:t>
            </a:r>
            <a:r>
              <a:rPr lang="en-US" sz="1300" i="1" dirty="0"/>
              <a:t>Australasian Database Conference</a:t>
            </a:r>
            <a:r>
              <a:rPr lang="en-US" sz="1300" dirty="0"/>
              <a:t> (pp. 257-268). Springer, Cham.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Xu, S., Yang, S., &amp; Lau, F. (2010, July). Keyword extraction and headline generation using novel word features. In </a:t>
            </a:r>
            <a:r>
              <a:rPr lang="en-US" sz="1300" i="1" dirty="0"/>
              <a:t>Twenty-Fourth AAAI Conference on Artificial Intelligence</a:t>
            </a:r>
            <a:r>
              <a:rPr lang="en-US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Li, Z., Zhou, D., Juan, Y. F., &amp; Han, J. (2010, April). Keyword extraction for social snippets. In </a:t>
            </a:r>
            <a:r>
              <a:rPr lang="en-US" sz="1300" i="1" dirty="0"/>
              <a:t>Proceedings of the 19th international conference on World wide web</a:t>
            </a:r>
            <a:r>
              <a:rPr lang="en-US" sz="1300" dirty="0"/>
              <a:t> (pp. 1143-1144).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Page, L., Brin, S., Motwani, R., &amp; Winograd, T. (1999). </a:t>
            </a:r>
            <a:r>
              <a:rPr lang="en-US" sz="1300" i="1" dirty="0"/>
              <a:t>The </a:t>
            </a:r>
            <a:r>
              <a:rPr lang="en-US" sz="1300" i="1" dirty="0" err="1"/>
              <a:t>pagerank</a:t>
            </a:r>
            <a:r>
              <a:rPr lang="en-US" sz="1300" i="1" dirty="0"/>
              <a:t> citation ranking: Bringing order to the web</a:t>
            </a:r>
            <a:r>
              <a:rPr lang="en-US" sz="1300" dirty="0"/>
              <a:t>. Stanford </a:t>
            </a:r>
            <a:r>
              <a:rPr lang="en-US" sz="1300" dirty="0" err="1"/>
              <a:t>InfoLab</a:t>
            </a:r>
            <a:r>
              <a:rPr lang="en-US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Wan, X., &amp; Xiao, J. (2008, July). Single Document </a:t>
            </a:r>
            <a:r>
              <a:rPr lang="en-US" sz="1300" dirty="0" err="1"/>
              <a:t>Keyphrase</a:t>
            </a:r>
            <a:r>
              <a:rPr lang="en-US" sz="1300" dirty="0"/>
              <a:t> Extraction Using Neighborhood Knowledge. In </a:t>
            </a:r>
            <a:r>
              <a:rPr lang="en-US" sz="1300" i="1" dirty="0"/>
              <a:t>AAAI</a:t>
            </a:r>
            <a:r>
              <a:rPr lang="en-US" sz="1300" dirty="0"/>
              <a:t> (Vol. 8, pp. 855-860).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Bougouin, A., Boudin, F., &amp; </a:t>
            </a:r>
            <a:r>
              <a:rPr lang="en-US" sz="1300" dirty="0" err="1"/>
              <a:t>Daille</a:t>
            </a:r>
            <a:r>
              <a:rPr lang="en-US" sz="1300" dirty="0"/>
              <a:t>, B. (2013, October). </a:t>
            </a:r>
            <a:r>
              <a:rPr lang="en-US" sz="1300" dirty="0" err="1"/>
              <a:t>Topicrank</a:t>
            </a:r>
            <a:r>
              <a:rPr lang="en-US" sz="1300" dirty="0"/>
              <a:t>: Graph-based topic ranking for </a:t>
            </a:r>
            <a:r>
              <a:rPr lang="en-US" sz="1300" dirty="0" err="1"/>
              <a:t>keyphrase</a:t>
            </a:r>
            <a:r>
              <a:rPr lang="en-US" sz="1300" dirty="0"/>
              <a:t> extraction.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Boudin, F. (2018). Unsupervised </a:t>
            </a:r>
            <a:r>
              <a:rPr lang="en-US" sz="1300" dirty="0" err="1"/>
              <a:t>keyphrase</a:t>
            </a:r>
            <a:r>
              <a:rPr lang="en-US" sz="1300" dirty="0"/>
              <a:t> extraction with multipartite graphs. </a:t>
            </a:r>
            <a:r>
              <a:rPr lang="en-US" sz="1300" i="1" dirty="0" err="1"/>
              <a:t>arXiv</a:t>
            </a:r>
            <a:r>
              <a:rPr lang="en-US" sz="1300" i="1" dirty="0"/>
              <a:t> preprint arXiv:1803.08721</a:t>
            </a:r>
            <a:r>
              <a:rPr lang="en-US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Florescu, C., &amp; </a:t>
            </a:r>
            <a:r>
              <a:rPr lang="en-US" sz="1300" dirty="0" err="1"/>
              <a:t>Caragea</a:t>
            </a:r>
            <a:r>
              <a:rPr lang="en-US" sz="1300" dirty="0"/>
              <a:t>, C. (2017, July). </a:t>
            </a:r>
            <a:r>
              <a:rPr lang="en-US" sz="1300" dirty="0" err="1"/>
              <a:t>Positionrank</a:t>
            </a:r>
            <a:r>
              <a:rPr lang="en-US" sz="1300" dirty="0"/>
              <a:t>: An unsupervised approach to </a:t>
            </a:r>
            <a:r>
              <a:rPr lang="en-US" sz="1300" dirty="0" err="1"/>
              <a:t>keyphrase</a:t>
            </a:r>
            <a:r>
              <a:rPr lang="en-US" sz="1300" dirty="0"/>
              <a:t> extraction from scholarly documents. In </a:t>
            </a:r>
            <a:r>
              <a:rPr lang="en-US" sz="1300" i="1" dirty="0"/>
              <a:t>Proceedings of the 55th Annual Meeting of the Association for Computational Linguistics (Volume 1: Long Papers)</a:t>
            </a:r>
            <a:r>
              <a:rPr lang="en-US" sz="1300" dirty="0"/>
              <a:t> (pp. 1105-1115).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Liu, Z., Huang, W., Zheng, Y., &amp; Sun, M. (2010, October). Automatic </a:t>
            </a:r>
            <a:r>
              <a:rPr lang="en-US" sz="1300" dirty="0" err="1"/>
              <a:t>keyphrase</a:t>
            </a:r>
            <a:r>
              <a:rPr lang="en-US" sz="1300" dirty="0"/>
              <a:t> extraction via topic decomposition. In </a:t>
            </a:r>
            <a:r>
              <a:rPr lang="en-US" sz="1300" i="1" dirty="0"/>
              <a:t>Proceedings of the 2010 conference on empirical methods in natural language processing</a:t>
            </a:r>
            <a:r>
              <a:rPr lang="en-US" sz="1300" dirty="0"/>
              <a:t> (pp. 366-376). Association for Computational Linguistics.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Gollapalli, S. D., &amp; </a:t>
            </a:r>
            <a:r>
              <a:rPr lang="en-US" sz="1300" dirty="0" err="1"/>
              <a:t>Caragea</a:t>
            </a:r>
            <a:r>
              <a:rPr lang="en-US" sz="1300" dirty="0"/>
              <a:t>, C. (2014, June). Extracting </a:t>
            </a:r>
            <a:r>
              <a:rPr lang="en-US" sz="1300" dirty="0" err="1"/>
              <a:t>keyphrases</a:t>
            </a:r>
            <a:r>
              <a:rPr lang="en-US" sz="1300" dirty="0"/>
              <a:t> from research papers using citation networks. In </a:t>
            </a:r>
            <a:r>
              <a:rPr lang="en-US" sz="1300" i="1" dirty="0"/>
              <a:t>Twenty-Eighth AAAI Conference on Artificial Intelligence</a:t>
            </a:r>
            <a:r>
              <a:rPr lang="en-US" sz="1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2252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EE3D1A-2BCE-CD47-8173-132C08B7457C}"/>
              </a:ext>
            </a:extLst>
          </p:cNvPr>
          <p:cNvSpPr txBox="1"/>
          <p:nvPr/>
        </p:nvSpPr>
        <p:spPr>
          <a:xfrm>
            <a:off x="2521530" y="2828835"/>
            <a:ext cx="39374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dirty="0"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THANKS</a:t>
            </a:r>
            <a:endParaRPr kumimoji="1" lang="zh-CN" altLang="en-US" sz="6600" dirty="0">
              <a:solidFill>
                <a:schemeClr val="bg1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0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2F2210-E3E6-4DFD-8B42-2410A9E6C17E}"/>
              </a:ext>
            </a:extLst>
          </p:cNvPr>
          <p:cNvSpPr txBox="1"/>
          <p:nvPr/>
        </p:nvSpPr>
        <p:spPr>
          <a:xfrm>
            <a:off x="602108" y="813509"/>
            <a:ext cx="10987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2674FF"/>
                </a:solidFill>
              </a:rPr>
              <a:t>业务背景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C3C639-7991-4278-8BDC-CF35578B1D75}"/>
              </a:ext>
            </a:extLst>
          </p:cNvPr>
          <p:cNvSpPr txBox="1"/>
          <p:nvPr/>
        </p:nvSpPr>
        <p:spPr>
          <a:xfrm>
            <a:off x="2708380" y="2905780"/>
            <a:ext cx="677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ym typeface="Wingdings" panose="05000000000000000000" pitchFamily="2" charset="2"/>
              </a:rPr>
              <a:t>时代光华</a:t>
            </a:r>
            <a:r>
              <a:rPr lang="zh-CN" altLang="en-US" sz="2800" dirty="0"/>
              <a:t>培训课程推荐  </a:t>
            </a:r>
            <a:r>
              <a:rPr lang="en-US" altLang="zh-CN" sz="2800" dirty="0">
                <a:sym typeface="Wingdings" panose="05000000000000000000" pitchFamily="2" charset="2"/>
              </a:rPr>
              <a:t>  </a:t>
            </a:r>
            <a:r>
              <a:rPr lang="zh-CN" altLang="en-US" sz="2800" dirty="0">
                <a:sym typeface="Wingdings" panose="05000000000000000000" pitchFamily="2" charset="2"/>
              </a:rPr>
              <a:t>给课程打标签</a:t>
            </a:r>
            <a:endParaRPr lang="en-US" altLang="zh-CN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3696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2F2210-E3E6-4DFD-8B42-2410A9E6C17E}"/>
              </a:ext>
            </a:extLst>
          </p:cNvPr>
          <p:cNvSpPr txBox="1"/>
          <p:nvPr/>
        </p:nvSpPr>
        <p:spPr>
          <a:xfrm>
            <a:off x="602108" y="813509"/>
            <a:ext cx="10987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2674FF"/>
                </a:solidFill>
              </a:rPr>
              <a:t>方法综述</a:t>
            </a:r>
            <a:endParaRPr lang="en-US" altLang="zh-CN" sz="4400" dirty="0">
              <a:solidFill>
                <a:srgbClr val="2674FF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4AA67B2-AEDE-4650-A265-769C173CA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87" y="1821901"/>
            <a:ext cx="9025611" cy="321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7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14B113A-84E8-4688-A31A-BF75851A2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70" y="168781"/>
            <a:ext cx="9992860" cy="652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2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6B6BCC5-AA19-4C77-BCEF-4A0C36EBF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487" y="2553184"/>
            <a:ext cx="6703026" cy="175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D924F02-57E0-46EA-B8BA-B95AD4471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529917"/>
              </p:ext>
            </p:extLst>
          </p:nvPr>
        </p:nvGraphicFramePr>
        <p:xfrm>
          <a:off x="279400" y="280871"/>
          <a:ext cx="11633200" cy="62412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2962">
                  <a:extLst>
                    <a:ext uri="{9D8B030D-6E8A-4147-A177-3AD203B41FA5}">
                      <a16:colId xmlns:a16="http://schemas.microsoft.com/office/drawing/2014/main" val="1477565887"/>
                    </a:ext>
                  </a:extLst>
                </a:gridCol>
                <a:gridCol w="1176265">
                  <a:extLst>
                    <a:ext uri="{9D8B030D-6E8A-4147-A177-3AD203B41FA5}">
                      <a16:colId xmlns:a16="http://schemas.microsoft.com/office/drawing/2014/main" val="526152584"/>
                    </a:ext>
                  </a:extLst>
                </a:gridCol>
                <a:gridCol w="4693185">
                  <a:extLst>
                    <a:ext uri="{9D8B030D-6E8A-4147-A177-3AD203B41FA5}">
                      <a16:colId xmlns:a16="http://schemas.microsoft.com/office/drawing/2014/main" val="3723517219"/>
                    </a:ext>
                  </a:extLst>
                </a:gridCol>
                <a:gridCol w="2335576">
                  <a:extLst>
                    <a:ext uri="{9D8B030D-6E8A-4147-A177-3AD203B41FA5}">
                      <a16:colId xmlns:a16="http://schemas.microsoft.com/office/drawing/2014/main" val="1987095622"/>
                    </a:ext>
                  </a:extLst>
                </a:gridCol>
                <a:gridCol w="2515212">
                  <a:extLst>
                    <a:ext uri="{9D8B030D-6E8A-4147-A177-3AD203B41FA5}">
                      <a16:colId xmlns:a16="http://schemas.microsoft.com/office/drawing/2014/main" val="3222924056"/>
                    </a:ext>
                  </a:extLst>
                </a:gridCol>
              </a:tblGrid>
              <a:tr h="4608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Methods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1" marR="6511" marT="651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Techniques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1" marR="6511" marT="651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Advantages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1" marR="6511" marT="651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Drawbacks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1" marR="6511" marT="651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08967"/>
                  </a:ext>
                </a:extLst>
              </a:tr>
              <a:tr h="44027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Statistical methods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1" marR="6511" marT="651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TF-IDF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(Li et al., 2007)</a:t>
                      </a:r>
                    </a:p>
                  </a:txBody>
                  <a:tcPr marL="6511" marR="6511" marT="651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当一个词在文档频率越高并且新鲜度高（即普遍度低），其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TF-IDF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值越高</a:t>
                      </a:r>
                    </a:p>
                  </a:txBody>
                  <a:tcPr marL="6511" marR="6511" marT="651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- </a:t>
                      </a:r>
                      <a:r>
                        <a:rPr lang="zh-CN" altLang="en-US" sz="1400" u="none" strike="noStrike" dirty="0">
                          <a:effectLst/>
                        </a:rPr>
                        <a:t>无需标注数据</a:t>
                      </a:r>
                      <a:br>
                        <a:rPr lang="zh-CN" altLang="en-US" sz="1400" u="none" strike="noStrike" dirty="0">
                          <a:effectLst/>
                        </a:rPr>
                      </a:br>
                      <a:r>
                        <a:rPr lang="en-US" altLang="zh-CN" sz="1400" u="none" strike="noStrike" dirty="0">
                          <a:effectLst/>
                        </a:rPr>
                        <a:t>- </a:t>
                      </a:r>
                      <a:r>
                        <a:rPr lang="zh-CN" altLang="en-US" sz="1400" u="none" strike="noStrike" dirty="0">
                          <a:effectLst/>
                        </a:rPr>
                        <a:t>方便实施</a:t>
                      </a:r>
                      <a:endParaRPr lang="en-US" sz="14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 </a:t>
                      </a:r>
                      <a:r>
                        <a:rPr lang="zh-CN" altLang="en-US" sz="1400" u="none" strike="noStrike" dirty="0">
                          <a:effectLst/>
                        </a:rPr>
                        <a:t>适用于多种语言场景</a:t>
                      </a:r>
                      <a:endParaRPr lang="en-US" sz="14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- </a:t>
                      </a:r>
                      <a:r>
                        <a:rPr lang="zh-CN" altLang="en-US" sz="1400" u="none" strike="noStrike" dirty="0">
                          <a:effectLst/>
                        </a:rPr>
                        <a:t>相比</a:t>
                      </a:r>
                      <a:r>
                        <a:rPr lang="en-US" sz="1400" u="none" strike="noStrike" dirty="0">
                          <a:effectLst/>
                        </a:rPr>
                        <a:t>PageRank</a:t>
                      </a:r>
                      <a:r>
                        <a:rPr lang="zh-CN" altLang="en-US" sz="1400" u="none" strike="noStrike" dirty="0">
                          <a:effectLst/>
                        </a:rPr>
                        <a:t>等迭代算法，计算复杂度低，运行快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1" marR="6511" marT="651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- </a:t>
                      </a:r>
                      <a:r>
                        <a:rPr lang="zh-CN" altLang="en-US" sz="1400" u="none" strike="noStrike" dirty="0">
                          <a:effectLst/>
                        </a:rPr>
                        <a:t>缺乏对语义相关性的考虑</a:t>
                      </a:r>
                      <a:br>
                        <a:rPr lang="zh-CN" altLang="en-US" sz="1400" u="none" strike="noStrike" dirty="0">
                          <a:effectLst/>
                        </a:rPr>
                      </a:br>
                      <a:r>
                        <a:rPr lang="en-US" altLang="zh-CN" sz="1400" u="none" strike="noStrike" dirty="0">
                          <a:effectLst/>
                        </a:rPr>
                        <a:t>- </a:t>
                      </a:r>
                      <a:r>
                        <a:rPr lang="zh-CN" altLang="en-US" sz="1400" u="none" strike="noStrike" dirty="0">
                          <a:effectLst/>
                        </a:rPr>
                        <a:t>准确度不够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1" marR="6511" marT="651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398698"/>
                  </a:ext>
                </a:extLst>
              </a:tr>
              <a:tr h="11218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KP-Miner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El-</a:t>
                      </a:r>
                      <a:r>
                        <a:rPr lang="en-US" sz="1200" b="0" i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Beltagy</a:t>
                      </a:r>
                      <a:r>
                        <a:rPr lang="en-US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al., 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2009)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1" marR="6511" marT="651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The TF-IDF model in conjunction with the introduced boosting factor</a:t>
                      </a:r>
                      <a:r>
                        <a:rPr lang="zh-CN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zh-CN" sz="1400" u="none" strike="noStrike" dirty="0">
                          <a:effectLst/>
                        </a:rPr>
                        <a:t>(N=word</a:t>
                      </a:r>
                      <a:r>
                        <a:rPr lang="zh-CN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zh-CN" sz="1400" u="none" strike="noStrike" dirty="0">
                          <a:effectLst/>
                        </a:rPr>
                        <a:t>length,</a:t>
                      </a:r>
                      <a:r>
                        <a:rPr lang="zh-CN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zh-CN" sz="1400" u="none" strike="noStrike" dirty="0">
                          <a:effectLst/>
                        </a:rPr>
                        <a:t>P=word</a:t>
                      </a:r>
                      <a:r>
                        <a:rPr lang="zh-CN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zh-CN" sz="1400" u="none" strike="noStrike" dirty="0" err="1">
                          <a:effectLst/>
                        </a:rPr>
                        <a:t>positon</a:t>
                      </a:r>
                      <a:r>
                        <a:rPr lang="en-US" altLang="zh-CN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1" marR="6511" marT="6511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188822"/>
                  </a:ext>
                </a:extLst>
              </a:tr>
              <a:tr h="1720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RAKE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Rose et al., 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2010)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1" marR="6511" marT="651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断句分词：</a:t>
                      </a:r>
                      <a:r>
                        <a:rPr lang="en-US" altLang="zh-CN" sz="1400" u="none" strike="noStrike" dirty="0">
                          <a:effectLst/>
                        </a:rPr>
                        <a:t>split into sequences of contiguous words at phrase delimiters and stop word positions</a:t>
                      </a:r>
                      <a:r>
                        <a:rPr lang="zh-CN" altLang="en-US" sz="1400" u="none" strike="noStrike" dirty="0">
                          <a:effectLst/>
                        </a:rPr>
                        <a:t>；</a:t>
                      </a:r>
                      <a:endParaRPr lang="en-US" altLang="zh-CN" sz="14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建立</a:t>
                      </a:r>
                      <a:r>
                        <a:rPr lang="en-US" sz="1400" u="none" strike="noStrike" dirty="0">
                          <a:effectLst/>
                        </a:rPr>
                        <a:t>co-occurrence</a:t>
                      </a:r>
                      <a:r>
                        <a:rPr lang="zh-CN" altLang="en-US" sz="1400" u="none" strike="noStrike" dirty="0">
                          <a:effectLst/>
                        </a:rPr>
                        <a:t>共现矩阵</a:t>
                      </a:r>
                      <a:r>
                        <a:rPr lang="en-US" sz="1400" u="none" strike="noStrike" dirty="0">
                          <a:effectLst/>
                        </a:rPr>
                        <a:t>；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centrality </a:t>
                      </a:r>
                      <a:r>
                        <a:rPr lang="en-US" sz="1400" u="none" strike="noStrike" dirty="0" err="1">
                          <a:effectLst/>
                        </a:rPr>
                        <a:t>measure：frequence</a:t>
                      </a:r>
                      <a:r>
                        <a:rPr lang="en-US" sz="1400" u="none" strike="noStrike" dirty="0">
                          <a:effectLst/>
                        </a:rPr>
                        <a:t>, degree, ratio of degree to frequency；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zh-CN" altLang="en-US" sz="1400" u="none" strike="noStrike" dirty="0">
                          <a:effectLst/>
                        </a:rPr>
                        <a:t>根据得分高低排序；</a:t>
                      </a:r>
                      <a:br>
                        <a:rPr lang="zh-CN" altLang="en-US" sz="1400" u="none" strike="noStrike" dirty="0">
                          <a:effectLst/>
                        </a:rPr>
                      </a:br>
                      <a:r>
                        <a:rPr lang="zh-CN" altLang="en-US" sz="1400" u="none" strike="noStrike" dirty="0">
                          <a:effectLst/>
                        </a:rPr>
                        <a:t>每个关键词的分数</a:t>
                      </a:r>
                      <a:r>
                        <a:rPr lang="en-US" altLang="zh-CN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>
                          <a:effectLst/>
                        </a:rPr>
                        <a:t>sum of its member word scores</a:t>
                      </a:r>
                      <a:endParaRPr lang="en-US" altLang="zh-CN" sz="1400" u="none" strike="noStrike" dirty="0">
                        <a:effectLst/>
                        <a:sym typeface="Wingdings" panose="05000000000000000000" pitchFamily="2" charset="2"/>
                      </a:endParaRPr>
                    </a:p>
                  </a:txBody>
                  <a:tcPr marL="6511" marR="6511" marT="651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82111"/>
                  </a:ext>
                </a:extLst>
              </a:tr>
              <a:tr h="24976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YAKE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(Campos et al., 2020)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1" marR="6511" marT="651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断句分词等数据预处理，得到</a:t>
                      </a:r>
                      <a:r>
                        <a:rPr lang="en-US" sz="1400" u="none" strike="noStrike" dirty="0">
                          <a:effectLst/>
                        </a:rPr>
                        <a:t>candidate term；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zh-CN" altLang="en-US" sz="1400" u="none" strike="noStrike" dirty="0">
                          <a:effectLst/>
                        </a:rPr>
                        <a:t>计算</a:t>
                      </a:r>
                      <a:r>
                        <a:rPr lang="en-US" altLang="zh-CN" sz="1400" u="none" strike="noStrike" dirty="0">
                          <a:effectLst/>
                        </a:rPr>
                        <a:t>5</a:t>
                      </a:r>
                      <a:r>
                        <a:rPr lang="zh-CN" altLang="en-US" sz="1400" u="none" strike="noStrike" dirty="0">
                          <a:effectLst/>
                        </a:rPr>
                        <a:t>个</a:t>
                      </a:r>
                      <a:r>
                        <a:rPr lang="en-US" sz="1400" u="none" strike="noStrike" dirty="0" err="1">
                          <a:effectLst/>
                        </a:rPr>
                        <a:t>features：casing</a:t>
                      </a:r>
                      <a:r>
                        <a:rPr lang="en-US" sz="1400" u="none" strike="noStrike" dirty="0">
                          <a:effectLst/>
                        </a:rPr>
                        <a:t>, term position, term frequency normalization, term relatedness to context, term different sentence；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zh-CN" altLang="en-US" sz="1400" u="none" strike="noStrike" dirty="0">
                          <a:effectLst/>
                        </a:rPr>
                        <a:t>通过公式计算每个</a:t>
                      </a:r>
                      <a:r>
                        <a:rPr lang="en-US" sz="1400" u="none" strike="noStrike" dirty="0">
                          <a:effectLst/>
                        </a:rPr>
                        <a:t>term</a:t>
                      </a:r>
                      <a:r>
                        <a:rPr lang="zh-CN" altLang="en-US" sz="1400" u="none" strike="noStrike" dirty="0">
                          <a:effectLst/>
                        </a:rPr>
                        <a:t>的</a:t>
                      </a:r>
                      <a:r>
                        <a:rPr lang="en-US" sz="1400" u="none" strike="noStrike" dirty="0">
                          <a:effectLst/>
                        </a:rPr>
                        <a:t>score；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zh-CN" altLang="en-US" sz="1400" u="none" strike="noStrike" dirty="0">
                          <a:effectLst/>
                        </a:rPr>
                        <a:t>生成</a:t>
                      </a:r>
                      <a:r>
                        <a:rPr lang="en-US" sz="1400" u="none" strike="noStrike" dirty="0">
                          <a:effectLst/>
                        </a:rPr>
                        <a:t>n-grams</a:t>
                      </a:r>
                      <a:r>
                        <a:rPr lang="zh-CN" altLang="en-US" sz="1400" u="none" strike="noStrike" dirty="0">
                          <a:effectLst/>
                        </a:rPr>
                        <a:t>得到</a:t>
                      </a:r>
                      <a:r>
                        <a:rPr lang="en-US" sz="1400" u="none" strike="noStrike" dirty="0">
                          <a:effectLst/>
                        </a:rPr>
                        <a:t>candidate keywords；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zh-CN" altLang="en-US" sz="1400" u="none" strike="noStrike" dirty="0">
                          <a:effectLst/>
                        </a:rPr>
                        <a:t>通过公式计算得到每个候选</a:t>
                      </a:r>
                      <a:r>
                        <a:rPr lang="en-US" sz="1400" u="none" strike="noStrike" dirty="0">
                          <a:effectLst/>
                        </a:rPr>
                        <a:t>keywords</a:t>
                      </a:r>
                      <a:r>
                        <a:rPr lang="zh-CN" altLang="en-US" sz="1400" u="none" strike="noStrike" dirty="0">
                          <a:effectLst/>
                        </a:rPr>
                        <a:t>的得分；</a:t>
                      </a:r>
                      <a:br>
                        <a:rPr lang="zh-CN" altLang="en-US" sz="1400" u="none" strike="noStrike" dirty="0">
                          <a:effectLst/>
                        </a:rPr>
                      </a:br>
                      <a:r>
                        <a:rPr lang="zh-CN" altLang="en-US" sz="1400" u="none" strike="noStrike" dirty="0">
                          <a:effectLst/>
                        </a:rPr>
                        <a:t>用三种相似度计算方法去学习</a:t>
                      </a:r>
                      <a:r>
                        <a:rPr lang="en-US" sz="1400" u="none" strike="noStrike" dirty="0">
                          <a:effectLst/>
                        </a:rPr>
                        <a:t>deduplication </a:t>
                      </a:r>
                      <a:r>
                        <a:rPr lang="en-US" sz="1400" u="none" strike="noStrike" dirty="0" err="1">
                          <a:effectLst/>
                        </a:rPr>
                        <a:t>phrase：the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Levenshtein</a:t>
                      </a:r>
                      <a:r>
                        <a:rPr lang="en-US" sz="1400" u="none" strike="noStrike" dirty="0">
                          <a:effectLst/>
                        </a:rPr>
                        <a:t> similarity, the </a:t>
                      </a:r>
                      <a:r>
                        <a:rPr lang="en-US" sz="1400" u="none" strike="noStrike" dirty="0" err="1">
                          <a:effectLst/>
                        </a:rPr>
                        <a:t>Jaro</a:t>
                      </a:r>
                      <a:r>
                        <a:rPr lang="en-US" sz="1400" u="none" strike="noStrike" dirty="0">
                          <a:effectLst/>
                        </a:rPr>
                        <a:t>-Winkler similarity, the sequence matcher；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zh-CN" altLang="en-US" sz="1400" u="none" strike="noStrike" dirty="0">
                          <a:effectLst/>
                        </a:rPr>
                        <a:t>最后，对剩下的</a:t>
                      </a:r>
                      <a:r>
                        <a:rPr lang="en-US" sz="1400" u="none" strike="noStrike" dirty="0">
                          <a:effectLst/>
                        </a:rPr>
                        <a:t>keywords</a:t>
                      </a:r>
                      <a:r>
                        <a:rPr lang="zh-CN" altLang="en-US" sz="1400" u="none" strike="noStrike" dirty="0">
                          <a:effectLst/>
                        </a:rPr>
                        <a:t>根据得分得到</a:t>
                      </a:r>
                      <a:r>
                        <a:rPr lang="en-US" sz="1400" u="none" strike="noStrike" dirty="0">
                          <a:effectLst/>
                        </a:rPr>
                        <a:t>top 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1" marR="6511" marT="6511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13216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2F220EC2-56CA-4D5B-B80B-55CD5DDAD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174" y="1623528"/>
            <a:ext cx="3143551" cy="66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1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72C8C9-00D8-463F-9559-1CA09864740A}"/>
              </a:ext>
            </a:extLst>
          </p:cNvPr>
          <p:cNvSpPr txBox="1"/>
          <p:nvPr/>
        </p:nvSpPr>
        <p:spPr>
          <a:xfrm>
            <a:off x="585761" y="915747"/>
            <a:ext cx="9812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分词到最细粒度的</a:t>
            </a:r>
            <a:r>
              <a:rPr lang="en-US" altLang="zh-CN" dirty="0"/>
              <a:t>word</a:t>
            </a:r>
          </a:p>
          <a:p>
            <a:r>
              <a:rPr lang="en-US" altLang="zh-CN" dirty="0"/>
              <a:t>     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过滤停用词</a:t>
            </a:r>
            <a:r>
              <a:rPr lang="en-US" altLang="zh-CN" dirty="0"/>
              <a:t>/</a:t>
            </a:r>
            <a:r>
              <a:rPr lang="zh-CN" altLang="en-US" dirty="0"/>
              <a:t>数字</a:t>
            </a:r>
            <a:r>
              <a:rPr lang="en-US" altLang="zh-CN" dirty="0"/>
              <a:t>/</a:t>
            </a:r>
            <a:r>
              <a:rPr lang="zh-CN" altLang="en-US" dirty="0"/>
              <a:t>标点符号等，构建关键词候选集</a:t>
            </a:r>
            <a:endParaRPr lang="en-US" altLang="zh-CN" dirty="0"/>
          </a:p>
          <a:p>
            <a:r>
              <a:rPr lang="en-US" altLang="zh-CN" dirty="0">
                <a:sym typeface="Wingdings" panose="05000000000000000000" pitchFamily="2" charset="2"/>
              </a:rPr>
              <a:t>        ranking </a:t>
            </a:r>
            <a:r>
              <a:rPr lang="en-US" altLang="zh-CN" dirty="0" err="1">
                <a:sym typeface="Wingdings" panose="05000000000000000000" pitchFamily="2" charset="2"/>
              </a:rPr>
              <a:t>algorithim</a:t>
            </a:r>
            <a:r>
              <a:rPr lang="en-US" altLang="zh-CN" dirty="0">
                <a:sym typeface="Wingdings" panose="05000000000000000000" pitchFamily="2" charset="2"/>
              </a:rPr>
              <a:t> (centrality measure)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    word scores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    </a:t>
            </a:r>
            <a:r>
              <a:rPr lang="zh-CN" altLang="en-US" dirty="0">
                <a:sym typeface="Wingdings" panose="05000000000000000000" pitchFamily="2" charset="2"/>
              </a:rPr>
              <a:t>过滤脏</a:t>
            </a:r>
            <a:r>
              <a:rPr lang="en-US" altLang="zh-CN" dirty="0">
                <a:sym typeface="Wingdings" panose="05000000000000000000" pitchFamily="2" charset="2"/>
              </a:rPr>
              <a:t>words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    top k words</a:t>
            </a:r>
            <a:r>
              <a:rPr lang="zh-CN" altLang="en-US" dirty="0">
                <a:sym typeface="Wingdings" panose="05000000000000000000" pitchFamily="2" charset="2"/>
              </a:rPr>
              <a:t>， 即</a:t>
            </a:r>
            <a:r>
              <a:rPr lang="en-US" altLang="zh-CN" dirty="0">
                <a:sym typeface="Wingdings" panose="05000000000000000000" pitchFamily="2" charset="2"/>
              </a:rPr>
              <a:t>keywords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    </a:t>
            </a:r>
            <a:r>
              <a:rPr lang="zh-CN" altLang="en-US" dirty="0"/>
              <a:t>在原始文本中标记</a:t>
            </a:r>
            <a:r>
              <a:rPr lang="en-US" altLang="zh-CN" dirty="0"/>
              <a:t>keywords</a:t>
            </a:r>
            <a:r>
              <a:rPr lang="zh-CN" altLang="en-US" dirty="0"/>
              <a:t>，若形成相邻词组，则组合成关键短语</a:t>
            </a:r>
            <a:endParaRPr lang="en-US" altLang="zh-CN" dirty="0"/>
          </a:p>
          <a:p>
            <a:r>
              <a:rPr lang="zh-CN" altLang="en-US" dirty="0"/>
              <a:t>            通常，</a:t>
            </a:r>
            <a:r>
              <a:rPr lang="en-US" altLang="zh-CN" dirty="0"/>
              <a:t>score of </a:t>
            </a:r>
            <a:r>
              <a:rPr lang="en-US" altLang="zh-CN" dirty="0" err="1"/>
              <a:t>keyphrase</a:t>
            </a:r>
            <a:r>
              <a:rPr lang="en-US" altLang="zh-CN" dirty="0"/>
              <a:t> = sum of </a:t>
            </a:r>
            <a:r>
              <a:rPr lang="en-US" dirty="0"/>
              <a:t>its member word scores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915446-5374-4117-BF26-DD6F5A4B454A}"/>
              </a:ext>
            </a:extLst>
          </p:cNvPr>
          <p:cNvSpPr txBox="1"/>
          <p:nvPr/>
        </p:nvSpPr>
        <p:spPr>
          <a:xfrm>
            <a:off x="585761" y="35243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关键短语的构建：</a:t>
            </a:r>
            <a:endParaRPr 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F1B133-DF1F-4B59-9D9F-EF693D7CEDA8}"/>
              </a:ext>
            </a:extLst>
          </p:cNvPr>
          <p:cNvSpPr txBox="1"/>
          <p:nvPr/>
        </p:nvSpPr>
        <p:spPr>
          <a:xfrm>
            <a:off x="585761" y="3325721"/>
            <a:ext cx="98686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分词到</a:t>
            </a:r>
            <a:r>
              <a:rPr lang="en-US" altLang="zh-CN" dirty="0"/>
              <a:t>phrase</a:t>
            </a:r>
            <a:r>
              <a:rPr lang="zh-CN" altLang="en-US" dirty="0"/>
              <a:t>粒度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n-grams/the longest noun phrases/split at phrase delimiters and stop word positions</a:t>
            </a:r>
          </a:p>
          <a:p>
            <a:r>
              <a:rPr lang="en-US" altLang="zh-CN" dirty="0"/>
              <a:t>     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/>
              <a:t>结合 </a:t>
            </a:r>
            <a:r>
              <a:rPr lang="en-US" dirty="0"/>
              <a:t>pattern</a:t>
            </a:r>
            <a:r>
              <a:rPr lang="zh-CN" altLang="en-US" dirty="0"/>
              <a:t>、最少出现次数等，</a:t>
            </a:r>
            <a:r>
              <a:rPr lang="zh-CN" altLang="en-US" dirty="0">
                <a:sym typeface="Wingdings" panose="05000000000000000000" pitchFamily="2" charset="2"/>
              </a:rPr>
              <a:t>构建关键短语候选集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英文一般取</a:t>
            </a:r>
            <a:r>
              <a:rPr lang="en-US" altLang="zh-CN" dirty="0"/>
              <a:t>/</a:t>
            </a:r>
            <a:r>
              <a:rPr lang="en-US" dirty="0"/>
              <a:t>Adj*Noun+/</a:t>
            </a:r>
            <a:r>
              <a:rPr lang="zh-CN" altLang="en-US" dirty="0"/>
              <a:t>作为</a:t>
            </a:r>
            <a:r>
              <a:rPr lang="en-US" dirty="0"/>
              <a:t>pattern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    ranking </a:t>
            </a:r>
            <a:r>
              <a:rPr lang="en-US" altLang="zh-CN" dirty="0" err="1">
                <a:sym typeface="Wingdings" panose="05000000000000000000" pitchFamily="2" charset="2"/>
              </a:rPr>
              <a:t>algorithim</a:t>
            </a:r>
            <a:r>
              <a:rPr lang="en-US" altLang="zh-CN" dirty="0">
                <a:sym typeface="Wingdings" panose="05000000000000000000" pitchFamily="2" charset="2"/>
              </a:rPr>
              <a:t> (centrality measure)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    phrase scores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    </a:t>
            </a:r>
            <a:r>
              <a:rPr lang="zh-CN" altLang="en-US" dirty="0">
                <a:sym typeface="Wingdings" panose="05000000000000000000" pitchFamily="2" charset="2"/>
              </a:rPr>
              <a:t>过滤脏</a:t>
            </a:r>
            <a:r>
              <a:rPr lang="en-US" altLang="zh-CN" dirty="0">
                <a:sym typeface="Wingdings" panose="05000000000000000000" pitchFamily="2" charset="2"/>
              </a:rPr>
              <a:t>phrases (</a:t>
            </a:r>
            <a:r>
              <a:rPr lang="en-US" dirty="0"/>
              <a:t>stability test/deduplication phrase check)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       top K phrases</a:t>
            </a:r>
            <a:endParaRPr 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40C95D3-CDD7-4115-B58D-76C11500D9F6}"/>
              </a:ext>
            </a:extLst>
          </p:cNvPr>
          <p:cNvGrpSpPr/>
          <p:nvPr/>
        </p:nvGrpSpPr>
        <p:grpSpPr>
          <a:xfrm>
            <a:off x="7918909" y="110166"/>
            <a:ext cx="4108532" cy="3514046"/>
            <a:chOff x="7918909" y="297455"/>
            <a:chExt cx="4108532" cy="351404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2028E07-D35C-4429-B1DC-81B50CD91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8909" y="297455"/>
              <a:ext cx="4108532" cy="3250189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5CA7712-1FE2-4F82-8D19-218ECBDEB6F6}"/>
                </a:ext>
              </a:extLst>
            </p:cNvPr>
            <p:cNvSpPr txBox="1"/>
            <p:nvPr/>
          </p:nvSpPr>
          <p:spPr>
            <a:xfrm>
              <a:off x="10231692" y="3534502"/>
              <a:ext cx="179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(Mihalcea &amp;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Tarau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2004)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B4B01F7-CA1B-4182-9A71-5DB20F2BC32B}"/>
              </a:ext>
            </a:extLst>
          </p:cNvPr>
          <p:cNvGrpSpPr/>
          <p:nvPr/>
        </p:nvGrpSpPr>
        <p:grpSpPr>
          <a:xfrm>
            <a:off x="4966741" y="4976383"/>
            <a:ext cx="6738650" cy="1931740"/>
            <a:chOff x="3829815" y="4767304"/>
            <a:chExt cx="6738650" cy="193174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3A2AF0C-A2E6-4CF2-AC5D-BAC98CCD7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815" y="4767304"/>
              <a:ext cx="6738650" cy="1636031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CFC4CB7-AAF1-46C3-9ED2-CC18F1946ED8}"/>
                </a:ext>
              </a:extLst>
            </p:cNvPr>
            <p:cNvSpPr txBox="1"/>
            <p:nvPr/>
          </p:nvSpPr>
          <p:spPr>
            <a:xfrm>
              <a:off x="9128928" y="6422045"/>
              <a:ext cx="1439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(Rose et al.,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43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B8A2C70-2F49-4795-A337-AF301588B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17" y="172950"/>
            <a:ext cx="10006966" cy="651210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D83FC56A-00AD-418C-BA7C-22D7DAFAA3B6}"/>
              </a:ext>
            </a:extLst>
          </p:cNvPr>
          <p:cNvGrpSpPr/>
          <p:nvPr/>
        </p:nvGrpSpPr>
        <p:grpSpPr>
          <a:xfrm>
            <a:off x="27158" y="2071965"/>
            <a:ext cx="2165849" cy="1558501"/>
            <a:chOff x="27158" y="2071965"/>
            <a:chExt cx="2165849" cy="1558501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97A4E34-D792-4AFB-9E87-B7941AC13F2A}"/>
                </a:ext>
              </a:extLst>
            </p:cNvPr>
            <p:cNvSpPr txBox="1"/>
            <p:nvPr/>
          </p:nvSpPr>
          <p:spPr>
            <a:xfrm>
              <a:off x="27158" y="2071965"/>
              <a:ext cx="2165849" cy="10772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/>
                <a:t>共现关系</a:t>
              </a:r>
              <a:endParaRPr lang="en-US" sz="1600" b="1" dirty="0"/>
            </a:p>
            <a:p>
              <a:pPr algn="ctr"/>
              <a:r>
                <a:rPr lang="en-US" sz="1600" b="1" dirty="0"/>
                <a:t>Co-occurrence relation </a:t>
              </a:r>
            </a:p>
            <a:p>
              <a:pPr algn="ctr"/>
              <a:r>
                <a:rPr lang="en-US" sz="1600" b="1" dirty="0"/>
                <a:t>within a window</a:t>
              </a:r>
            </a:p>
            <a:p>
              <a:pPr algn="ctr"/>
              <a:r>
                <a:rPr lang="en-US" sz="1600" b="1" dirty="0"/>
                <a:t>of 2-10 words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84AF821D-7A29-4F11-A371-3ADBD127C721}"/>
                </a:ext>
              </a:extLst>
            </p:cNvPr>
            <p:cNvCxnSpPr/>
            <p:nvPr/>
          </p:nvCxnSpPr>
          <p:spPr>
            <a:xfrm flipH="1" flipV="1">
              <a:off x="1434138" y="3138023"/>
              <a:ext cx="429658" cy="492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2DC2FE4B-C496-45F7-8F4E-49D8C3722C3F}"/>
              </a:ext>
            </a:extLst>
          </p:cNvPr>
          <p:cNvSpPr txBox="1"/>
          <p:nvPr/>
        </p:nvSpPr>
        <p:spPr>
          <a:xfrm>
            <a:off x="342901" y="308610"/>
            <a:ext cx="5634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无向图：</a:t>
            </a:r>
            <a:r>
              <a:rPr lang="en-US" altLang="zh-CN" dirty="0"/>
              <a:t>” For loosely connected graphs, with the number</a:t>
            </a:r>
          </a:p>
          <a:p>
            <a:r>
              <a:rPr lang="en-US" altLang="zh-CN" dirty="0"/>
              <a:t>of edges proportional with the number of vertices,</a:t>
            </a:r>
          </a:p>
          <a:p>
            <a:r>
              <a:rPr lang="en-US" altLang="zh-CN" dirty="0"/>
              <a:t>undirected graphs tend to have more gradual convergence curves.” </a:t>
            </a:r>
            <a:r>
              <a:rPr lang="en-US" altLang="zh-CN" sz="1600" dirty="0"/>
              <a:t>(</a:t>
            </a:r>
            <a:r>
              <a:rPr lang="en-US" sz="1600" dirty="0"/>
              <a:t>Mihalcea, 2004)</a:t>
            </a:r>
            <a:endParaRPr 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056C5BB-0C07-4171-95E4-73DF4B44D438}"/>
              </a:ext>
            </a:extLst>
          </p:cNvPr>
          <p:cNvGrpSpPr/>
          <p:nvPr/>
        </p:nvGrpSpPr>
        <p:grpSpPr>
          <a:xfrm>
            <a:off x="6572250" y="1131570"/>
            <a:ext cx="4871242" cy="1479004"/>
            <a:chOff x="6572250" y="1131570"/>
            <a:chExt cx="4871242" cy="147900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9CD8D6D-CFAE-40C0-B6EA-3B5E515D7905}"/>
                </a:ext>
              </a:extLst>
            </p:cNvPr>
            <p:cNvSpPr/>
            <p:nvPr/>
          </p:nvSpPr>
          <p:spPr>
            <a:xfrm>
              <a:off x="6572250" y="1131570"/>
              <a:ext cx="800100" cy="274320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D2F22F1-A5E5-4323-9E2D-54E903D729D5}"/>
                </a:ext>
              </a:extLst>
            </p:cNvPr>
            <p:cNvGrpSpPr/>
            <p:nvPr/>
          </p:nvGrpSpPr>
          <p:grpSpPr>
            <a:xfrm>
              <a:off x="7372350" y="1405890"/>
              <a:ext cx="4071142" cy="1204684"/>
              <a:chOff x="7372350" y="1405890"/>
              <a:chExt cx="4071142" cy="1204684"/>
            </a:xfrm>
          </p:grpSpPr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3800131-60B1-4984-AAEE-70A617A58A14}"/>
                  </a:ext>
                </a:extLst>
              </p:cNvPr>
              <p:cNvSpPr txBox="1"/>
              <p:nvPr/>
            </p:nvSpPr>
            <p:spPr>
              <a:xfrm>
                <a:off x="8403232" y="2025799"/>
                <a:ext cx="3040260" cy="58477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+mn-ea"/>
                  </a:rPr>
                  <a:t>求</a:t>
                </a:r>
                <a:r>
                  <a:rPr lang="en-US" altLang="zh-CN" sz="1600" dirty="0">
                    <a:latin typeface="+mn-ea"/>
                  </a:rPr>
                  <a:t>Markov chain</a:t>
                </a:r>
                <a:r>
                  <a:rPr lang="zh-CN" altLang="en-US" sz="1600" dirty="0">
                    <a:latin typeface="+mn-ea"/>
                  </a:rPr>
                  <a:t>的转移概率矩阵，</a:t>
                </a:r>
                <a:endParaRPr lang="en-US" altLang="zh-CN" sz="1600" dirty="0">
                  <a:latin typeface="+mn-ea"/>
                </a:endParaRPr>
              </a:p>
              <a:p>
                <a:r>
                  <a:rPr lang="zh-CN" altLang="en-US" sz="1600" dirty="0">
                    <a:latin typeface="+mn-ea"/>
                  </a:rPr>
                  <a:t>通过迭代求该矩阵的最大特征值</a:t>
                </a:r>
                <a:endParaRPr lang="en-US" sz="1600" dirty="0">
                  <a:latin typeface="+mn-ea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54E0E0C0-A077-49F9-AF48-91361EB2E3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2350" y="1405890"/>
                <a:ext cx="1341532" cy="61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B00AD29-E415-4CC5-B248-B97F77B5C7C4}"/>
              </a:ext>
            </a:extLst>
          </p:cNvPr>
          <p:cNvGrpSpPr/>
          <p:nvPr/>
        </p:nvGrpSpPr>
        <p:grpSpPr>
          <a:xfrm>
            <a:off x="4687407" y="1626887"/>
            <a:ext cx="7362849" cy="3853454"/>
            <a:chOff x="4687407" y="1626887"/>
            <a:chExt cx="7362849" cy="3853454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DA9FF814-3623-4C9F-A5C0-1E2306AC461F}"/>
                </a:ext>
              </a:extLst>
            </p:cNvPr>
            <p:cNvGrpSpPr/>
            <p:nvPr/>
          </p:nvGrpSpPr>
          <p:grpSpPr>
            <a:xfrm>
              <a:off x="4687407" y="1626887"/>
              <a:ext cx="7362849" cy="3543404"/>
              <a:chOff x="4687407" y="1626887"/>
              <a:chExt cx="7362849" cy="3543404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CE86F783-54F1-436E-AD73-EF90B9F1C7B1}"/>
                  </a:ext>
                </a:extLst>
              </p:cNvPr>
              <p:cNvSpPr/>
              <p:nvPr/>
            </p:nvSpPr>
            <p:spPr>
              <a:xfrm>
                <a:off x="4687407" y="1626887"/>
                <a:ext cx="1633491" cy="372862"/>
              </a:xfrm>
              <a:prstGeom prst="round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5442ECD7-1F92-4E3D-B869-22FE9181B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4750" y="3583733"/>
                <a:ext cx="4765506" cy="1586558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</p:pic>
          <p:cxnSp>
            <p:nvCxnSpPr>
              <p:cNvPr id="29" name="连接符: 曲线 28">
                <a:extLst>
                  <a:ext uri="{FF2B5EF4-FFF2-40B4-BE49-F238E27FC236}">
                    <a16:creationId xmlns:a16="http://schemas.microsoft.com/office/drawing/2014/main" id="{34C04770-B9A1-442F-AA0D-8B7F56E3B13D}"/>
                  </a:ext>
                </a:extLst>
              </p:cNvPr>
              <p:cNvCxnSpPr/>
              <p:nvPr/>
            </p:nvCxnSpPr>
            <p:spPr>
              <a:xfrm rot="16200000" flipH="1">
                <a:off x="5356688" y="2448949"/>
                <a:ext cx="2377263" cy="1478861"/>
              </a:xfrm>
              <a:prstGeom prst="curvedConnector3">
                <a:avLst>
                  <a:gd name="adj1" fmla="val 56025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558C916-F393-483D-951F-4E4359264298}"/>
                </a:ext>
              </a:extLst>
            </p:cNvPr>
            <p:cNvSpPr txBox="1"/>
            <p:nvPr/>
          </p:nvSpPr>
          <p:spPr>
            <a:xfrm>
              <a:off x="10837873" y="5203342"/>
              <a:ext cx="12123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baike.baidu.com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353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2244</Words>
  <Application>Microsoft Office PowerPoint</Application>
  <PresentationFormat>宽屏</PresentationFormat>
  <Paragraphs>211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SimHei</vt:lpstr>
      <vt:lpstr>Arial</vt:lpstr>
      <vt:lpstr>Calibri</vt:lpstr>
      <vt:lpstr>Calibri Light</vt:lpstr>
      <vt:lpstr>Cambria Math</vt:lpstr>
      <vt:lpstr>Wingdings</vt:lpstr>
      <vt:lpstr>Office Theme</vt:lpstr>
      <vt:lpstr>关键词&amp;关键短语抽取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Microsoft Office User</dc:creator>
  <cp:lastModifiedBy>Smile</cp:lastModifiedBy>
  <cp:revision>163</cp:revision>
  <dcterms:created xsi:type="dcterms:W3CDTF">2020-01-06T02:31:07Z</dcterms:created>
  <dcterms:modified xsi:type="dcterms:W3CDTF">2020-03-28T07:45:48Z</dcterms:modified>
</cp:coreProperties>
</file>