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3" r:id="rId2"/>
    <p:sldId id="284" r:id="rId3"/>
    <p:sldId id="286" r:id="rId4"/>
    <p:sldId id="287" r:id="rId5"/>
    <p:sldId id="288" r:id="rId6"/>
    <p:sldId id="289" r:id="rId7"/>
    <p:sldId id="290" r:id="rId8"/>
    <p:sldId id="291" r:id="rId9"/>
    <p:sldId id="282" r:id="rId10"/>
  </p:sldIdLst>
  <p:sldSz cx="9144000" cy="5715000" type="screen16x10"/>
  <p:notesSz cx="6858000" cy="9144000"/>
  <p:defaultTextStyle>
    <a:defPPr>
      <a:defRPr lang="zh-Han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8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66"/>
    <a:srgbClr val="00A600"/>
    <a:srgbClr val="149423"/>
    <a:srgbClr val="33CC33"/>
    <a:srgbClr val="56B60E"/>
    <a:srgbClr val="156B13"/>
    <a:srgbClr val="339933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0" autoAdjust="0"/>
    <p:restoredTop sz="95273" autoAdjust="0"/>
  </p:normalViewPr>
  <p:slideViewPr>
    <p:cSldViewPr>
      <p:cViewPr>
        <p:scale>
          <a:sx n="100" d="100"/>
          <a:sy n="100" d="100"/>
        </p:scale>
        <p:origin x="792" y="130"/>
      </p:cViewPr>
      <p:guideLst>
        <p:guide orient="horz" pos="2160"/>
        <p:guide pos="2880"/>
        <p:guide orient="horz" pos="18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Hans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5D1AC-FAB0-7449-9861-CC29E5A94217}" type="datetimeFigureOut">
              <a:rPr kumimoji="1" lang="zh-Hans" altLang="en-US" smtClean="0"/>
              <a:t>2017/3/12</a:t>
            </a:fld>
            <a:endParaRPr kumimoji="1" lang="zh-Hans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ans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Hans" altLang="en-US"/>
              <a:t>单击此处编辑母版文本样式</a:t>
            </a:r>
          </a:p>
          <a:p>
            <a:pPr lvl="1"/>
            <a:r>
              <a:rPr kumimoji="1" lang="zh-Hans" altLang="en-US"/>
              <a:t>二级</a:t>
            </a:r>
          </a:p>
          <a:p>
            <a:pPr lvl="2"/>
            <a:r>
              <a:rPr kumimoji="1" lang="zh-Hans" altLang="en-US"/>
              <a:t>三级</a:t>
            </a:r>
          </a:p>
          <a:p>
            <a:pPr lvl="3"/>
            <a:r>
              <a:rPr kumimoji="1" lang="zh-Hans" altLang="en-US"/>
              <a:t>四级</a:t>
            </a:r>
          </a:p>
          <a:p>
            <a:pPr lvl="4"/>
            <a:r>
              <a:rPr kumimoji="1" lang="zh-Hans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Hans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17185-D629-6442-BA86-61EFDD167D75}" type="slidenum">
              <a:rPr kumimoji="1" lang="zh-Hans" altLang="en-US" smtClean="0"/>
              <a:t>‹#›</a:t>
            </a:fld>
            <a:endParaRPr kumimoji="1" lang="zh-Hans" altLang="en-US"/>
          </a:p>
        </p:txBody>
      </p:sp>
    </p:spTree>
    <p:extLst>
      <p:ext uri="{BB962C8B-B14F-4D97-AF65-F5344CB8AC3E}">
        <p14:creationId xmlns:p14="http://schemas.microsoft.com/office/powerpoint/2010/main" val="2588189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Hans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Hans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CE68-AF87-45A6-AB94-7AA60B758F77}" type="datetime1">
              <a:rPr lang="en-US" altLang="zh-Hans" smtClean="0"/>
              <a:t>3/12/2017</a:t>
            </a:fld>
            <a:endParaRPr lang="zh-Han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Hans" dirty="0"/>
              <a:t>Copyright © 2015 MoboTap Inc. All Rights Reserved. </a:t>
            </a:r>
            <a:endParaRPr lang="zh-Hans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Hans" altLang="en-US" smtClean="0"/>
              <a:t>‹#›</a:t>
            </a:fld>
            <a:endParaRPr lang="zh-Han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Hans" altLang="en-US"/>
              <a:t>单击此处编辑母版文本样式</a:t>
            </a:r>
          </a:p>
          <a:p>
            <a:pPr lvl="1"/>
            <a:r>
              <a:rPr lang="zh-Hans" altLang="en-US"/>
              <a:t>第二级</a:t>
            </a:r>
          </a:p>
          <a:p>
            <a:pPr lvl="2"/>
            <a:r>
              <a:rPr lang="zh-Hans" altLang="en-US"/>
              <a:t>第三级</a:t>
            </a:r>
          </a:p>
          <a:p>
            <a:pPr lvl="3"/>
            <a:r>
              <a:rPr lang="zh-Hans" altLang="en-US"/>
              <a:t>第四级</a:t>
            </a:r>
          </a:p>
          <a:p>
            <a:pPr lvl="4"/>
            <a:r>
              <a:rPr lang="zh-Hans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B12E-193A-440A-907E-80C2691B7B63}" type="datetime1">
              <a:rPr lang="en-US" altLang="zh-Hans" smtClean="0"/>
              <a:t>3/12/2017</a:t>
            </a:fld>
            <a:endParaRPr lang="zh-Han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Hans" dirty="0"/>
              <a:t>Copyright © 2015 MoboTap Inc. All Rights Reserved. </a:t>
            </a:r>
            <a:endParaRPr lang="zh-Hans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Hans" altLang="en-US" smtClean="0"/>
              <a:t>‹#›</a:t>
            </a:fld>
            <a:endParaRPr lang="zh-Han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zh-Hans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zh-Hans" altLang="en-US"/>
              <a:t>单击此处编辑母版文本样式</a:t>
            </a:r>
          </a:p>
          <a:p>
            <a:pPr lvl="1"/>
            <a:r>
              <a:rPr lang="zh-Hans" altLang="en-US"/>
              <a:t>第二级</a:t>
            </a:r>
          </a:p>
          <a:p>
            <a:pPr lvl="2"/>
            <a:r>
              <a:rPr lang="zh-Hans" altLang="en-US"/>
              <a:t>第三级</a:t>
            </a:r>
          </a:p>
          <a:p>
            <a:pPr lvl="3"/>
            <a:r>
              <a:rPr lang="zh-Hans" altLang="en-US"/>
              <a:t>第四级</a:t>
            </a:r>
          </a:p>
          <a:p>
            <a:pPr lvl="4"/>
            <a:r>
              <a:rPr lang="zh-Hans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5275-1441-4A26-AB15-21011E5237DA}" type="datetime1">
              <a:rPr lang="en-US" altLang="zh-Hans" smtClean="0"/>
              <a:t>3/12/2017</a:t>
            </a:fld>
            <a:endParaRPr lang="zh-Han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Hans" dirty="0"/>
              <a:t>Copyright © 2015 MoboTap Inc. All Rights Reserved. </a:t>
            </a:r>
            <a:endParaRPr lang="zh-Hans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Hans" altLang="en-US" smtClean="0"/>
              <a:t>‹#›</a:t>
            </a:fld>
            <a:endParaRPr lang="zh-Han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gradFill flip="none" rotWithShape="1">
          <a:gsLst>
            <a:gs pos="0">
              <a:srgbClr val="56B60E"/>
            </a:gs>
            <a:gs pos="38000">
              <a:srgbClr val="149423"/>
            </a:gs>
            <a:gs pos="100000">
              <a:schemeClr val="accent3">
                <a:lumMod val="50000"/>
              </a:schemeClr>
            </a:gs>
            <a:gs pos="85000">
              <a:srgbClr val="156B13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5951" y="2217430"/>
            <a:ext cx="8291264" cy="800088"/>
          </a:xfrm>
        </p:spPr>
        <p:txBody>
          <a:bodyPr>
            <a:noAutofit/>
          </a:bodyPr>
          <a:lstStyle>
            <a:lvl1pPr algn="ctr">
              <a:defRPr sz="4000" b="1" baseline="0">
                <a:solidFill>
                  <a:srgbClr val="FFFFFF"/>
                </a:solidFill>
                <a:latin typeface="Segoe UI" panose="020B0502040204020203" pitchFamily="34" charset="0"/>
                <a:ea typeface="Meiryo UI" panose="020B0604030504040204" pitchFamily="34" charset="-128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Enter</a:t>
            </a:r>
            <a:r>
              <a:rPr lang="zh-Hans" altLang="en-US" dirty="0"/>
              <a:t> </a:t>
            </a:r>
            <a:r>
              <a:rPr lang="en-US" altLang="zh-Hans" dirty="0"/>
              <a:t>Your Subject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497572"/>
            <a:ext cx="8363272" cy="44632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Segoe UI Light"/>
                <a:cs typeface="Segoe UI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Hans" dirty="0"/>
              <a:t>Enter</a:t>
            </a:r>
            <a:r>
              <a:rPr lang="zh-Hans" altLang="en-US" dirty="0"/>
              <a:t> </a:t>
            </a:r>
            <a:r>
              <a:rPr lang="en-US" altLang="zh-Hans" dirty="0"/>
              <a:t>Your</a:t>
            </a:r>
            <a:r>
              <a:rPr lang="zh-Hans" altLang="en-US" dirty="0"/>
              <a:t> </a:t>
            </a:r>
            <a:r>
              <a:rPr lang="en-US" altLang="zh-Hans" dirty="0"/>
              <a:t>Name</a:t>
            </a:r>
            <a:r>
              <a:rPr lang="zh-Hans" altLang="en-US" dirty="0"/>
              <a:t> </a:t>
            </a:r>
            <a:r>
              <a:rPr lang="en-US" altLang="zh-Hans" dirty="0"/>
              <a:t>Here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2901" y="5320119"/>
            <a:ext cx="3608040" cy="304271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Copyright © 2015 </a:t>
            </a:r>
            <a:r>
              <a:rPr lang="en-US" dirty="0" err="1"/>
              <a:t>MoboTap</a:t>
            </a:r>
            <a:r>
              <a:rPr lang="en-US" dirty="0"/>
              <a:t> Inc. All Rights Reserved. </a:t>
            </a:r>
          </a:p>
        </p:txBody>
      </p:sp>
      <p:sp>
        <p:nvSpPr>
          <p:cNvPr id="13" name="内容占位符 14"/>
          <p:cNvSpPr>
            <a:spLocks noGrp="1"/>
          </p:cNvSpPr>
          <p:nvPr>
            <p:ph sz="quarter" idx="14" hasCustomPrompt="1"/>
          </p:nvPr>
        </p:nvSpPr>
        <p:spPr>
          <a:xfrm>
            <a:off x="457200" y="3153520"/>
            <a:ext cx="8244372" cy="264042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Segoe UI Light"/>
                <a:cs typeface="Segoe UI Light"/>
              </a:defRPr>
            </a:lvl1pPr>
          </a:lstStyle>
          <a:p>
            <a:pPr lvl="0"/>
            <a:r>
              <a:rPr kumimoji="1" lang="en-US" altLang="zh-Hans" dirty="0"/>
              <a:t>Enter</a:t>
            </a:r>
            <a:r>
              <a:rPr kumimoji="1" lang="zh-Hans" altLang="en-US" dirty="0"/>
              <a:t> </a:t>
            </a:r>
            <a:r>
              <a:rPr kumimoji="1" lang="en-US" altLang="zh-CN" dirty="0"/>
              <a:t>Y</a:t>
            </a:r>
            <a:r>
              <a:rPr kumimoji="1" lang="en-US" altLang="zh-Hans" dirty="0"/>
              <a:t>our Team Mission Or Your Product Definition</a:t>
            </a:r>
            <a:endParaRPr kumimoji="1" lang="zh-Hans" altLang="en-US" dirty="0"/>
          </a:p>
        </p:txBody>
      </p:sp>
      <p:pic>
        <p:nvPicPr>
          <p:cNvPr id="1029" name="Picture 5" descr="C:\Users\lqcheng\Desktop\images20141221170957049_info300X300副本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142" y="5316152"/>
            <a:ext cx="267493" cy="29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 userDrawn="1"/>
        </p:nvSpPr>
        <p:spPr>
          <a:xfrm rot="2700000">
            <a:off x="3481343" y="1875908"/>
            <a:ext cx="2181313" cy="196318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 rot="2700000">
            <a:off x="3341706" y="1750235"/>
            <a:ext cx="2460587" cy="2214528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 userDrawn="1"/>
        </p:nvSpPr>
        <p:spPr>
          <a:xfrm rot="10800000">
            <a:off x="4389197" y="4199965"/>
            <a:ext cx="368776" cy="199956"/>
          </a:xfrm>
          <a:custGeom>
            <a:avLst/>
            <a:gdLst>
              <a:gd name="connsiteX0" fmla="*/ 0 w 288032"/>
              <a:gd name="connsiteY0" fmla="*/ 219804 h 219804"/>
              <a:gd name="connsiteX1" fmla="*/ 144016 w 288032"/>
              <a:gd name="connsiteY1" fmla="*/ 0 h 219804"/>
              <a:gd name="connsiteX2" fmla="*/ 288032 w 288032"/>
              <a:gd name="connsiteY2" fmla="*/ 219804 h 219804"/>
              <a:gd name="connsiteX3" fmla="*/ 0 w 288032"/>
              <a:gd name="connsiteY3" fmla="*/ 219804 h 219804"/>
              <a:gd name="connsiteX0" fmla="*/ 0 w 364232"/>
              <a:gd name="connsiteY0" fmla="*/ 216629 h 219804"/>
              <a:gd name="connsiteX1" fmla="*/ 220216 w 364232"/>
              <a:gd name="connsiteY1" fmla="*/ 0 h 219804"/>
              <a:gd name="connsiteX2" fmla="*/ 364232 w 364232"/>
              <a:gd name="connsiteY2" fmla="*/ 219804 h 219804"/>
              <a:gd name="connsiteX3" fmla="*/ 0 w 364232"/>
              <a:gd name="connsiteY3" fmla="*/ 216629 h 219804"/>
              <a:gd name="connsiteX0" fmla="*/ 0 w 434082"/>
              <a:gd name="connsiteY0" fmla="*/ 216629 h 216629"/>
              <a:gd name="connsiteX1" fmla="*/ 220216 w 434082"/>
              <a:gd name="connsiteY1" fmla="*/ 0 h 216629"/>
              <a:gd name="connsiteX2" fmla="*/ 434082 w 434082"/>
              <a:gd name="connsiteY2" fmla="*/ 210279 h 216629"/>
              <a:gd name="connsiteX3" fmla="*/ 0 w 434082"/>
              <a:gd name="connsiteY3" fmla="*/ 216629 h 216629"/>
              <a:gd name="connsiteX0" fmla="*/ 0 w 424557"/>
              <a:gd name="connsiteY0" fmla="*/ 207104 h 210279"/>
              <a:gd name="connsiteX1" fmla="*/ 210691 w 424557"/>
              <a:gd name="connsiteY1" fmla="*/ 0 h 210279"/>
              <a:gd name="connsiteX2" fmla="*/ 424557 w 424557"/>
              <a:gd name="connsiteY2" fmla="*/ 210279 h 210279"/>
              <a:gd name="connsiteX3" fmla="*/ 0 w 424557"/>
              <a:gd name="connsiteY3" fmla="*/ 207104 h 210279"/>
              <a:gd name="connsiteX0" fmla="*/ 0 w 430907"/>
              <a:gd name="connsiteY0" fmla="*/ 210279 h 210279"/>
              <a:gd name="connsiteX1" fmla="*/ 217041 w 430907"/>
              <a:gd name="connsiteY1" fmla="*/ 0 h 210279"/>
              <a:gd name="connsiteX2" fmla="*/ 430907 w 430907"/>
              <a:gd name="connsiteY2" fmla="*/ 210279 h 210279"/>
              <a:gd name="connsiteX3" fmla="*/ 0 w 430907"/>
              <a:gd name="connsiteY3" fmla="*/ 210279 h 210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907" h="210279">
                <a:moveTo>
                  <a:pt x="0" y="210279"/>
                </a:moveTo>
                <a:lnTo>
                  <a:pt x="217041" y="0"/>
                </a:lnTo>
                <a:lnTo>
                  <a:pt x="430907" y="210279"/>
                </a:lnTo>
                <a:lnTo>
                  <a:pt x="0" y="2102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 flipV="1">
            <a:off x="1" y="1577358"/>
            <a:ext cx="3730495" cy="4137642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 userDrawn="1"/>
        </p:nvCxnSpPr>
        <p:spPr>
          <a:xfrm flipV="1">
            <a:off x="5436096" y="0"/>
            <a:ext cx="3707904" cy="4112587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28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Hans" altLang="en-US"/>
              <a:t>单击此处编辑母版文本样式</a:t>
            </a:r>
          </a:p>
          <a:p>
            <a:pPr lvl="1"/>
            <a:r>
              <a:rPr lang="zh-Hans" altLang="en-US"/>
              <a:t>第二级</a:t>
            </a:r>
          </a:p>
          <a:p>
            <a:pPr lvl="2"/>
            <a:r>
              <a:rPr lang="zh-Hans" altLang="en-US"/>
              <a:t>第三级</a:t>
            </a:r>
          </a:p>
          <a:p>
            <a:pPr lvl="3"/>
            <a:r>
              <a:rPr lang="zh-Hans" altLang="en-US"/>
              <a:t>第四级</a:t>
            </a:r>
          </a:p>
          <a:p>
            <a:pPr lvl="4"/>
            <a:r>
              <a:rPr lang="zh-Hans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9E45C-F10D-4FAB-AF93-E41992027274}" type="datetime1">
              <a:rPr lang="en-US" altLang="zh-Hans" smtClean="0"/>
              <a:t>3/12/2017</a:t>
            </a:fld>
            <a:endParaRPr lang="zh-Han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Hans" dirty="0"/>
              <a:t>Copyright © 2015 MoboTap Inc. All Rights Reserved. </a:t>
            </a:r>
            <a:endParaRPr lang="zh-Hans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Hans" altLang="en-US" smtClean="0"/>
              <a:t>‹#›</a:t>
            </a:fld>
            <a:endParaRPr lang="zh-Han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Hans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Hans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72678-76A1-4FF1-A5C7-45420F46BA0A}" type="datetime1">
              <a:rPr lang="en-US" altLang="zh-Hans" smtClean="0"/>
              <a:t>3/12/2017</a:t>
            </a:fld>
            <a:endParaRPr lang="zh-Han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Hans" dirty="0"/>
              <a:t>Copyright © 2015 MoboTap Inc. All Rights Reserved. </a:t>
            </a:r>
            <a:endParaRPr lang="zh-Hans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Hans" altLang="en-US" smtClean="0"/>
              <a:t>‹#›</a:t>
            </a:fld>
            <a:endParaRPr lang="zh-Han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Hans" altLang="en-US"/>
              <a:t>单击此处编辑母版文本样式</a:t>
            </a:r>
          </a:p>
          <a:p>
            <a:pPr lvl="1"/>
            <a:r>
              <a:rPr lang="zh-Hans" altLang="en-US"/>
              <a:t>第二级</a:t>
            </a:r>
          </a:p>
          <a:p>
            <a:pPr lvl="2"/>
            <a:r>
              <a:rPr lang="zh-Hans" altLang="en-US"/>
              <a:t>第三级</a:t>
            </a:r>
          </a:p>
          <a:p>
            <a:pPr lvl="3"/>
            <a:r>
              <a:rPr lang="zh-Hans" altLang="en-US"/>
              <a:t>第四级</a:t>
            </a:r>
          </a:p>
          <a:p>
            <a:pPr lvl="4"/>
            <a:r>
              <a:rPr lang="zh-Hans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Hans" altLang="en-US"/>
              <a:t>单击此处编辑母版文本样式</a:t>
            </a:r>
          </a:p>
          <a:p>
            <a:pPr lvl="1"/>
            <a:r>
              <a:rPr lang="zh-Hans" altLang="en-US"/>
              <a:t>第二级</a:t>
            </a:r>
          </a:p>
          <a:p>
            <a:pPr lvl="2"/>
            <a:r>
              <a:rPr lang="zh-Hans" altLang="en-US"/>
              <a:t>第三级</a:t>
            </a:r>
          </a:p>
          <a:p>
            <a:pPr lvl="3"/>
            <a:r>
              <a:rPr lang="zh-Hans" altLang="en-US"/>
              <a:t>第四级</a:t>
            </a:r>
          </a:p>
          <a:p>
            <a:pPr lvl="4"/>
            <a:r>
              <a:rPr lang="zh-Hans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15B6E-8516-4DE6-843C-0743C3D46C37}" type="datetime1">
              <a:rPr lang="en-US" altLang="zh-Hans" smtClean="0"/>
              <a:t>3/12/2017</a:t>
            </a:fld>
            <a:endParaRPr lang="zh-Han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Hans" dirty="0"/>
              <a:t>Copyright © 2015 MoboTap Inc. All Rights Reserved. </a:t>
            </a:r>
            <a:endParaRPr lang="zh-Hans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Hans" altLang="en-US" smtClean="0"/>
              <a:t>‹#›</a:t>
            </a:fld>
            <a:endParaRPr lang="zh-Han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Hans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Hans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Hans" altLang="en-US"/>
              <a:t>单击此处编辑母版文本样式</a:t>
            </a:r>
          </a:p>
          <a:p>
            <a:pPr lvl="1"/>
            <a:r>
              <a:rPr lang="zh-Hans" altLang="en-US"/>
              <a:t>第二级</a:t>
            </a:r>
          </a:p>
          <a:p>
            <a:pPr lvl="2"/>
            <a:r>
              <a:rPr lang="zh-Hans" altLang="en-US"/>
              <a:t>第三级</a:t>
            </a:r>
          </a:p>
          <a:p>
            <a:pPr lvl="3"/>
            <a:r>
              <a:rPr lang="zh-Hans" altLang="en-US"/>
              <a:t>第四级</a:t>
            </a:r>
          </a:p>
          <a:p>
            <a:pPr lvl="4"/>
            <a:r>
              <a:rPr lang="zh-Hans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Hans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Hans" altLang="en-US"/>
              <a:t>单击此处编辑母版文本样式</a:t>
            </a:r>
          </a:p>
          <a:p>
            <a:pPr lvl="1"/>
            <a:r>
              <a:rPr lang="zh-Hans" altLang="en-US"/>
              <a:t>第二级</a:t>
            </a:r>
          </a:p>
          <a:p>
            <a:pPr lvl="2"/>
            <a:r>
              <a:rPr lang="zh-Hans" altLang="en-US"/>
              <a:t>第三级</a:t>
            </a:r>
          </a:p>
          <a:p>
            <a:pPr lvl="3"/>
            <a:r>
              <a:rPr lang="zh-Hans" altLang="en-US"/>
              <a:t>第四级</a:t>
            </a:r>
          </a:p>
          <a:p>
            <a:pPr lvl="4"/>
            <a:r>
              <a:rPr lang="zh-Hans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86C7-4C9F-49BE-9C37-20C22E3837BA}" type="datetime1">
              <a:rPr lang="en-US" altLang="zh-Hans" smtClean="0"/>
              <a:t>3/12/2017</a:t>
            </a:fld>
            <a:endParaRPr lang="zh-Hans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Hans" dirty="0"/>
              <a:t>Copyright © 2015 MoboTap Inc. All Rights Reserved. </a:t>
            </a:r>
            <a:endParaRPr lang="zh-Hans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Hans" altLang="en-US" smtClean="0"/>
              <a:t>‹#›</a:t>
            </a:fld>
            <a:endParaRPr lang="zh-Han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6567-56FC-4783-A3A4-6DB2F35B9DEE}" type="datetime1">
              <a:rPr lang="en-US" altLang="zh-Hans" smtClean="0"/>
              <a:t>3/12/2017</a:t>
            </a:fld>
            <a:endParaRPr lang="zh-Hans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Hans" dirty="0"/>
              <a:t>Copyright © 2015 MoboTap Inc. All Rights Reserved. </a:t>
            </a:r>
            <a:endParaRPr lang="zh-Hans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Hans" altLang="en-US" smtClean="0"/>
              <a:t>‹#›</a:t>
            </a:fld>
            <a:endParaRPr lang="zh-Han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rgbClr val="56B60E"/>
            </a:gs>
            <a:gs pos="25000">
              <a:srgbClr val="149423"/>
            </a:gs>
            <a:gs pos="91000">
              <a:srgbClr val="156B1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Hans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Hans" altLang="en-US"/>
              <a:t>单击此处编辑母版文本样式</a:t>
            </a:r>
          </a:p>
          <a:p>
            <a:pPr lvl="1"/>
            <a:r>
              <a:rPr lang="zh-Hans" altLang="en-US"/>
              <a:t>第二级</a:t>
            </a:r>
          </a:p>
          <a:p>
            <a:pPr lvl="2"/>
            <a:r>
              <a:rPr lang="zh-Hans" altLang="en-US"/>
              <a:t>第三级</a:t>
            </a:r>
          </a:p>
          <a:p>
            <a:pPr lvl="3"/>
            <a:r>
              <a:rPr lang="zh-Hans" altLang="en-US"/>
              <a:t>第四级</a:t>
            </a:r>
          </a:p>
          <a:p>
            <a:pPr lvl="4"/>
            <a:r>
              <a:rPr lang="zh-Hans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Hans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8FB5-3BAE-4480-8316-500293AFE676}" type="datetime1">
              <a:rPr lang="en-US" altLang="zh-Hans" smtClean="0"/>
              <a:t>3/12/2017</a:t>
            </a:fld>
            <a:endParaRPr lang="zh-Han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Hans" dirty="0"/>
              <a:t>Copyright © 2015 MoboTap Inc. All Rights Reserved. </a:t>
            </a:r>
            <a:endParaRPr lang="zh-Hans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Hans" altLang="en-US" smtClean="0"/>
              <a:t>‹#›</a:t>
            </a:fld>
            <a:endParaRPr lang="zh-Han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Hans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ans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Hans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74D07-524D-442D-82BD-2D702CA95343}" type="datetime1">
              <a:rPr lang="en-US" altLang="zh-Hans" smtClean="0"/>
              <a:t>3/12/2017</a:t>
            </a:fld>
            <a:endParaRPr lang="zh-Han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Hans" dirty="0"/>
              <a:t>Copyright © 2015 MoboTap Inc. All Rights Reserved. </a:t>
            </a:r>
            <a:endParaRPr lang="zh-Hans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Hans" altLang="en-US" smtClean="0"/>
              <a:t>‹#›</a:t>
            </a:fld>
            <a:endParaRPr lang="zh-Han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Hans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Hans" altLang="en-US"/>
              <a:t>单击此处编辑母版文本样式</a:t>
            </a:r>
          </a:p>
          <a:p>
            <a:pPr lvl="1"/>
            <a:r>
              <a:rPr lang="zh-Hans" altLang="en-US"/>
              <a:t>第二级</a:t>
            </a:r>
          </a:p>
          <a:p>
            <a:pPr lvl="2"/>
            <a:r>
              <a:rPr lang="zh-Hans" altLang="en-US"/>
              <a:t>第三级</a:t>
            </a:r>
          </a:p>
          <a:p>
            <a:pPr lvl="3"/>
            <a:r>
              <a:rPr lang="zh-Hans" altLang="en-US"/>
              <a:t>第四级</a:t>
            </a:r>
          </a:p>
          <a:p>
            <a:pPr lvl="4"/>
            <a:r>
              <a:rPr lang="zh-Hans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60701-258D-404B-A90B-91FC88713B93}" type="datetime1">
              <a:rPr lang="en-US" altLang="zh-Hans" smtClean="0"/>
              <a:t>3/12/2017</a:t>
            </a:fld>
            <a:endParaRPr lang="zh-Han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Hans" dirty="0"/>
              <a:t>Copyright © 2015 MoboTap Inc. All Rights Reserved. </a:t>
            </a:r>
            <a:endParaRPr lang="zh-Hans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Hans" altLang="en-US" smtClean="0"/>
              <a:t>‹#›</a:t>
            </a:fld>
            <a:endParaRPr lang="zh-Han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an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2569468"/>
            <a:ext cx="8291264" cy="800088"/>
          </a:xfrm>
        </p:spPr>
        <p:txBody>
          <a:bodyPr/>
          <a:lstStyle/>
          <a:p>
            <a:pPr algn="l"/>
            <a:r>
              <a:rPr lang="zh-CN" altLang="en-US" sz="4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DFHeiMedium-B5" panose="020B0509000000000000" pitchFamily="49" charset="-122"/>
              </a:rPr>
              <a:t>斗地主</a:t>
            </a:r>
            <a:r>
              <a:rPr lang="en-US" altLang="zh-CN" sz="4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DFHeiMedium-B5" panose="020B0509000000000000" pitchFamily="49" charset="-122"/>
              </a:rPr>
              <a:t>AI</a:t>
            </a:r>
            <a:r>
              <a:rPr lang="zh-CN" altLang="en-US" sz="4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DFHeiMedium-B5" panose="020B0509000000000000" pitchFamily="49" charset="-122"/>
              </a:rPr>
              <a:t>技术方案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544" y="4081636"/>
            <a:ext cx="8363272" cy="432048"/>
          </a:xfrm>
        </p:spPr>
        <p:txBody>
          <a:bodyPr>
            <a:noAutofit/>
          </a:bodyPr>
          <a:lstStyle/>
          <a:p>
            <a:pPr algn="l"/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DFHeiMedium-B5" panose="020B0509000000000000" pitchFamily="49" charset="-122"/>
              </a:rPr>
              <a:t>周伟 徐双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4"/>
          </p:nvPr>
        </p:nvSpPr>
        <p:spPr>
          <a:xfrm>
            <a:off x="467544" y="4585692"/>
            <a:ext cx="8244372" cy="432048"/>
          </a:xfrm>
        </p:spPr>
        <p:txBody>
          <a:bodyPr/>
          <a:lstStyle/>
          <a:p>
            <a:pPr algn="l"/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DFHeiMedium-B5" panose="020B0509000000000000" pitchFamily="49" charset="-122"/>
              </a:rPr>
              <a:t>CommonServices</a:t>
            </a:r>
            <a:endParaRPr lang="zh-CN" altLang="en-US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DFHeiMedium-B5" panose="020B0509000000000000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529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67544" y="121196"/>
            <a:ext cx="8280920" cy="504056"/>
          </a:xfrm>
        </p:spPr>
        <p:txBody>
          <a:bodyPr>
            <a:no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可能方案一：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学习应用于估值函数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67544" y="769268"/>
            <a:ext cx="8280920" cy="446449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altLang="zh-CN" sz="2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非完备信息博弈                   部分观测马尔科夫模型决策</a:t>
            </a:r>
            <a:r>
              <a:rPr lang="en-US" altLang="zh-CN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(POMDP)</a:t>
            </a:r>
          </a:p>
          <a:p>
            <a:pPr marL="0" indent="0">
              <a:buNone/>
            </a:pPr>
            <a:r>
              <a:rPr lang="en-US" altLang="zh-CN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            </a:t>
            </a:r>
          </a:p>
          <a:p>
            <a:pPr marL="0" indent="0">
              <a:buNone/>
            </a:pPr>
            <a:endParaRPr lang="en-US" altLang="zh-CN" sz="2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POMDP                   MDP  </a:t>
            </a:r>
            <a:r>
              <a:rPr lang="zh-CN" alt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学习解决）</a:t>
            </a:r>
            <a:r>
              <a:rPr lang="en-US" altLang="zh-CN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marL="0" indent="0">
              <a:buNone/>
            </a:pPr>
            <a:endParaRPr lang="en-US" altLang="zh-CN" sz="2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Q</a:t>
            </a:r>
            <a:r>
              <a:rPr lang="zh-CN" alt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学习算法模型解决估值函数存在状态混淆问题</a:t>
            </a:r>
            <a:endParaRPr lang="en-US" altLang="zh-CN" sz="2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Q</a:t>
            </a:r>
            <a:r>
              <a:rPr lang="zh-CN" alt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学习算法与神经网络结合解决</a:t>
            </a:r>
            <a:r>
              <a:rPr lang="en-US" altLang="zh-CN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值表示问题</a:t>
            </a:r>
            <a:endParaRPr lang="en-US" altLang="zh-CN" sz="2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UCT</a:t>
            </a:r>
            <a:r>
              <a:rPr lang="zh-CN" alt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学习回报函数解决估值函数存在延迟回报问题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                         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箭头: 右 9"/>
          <p:cNvSpPr/>
          <p:nvPr/>
        </p:nvSpPr>
        <p:spPr>
          <a:xfrm>
            <a:off x="2483768" y="1129308"/>
            <a:ext cx="115212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/>
          <p:cNvSpPr/>
          <p:nvPr/>
        </p:nvSpPr>
        <p:spPr>
          <a:xfrm>
            <a:off x="1763688" y="1947685"/>
            <a:ext cx="115212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939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67544" y="121196"/>
            <a:ext cx="8280920" cy="504056"/>
          </a:xfrm>
        </p:spPr>
        <p:txBody>
          <a:bodyPr>
            <a:no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流程图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67544" y="769268"/>
            <a:ext cx="8280920" cy="44644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             </a:t>
            </a:r>
          </a:p>
          <a:p>
            <a:pPr marL="0" indent="0">
              <a:buNone/>
            </a:pP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                         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769020"/>
            <a:ext cx="3621182" cy="490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807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67544" y="121196"/>
            <a:ext cx="8280920" cy="504056"/>
          </a:xfrm>
        </p:spPr>
        <p:txBody>
          <a:bodyPr>
            <a:no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结构图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67544" y="769268"/>
            <a:ext cx="8280920" cy="44644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             </a:t>
            </a:r>
          </a:p>
          <a:p>
            <a:pPr marL="0" indent="0">
              <a:buNone/>
            </a:pP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                         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12" y="901799"/>
            <a:ext cx="50577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864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67544" y="121196"/>
            <a:ext cx="8280920" cy="504056"/>
          </a:xfrm>
        </p:spPr>
        <p:txBody>
          <a:bodyPr>
            <a:no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方案一细分任务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67544" y="769268"/>
            <a:ext cx="8280920" cy="446449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四月：实现数据表示和规则产生器模块，学习博弈树搜索方案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五月：实现博弈树搜索模块，学习强化学习和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六月：实现估值函数中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算法与神经网络结合模块，学习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UCT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七月到九月：初步实现整个博弈系统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         </a:t>
            </a:r>
          </a:p>
          <a:p>
            <a:pPr marL="0" indent="0">
              <a:buNone/>
            </a:pP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十月到十二月：优化系统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                         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2333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67544" y="121196"/>
            <a:ext cx="8280920" cy="504056"/>
          </a:xfrm>
        </p:spPr>
        <p:txBody>
          <a:bodyPr>
            <a:no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可能方案二：蒙特卡洛虚拟遗憾最小化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67544" y="769268"/>
            <a:ext cx="8280920" cy="4464496"/>
          </a:xfrm>
        </p:spPr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数据表示阶段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牌力抽象阶段：不同牌力执行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CFR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算法计算后悔值和平均策略值，将牌分为不同牌力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建立特定对手策略模型阶段：神经网络预测对手行为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CFR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算法计算虚拟遗憾值和平均策略值阶段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Regret Matching 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算法策略选择阶段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智能体博弈阶段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比赛复盘阶段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             </a:t>
            </a:r>
          </a:p>
          <a:p>
            <a:pPr marL="0" indent="0">
              <a:buNone/>
            </a:pP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                         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2280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67544" y="121196"/>
            <a:ext cx="8280920" cy="504056"/>
          </a:xfrm>
        </p:spPr>
        <p:txBody>
          <a:bodyPr>
            <a:no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方案二细分任务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67544" y="769268"/>
            <a:ext cx="8280920" cy="446449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四月：学习遗憾最小化算法和虚拟遗憾最小化算法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五月：学习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CFR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算法的各种变体，重点包括基于外部抽样的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MCCFR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算法、                            纯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CFR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算法、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CFR+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算法等原理及其应用                         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六月：实现牌力抽象模块和神经网络预测对手行为模块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七月到九月：实现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CFR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算法计算虚拟遗憾值和平均策略值模块、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regret           matching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算法策略选择模块      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十月到十二月：实现整个博弈系统并优化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                         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32690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67544" y="121196"/>
            <a:ext cx="8280920" cy="504056"/>
          </a:xfrm>
        </p:spPr>
        <p:txBody>
          <a:bodyPr>
            <a:no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其他可能方案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67544" y="769268"/>
            <a:ext cx="8280920" cy="4464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贝叶斯网络和隐马尔科夫模型的斗地主对手建模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             </a:t>
            </a:r>
          </a:p>
          <a:p>
            <a:pPr marL="0" indent="0">
              <a:buNone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强化学习算法结合对手模型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 marL="0" indent="0">
              <a:buNone/>
            </a:pP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                         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4020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2353444"/>
            <a:ext cx="8291264" cy="800088"/>
          </a:xfrm>
        </p:spPr>
        <p:txBody>
          <a:bodyPr>
            <a:noAutofit/>
          </a:bodyPr>
          <a:lstStyle/>
          <a:p>
            <a:pPr algn="ctr"/>
            <a:r>
              <a:rPr lang="en-US" altLang="zh-CN" sz="66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DFHeiMedium-B5" panose="020B0509000000000000" pitchFamily="49" charset="-122"/>
              </a:rPr>
              <a:t>The End</a:t>
            </a:r>
            <a:endParaRPr lang="zh-CN" altLang="en-US" sz="66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DFHeiMedium-B5" panose="020B0509000000000000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5790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00A8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自定义 14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00A800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自定义 14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00A800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自定义 14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00A800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自定义 14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00A800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自定义 14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00A800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自定义 14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00A800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3837</TotalTime>
  <Words>353</Words>
  <Application>Microsoft Office PowerPoint</Application>
  <PresentationFormat>全屏显示(16:10)</PresentationFormat>
  <Paragraphs>87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DFHeiMedium-B5</vt:lpstr>
      <vt:lpstr>Meiryo UI</vt:lpstr>
      <vt:lpstr>宋体</vt:lpstr>
      <vt:lpstr>微软雅黑</vt:lpstr>
      <vt:lpstr>Arial</vt:lpstr>
      <vt:lpstr>Calibri</vt:lpstr>
      <vt:lpstr>Segoe UI</vt:lpstr>
      <vt:lpstr>Segoe UI Light</vt:lpstr>
      <vt:lpstr>Office 主题</vt:lpstr>
      <vt:lpstr>斗地主AI技术方案</vt:lpstr>
      <vt:lpstr>可能方案一：Q学习应用于估值函数</vt:lpstr>
      <vt:lpstr>流程图</vt:lpstr>
      <vt:lpstr>结构图</vt:lpstr>
      <vt:lpstr>方案一细分任务</vt:lpstr>
      <vt:lpstr>可能方案二：蒙特卡洛虚拟遗憾最小化</vt:lpstr>
      <vt:lpstr>方案二细分任务</vt:lpstr>
      <vt:lpstr>其他可能方案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Yahoo Search Weekly Update</dc:title>
  <dc:creator>Quan Yuan(PM)</dc:creator>
  <cp:lastModifiedBy>徐双</cp:lastModifiedBy>
  <cp:revision>654</cp:revision>
  <dcterms:created xsi:type="dcterms:W3CDTF">2014-07-25T06:57:36Z</dcterms:created>
  <dcterms:modified xsi:type="dcterms:W3CDTF">2017-03-12T07:46:44Z</dcterms:modified>
</cp:coreProperties>
</file>