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25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50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171B9-2AC2-4761-B9F1-8059433CB02E}" type="datetime1">
              <a:rPr lang="en-US" altLang="zh-TW"/>
              <a:pPr>
                <a:defRPr/>
              </a:pPr>
              <a:t>3/12/2021</a:t>
            </a:fld>
            <a:endParaRPr lang="en-US" altLang="zh-TW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45001-4F25-47D9-8C72-D64A14CDA2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1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6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6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2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4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6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4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62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7A9A-EFA6-4E64-B871-7AF8A648BEC7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CCA5-5A65-44DC-881D-960F8F4D3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98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2365" y="0"/>
            <a:ext cx="10515600" cy="9477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400" i="1" dirty="0">
                <a:solidFill>
                  <a:srgbClr val="FF0000"/>
                </a:solidFill>
              </a:rPr>
              <a:t>In-class Assignment</a:t>
            </a:r>
            <a:r>
              <a:rPr lang="zh-TW" altLang="en-US" sz="4400" i="1" dirty="0">
                <a:solidFill>
                  <a:srgbClr val="FF0000"/>
                </a:solidFill>
              </a:rPr>
              <a:t> </a:t>
            </a:r>
            <a:r>
              <a:rPr lang="en-US" altLang="zh-TW" sz="4400" i="1" dirty="0">
                <a:solidFill>
                  <a:srgbClr val="FF0000"/>
                </a:solidFill>
              </a:rPr>
              <a:t>#3 (A</a:t>
            </a:r>
            <a:r>
              <a:rPr lang="zh-TW" altLang="en-US" sz="4400" i="1" dirty="0">
                <a:solidFill>
                  <a:srgbClr val="FF0000"/>
                </a:solidFill>
              </a:rPr>
              <a:t>班</a:t>
            </a:r>
            <a:r>
              <a:rPr lang="en-US" altLang="zh-TW" sz="4400" i="1" dirty="0">
                <a:solidFill>
                  <a:srgbClr val="FF0000"/>
                </a:solidFill>
              </a:rPr>
              <a:t>)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44035" name="文字版面配置區 2"/>
          <p:cNvSpPr>
            <a:spLocks noGrp="1"/>
          </p:cNvSpPr>
          <p:nvPr>
            <p:ph type="body" idx="1"/>
          </p:nvPr>
        </p:nvSpPr>
        <p:spPr>
          <a:xfrm>
            <a:off x="234717" y="926123"/>
            <a:ext cx="11722566" cy="33858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【2019</a:t>
            </a:r>
            <a:r>
              <a:rPr lang="zh-TW" altLang="en-US" dirty="0"/>
              <a:t>期中考題</a:t>
            </a:r>
            <a:r>
              <a:rPr lang="en-US" altLang="zh-TW" dirty="0"/>
              <a:t>】</a:t>
            </a:r>
            <a:r>
              <a:rPr lang="zh-TW" altLang="zh-TW" dirty="0"/>
              <a:t>運用來自</a:t>
            </a:r>
            <a:r>
              <a:rPr lang="en-US" altLang="zh-TW" dirty="0" err="1"/>
              <a:t>JOptionPane</a:t>
            </a:r>
            <a:r>
              <a:rPr lang="en-US" altLang="zh-TW" dirty="0"/>
              <a:t> class</a:t>
            </a:r>
            <a:r>
              <a:rPr lang="zh-TW" altLang="zh-TW" dirty="0"/>
              <a:t>的</a:t>
            </a:r>
            <a:r>
              <a:rPr lang="en-US" altLang="zh-TW" dirty="0" err="1"/>
              <a:t>showInputDialog</a:t>
            </a:r>
            <a:r>
              <a:rPr lang="zh-TW" altLang="zh-TW" dirty="0"/>
              <a:t>方法產生如畫面的輸入方塊以讓使用者輸入一個數字，程式並利用</a:t>
            </a:r>
            <a:r>
              <a:rPr lang="en-US" altLang="zh-TW" b="1" dirty="0"/>
              <a:t>for</a:t>
            </a:r>
            <a:r>
              <a:rPr lang="zh-TW" altLang="zh-TW" dirty="0"/>
              <a:t>巢狀迴圈產生以該數字為邊長的隨機整數方陣並在</a:t>
            </a:r>
            <a:r>
              <a:rPr lang="en-US" altLang="zh-TW" dirty="0"/>
              <a:t>DOS</a:t>
            </a:r>
            <a:r>
              <a:rPr lang="zh-TW" altLang="zh-TW" dirty="0"/>
              <a:t>呈現結果</a:t>
            </a:r>
            <a:r>
              <a:rPr lang="en-US" altLang="zh-TW" dirty="0"/>
              <a:t>(</a:t>
            </a:r>
            <a:r>
              <a:rPr lang="zh-TW" altLang="zh-TW" dirty="0"/>
              <a:t>如畫面所示</a:t>
            </a:r>
            <a:r>
              <a:rPr lang="en-US" altLang="zh-TW" dirty="0"/>
              <a:t>)</a:t>
            </a:r>
            <a:r>
              <a:rPr lang="zh-TW" altLang="zh-TW" dirty="0"/>
              <a:t>。例如在畫面中使用者輸入</a:t>
            </a:r>
            <a:r>
              <a:rPr lang="en-US" altLang="zh-TW" dirty="0"/>
              <a:t>5</a:t>
            </a:r>
            <a:r>
              <a:rPr lang="zh-TW" altLang="zh-TW" dirty="0"/>
              <a:t>則產生一個</a:t>
            </a:r>
            <a:r>
              <a:rPr lang="en-US" altLang="zh-TW" dirty="0"/>
              <a:t>5x5</a:t>
            </a:r>
            <a:r>
              <a:rPr lang="zh-TW" altLang="zh-TW" dirty="0"/>
              <a:t>且裡面是介於</a:t>
            </a:r>
            <a:r>
              <a:rPr lang="en-US" altLang="zh-TW" dirty="0"/>
              <a:t>1~5(</a:t>
            </a:r>
            <a:r>
              <a:rPr lang="zh-TW" altLang="zh-TW" dirty="0"/>
              <a:t>包含</a:t>
            </a:r>
            <a:r>
              <a:rPr lang="en-US" altLang="zh-TW" dirty="0"/>
              <a:t>1</a:t>
            </a:r>
            <a:r>
              <a:rPr lang="zh-TW" altLang="zh-TW" dirty="0"/>
              <a:t>跟</a:t>
            </a:r>
            <a:r>
              <a:rPr lang="en-US" altLang="zh-TW" dirty="0"/>
              <a:t>5)</a:t>
            </a:r>
            <a:r>
              <a:rPr lang="zh-TW" altLang="zh-TW" dirty="0"/>
              <a:t>的隨機整數方陣。</a:t>
            </a:r>
            <a:endParaRPr lang="en-US" altLang="zh-TW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944945" y="102036"/>
            <a:ext cx="1152525" cy="849313"/>
            <a:chOff x="4422" y="255"/>
            <a:chExt cx="907" cy="762"/>
          </a:xfrm>
        </p:grpSpPr>
        <p:pic>
          <p:nvPicPr>
            <p:cNvPr id="5" name="Picture 5" descr="NC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255"/>
              <a:ext cx="90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4422" y="572"/>
              <a:ext cx="907" cy="258"/>
            </a:xfrm>
            <a:prstGeom prst="rect">
              <a:avLst/>
            </a:prstGeom>
          </p:spPr>
          <p:txBody>
            <a:bodyPr wrap="none" fromWordArt="1">
              <a:prstTxWarp prst="textChevronInverted">
                <a:avLst>
                  <a:gd name="adj" fmla="val 75000"/>
                </a:avLst>
              </a:prstTxWarp>
            </a:bodyPr>
            <a:lstStyle/>
            <a:p>
              <a:pPr algn="ctr"/>
              <a:r>
                <a:rPr lang="en-US" altLang="zh-TW" sz="36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新細明體" panose="02020500000000000000" pitchFamily="18" charset="-120"/>
                </a:rPr>
                <a:t>ISQ</a:t>
              </a:r>
              <a:endParaRPr lang="zh-TW" altLang="en-US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新細明體" panose="02020500000000000000" pitchFamily="18" charset="-120"/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95BCDB02-EFB8-495C-A079-AD9412E20A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4223" y="3124620"/>
            <a:ext cx="2868502" cy="154980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FC46281-6EC4-49CE-8BDD-6B1205C5AB7A}"/>
              </a:ext>
            </a:extLst>
          </p:cNvPr>
          <p:cNvPicPr/>
          <p:nvPr/>
        </p:nvPicPr>
        <p:blipFill rotWithShape="1">
          <a:blip r:embed="rId4"/>
          <a:srcRect t="17949"/>
          <a:stretch/>
        </p:blipFill>
        <p:spPr bwMode="auto">
          <a:xfrm>
            <a:off x="4698774" y="4032197"/>
            <a:ext cx="4545894" cy="2207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609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452" y="42450"/>
            <a:ext cx="11320187" cy="9684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400" i="1" dirty="0">
                <a:solidFill>
                  <a:srgbClr val="FF0000"/>
                </a:solidFill>
              </a:rPr>
              <a:t>In-class Assignment</a:t>
            </a:r>
            <a:r>
              <a:rPr lang="zh-TW" altLang="en-US" sz="4400" i="1" dirty="0">
                <a:solidFill>
                  <a:srgbClr val="FF0000"/>
                </a:solidFill>
              </a:rPr>
              <a:t> </a:t>
            </a:r>
            <a:r>
              <a:rPr lang="en-US" altLang="zh-TW" sz="4400" i="1" dirty="0">
                <a:solidFill>
                  <a:srgbClr val="FF0000"/>
                </a:solidFill>
              </a:rPr>
              <a:t>#3 (B</a:t>
            </a:r>
            <a:r>
              <a:rPr lang="zh-TW" altLang="en-US" sz="4400" i="1" dirty="0">
                <a:solidFill>
                  <a:srgbClr val="FF0000"/>
                </a:solidFill>
              </a:rPr>
              <a:t>班</a:t>
            </a:r>
            <a:r>
              <a:rPr lang="en-US" altLang="zh-TW" sz="4400" i="1" dirty="0">
                <a:solidFill>
                  <a:srgbClr val="FF0000"/>
                </a:solidFill>
              </a:rPr>
              <a:t>)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35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3250" y="988950"/>
                <a:ext cx="11754220" cy="262670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【2020</a:t>
                </a:r>
                <a:r>
                  <a:rPr lang="zh-TW" altLang="en-US" dirty="0"/>
                  <a:t>期中考題</a:t>
                </a:r>
                <a:r>
                  <a:rPr lang="en-US" altLang="zh-TW" dirty="0"/>
                  <a:t>】</a:t>
                </a:r>
                <a:r>
                  <a:rPr lang="zh-TW" altLang="zh-TW" dirty="0"/>
                  <a:t>數學公式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𝐶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  <m:sup>
                        <m:r>
                          <a:rPr lang="en-US" altLang="zh-TW" i="1"/>
                          <m:t>𝑚</m:t>
                        </m:r>
                      </m:sup>
                    </m:sSubSup>
                  </m:oMath>
                </a14:m>
                <a:r>
                  <a:rPr lang="zh-TW" altLang="zh-TW" dirty="0"/>
                  <a:t>是用來表示排列組合中常用的組合公式，且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𝐶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  <m:sup>
                        <m:r>
                          <a:rPr lang="en-US" altLang="zh-TW" i="1"/>
                          <m:t>𝑚</m:t>
                        </m:r>
                      </m:sup>
                    </m:sSubSup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𝑚</m:t>
                        </m:r>
                        <m:r>
                          <a:rPr lang="en-US" altLang="zh-TW" i="1"/>
                          <m:t>!</m:t>
                        </m:r>
                      </m:num>
                      <m:den>
                        <m:r>
                          <a:rPr lang="en-US" altLang="zh-TW" i="1"/>
                          <m:t>𝑛</m:t>
                        </m:r>
                        <m:r>
                          <a:rPr lang="en-US" altLang="zh-TW" i="1"/>
                          <m:t>!</m:t>
                        </m:r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r>
                              <a:rPr lang="en-US" altLang="zh-TW" i="1"/>
                              <m:t>𝑚</m:t>
                            </m:r>
                            <m:r>
                              <a:rPr lang="en-US" altLang="zh-TW" i="1"/>
                              <m:t>−</m:t>
                            </m:r>
                            <m:r>
                              <a:rPr lang="en-US" altLang="zh-TW" i="1"/>
                              <m:t>𝑛</m:t>
                            </m:r>
                          </m:e>
                        </m:d>
                        <m:r>
                          <a:rPr lang="en-US" altLang="zh-TW" i="1"/>
                          <m:t>!</m:t>
                        </m:r>
                      </m:den>
                    </m:f>
                  </m:oMath>
                </a14:m>
                <a:r>
                  <a:rPr lang="zh-TW" altLang="zh-TW" dirty="0"/>
                  <a:t>。例如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/>
                        </m:ctrlPr>
                      </m:sSubSupPr>
                      <m:e>
                        <m:r>
                          <a:rPr lang="en-US" altLang="zh-TW" i="1"/>
                          <m:t>𝐶</m:t>
                        </m:r>
                      </m:e>
                      <m:sub>
                        <m:r>
                          <a:rPr lang="en-US" altLang="zh-TW" i="1"/>
                          <m:t>2</m:t>
                        </m:r>
                      </m:sub>
                      <m:sup>
                        <m:r>
                          <a:rPr lang="en-US" altLang="zh-TW" i="1"/>
                          <m:t>5</m:t>
                        </m:r>
                      </m:sup>
                    </m:sSubSup>
                    <m:r>
                      <a:rPr lang="en-US" altLang="zh-TW" i="1"/>
                      <m:t>=</m:t>
                    </m:r>
                    <m:f>
                      <m:fPr>
                        <m:ctrlPr>
                          <a:rPr lang="zh-TW" altLang="zh-TW" i="1"/>
                        </m:ctrlPr>
                      </m:fPr>
                      <m:num>
                        <m:r>
                          <a:rPr lang="en-US" altLang="zh-TW" i="1"/>
                          <m:t>5!</m:t>
                        </m:r>
                      </m:num>
                      <m:den>
                        <m:r>
                          <a:rPr lang="en-US" altLang="zh-TW" i="1"/>
                          <m:t>2!</m:t>
                        </m:r>
                        <m:d>
                          <m:dPr>
                            <m:ctrlPr>
                              <a:rPr lang="zh-TW" altLang="zh-TW" i="1"/>
                            </m:ctrlPr>
                          </m:dPr>
                          <m:e>
                            <m:r>
                              <a:rPr lang="en-US" altLang="zh-TW" i="1"/>
                              <m:t>5−2</m:t>
                            </m:r>
                          </m:e>
                        </m:d>
                        <m:r>
                          <a:rPr lang="en-US" altLang="zh-TW" i="1"/>
                          <m:t>!</m:t>
                        </m:r>
                      </m:den>
                    </m:f>
                    <m:r>
                      <a:rPr lang="en-US" altLang="zh-TW" i="1"/>
                      <m:t>=10</m:t>
                    </m:r>
                  </m:oMath>
                </a14:m>
                <a:r>
                  <a:rPr lang="zh-TW" altLang="zh-TW" dirty="0"/>
                  <a:t>。其中階乘公式</a:t>
                </a:r>
                <a:r>
                  <a:rPr lang="en-US" altLang="zh-TW" dirty="0"/>
                  <a:t>m! = m x (m-1) x (m-2) x … x 2 x 1</a:t>
                </a:r>
                <a:r>
                  <a:rPr lang="zh-TW" altLang="zh-TW" dirty="0"/>
                  <a:t>。運用</a:t>
                </a:r>
                <a:r>
                  <a:rPr lang="en-US" altLang="zh-TW" dirty="0" err="1"/>
                  <a:t>JOptionPane</a:t>
                </a:r>
                <a:r>
                  <a:rPr lang="zh-TW" altLang="zh-TW" dirty="0"/>
                  <a:t>的輸入方塊</a:t>
                </a:r>
                <a:r>
                  <a:rPr lang="en-US" altLang="zh-TW" dirty="0"/>
                  <a:t>(an input dialog)</a:t>
                </a:r>
                <a:r>
                  <a:rPr lang="zh-TW" altLang="zh-TW" dirty="0"/>
                  <a:t>來詢問使用者</a:t>
                </a:r>
                <a:r>
                  <a:rPr lang="en-US" altLang="zh-TW" dirty="0"/>
                  <a:t>m</a:t>
                </a:r>
                <a:r>
                  <a:rPr lang="zh-TW" altLang="zh-TW" dirty="0"/>
                  <a:t>與</a:t>
                </a:r>
                <a:r>
                  <a:rPr lang="en-US" altLang="zh-TW" dirty="0"/>
                  <a:t>n</a:t>
                </a:r>
                <a:r>
                  <a:rPr lang="zh-TW" altLang="zh-TW" dirty="0"/>
                  <a:t>；運用</a:t>
                </a:r>
                <a:r>
                  <a:rPr lang="en-US" altLang="zh-TW" dirty="0"/>
                  <a:t>for</a:t>
                </a:r>
                <a:r>
                  <a:rPr lang="zh-TW" altLang="zh-TW" dirty="0"/>
                  <a:t>迴圈來運算並用訊息方塊</a:t>
                </a:r>
                <a:r>
                  <a:rPr lang="en-US" altLang="zh-TW" dirty="0"/>
                  <a:t>(a message dialog)</a:t>
                </a:r>
                <a:r>
                  <a:rPr lang="zh-TW" altLang="zh-TW" dirty="0"/>
                  <a:t>呈現運算結果。</a:t>
                </a:r>
              </a:p>
            </p:txBody>
          </p:sp>
        </mc:Choice>
        <mc:Fallback>
          <p:sp>
            <p:nvSpPr>
              <p:cNvPr id="44035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3250" y="988950"/>
                <a:ext cx="11754220" cy="2626705"/>
              </a:xfrm>
              <a:blipFill>
                <a:blip r:embed="rId2"/>
                <a:stretch>
                  <a:fillRect l="-934" t="-4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944945" y="102036"/>
            <a:ext cx="1152525" cy="849313"/>
            <a:chOff x="4422" y="255"/>
            <a:chExt cx="907" cy="762"/>
          </a:xfrm>
        </p:grpSpPr>
        <p:pic>
          <p:nvPicPr>
            <p:cNvPr id="5" name="Picture 5" descr="NCU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255"/>
              <a:ext cx="90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4422" y="572"/>
              <a:ext cx="907" cy="258"/>
            </a:xfrm>
            <a:prstGeom prst="rect">
              <a:avLst/>
            </a:prstGeom>
          </p:spPr>
          <p:txBody>
            <a:bodyPr wrap="none" fromWordArt="1">
              <a:prstTxWarp prst="textChevronInverted">
                <a:avLst>
                  <a:gd name="adj" fmla="val 75000"/>
                </a:avLst>
              </a:prstTxWarp>
            </a:bodyPr>
            <a:lstStyle/>
            <a:p>
              <a:pPr algn="ctr"/>
              <a:r>
                <a:rPr lang="en-US" altLang="zh-TW" sz="36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新細明體" panose="02020500000000000000" pitchFamily="18" charset="-120"/>
                </a:rPr>
                <a:t>ISQ</a:t>
              </a:r>
              <a:endParaRPr lang="zh-TW" altLang="en-US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新細明體" panose="02020500000000000000" pitchFamily="18" charset="-120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4E689E5C-D264-4DB7-B44E-C8972931325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7184" y="3302020"/>
            <a:ext cx="2727096" cy="136225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5A70064-5F75-44DB-A3A9-B68EE46C36F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17529" y="3983149"/>
            <a:ext cx="2668372" cy="13622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B76DB2F-F260-4C67-BFBC-54CD110E7FD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881446" y="4664278"/>
            <a:ext cx="2788175" cy="13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188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In-class Assignment #3 (A班)</vt:lpstr>
      <vt:lpstr>In-class Assignment #3 (B班)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#2 (A班)</dc:title>
  <dc:creator>209</dc:creator>
  <cp:lastModifiedBy>prof.cychen 209</cp:lastModifiedBy>
  <cp:revision>30</cp:revision>
  <dcterms:created xsi:type="dcterms:W3CDTF">2017-02-21T01:44:54Z</dcterms:created>
  <dcterms:modified xsi:type="dcterms:W3CDTF">2021-03-12T02:40:40Z</dcterms:modified>
</cp:coreProperties>
</file>