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13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8CA9-BB5A-4BBE-8205-D1B692BE84B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2420-473C-4CD9-AD10-3B1FFE647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90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8CA9-BB5A-4BBE-8205-D1B692BE84B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2420-473C-4CD9-AD10-3B1FFE647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0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8CA9-BB5A-4BBE-8205-D1B692BE84B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2420-473C-4CD9-AD10-3B1FFE647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83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8CA9-BB5A-4BBE-8205-D1B692BE84B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2420-473C-4CD9-AD10-3B1FFE647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44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8CA9-BB5A-4BBE-8205-D1B692BE84B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2420-473C-4CD9-AD10-3B1FFE647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08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8CA9-BB5A-4BBE-8205-D1B692BE84B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2420-473C-4CD9-AD10-3B1FFE647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69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8CA9-BB5A-4BBE-8205-D1B692BE84B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2420-473C-4CD9-AD10-3B1FFE647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38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8CA9-BB5A-4BBE-8205-D1B692BE84B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2420-473C-4CD9-AD10-3B1FFE647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81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8CA9-BB5A-4BBE-8205-D1B692BE84B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2420-473C-4CD9-AD10-3B1FFE647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19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8CA9-BB5A-4BBE-8205-D1B692BE84B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2420-473C-4CD9-AD10-3B1FFE647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5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8CA9-BB5A-4BBE-8205-D1B692BE84B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2420-473C-4CD9-AD10-3B1FFE647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57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98CA9-BB5A-4BBE-8205-D1B692BE84B6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2420-473C-4CD9-AD10-3B1FFE647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71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內容版面配置區 3"/>
          <p:cNvSpPr>
            <a:spLocks noGrp="1"/>
          </p:cNvSpPr>
          <p:nvPr>
            <p:ph idx="1"/>
          </p:nvPr>
        </p:nvSpPr>
        <p:spPr>
          <a:xfrm>
            <a:off x="282230" y="927991"/>
            <a:ext cx="11307651" cy="4995863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TW" altLang="en-US" b="1" dirty="0">
                <a:cs typeface="微軟正黑體"/>
              </a:rPr>
              <a:t>樂透開獎程式</a:t>
            </a:r>
            <a:r>
              <a:rPr lang="en-US" altLang="zh-TW" b="1" dirty="0">
                <a:cs typeface="微軟正黑體"/>
              </a:rPr>
              <a:t>(</a:t>
            </a:r>
            <a:r>
              <a:rPr lang="zh-TW" altLang="en-US" b="1" dirty="0">
                <a:cs typeface="微軟正黑體"/>
              </a:rPr>
              <a:t>基礎版</a:t>
            </a:r>
            <a:r>
              <a:rPr lang="en-US" altLang="zh-TW" b="1" dirty="0">
                <a:cs typeface="微軟正黑體"/>
              </a:rPr>
              <a:t>) </a:t>
            </a:r>
            <a:r>
              <a:rPr lang="en-US" altLang="zh-TW" b="1" dirty="0">
                <a:solidFill>
                  <a:srgbClr val="FF0000"/>
                </a:solidFill>
                <a:cs typeface="微軟正黑體"/>
                <a:sym typeface="Wingdings" panose="05000000000000000000" pitchFamily="2" charset="2"/>
              </a:rPr>
              <a:t></a:t>
            </a:r>
            <a:r>
              <a:rPr lang="zh-TW" altLang="en-US" b="1" dirty="0">
                <a:solidFill>
                  <a:srgbClr val="FF0000"/>
                </a:solidFill>
                <a:cs typeface="微軟正黑體"/>
              </a:rPr>
              <a:t>注意：程式需包含</a:t>
            </a:r>
            <a:r>
              <a:rPr lang="en-US" altLang="zh-TW" b="1" dirty="0">
                <a:solidFill>
                  <a:srgbClr val="FF0000"/>
                </a:solidFill>
                <a:cs typeface="微軟正黑體"/>
              </a:rPr>
              <a:t>gmae1()</a:t>
            </a:r>
            <a:r>
              <a:rPr lang="zh-TW" altLang="en-US" b="1" dirty="0">
                <a:solidFill>
                  <a:srgbClr val="FF0000"/>
                </a:solidFill>
                <a:cs typeface="微軟正黑體"/>
              </a:rPr>
              <a:t>等完整的程式</a:t>
            </a:r>
            <a:endParaRPr lang="en-US" altLang="zh-TW" b="1" dirty="0">
              <a:solidFill>
                <a:srgbClr val="FF0000"/>
              </a:solidFill>
              <a:cs typeface="微軟正黑體"/>
            </a:endParaRPr>
          </a:p>
          <a:p>
            <a:r>
              <a:rPr lang="en-US" altLang="zh-TW" sz="2400" dirty="0"/>
              <a:t>Continue with Example 5_2. Use what you have learnt to </a:t>
            </a:r>
            <a:r>
              <a:rPr lang="en-US" altLang="zh-TW" sz="2400" b="1" dirty="0">
                <a:solidFill>
                  <a:srgbClr val="FF0000"/>
                </a:solidFill>
              </a:rPr>
              <a:t>write a method called “game2()” </a:t>
            </a:r>
            <a:r>
              <a:rPr lang="en-US" altLang="zh-TW" sz="2400" dirty="0"/>
              <a:t>to develop the second game: a simple Java Lotto(</a:t>
            </a:r>
            <a:r>
              <a:rPr lang="zh-TW" altLang="en-US" sz="2400" dirty="0"/>
              <a:t>樂透開獎</a:t>
            </a:r>
            <a:r>
              <a:rPr lang="en-US" altLang="zh-TW" sz="2400" dirty="0"/>
              <a:t>). Assume that the range of two lotto numbers is [1~10]. As the following screenshots show, the player is asked to enter 2 numbers and then the program checks and shows the result:</a:t>
            </a:r>
          </a:p>
          <a:p>
            <a:pPr lvl="1"/>
            <a:r>
              <a:rPr lang="en-US" altLang="zh-TW" sz="2000" dirty="0">
                <a:ea typeface="新細明體" pitchFamily="18" charset="-120"/>
                <a:cs typeface="微軟正黑體"/>
              </a:rPr>
              <a:t>If the two numbers are correct: First prize (</a:t>
            </a:r>
            <a:r>
              <a:rPr lang="zh-TW" altLang="en-US" sz="2000" dirty="0">
                <a:ea typeface="新細明體" pitchFamily="18" charset="-120"/>
                <a:cs typeface="微軟正黑體"/>
              </a:rPr>
              <a:t>頭彩</a:t>
            </a:r>
            <a:r>
              <a:rPr lang="en-US" altLang="zh-TW" sz="2000" dirty="0">
                <a:ea typeface="新細明體" pitchFamily="18" charset="-120"/>
                <a:cs typeface="微軟正黑體"/>
              </a:rPr>
              <a:t>). A message dialog shows to congratulate the player.</a:t>
            </a:r>
          </a:p>
          <a:p>
            <a:pPr lvl="1"/>
            <a:r>
              <a:rPr lang="en-US" altLang="zh-TW" sz="2000" dirty="0">
                <a:ea typeface="新細明體" pitchFamily="18" charset="-120"/>
                <a:cs typeface="微軟正黑體"/>
              </a:rPr>
              <a:t>If one of the guess numbers is correct:</a:t>
            </a:r>
            <a:r>
              <a:rPr lang="zh-TW" altLang="en-US" sz="2000" dirty="0">
                <a:ea typeface="新細明體" pitchFamily="18" charset="-120"/>
                <a:cs typeface="微軟正黑體"/>
              </a:rPr>
              <a:t> </a:t>
            </a:r>
            <a:r>
              <a:rPr lang="en-US" altLang="zh-TW" sz="2000" dirty="0">
                <a:ea typeface="新細明體" pitchFamily="18" charset="-120"/>
                <a:cs typeface="微軟正黑體"/>
              </a:rPr>
              <a:t>Second prize. A message dialog shows with corresponding message of congrats.</a:t>
            </a:r>
          </a:p>
          <a:p>
            <a:pPr lvl="1"/>
            <a:r>
              <a:rPr lang="en-US" altLang="zh-TW" sz="2000" dirty="0">
                <a:ea typeface="新細明體" pitchFamily="18" charset="-120"/>
                <a:cs typeface="微軟正黑體"/>
              </a:rPr>
              <a:t>If none of the numbers hit the wining numbers.  A message dialog shows to thank the player.</a:t>
            </a:r>
            <a:endParaRPr lang="en-US" altLang="zh-TW" sz="2400" dirty="0">
              <a:ea typeface="新細明體" pitchFamily="18" charset="-120"/>
              <a:cs typeface="微軟正黑體"/>
            </a:endParaRPr>
          </a:p>
          <a:p>
            <a:pPr marL="109537" indent="0">
              <a:buNone/>
            </a:pPr>
            <a:endParaRPr lang="en-US" altLang="zh-TW" sz="2400" dirty="0">
              <a:ea typeface="新細明體" pitchFamily="18" charset="-120"/>
              <a:cs typeface="微軟正黑體"/>
            </a:endParaRPr>
          </a:p>
          <a:p>
            <a:endParaRPr lang="en-US" altLang="zh-TW" sz="2400" dirty="0">
              <a:ea typeface="新細明體" pitchFamily="18" charset="-120"/>
              <a:cs typeface="微軟正黑體"/>
            </a:endParaRPr>
          </a:p>
          <a:p>
            <a:endParaRPr lang="zh-TW" altLang="en-US" sz="2400" dirty="0">
              <a:cs typeface="微軟正黑體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82230" y="89791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altLang="zh-TW" i="1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In-class Assignment 4 (A</a:t>
            </a:r>
            <a:r>
              <a:rPr lang="zh-TW" altLang="en-US" i="1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班</a:t>
            </a:r>
            <a:r>
              <a:rPr lang="en-US" altLang="zh-TW" i="1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  <a:endParaRPr lang="zh-TW" altLang="en-US" i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7587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AA02F8-10CD-4436-94D3-6FF1E20DBD9D}" type="slidenum">
              <a:rPr lang="en-US" altLang="zh-TW" smtClean="0">
                <a:ea typeface="新細明體" pitchFamily="18" charset="-120"/>
              </a:rPr>
              <a:pPr/>
              <a:t>1</a:t>
            </a:fld>
            <a:endParaRPr lang="en-US" altLang="zh-TW">
              <a:ea typeface="新細明體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377" y="4164495"/>
            <a:ext cx="2790825" cy="12287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726" y="5181038"/>
            <a:ext cx="2838450" cy="1228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01" y="4684006"/>
            <a:ext cx="2997995" cy="13906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32" y="4164495"/>
            <a:ext cx="3019425" cy="1276350"/>
          </a:xfrm>
          <a:prstGeom prst="rect">
            <a:avLst/>
          </a:prstGeom>
        </p:spPr>
      </p:pic>
      <p:sp>
        <p:nvSpPr>
          <p:cNvPr id="8" name="手繪多邊形 7"/>
          <p:cNvSpPr/>
          <p:nvPr/>
        </p:nvSpPr>
        <p:spPr>
          <a:xfrm>
            <a:off x="2129246" y="5577840"/>
            <a:ext cx="8112034" cy="1043135"/>
          </a:xfrm>
          <a:custGeom>
            <a:avLst/>
            <a:gdLst>
              <a:gd name="connsiteX0" fmla="*/ 8085908 w 8085908"/>
              <a:gd name="connsiteY0" fmla="*/ 352697 h 966651"/>
              <a:gd name="connsiteX1" fmla="*/ 8085908 w 8085908"/>
              <a:gd name="connsiteY1" fmla="*/ 953589 h 966651"/>
              <a:gd name="connsiteX2" fmla="*/ 0 w 8085908"/>
              <a:gd name="connsiteY2" fmla="*/ 966651 h 966651"/>
              <a:gd name="connsiteX3" fmla="*/ 0 w 8085908"/>
              <a:gd name="connsiteY3" fmla="*/ 0 h 96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908" h="966651">
                <a:moveTo>
                  <a:pt x="8085908" y="352697"/>
                </a:moveTo>
                <a:lnTo>
                  <a:pt x="8085908" y="953589"/>
                </a:lnTo>
                <a:lnTo>
                  <a:pt x="0" y="966651"/>
                </a:lnTo>
                <a:lnTo>
                  <a:pt x="0" y="0"/>
                </a:ln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544998" y="4684006"/>
            <a:ext cx="7265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8047330" y="5457057"/>
            <a:ext cx="7265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49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內容版面配置區 3"/>
          <p:cNvSpPr>
            <a:spLocks noGrp="1"/>
          </p:cNvSpPr>
          <p:nvPr>
            <p:ph idx="1"/>
          </p:nvPr>
        </p:nvSpPr>
        <p:spPr>
          <a:xfrm>
            <a:off x="282230" y="927991"/>
            <a:ext cx="11307651" cy="4995863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TW" altLang="en-US" b="1" dirty="0">
                <a:cs typeface="微軟正黑體"/>
              </a:rPr>
              <a:t>樂透開獎程式</a:t>
            </a:r>
            <a:r>
              <a:rPr lang="en-US" altLang="zh-TW" b="1" dirty="0">
                <a:cs typeface="微軟正黑體"/>
              </a:rPr>
              <a:t>(</a:t>
            </a:r>
            <a:r>
              <a:rPr lang="zh-TW" altLang="en-US" b="1" dirty="0">
                <a:cs typeface="微軟正黑體"/>
              </a:rPr>
              <a:t>基礎版</a:t>
            </a:r>
            <a:r>
              <a:rPr lang="en-US" altLang="zh-TW" b="1" dirty="0">
                <a:cs typeface="微軟正黑體"/>
              </a:rPr>
              <a:t>) </a:t>
            </a:r>
            <a:r>
              <a:rPr lang="en-US" altLang="zh-TW" b="1" dirty="0">
                <a:solidFill>
                  <a:srgbClr val="FF0000"/>
                </a:solidFill>
                <a:cs typeface="微軟正黑體"/>
                <a:sym typeface="Wingdings" panose="05000000000000000000" pitchFamily="2" charset="2"/>
              </a:rPr>
              <a:t></a:t>
            </a:r>
            <a:r>
              <a:rPr lang="zh-TW" altLang="en-US" b="1" dirty="0">
                <a:solidFill>
                  <a:srgbClr val="FF0000"/>
                </a:solidFill>
                <a:cs typeface="微軟正黑體"/>
              </a:rPr>
              <a:t>注意：程式需包含</a:t>
            </a:r>
            <a:r>
              <a:rPr lang="en-US" altLang="zh-TW" b="1" dirty="0">
                <a:solidFill>
                  <a:srgbClr val="FF0000"/>
                </a:solidFill>
                <a:cs typeface="微軟正黑體"/>
              </a:rPr>
              <a:t>gmae1()</a:t>
            </a:r>
            <a:r>
              <a:rPr lang="zh-TW" altLang="en-US" b="1" dirty="0">
                <a:solidFill>
                  <a:srgbClr val="FF0000"/>
                </a:solidFill>
                <a:cs typeface="微軟正黑體"/>
              </a:rPr>
              <a:t>等完整的程式</a:t>
            </a:r>
            <a:endParaRPr lang="en-US" altLang="zh-TW" b="1" dirty="0">
              <a:solidFill>
                <a:srgbClr val="FF0000"/>
              </a:solidFill>
              <a:cs typeface="微軟正黑體"/>
            </a:endParaRPr>
          </a:p>
          <a:p>
            <a:r>
              <a:rPr lang="en-US" altLang="zh-TW" sz="2400" dirty="0"/>
              <a:t>Continue with Example 5_2. Use what you have learnt to </a:t>
            </a:r>
            <a:r>
              <a:rPr lang="en-US" altLang="zh-TW" sz="2400" b="1" dirty="0">
                <a:solidFill>
                  <a:srgbClr val="FF0000"/>
                </a:solidFill>
              </a:rPr>
              <a:t>write a method called “game2()” </a:t>
            </a:r>
            <a:r>
              <a:rPr lang="en-US" altLang="zh-TW" sz="2400" dirty="0"/>
              <a:t>to develop the second game: a simple Java Lotto(</a:t>
            </a:r>
            <a:r>
              <a:rPr lang="zh-TW" altLang="en-US" sz="2400" dirty="0"/>
              <a:t>樂透開獎</a:t>
            </a:r>
            <a:r>
              <a:rPr lang="en-US" altLang="zh-TW" sz="2400" dirty="0"/>
              <a:t>). Assume that the range of two lotto numbers is [1~10]. As the following screenshots show, the player is asked to enter 2 numbers and then the program checks and shows the result:</a:t>
            </a:r>
          </a:p>
          <a:p>
            <a:pPr lvl="1"/>
            <a:r>
              <a:rPr lang="en-US" altLang="zh-TW" sz="2000" dirty="0">
                <a:ea typeface="新細明體" pitchFamily="18" charset="-120"/>
                <a:cs typeface="微軟正黑體"/>
              </a:rPr>
              <a:t>If the two numbers are correct: First prize (</a:t>
            </a:r>
            <a:r>
              <a:rPr lang="zh-TW" altLang="en-US" sz="2000" dirty="0">
                <a:ea typeface="新細明體" pitchFamily="18" charset="-120"/>
                <a:cs typeface="微軟正黑體"/>
              </a:rPr>
              <a:t>頭彩</a:t>
            </a:r>
            <a:r>
              <a:rPr lang="en-US" altLang="zh-TW" sz="2000" dirty="0">
                <a:ea typeface="新細明體" pitchFamily="18" charset="-120"/>
                <a:cs typeface="微軟正黑體"/>
              </a:rPr>
              <a:t>). A message dialog shows to congratulate the player.</a:t>
            </a:r>
          </a:p>
          <a:p>
            <a:pPr lvl="1"/>
            <a:r>
              <a:rPr lang="en-US" altLang="zh-TW" sz="2000" dirty="0">
                <a:ea typeface="新細明體" pitchFamily="18" charset="-120"/>
                <a:cs typeface="微軟正黑體"/>
              </a:rPr>
              <a:t>If one of the guess numbers is correct:</a:t>
            </a:r>
            <a:r>
              <a:rPr lang="zh-TW" altLang="en-US" sz="2000" dirty="0">
                <a:ea typeface="新細明體" pitchFamily="18" charset="-120"/>
                <a:cs typeface="微軟正黑體"/>
              </a:rPr>
              <a:t> </a:t>
            </a:r>
            <a:r>
              <a:rPr lang="en-US" altLang="zh-TW" sz="2000" dirty="0">
                <a:ea typeface="新細明體" pitchFamily="18" charset="-120"/>
                <a:cs typeface="微軟正黑體"/>
              </a:rPr>
              <a:t>Second prize. A message dialog shows with corresponding message of congrats.</a:t>
            </a:r>
          </a:p>
          <a:p>
            <a:pPr lvl="1"/>
            <a:r>
              <a:rPr lang="en-US" altLang="zh-TW" sz="2000" dirty="0">
                <a:ea typeface="新細明體" pitchFamily="18" charset="-120"/>
                <a:cs typeface="微軟正黑體"/>
              </a:rPr>
              <a:t>If none of the numbers hit the wining numbers.  A message dialog shows to thank the player.</a:t>
            </a:r>
            <a:endParaRPr lang="en-US" altLang="zh-TW" sz="2400" dirty="0">
              <a:ea typeface="新細明體" pitchFamily="18" charset="-120"/>
              <a:cs typeface="微軟正黑體"/>
            </a:endParaRPr>
          </a:p>
          <a:p>
            <a:pPr marL="109537" indent="0">
              <a:buNone/>
            </a:pPr>
            <a:endParaRPr lang="en-US" altLang="zh-TW" sz="2400" dirty="0">
              <a:ea typeface="新細明體" pitchFamily="18" charset="-120"/>
              <a:cs typeface="微軟正黑體"/>
            </a:endParaRPr>
          </a:p>
          <a:p>
            <a:endParaRPr lang="en-US" altLang="zh-TW" sz="2400" dirty="0">
              <a:ea typeface="新細明體" pitchFamily="18" charset="-120"/>
              <a:cs typeface="微軟正黑體"/>
            </a:endParaRPr>
          </a:p>
          <a:p>
            <a:endParaRPr lang="zh-TW" altLang="en-US" sz="2400" dirty="0">
              <a:cs typeface="微軟正黑體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82230" y="89791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altLang="zh-TW" i="1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In-class Assignment 4 (B</a:t>
            </a:r>
            <a:r>
              <a:rPr lang="zh-TW" altLang="en-US" i="1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班</a:t>
            </a:r>
            <a:r>
              <a:rPr lang="en-US" altLang="zh-TW" i="1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  <a:endParaRPr lang="zh-TW" altLang="en-US" i="1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7587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AA02F8-10CD-4436-94D3-6FF1E20DBD9D}" type="slidenum">
              <a:rPr lang="en-US" altLang="zh-TW" smtClean="0">
                <a:ea typeface="新細明體" pitchFamily="18" charset="-120"/>
              </a:rPr>
              <a:pPr/>
              <a:t>2</a:t>
            </a:fld>
            <a:endParaRPr lang="en-US" altLang="zh-TW">
              <a:ea typeface="新細明體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377" y="4164495"/>
            <a:ext cx="2790825" cy="12287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726" y="5181038"/>
            <a:ext cx="2838450" cy="1228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01" y="4684006"/>
            <a:ext cx="2997995" cy="13906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32" y="4164495"/>
            <a:ext cx="3019425" cy="1276350"/>
          </a:xfrm>
          <a:prstGeom prst="rect">
            <a:avLst/>
          </a:prstGeom>
        </p:spPr>
      </p:pic>
      <p:sp>
        <p:nvSpPr>
          <p:cNvPr id="8" name="手繪多邊形 7"/>
          <p:cNvSpPr/>
          <p:nvPr/>
        </p:nvSpPr>
        <p:spPr>
          <a:xfrm>
            <a:off x="2129246" y="5577840"/>
            <a:ext cx="8112034" cy="1043135"/>
          </a:xfrm>
          <a:custGeom>
            <a:avLst/>
            <a:gdLst>
              <a:gd name="connsiteX0" fmla="*/ 8085908 w 8085908"/>
              <a:gd name="connsiteY0" fmla="*/ 352697 h 966651"/>
              <a:gd name="connsiteX1" fmla="*/ 8085908 w 8085908"/>
              <a:gd name="connsiteY1" fmla="*/ 953589 h 966651"/>
              <a:gd name="connsiteX2" fmla="*/ 0 w 8085908"/>
              <a:gd name="connsiteY2" fmla="*/ 966651 h 966651"/>
              <a:gd name="connsiteX3" fmla="*/ 0 w 8085908"/>
              <a:gd name="connsiteY3" fmla="*/ 0 h 96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908" h="966651">
                <a:moveTo>
                  <a:pt x="8085908" y="352697"/>
                </a:moveTo>
                <a:lnTo>
                  <a:pt x="8085908" y="953589"/>
                </a:lnTo>
                <a:lnTo>
                  <a:pt x="0" y="966651"/>
                </a:lnTo>
                <a:lnTo>
                  <a:pt x="0" y="0"/>
                </a:ln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544998" y="4684006"/>
            <a:ext cx="7265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8047330" y="5457057"/>
            <a:ext cx="7265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7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318</Words>
  <Application>Microsoft Office PowerPoint</Application>
  <PresentationFormat>寬螢幕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Arial Unicode MS</vt:lpstr>
      <vt:lpstr>微軟正黑體</vt:lpstr>
      <vt:lpstr>新細明體</vt:lpstr>
      <vt:lpstr>Arial</vt:lpstr>
      <vt:lpstr>Calibri</vt:lpstr>
      <vt:lpstr>Calibri Light</vt:lpstr>
      <vt:lpstr>Wingdings</vt:lpstr>
      <vt:lpstr>Wingdings 3</vt:lpstr>
      <vt:lpstr>Office 佈景主題</vt:lpstr>
      <vt:lpstr>In-class Assignment 4 (A班)</vt:lpstr>
      <vt:lpstr>In-class Assignment 4 (B班)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#4</dc:title>
  <dc:creator>Vincent</dc:creator>
  <cp:lastModifiedBy>user</cp:lastModifiedBy>
  <cp:revision>38</cp:revision>
  <dcterms:created xsi:type="dcterms:W3CDTF">2017-03-12T13:07:41Z</dcterms:created>
  <dcterms:modified xsi:type="dcterms:W3CDTF">2021-04-06T22:21:28Z</dcterms:modified>
</cp:coreProperties>
</file>