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"/>
          <a:ea typeface="Helvetica"/>
          <a:cs typeface="Helvetica"/>
        </a:font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sz="3000" i="1">
                <a:solidFill>
                  <a:srgbClr val="9D9D9D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r>
              <a:t>“Type a quote here.” 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142761833_2880x1921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>
            <a:spLocks noGrp="1"/>
          </p:cNvSpPr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>
            <a:spLocks noGrp="1"/>
          </p:cNvSpPr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4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" name="Image"/>
          <p:cNvSpPr>
            <a:spLocks noGrp="1"/>
          </p:cNvSpPr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Image"/>
          <p:cNvSpPr>
            <a:spLocks noGrp="1"/>
          </p:cNvSpPr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Image"/>
          <p:cNvSpPr>
            <a:spLocks noGrp="1"/>
          </p:cNvSpPr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Image"/>
          <p:cNvSpPr>
            <a:spLocks noGrp="1"/>
          </p:cNvSpPr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all" spc="0" baseline="0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15"/>
        </a:buBlip>
        <a:tabLst/>
        <a:defRPr sz="3400" b="0" i="0" u="none" strike="noStrike" cap="none" spc="0" baseline="0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ervers.jpg" descr="servers.jpg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615969"/>
            <a:ext cx="12014200" cy="6007101"/>
          </a:xfrm>
          <a:prstGeom prst="rect">
            <a:avLst/>
          </a:prstGeom>
        </p:spPr>
      </p:pic>
      <p:sp>
        <p:nvSpPr>
          <p:cNvPr id="132" name="Improved Assignment Problem"/>
          <p:cNvSpPr txBox="1">
            <a:spLocks noGrp="1"/>
          </p:cNvSpPr>
          <p:nvPr>
            <p:ph type="title"/>
          </p:nvPr>
        </p:nvSpPr>
        <p:spPr>
          <a:xfrm>
            <a:off x="508000" y="6921502"/>
            <a:ext cx="11988800" cy="11176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Improved Assignment Problem</a:t>
            </a:r>
          </a:p>
        </p:txBody>
      </p:sp>
      <p:sp>
        <p:nvSpPr>
          <p:cNvPr id="133" name="Professor: Robin Hillyard…"/>
          <p:cNvSpPr txBox="1">
            <a:spLocks noGrp="1"/>
          </p:cNvSpPr>
          <p:nvPr>
            <p:ph type="body" sz="quarter" idx="1"/>
          </p:nvPr>
        </p:nvSpPr>
        <p:spPr>
          <a:xfrm>
            <a:off x="5886607" y="8227060"/>
            <a:ext cx="7118193" cy="838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566674">
              <a:defRPr sz="2328"/>
            </a:pPr>
            <a:r>
              <a:rPr dirty="0"/>
              <a:t>Professor: Robin Hillyard</a:t>
            </a:r>
          </a:p>
          <a:p>
            <a:pPr defTabSz="566674">
              <a:defRPr sz="2328"/>
            </a:pPr>
            <a:r>
              <a:rPr dirty="0"/>
              <a:t>Team member: </a:t>
            </a:r>
            <a:r>
              <a:rPr dirty="0" err="1"/>
              <a:t>Xuanshan</a:t>
            </a:r>
            <a:r>
              <a:rPr dirty="0"/>
              <a:t> Xiao, </a:t>
            </a:r>
            <a:r>
              <a:rPr dirty="0" err="1"/>
              <a:t>Xuewen</a:t>
            </a:r>
            <a:r>
              <a:rPr dirty="0"/>
              <a:t> Xu, </a:t>
            </a:r>
            <a:r>
              <a:rPr dirty="0" err="1"/>
              <a:t>Tiange</a:t>
            </a:r>
            <a:r>
              <a:rPr dirty="0"/>
              <a:t> Wu</a:t>
            </a:r>
          </a:p>
        </p:txBody>
      </p:sp>
      <p:sp>
        <p:nvSpPr>
          <p:cNvPr id="134" name="Final Project…"/>
          <p:cNvSpPr txBox="1"/>
          <p:nvPr/>
        </p:nvSpPr>
        <p:spPr>
          <a:xfrm>
            <a:off x="544977" y="8181339"/>
            <a:ext cx="4515892" cy="8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2400"/>
            </a:pPr>
            <a:r>
              <a:rPr dirty="0"/>
              <a:t>Final Project</a:t>
            </a:r>
          </a:p>
          <a:p>
            <a:pPr algn="l">
              <a:lnSpc>
                <a:spcPct val="120000"/>
              </a:lnSpc>
              <a:defRPr sz="2400"/>
            </a:pPr>
            <a:r>
              <a:rPr dirty="0"/>
              <a:t>of Program Structure &amp; Algorithms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cknoleg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Acknolegment</a:t>
            </a:r>
          </a:p>
        </p:txBody>
      </p:sp>
      <p:sp>
        <p:nvSpPr>
          <p:cNvPr id="161" name="The picture of the 1st slide: https://blogs.technet.microsoft.com/uktechnet/2017/01/17/how-to-boost-your-windows-server-2016-security/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The picture of the 1st slide: </a:t>
            </a:r>
            <a:r>
              <a:rPr u="sng" dirty="0"/>
              <a:t>https://</a:t>
            </a:r>
            <a:r>
              <a:rPr u="sng" dirty="0" err="1"/>
              <a:t>blogs.technet.microsoft.com</a:t>
            </a:r>
            <a:r>
              <a:rPr u="sng" dirty="0"/>
              <a:t>/</a:t>
            </a:r>
            <a:r>
              <a:rPr u="sng" dirty="0" err="1"/>
              <a:t>uktechnet</a:t>
            </a:r>
            <a:r>
              <a:rPr u="sng" dirty="0"/>
              <a:t>/2017/01/17/how-to-boost-your-windows-server-2016-security/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</a:t>
            </a:r>
          </a:p>
        </p:txBody>
      </p:sp>
      <p:sp>
        <p:nvSpPr>
          <p:cNvPr id="137" name="N tasks and M servers are set, between which have no rela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N tasks and M servers are set, between which have no relations.</a:t>
            </a:r>
          </a:p>
          <a:p>
            <a:pPr>
              <a:buBlip>
                <a:blip r:embed="rId2"/>
              </a:buBlip>
            </a:pPr>
            <a:r>
              <a:t>A server is able to have different speeds for different tasks.</a:t>
            </a:r>
          </a:p>
          <a:p>
            <a:pPr>
              <a:buBlip>
                <a:blip r:embed="rId2"/>
              </a:buBlip>
            </a:pPr>
            <a:r>
              <a:t>The total time of a project equals to the longest running time of any server, which might deal with more than one task.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Implementation</a:t>
            </a:r>
          </a:p>
        </p:txBody>
      </p:sp>
      <p:sp>
        <p:nvSpPr>
          <p:cNvPr id="140" name="Genotype: the list of one possible servers’ combination…"/>
          <p:cNvSpPr txBox="1">
            <a:spLocks noGrp="1"/>
          </p:cNvSpPr>
          <p:nvPr>
            <p:ph type="body" idx="1"/>
          </p:nvPr>
        </p:nvSpPr>
        <p:spPr>
          <a:xfrm>
            <a:off x="508000" y="2578100"/>
            <a:ext cx="11988800" cy="57277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Genotype: the list of one possible servers’ combination</a:t>
            </a:r>
          </a:p>
          <a:p>
            <a:pPr>
              <a:buBlip>
                <a:blip r:embed="rId2"/>
              </a:buBlip>
            </a:pPr>
            <a:r>
              <a:t>Expression: the time of one servers’ combination</a:t>
            </a:r>
          </a:p>
          <a:p>
            <a:pPr>
              <a:buBlip>
                <a:blip r:embed="rId2"/>
              </a:buBlip>
            </a:pPr>
            <a:r>
              <a:t>Phenotype: the list of a single-running-time combination </a:t>
            </a:r>
          </a:p>
          <a:p>
            <a:pPr>
              <a:buBlip>
                <a:blip r:embed="rId2"/>
              </a:buBlip>
            </a:pPr>
            <a:r>
              <a:t>Fitness: the mapping to the time of one possible servers’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Equation"/>
              <p:cNvSpPr txBox="1"/>
              <p:nvPr/>
            </p:nvSpPr>
            <p:spPr>
              <a:xfrm>
                <a:off x="2988125" y="7845932"/>
                <a:ext cx="8459369" cy="107213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605F5F"/>
                          </a:solidFill>
                          <a:latin typeface="Cambria Math" panose="02040503050406030204" pitchFamily="18" charset="0"/>
                        </a:rPr>
                        <m:t>𝑆𝑖𝑛𝑔𝑙𝑒𝑅𝑢𝑛𝑛𝑖𝑛𝑔𝑇𝑖𝑚𝑒</m:t>
                      </m:r>
                      <m:r>
                        <a:rPr sz="3600" i="1">
                          <a:solidFill>
                            <a:srgbClr val="605F5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3600" i="1">
                              <a:solidFill>
                                <a:srgbClr val="605F5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600" i="1">
                              <a:solidFill>
                                <a:srgbClr val="605F5F"/>
                              </a:solidFill>
                              <a:latin typeface="Cambria Math" panose="02040503050406030204" pitchFamily="18" charset="0"/>
                            </a:rPr>
                            <m:t>𝑆𝑖𝑛𝑔𝑙𝑒𝑆𝑒𝑟𝑣𝑒𝑟𝑊𝑜𝑟𝑘𝑙𝑜𝑎𝑑</m:t>
                          </m:r>
                        </m:num>
                        <m:den>
                          <m:r>
                            <a:rPr sz="3600" i="1">
                              <a:solidFill>
                                <a:srgbClr val="605F5F"/>
                              </a:solidFill>
                              <a:latin typeface="Cambria Math" panose="02040503050406030204" pitchFamily="18" charset="0"/>
                            </a:rPr>
                            <m:t>𝑆𝑖𝑛𝑔𝑙𝑒𝑆𝑒𝑟𝑣𝑒𝑟𝑆𝑝𝑒𝑒𝑑</m:t>
                          </m:r>
                        </m:den>
                      </m:f>
                    </m:oMath>
                  </m:oMathPara>
                </a14:m>
                <a:endParaRPr sz="3600" dirty="0">
                  <a:solidFill>
                    <a:srgbClr val="606060"/>
                  </a:solidFill>
                </a:endParaRPr>
              </a:p>
            </p:txBody>
          </p:sp>
        </mc:Choice>
        <mc:Fallback xmlns="">
          <p:sp>
            <p:nvSpPr>
              <p:cNvPr id="1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125" y="7845932"/>
                <a:ext cx="8459369" cy="1072135"/>
              </a:xfrm>
              <a:prstGeom prst="rect">
                <a:avLst/>
              </a:prstGeom>
              <a:blipFill>
                <a:blip r:embed="rId3"/>
                <a:stretch>
                  <a:fillRect l="-2399" t="-3529" r="-13943" b="-258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1031543955949_.pic_hd.jpg" descr="1031543955949_.pic_hd.jpg"/>
          <p:cNvPicPr>
            <a:picLocks noChangeAspect="1"/>
          </p:cNvPicPr>
          <p:nvPr/>
        </p:nvPicPr>
        <p:blipFill>
          <a:blip r:embed="rId2">
            <a:extLst/>
          </a:blip>
          <a:srcRect l="2231" t="2291" r="13317" b="6019"/>
          <a:stretch>
            <a:fillRect/>
          </a:stretch>
        </p:blipFill>
        <p:spPr>
          <a:xfrm>
            <a:off x="1559059" y="636671"/>
            <a:ext cx="10934159" cy="864390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UI"/>
          <p:cNvSpPr txBox="1"/>
          <p:nvPr/>
        </p:nvSpPr>
        <p:spPr>
          <a:xfrm>
            <a:off x="707574" y="699775"/>
            <a:ext cx="552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UI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Unit Te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Unit Test</a:t>
            </a:r>
          </a:p>
        </p:txBody>
      </p:sp>
      <p:pic>
        <p:nvPicPr>
          <p:cNvPr id="147" name="1051543955997_.pic_hd.jpg" descr="1051543955997_.pic_hd.jpg"/>
          <p:cNvPicPr>
            <a:picLocks noChangeAspect="1"/>
          </p:cNvPicPr>
          <p:nvPr/>
        </p:nvPicPr>
        <p:blipFill>
          <a:blip r:embed="rId2">
            <a:extLst/>
          </a:blip>
          <a:srcRect r="19368"/>
          <a:stretch>
            <a:fillRect/>
          </a:stretch>
        </p:blipFill>
        <p:spPr>
          <a:xfrm>
            <a:off x="1259407" y="3133363"/>
            <a:ext cx="10485986" cy="24040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1061543956026_.pic_hd.jpg" descr="1061543956026_.pic_hd.jpg"/>
          <p:cNvPicPr>
            <a:picLocks noChangeAspect="1"/>
          </p:cNvPicPr>
          <p:nvPr/>
        </p:nvPicPr>
        <p:blipFill>
          <a:blip r:embed="rId3">
            <a:extLst/>
          </a:blip>
          <a:srcRect r="19311"/>
          <a:stretch>
            <a:fillRect/>
          </a:stretch>
        </p:blipFill>
        <p:spPr>
          <a:xfrm>
            <a:off x="1251965" y="6168869"/>
            <a:ext cx="10493428" cy="2520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sul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</a:t>
            </a:r>
          </a:p>
        </p:txBody>
      </p:sp>
      <p:pic>
        <p:nvPicPr>
          <p:cNvPr id="151" name="Screen Shot 2018-12-04 at 4.54.05 PM.png" descr="Screen Shot 2018-12-04 at 4.54.05 PM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2322291" y="2667000"/>
            <a:ext cx="8360168" cy="6477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creen Shot 2018-12-04 at 4.51.03 PM.png" descr="Screen Shot 2018-12-04 at 4.51.03 PM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13664" b="13664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9778E8-0D7C-D740-BB36-3FC11E5BF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85570"/>
              </p:ext>
            </p:extLst>
          </p:nvPr>
        </p:nvGraphicFramePr>
        <p:xfrm>
          <a:off x="956733" y="548759"/>
          <a:ext cx="11091333" cy="86560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782427">
                  <a:extLst>
                    <a:ext uri="{9D8B030D-6E8A-4147-A177-3AD203B41FA5}">
                      <a16:colId xmlns:a16="http://schemas.microsoft.com/office/drawing/2014/main" val="136771158"/>
                    </a:ext>
                  </a:extLst>
                </a:gridCol>
                <a:gridCol w="1709176">
                  <a:extLst>
                    <a:ext uri="{9D8B030D-6E8A-4147-A177-3AD203B41FA5}">
                      <a16:colId xmlns:a16="http://schemas.microsoft.com/office/drawing/2014/main" val="2504046197"/>
                    </a:ext>
                  </a:extLst>
                </a:gridCol>
                <a:gridCol w="1684760">
                  <a:extLst>
                    <a:ext uri="{9D8B030D-6E8A-4147-A177-3AD203B41FA5}">
                      <a16:colId xmlns:a16="http://schemas.microsoft.com/office/drawing/2014/main" val="1734250231"/>
                    </a:ext>
                  </a:extLst>
                </a:gridCol>
                <a:gridCol w="2783515">
                  <a:extLst>
                    <a:ext uri="{9D8B030D-6E8A-4147-A177-3AD203B41FA5}">
                      <a16:colId xmlns:a16="http://schemas.microsoft.com/office/drawing/2014/main" val="4289156420"/>
                    </a:ext>
                  </a:extLst>
                </a:gridCol>
                <a:gridCol w="3131455">
                  <a:extLst>
                    <a:ext uri="{9D8B030D-6E8A-4147-A177-3AD203B41FA5}">
                      <a16:colId xmlns:a16="http://schemas.microsoft.com/office/drawing/2014/main" val="1209932092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convergent generation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solution fitness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665781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73.45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2610.64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711568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72.36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2856.17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1299360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62.00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3376.35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7214778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70.64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3439.33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7867231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64.55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3812.01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9950717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68.91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3221.17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7637933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56.36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3695.44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767820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96.82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1079.70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6732612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83.00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1409.77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1619509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81.91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1823.90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1840051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97.18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2096.15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2897624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80.91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2049.15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9539984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93.36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2608.04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2300794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74.00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2318.89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2720877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140.82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925.74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1738377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122.00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1098.31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5120290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105.09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1192.77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506650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152.75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1176.00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3712822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190.88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1232.12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0382111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116.50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2210.51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8408789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400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111.20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1942.71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1007298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131.00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794.97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291105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128.40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813.47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9578885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114.10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915.37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4562018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240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142.50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1119.61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9963960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108.80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1060.62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61875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nclu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conclusions</a:t>
            </a:r>
          </a:p>
        </p:txBody>
      </p:sp>
      <p:sp>
        <p:nvSpPr>
          <p:cNvPr id="158" name="As the same amount of servers, the convergent generation has positive correlation with the amount of server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  <a:defRPr sz="3000"/>
            </a:pPr>
            <a:r>
              <a:t>As the same amount of servers, the </a:t>
            </a:r>
            <a:r>
              <a:rPr u="sng"/>
              <a:t>convergent generation</a:t>
            </a:r>
            <a:r>
              <a:t> has positive correlation with the amount of </a:t>
            </a:r>
            <a:r>
              <a:rPr u="sng"/>
              <a:t>servers</a:t>
            </a:r>
            <a:r>
              <a:t>.</a:t>
            </a:r>
          </a:p>
          <a:p>
            <a:pPr>
              <a:buBlip>
                <a:blip r:embed="rId2"/>
              </a:buBlip>
              <a:defRPr sz="3000"/>
            </a:pPr>
            <a:r>
              <a:t>As the same amount of servers, the </a:t>
            </a:r>
            <a:r>
              <a:rPr u="sng"/>
              <a:t>average fitness</a:t>
            </a:r>
            <a:r>
              <a:t> has negative correlation with the amount of </a:t>
            </a:r>
            <a:r>
              <a:rPr u="sng"/>
              <a:t>tasks</a:t>
            </a:r>
            <a:r>
              <a:t>.</a:t>
            </a:r>
          </a:p>
          <a:p>
            <a:pPr>
              <a:buBlip>
                <a:blip r:embed="rId2"/>
              </a:buBlip>
              <a:defRPr sz="3000"/>
            </a:pPr>
            <a:r>
              <a:t>Given the amount of tasks, fitness is positive correlated to the amount of servers when the amount of servers is less than the amount of tasks.</a:t>
            </a:r>
          </a:p>
          <a:p>
            <a:pPr>
              <a:buBlip>
                <a:blip r:embed="rId2"/>
              </a:buBlip>
              <a:defRPr sz="3000"/>
            </a:pPr>
            <a:r>
              <a:t>However, as the amount of servers reaches to some value, which is greater than the amount of tasks, fitness will decrease. That is to say, we assume that there is a value, k, which makes the fitness greatest.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400</Words>
  <Application>Microsoft Macintosh PowerPoint</Application>
  <PresentationFormat>Custom</PresentationFormat>
  <Paragraphs>160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Cambria Math</vt:lpstr>
      <vt:lpstr>Gill Sans</vt:lpstr>
      <vt:lpstr>Gill Sans Light</vt:lpstr>
      <vt:lpstr>Helvetica</vt:lpstr>
      <vt:lpstr>Helvetica Neue</vt:lpstr>
      <vt:lpstr>New_Template3</vt:lpstr>
      <vt:lpstr>Improved Assignment Problem</vt:lpstr>
      <vt:lpstr>Problem</vt:lpstr>
      <vt:lpstr>Implementation</vt:lpstr>
      <vt:lpstr>PowerPoint Presentation</vt:lpstr>
      <vt:lpstr>Unit Test</vt:lpstr>
      <vt:lpstr>Result</vt:lpstr>
      <vt:lpstr>PowerPoint Presentation</vt:lpstr>
      <vt:lpstr>PowerPoint Presentation</vt:lpstr>
      <vt:lpstr>conclusions</vt:lpstr>
      <vt:lpstr>Acknolegment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Assignment Problem</dc:title>
  <cp:lastModifiedBy>Tiange Wu</cp:lastModifiedBy>
  <cp:revision>2</cp:revision>
  <dcterms:modified xsi:type="dcterms:W3CDTF">2018-12-06T04:08:52Z</dcterms:modified>
</cp:coreProperties>
</file>