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5" r:id="rId9"/>
    <p:sldId id="264" r:id="rId10"/>
    <p:sldId id="267" r:id="rId11"/>
    <p:sldId id="266" r:id="rId12"/>
    <p:sldId id="269" r:id="rId13"/>
    <p:sldId id="260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23CC-6547-475E-BFCD-21C31E927F8D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65F21-D4E0-450E-96D9-1200C82473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65F21-D4E0-450E-96D9-1200C824739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2E056E-2C4B-4469-9374-32DB6B12DBCB}" type="datetimeFigureOut">
              <a:rPr lang="fr-FR" smtClean="0"/>
              <a:t>29/05/2012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C78EBA-9795-402B-AD44-767026B89B2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276872"/>
            <a:ext cx="6678488" cy="670226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de Licence Informatique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3068960"/>
            <a:ext cx="6316216" cy="432048"/>
          </a:xfrm>
        </p:spPr>
        <p:txBody>
          <a:bodyPr/>
          <a:lstStyle/>
          <a:p>
            <a:pPr algn="ctr"/>
            <a:r>
              <a:rPr lang="fr-F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Site web collaboratif --</a:t>
            </a:r>
            <a:endParaRPr lang="fr-F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50" y="188640"/>
            <a:ext cx="1437581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6516216" y="6021288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Elèves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Desmauts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M -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Evers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P.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Professeur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Goeffon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Adrien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Diplôme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L3 Informatique</a:t>
            </a:r>
          </a:p>
          <a:p>
            <a:r>
              <a:rPr lang="fr-FR" sz="1000" b="1" dirty="0" smtClean="0">
                <a:solidFill>
                  <a:schemeClr val="bg1">
                    <a:lumMod val="50000"/>
                  </a:schemeClr>
                </a:solidFill>
              </a:rPr>
              <a:t>Année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: 	2012</a:t>
            </a:r>
          </a:p>
        </p:txBody>
      </p:sp>
    </p:spTree>
    <p:extLst>
      <p:ext uri="{BB962C8B-B14F-4D97-AF65-F5344CB8AC3E}">
        <p14:creationId xmlns:p14="http://schemas.microsoft.com/office/powerpoint/2010/main" val="29746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 – ses droits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93416"/>
              </p:ext>
            </p:extLst>
          </p:nvPr>
        </p:nvGraphicFramePr>
        <p:xfrm>
          <a:off x="1079540" y="1844824"/>
          <a:ext cx="6843464" cy="352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305"/>
                <a:gridCol w="767222"/>
                <a:gridCol w="767222"/>
                <a:gridCol w="831157"/>
                <a:gridCol w="833558"/>
              </a:tblGrid>
              <a:tr h="310805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Calibri" pitchFamily="34" charset="0"/>
                          <a:cs typeface="Calibri" pitchFamily="34" charset="0"/>
                        </a:rPr>
                        <a:t>Droit des utilisateurs</a:t>
                      </a:r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367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Fonctions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101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Visionner une fiche de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groupe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Créer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groupe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25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i="1" smtClean="0">
                          <a:latin typeface="Calibri" pitchFamily="34" charset="0"/>
                          <a:cs typeface="Calibri" pitchFamily="34" charset="0"/>
                        </a:rPr>
                        <a:t>Noter un film</a:t>
                      </a:r>
                      <a:endParaRPr lang="fr-FR" sz="1400" i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957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Ajouter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film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Modifier</a:t>
                      </a:r>
                      <a:r>
                        <a:rPr lang="fr-FR" sz="1400" i="1" baseline="0" dirty="0" smtClean="0">
                          <a:latin typeface="Calibri" pitchFamily="34" charset="0"/>
                          <a:cs typeface="Calibri" pitchFamily="34" charset="0"/>
                        </a:rPr>
                        <a:t>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13853">
                <a:tc>
                  <a:txBody>
                    <a:bodyPr/>
                    <a:lstStyle/>
                    <a:p>
                      <a:pPr algn="ctr"/>
                      <a:r>
                        <a:rPr lang="fr-FR" sz="1400" i="1" dirty="0" smtClean="0">
                          <a:latin typeface="Calibri" pitchFamily="34" charset="0"/>
                          <a:cs typeface="Calibri" pitchFamily="34" charset="0"/>
                        </a:rPr>
                        <a:t>Supprimer un utilisateur</a:t>
                      </a:r>
                      <a:endParaRPr lang="fr-FR" sz="14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Film</a:t>
            </a:r>
          </a:p>
          <a:p>
            <a:pPr marL="365760" lvl="1" indent="0">
              <a:buNone/>
            </a:pPr>
            <a:endParaRPr lang="fr-FR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45024"/>
            <a:ext cx="2232248" cy="1704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2371171" cy="71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rc 7"/>
          <p:cNvCxnSpPr/>
          <p:nvPr/>
        </p:nvCxnSpPr>
        <p:spPr>
          <a:xfrm rot="16200000" flipV="1">
            <a:off x="1475656" y="3068960"/>
            <a:ext cx="648072" cy="504056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74" y="2492896"/>
            <a:ext cx="2234952" cy="85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5" y="4540665"/>
            <a:ext cx="2859629" cy="206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2446977" cy="266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necteur droit avec flèche 9"/>
          <p:cNvCxnSpPr/>
          <p:nvPr/>
        </p:nvCxnSpPr>
        <p:spPr>
          <a:xfrm>
            <a:off x="2622691" y="2708920"/>
            <a:ext cx="348578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987824" y="3068960"/>
            <a:ext cx="3120650" cy="147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419872" y="5571415"/>
            <a:ext cx="1944216" cy="95392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02630" y="2729419"/>
            <a:ext cx="21259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1">
                    <a:lumMod val="75000"/>
                  </a:schemeClr>
                </a:solidFill>
              </a:rPr>
              <a:t>Visualisation du film dans la section recherche</a:t>
            </a:r>
            <a:endParaRPr lang="fr-FR" sz="7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 rot="20086150">
            <a:off x="4242328" y="3833027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2"/>
                </a:solidFill>
              </a:rPr>
              <a:t>Détails du film</a:t>
            </a:r>
            <a:endParaRPr lang="fr-FR" sz="700" i="1" dirty="0">
              <a:solidFill>
                <a:schemeClr val="accent2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8805" y="3363344"/>
            <a:ext cx="17940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</a:rPr>
              <a:t>Récupération de l’id sur le site </a:t>
            </a:r>
            <a:r>
              <a:rPr lang="fr-FR" sz="700" i="1" dirty="0" err="1" smtClean="0">
                <a:solidFill>
                  <a:schemeClr val="accent1"/>
                </a:solidFill>
              </a:rPr>
              <a:t>Allociné</a:t>
            </a:r>
            <a:endParaRPr lang="fr-FR" sz="700" i="1" dirty="0">
              <a:solidFill>
                <a:schemeClr val="accent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 rot="20086150">
            <a:off x="3865157" y="5811892"/>
            <a:ext cx="1162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i="1" dirty="0" smtClean="0">
                <a:solidFill>
                  <a:srgbClr val="00B050"/>
                </a:solidFill>
              </a:rPr>
              <a:t>Modification de la fiche</a:t>
            </a:r>
            <a:endParaRPr lang="fr-FR" sz="700" i="1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 rot="20049599">
            <a:off x="4377368" y="592276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" i="1" dirty="0" smtClean="0">
                <a:solidFill>
                  <a:srgbClr val="00B050"/>
                </a:solidFill>
              </a:rPr>
              <a:t>Suppression</a:t>
            </a:r>
          </a:p>
          <a:p>
            <a:pPr algn="ctr"/>
            <a:r>
              <a:rPr lang="fr-FR" sz="700" i="1" dirty="0" smtClean="0">
                <a:solidFill>
                  <a:srgbClr val="00B050"/>
                </a:solidFill>
              </a:rPr>
              <a:t>Si niveau = 3</a:t>
            </a:r>
            <a:endParaRPr lang="fr-FR" sz="700" i="1" dirty="0">
              <a:solidFill>
                <a:srgbClr val="00B050"/>
              </a:solidFill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5690">
            <a:off x="4219729" y="6153085"/>
            <a:ext cx="233006" cy="1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24744"/>
            <a:ext cx="7467600" cy="5349208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statistiques</a:t>
            </a:r>
            <a:endParaRPr lang="fr-FR" u="sng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0" y="1844824"/>
            <a:ext cx="3490796" cy="18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7742"/>
            <a:ext cx="2589277" cy="97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27497"/>
            <a:ext cx="2795587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073896"/>
            <a:ext cx="2798681" cy="355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755576" y="4493865"/>
            <a:ext cx="2592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&gt; L’utilisateur, s’il est de niveau &gt; 1, peut noter le film (une seule fois).</a:t>
            </a:r>
          </a:p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ce cas, l’on peut voir la note qu’il a mis au film.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49489" y="5525571"/>
            <a:ext cx="28906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&gt; Un accès statistique est réservé aux utilisateurs de niveau &gt; 1 où l’on peut y trouver sa note sur un film, ainsi que  la moyenne  et enfin la note moyenne du groupe auquel l’utilisateur appartient.</a:t>
            </a:r>
            <a:endParaRPr lang="fr-FR" sz="11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Connecteur en arc 12"/>
          <p:cNvCxnSpPr/>
          <p:nvPr/>
        </p:nvCxnSpPr>
        <p:spPr>
          <a:xfrm rot="16200000" flipH="1">
            <a:off x="6795417" y="2225573"/>
            <a:ext cx="1085057" cy="576064"/>
          </a:xfrm>
          <a:prstGeom prst="curvedConnector3">
            <a:avLst>
              <a:gd name="adj1" fmla="val 25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8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 dynamique de la base de données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Partie ajout / modification / suppression d’une table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Etendre les fonctionnalités du site sous différentes catégories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Livres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Jeux vidéos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…</a:t>
            </a:r>
          </a:p>
          <a:p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Evolutions 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34340" indent="-342900"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Connaissances approfondies en programmation web</a:t>
            </a:r>
          </a:p>
          <a:p>
            <a:pPr marL="434340" indent="-342900">
              <a:buFont typeface="Wingdings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434340" indent="-342900"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Ordonnancement du travail et répartition des taches</a:t>
            </a:r>
          </a:p>
          <a:p>
            <a:pPr marL="434340" indent="-342900">
              <a:buFont typeface="Wingdings" pitchFamily="2" charset="2"/>
              <a:buChar char="ü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434340" indent="-342900"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Mise en pratique des connaissances vues en cours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Conclusion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Cadre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licence 3 informatique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Période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23 Avril – 30 Mai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Choix contexte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entreprise – faculté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Dans le cas de la faculté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sujet attribué à chaque groupe de 2 étudiants</a:t>
            </a:r>
          </a:p>
          <a:p>
            <a:pPr>
              <a:buFont typeface="Wingdings" pitchFamily="2" charset="2"/>
              <a:buChar char="ü"/>
            </a:pPr>
            <a:r>
              <a:rPr lang="fr-FR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Maitre de stage : </a:t>
            </a:r>
          </a:p>
          <a:p>
            <a:pPr lvl="1">
              <a:buFont typeface="Arial" pitchFamily="34" charset="0"/>
              <a:buChar char="•"/>
            </a:pP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Mr Adrien </a:t>
            </a:r>
            <a:r>
              <a:rPr lang="fr-FR" sz="1700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Goeffon</a:t>
            </a:r>
            <a:r>
              <a:rPr lang="fr-FR" sz="1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fr-FR" sz="1700" b="1" i="1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Introduction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Sommaire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899592" y="1268760"/>
            <a:ext cx="7025208" cy="5205192"/>
          </a:xfrm>
        </p:spPr>
        <p:txBody>
          <a:bodyPr/>
          <a:lstStyle/>
          <a:p>
            <a:endParaRPr lang="fr-FR" dirty="0" smtClean="0"/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projet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Rappel du contexte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 utilisés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 solution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Base de données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sz="17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deux grandes parties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Evolutions possible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44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 contexte</a:t>
            </a: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d’une application web :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gérant un catalogue de films  (prenons l’exemple d’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Allociné</a:t>
            </a: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..)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permettant la notation des films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fournissant une liste de statistiques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avec une gestion d’utilisateurs et de leurs droits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simple d’utilisation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évolutive 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Les besoins</a:t>
            </a:r>
          </a:p>
          <a:p>
            <a:pPr marL="0" indent="0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d’un film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/ import des données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Affichage des données relatives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Ajout / modification / suppression d’utilisateurs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des droits d’utilisateur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Aspect communautaire</a:t>
            </a:r>
          </a:p>
          <a:p>
            <a:pPr lvl="1"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Gestion de groupes d’utilisateurs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Notation des films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Génération de statistiques</a:t>
            </a: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Langages</a:t>
            </a:r>
          </a:p>
          <a:p>
            <a:pPr marL="0" indent="0" algn="ctr">
              <a:buNone/>
            </a:pP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Php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(orienté objet)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Javascript</a:t>
            </a:r>
            <a:endParaRPr lang="fr-FR" sz="2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Ajax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fr-FR" sz="20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Frameworks</a:t>
            </a:r>
            <a:r>
              <a:rPr lang="fr-FR" sz="20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1700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Dojo </a:t>
            </a: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Toolkit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FR" sz="1700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HighCharts</a:t>
            </a:r>
            <a:endParaRPr lang="fr-FR" sz="17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fr-FR" sz="2000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Le projet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5141">
            <a:off x="7086583" y="4174485"/>
            <a:ext cx="1062038" cy="7762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689">
            <a:off x="7059961" y="2393093"/>
            <a:ext cx="1115282" cy="71636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2467">
            <a:off x="5809998" y="5309754"/>
            <a:ext cx="1384337" cy="28108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8353">
            <a:off x="5499995" y="3331182"/>
            <a:ext cx="1131990" cy="75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Ellaboration</a:t>
            </a: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de la base de données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solution</a:t>
            </a:r>
            <a:endParaRPr lang="fr-F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itchFamily="66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0847"/>
            <a:ext cx="7787208" cy="46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20519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Réalisation du prototype d’</a:t>
            </a: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ihm</a:t>
            </a:r>
            <a:endParaRPr lang="fr-FR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lvl="2" algn="ctr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834687"/>
            <a:ext cx="4752528" cy="49513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3019"/>
            <a:ext cx="1826351" cy="19173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268760"/>
            <a:ext cx="1814314" cy="19173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905403"/>
            <a:ext cx="1815310" cy="191732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75568"/>
            <a:ext cx="1834370" cy="19173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70" y="4373702"/>
            <a:ext cx="1492494" cy="5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Deux grandes parties:</a:t>
            </a:r>
          </a:p>
          <a:p>
            <a:pPr marL="0" indent="0">
              <a:buNone/>
            </a:pPr>
            <a:endParaRPr lang="fr-FR" sz="1000" dirty="0" smtClean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0" algn="ctr">
              <a:buNone/>
            </a:pPr>
            <a:r>
              <a:rPr lang="fr-FR" u="sng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Utilisateur</a:t>
            </a:r>
          </a:p>
          <a:p>
            <a:pPr lvl="2">
              <a:buFont typeface="Arial" pitchFamily="34" charset="0"/>
              <a:buChar char="•"/>
            </a:pP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57200" y="274638"/>
            <a:ext cx="7467600" cy="850106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La </a:t>
            </a:r>
            <a:r>
              <a:rPr lang="fr-F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</a:rPr>
              <a:t>solution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2276872"/>
            <a:ext cx="2083149" cy="169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7" y="2517778"/>
            <a:ext cx="2083831" cy="121556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987824" y="3473186"/>
            <a:ext cx="3147017" cy="3415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701816"/>
            <a:ext cx="2659200" cy="2106247"/>
          </a:xfrm>
          <a:prstGeom prst="rect">
            <a:avLst/>
          </a:prstGeom>
          <a:ln w="38100">
            <a:solidFill>
              <a:srgbClr val="00B050"/>
            </a:solidFill>
            <a:prstDash val="sysDash"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01816"/>
            <a:ext cx="1980525" cy="684717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710328"/>
            <a:ext cx="2270367" cy="1352410"/>
          </a:xfrm>
          <a:prstGeom prst="rect">
            <a:avLst/>
          </a:prstGeom>
          <a:ln w="38100">
            <a:solidFill>
              <a:srgbClr val="0070C0"/>
            </a:solidFill>
            <a:prstDash val="sysDash"/>
          </a:ln>
        </p:spPr>
      </p:pic>
      <p:cxnSp>
        <p:nvCxnSpPr>
          <p:cNvPr id="17" name="Connecteur droit avec flèche 16"/>
          <p:cNvCxnSpPr/>
          <p:nvPr/>
        </p:nvCxnSpPr>
        <p:spPr>
          <a:xfrm>
            <a:off x="2567493" y="2517778"/>
            <a:ext cx="3876714" cy="263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9" idx="0"/>
          </p:cNvCxnSpPr>
          <p:nvPr/>
        </p:nvCxnSpPr>
        <p:spPr>
          <a:xfrm flipH="1">
            <a:off x="4561333" y="2998981"/>
            <a:ext cx="1882874" cy="474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979712" y="3733346"/>
            <a:ext cx="1437726" cy="91979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4191000" y="3733346"/>
            <a:ext cx="236984" cy="919790"/>
          </a:xfrm>
          <a:prstGeom prst="straightConnector1">
            <a:avLst/>
          </a:prstGeom>
          <a:ln>
            <a:solidFill>
              <a:srgbClr val="00B05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5812374" y="3733346"/>
            <a:ext cx="847858" cy="919790"/>
          </a:xfrm>
          <a:prstGeom prst="straightConnector1">
            <a:avLst/>
          </a:prstGeom>
          <a:ln>
            <a:solidFill>
              <a:srgbClr val="0070C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 rot="21138997">
            <a:off x="3064236" y="4138947"/>
            <a:ext cx="2524338" cy="235398"/>
            <a:chOff x="3818923" y="4193323"/>
            <a:chExt cx="2865209" cy="235398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23" y="4193324"/>
              <a:ext cx="293751" cy="235397"/>
            </a:xfrm>
            <a:prstGeom prst="rect">
              <a:avLst/>
            </a:prstGeom>
          </p:spPr>
        </p:pic>
        <p:sp>
          <p:nvSpPr>
            <p:cNvPr id="48" name="ZoneTexte 47"/>
            <p:cNvSpPr txBox="1"/>
            <p:nvPr/>
          </p:nvSpPr>
          <p:spPr>
            <a:xfrm>
              <a:off x="4112675" y="4193323"/>
              <a:ext cx="25714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u="sng" dirty="0" smtClean="0">
                  <a:solidFill>
                    <a:srgbClr val="FF0000"/>
                  </a:solidFill>
                </a:rPr>
                <a:t>L’utilisateur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doit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être </a:t>
              </a:r>
              <a:r>
                <a:rPr lang="fr-FR" sz="800" b="1" u="sng" dirty="0" smtClean="0">
                  <a:solidFill>
                    <a:srgbClr val="FF0000"/>
                  </a:solidFill>
                </a:rPr>
                <a:t>de niveau &gt; 1 !!</a:t>
              </a:r>
              <a:endParaRPr lang="fr-FR" sz="800" b="1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 rot="235818">
            <a:off x="3498476" y="2680901"/>
            <a:ext cx="20782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Une fois inscrit, l’utilisateur peut se connecter</a:t>
            </a:r>
            <a:endParaRPr lang="fr-FR" sz="700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 rot="20770483">
            <a:off x="5110633" y="3051354"/>
            <a:ext cx="890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Accès à la gestion</a:t>
            </a:r>
            <a:endParaRPr lang="fr-FR" sz="700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5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299</TotalTime>
  <Words>419</Words>
  <Application>Microsoft Office PowerPoint</Application>
  <PresentationFormat>Affichage à l'écran (4:3)</PresentationFormat>
  <Paragraphs>122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Oriel</vt:lpstr>
      <vt:lpstr>Stage de Licence Informatique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 Licence Informatique</dc:title>
  <dc:creator>Pierre</dc:creator>
  <cp:lastModifiedBy>Pierre</cp:lastModifiedBy>
  <cp:revision>333</cp:revision>
  <dcterms:created xsi:type="dcterms:W3CDTF">2012-05-29T09:36:15Z</dcterms:created>
  <dcterms:modified xsi:type="dcterms:W3CDTF">2012-05-29T14:37:36Z</dcterms:modified>
</cp:coreProperties>
</file>