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3" r:id="rId3"/>
    <p:sldId id="257" r:id="rId4"/>
    <p:sldId id="258" r:id="rId5"/>
    <p:sldId id="261" r:id="rId6"/>
    <p:sldId id="262" r:id="rId7"/>
    <p:sldId id="259" r:id="rId8"/>
    <p:sldId id="265" r:id="rId9"/>
    <p:sldId id="264" r:id="rId10"/>
    <p:sldId id="267" r:id="rId11"/>
    <p:sldId id="266" r:id="rId12"/>
    <p:sldId id="269" r:id="rId13"/>
    <p:sldId id="260" r:id="rId14"/>
    <p:sldId id="26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023CC-6547-475E-BFCD-21C31E927F8D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65F21-D4E0-450E-96D9-1200C8247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9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65F21-D4E0-450E-96D9-1200C824739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02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7744" y="2276872"/>
            <a:ext cx="6678488" cy="670226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 de Licence Informatique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67744" y="3068960"/>
            <a:ext cx="6316216" cy="432048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Site web collaboratif --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50" y="188640"/>
            <a:ext cx="1437581" cy="13681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ZoneTexte 4"/>
          <p:cNvSpPr txBox="1"/>
          <p:nvPr/>
        </p:nvSpPr>
        <p:spPr>
          <a:xfrm>
            <a:off x="6516216" y="6021288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Elèves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Desmauts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M - 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Evers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P.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Professeur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Goeffon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Adrien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Diplôme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L3 Informatique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Année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2012</a:t>
            </a:r>
          </a:p>
        </p:txBody>
      </p:sp>
    </p:spTree>
    <p:extLst>
      <p:ext uri="{BB962C8B-B14F-4D97-AF65-F5344CB8AC3E}">
        <p14:creationId xmlns:p14="http://schemas.microsoft.com/office/powerpoint/2010/main" val="29746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/>
          <a:lstStyle/>
          <a:p>
            <a:pPr marL="365760" lvl="1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Utilisateur – ses droits</a:t>
            </a: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93416"/>
              </p:ext>
            </p:extLst>
          </p:nvPr>
        </p:nvGraphicFramePr>
        <p:xfrm>
          <a:off x="1079540" y="1844824"/>
          <a:ext cx="6843464" cy="352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305"/>
                <a:gridCol w="767222"/>
                <a:gridCol w="767222"/>
                <a:gridCol w="831157"/>
                <a:gridCol w="833558"/>
              </a:tblGrid>
              <a:tr h="310805"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Droit des utilisateurs</a:t>
                      </a:r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367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Fonctions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101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Visionner une fiche de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25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Supprimer un groupe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25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Créer</a:t>
                      </a:r>
                      <a:r>
                        <a:rPr lang="fr-FR" sz="1400" i="1" baseline="0" dirty="0" smtClean="0">
                          <a:latin typeface="Calibri" pitchFamily="34" charset="0"/>
                          <a:cs typeface="Calibri" pitchFamily="34" charset="0"/>
                        </a:rPr>
                        <a:t> un groupe</a:t>
                      </a:r>
                      <a:endParaRPr lang="fr-FR" sz="1400" i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25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smtClean="0">
                          <a:latin typeface="Calibri" pitchFamily="34" charset="0"/>
                          <a:cs typeface="Calibri" pitchFamily="34" charset="0"/>
                        </a:rPr>
                        <a:t>Noter un film</a:t>
                      </a:r>
                      <a:endParaRPr lang="fr-FR" sz="1400" i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957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Modifier un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Ajouter un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Supprimer un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Modifier</a:t>
                      </a:r>
                      <a:r>
                        <a:rPr lang="fr-FR" sz="1400" i="1" baseline="0" dirty="0" smtClean="0">
                          <a:latin typeface="Calibri" pitchFamily="34" charset="0"/>
                          <a:cs typeface="Calibri" pitchFamily="34" charset="0"/>
                        </a:rPr>
                        <a:t> un utilisateur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Supprimer un utilisateur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Deux grandes parties:</a:t>
            </a:r>
          </a:p>
          <a:p>
            <a:pPr marL="0" indent="0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365760" lvl="1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Film</a:t>
            </a:r>
          </a:p>
          <a:p>
            <a:pPr marL="365760" lvl="1" indent="0">
              <a:buNone/>
            </a:pPr>
            <a:endParaRPr lang="fr-FR" u="sng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45024"/>
            <a:ext cx="2232248" cy="17040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2371171" cy="71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necteur en arc 7"/>
          <p:cNvCxnSpPr/>
          <p:nvPr/>
        </p:nvCxnSpPr>
        <p:spPr>
          <a:xfrm rot="16200000" flipV="1">
            <a:off x="1475656" y="3068960"/>
            <a:ext cx="648072" cy="50405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474" y="2492896"/>
            <a:ext cx="2234952" cy="85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05" y="4540665"/>
            <a:ext cx="2859629" cy="206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3056"/>
            <a:ext cx="2446977" cy="266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Connecteur droit avec flèche 9"/>
          <p:cNvCxnSpPr/>
          <p:nvPr/>
        </p:nvCxnSpPr>
        <p:spPr>
          <a:xfrm>
            <a:off x="2622691" y="2708920"/>
            <a:ext cx="348578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2987824" y="3068960"/>
            <a:ext cx="3120650" cy="147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3419872" y="5571415"/>
            <a:ext cx="1944216" cy="95392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302630" y="2729419"/>
            <a:ext cx="21259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i="1" dirty="0" smtClean="0">
                <a:solidFill>
                  <a:schemeClr val="accent1">
                    <a:lumMod val="75000"/>
                  </a:schemeClr>
                </a:solidFill>
              </a:rPr>
              <a:t>Visualisation du film dans la section recherche</a:t>
            </a:r>
            <a:endParaRPr lang="fr-FR" sz="7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 rot="20086150">
            <a:off x="4242328" y="3833027"/>
            <a:ext cx="8114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i="1" dirty="0" smtClean="0">
                <a:solidFill>
                  <a:schemeClr val="accent2"/>
                </a:solidFill>
              </a:rPr>
              <a:t>Détails du film</a:t>
            </a:r>
            <a:endParaRPr lang="fr-FR" sz="700" i="1" dirty="0">
              <a:solidFill>
                <a:schemeClr val="accent2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8805" y="3363344"/>
            <a:ext cx="17940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i="1" dirty="0" smtClean="0">
                <a:solidFill>
                  <a:schemeClr val="accent1"/>
                </a:solidFill>
              </a:rPr>
              <a:t>Récupération de l’id sur le site </a:t>
            </a:r>
            <a:r>
              <a:rPr lang="fr-FR" sz="700" i="1" dirty="0" err="1" smtClean="0">
                <a:solidFill>
                  <a:schemeClr val="accent1"/>
                </a:solidFill>
              </a:rPr>
              <a:t>Allociné</a:t>
            </a:r>
            <a:endParaRPr lang="fr-FR" sz="700" i="1" dirty="0">
              <a:solidFill>
                <a:schemeClr val="accent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 rot="20086150">
            <a:off x="3865157" y="5811892"/>
            <a:ext cx="1162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i="1" dirty="0" smtClean="0">
                <a:solidFill>
                  <a:srgbClr val="00B050"/>
                </a:solidFill>
              </a:rPr>
              <a:t>Modification de la fiche</a:t>
            </a:r>
            <a:endParaRPr lang="fr-FR" sz="700" i="1" dirty="0">
              <a:solidFill>
                <a:srgbClr val="00B05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 rot="20049599">
            <a:off x="4377368" y="5922764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700" i="1" dirty="0" smtClean="0">
                <a:solidFill>
                  <a:srgbClr val="00B050"/>
                </a:solidFill>
              </a:rPr>
              <a:t>Suppression</a:t>
            </a:r>
          </a:p>
          <a:p>
            <a:pPr algn="ctr"/>
            <a:r>
              <a:rPr lang="fr-FR" sz="700" i="1" dirty="0" smtClean="0">
                <a:solidFill>
                  <a:srgbClr val="00B050"/>
                </a:solidFill>
              </a:rPr>
              <a:t>Si niveau = 3</a:t>
            </a:r>
            <a:endParaRPr lang="fr-FR" sz="700" i="1" dirty="0">
              <a:solidFill>
                <a:srgbClr val="00B050"/>
              </a:solidFill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5690">
            <a:off x="4219729" y="6153085"/>
            <a:ext cx="233006" cy="1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8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statistiques</a:t>
            </a:r>
            <a:endParaRPr lang="fr-FR" u="sng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20" y="1844824"/>
            <a:ext cx="3490796" cy="180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07742"/>
            <a:ext cx="2589277" cy="970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27497"/>
            <a:ext cx="2795587" cy="129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073896"/>
            <a:ext cx="2798681" cy="3559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55576" y="4493865"/>
            <a:ext cx="2592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&gt; L’utilisateur, s’il est de niveau &gt; 1, peut noter le film (une seule fois).</a:t>
            </a:r>
          </a:p>
          <a:p>
            <a:r>
              <a:rPr lang="fr-FR" sz="11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Dans ce cas, l’on peut voir la note qu’il a mis au film.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049489" y="5525571"/>
            <a:ext cx="289066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&gt; Un accès statistique est réservé aux utilisateurs de niveau &gt; 1 où l’on peut y trouver sa note sur un film, ainsi que  la moyenne  et enfin la note moyenne du groupe auquel l’utilisateur appartient.</a:t>
            </a:r>
            <a:endParaRPr lang="fr-FR" sz="11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3" name="Connecteur en arc 12"/>
          <p:cNvCxnSpPr/>
          <p:nvPr/>
        </p:nvCxnSpPr>
        <p:spPr>
          <a:xfrm rot="16200000" flipH="1">
            <a:off x="6795417" y="2225573"/>
            <a:ext cx="1085057" cy="576064"/>
          </a:xfrm>
          <a:prstGeom prst="curvedConnector3">
            <a:avLst>
              <a:gd name="adj1" fmla="val 25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78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Evolution dynamique de la base de données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Partie ajout / modification / suppression d’une table</a:t>
            </a: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Etendre les fonctionnalités du site sous différentes catégories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Livres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Jeux vidéos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…</a:t>
            </a:r>
          </a:p>
          <a:p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Evolutions 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91440" indent="0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Conclusion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Cadre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licence 3 informatique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Période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23 Avril – 30 Mai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Choix contexte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entreprise – faculté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Dans le cas de la faculté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sujet attribué à chaque groupe de 2 étudiants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Maitre de stage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Mr Adrien </a:t>
            </a:r>
            <a:r>
              <a:rPr lang="fr-FR" sz="1700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Goeffon</a:t>
            </a: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fr-FR" sz="1700" b="1" i="1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Introduction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Sommaire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899592" y="1268760"/>
            <a:ext cx="7025208" cy="5205192"/>
          </a:xfrm>
        </p:spPr>
        <p:txBody>
          <a:bodyPr/>
          <a:lstStyle/>
          <a:p>
            <a:endParaRPr lang="fr-FR" dirty="0" smtClean="0"/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 projet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Rappel du contexte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besoins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Langages utilisés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 solution</a:t>
            </a: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Base de données</a:t>
            </a:r>
            <a:endParaRPr lang="fr-FR" sz="17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IHM</a:t>
            </a:r>
            <a:endParaRPr lang="fr-FR" sz="17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deux grandes parties</a:t>
            </a: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Evolutions possible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44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 contexte</a:t>
            </a:r>
          </a:p>
          <a:p>
            <a:pPr>
              <a:buFont typeface="Wingdings" pitchFamily="2" charset="2"/>
              <a:buChar char="ü"/>
            </a:pPr>
            <a:endParaRPr lang="fr-FR" sz="20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Réalisation d’une application web :</a:t>
            </a:r>
          </a:p>
          <a:p>
            <a:pPr>
              <a:buFont typeface="Wingdings" pitchFamily="2" charset="2"/>
              <a:buChar char="ü"/>
            </a:pP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gérant un catalogue de films  (prenons l’exemple d’</a:t>
            </a: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Allociné</a:t>
            </a: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..)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permettant la notation des films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fournissant une liste de statistiques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avec une gestion d’utilisateurs et de leurs droits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simple d’utilisation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évolutive </a:t>
            </a:r>
          </a:p>
          <a:p>
            <a:pPr>
              <a:buFont typeface="Wingdings" pitchFamily="2" charset="2"/>
              <a:buChar char="ü"/>
            </a:pP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besoins</a:t>
            </a:r>
          </a:p>
          <a:p>
            <a:pPr marL="0" indent="0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Ajout / modification / suppression d’un film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/ import des données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Affichage des données relatives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Ajout / modification / suppression d’utilisateurs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des droits d’utilisateur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Aspect communautaire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de groupes d’utilisateurs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Notation des films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Génération de statistiques</a:t>
            </a:r>
            <a:endParaRPr lang="fr-FR" sz="20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Langages</a:t>
            </a:r>
          </a:p>
          <a:p>
            <a:pPr marL="0" indent="0" algn="ctr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Php</a:t>
            </a: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(orienté objet)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Html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Css</a:t>
            </a: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Javascript</a:t>
            </a: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Ajax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Mysql</a:t>
            </a: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Frameworks</a:t>
            </a: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Dojo </a:t>
            </a: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Toolkit</a:t>
            </a:r>
            <a:endParaRPr lang="fr-FR" sz="17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HighCharts</a:t>
            </a:r>
            <a:endParaRPr lang="fr-FR" sz="17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fr-FR" sz="20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5141">
            <a:off x="7086583" y="4174485"/>
            <a:ext cx="1062038" cy="7762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9689">
            <a:off x="7059961" y="2393093"/>
            <a:ext cx="1115282" cy="71636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2467">
            <a:off x="5809998" y="5309754"/>
            <a:ext cx="1384337" cy="28108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8353">
            <a:off x="5499995" y="3331182"/>
            <a:ext cx="1131990" cy="75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3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Ellaboration</a:t>
            </a: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de la base de données</a:t>
            </a: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solution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0847"/>
            <a:ext cx="7787208" cy="46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520519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Réalisation du prototype d’</a:t>
            </a:r>
            <a:r>
              <a:rPr lang="fr-FR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ihm</a:t>
            </a: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2" algn="ctr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834687"/>
            <a:ext cx="4752528" cy="495130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3019"/>
            <a:ext cx="1826351" cy="19173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268760"/>
            <a:ext cx="1814314" cy="191732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905403"/>
            <a:ext cx="1815310" cy="191732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675568"/>
            <a:ext cx="1834370" cy="19173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70" y="4373702"/>
            <a:ext cx="1492494" cy="5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Deux grandes parties:</a:t>
            </a:r>
          </a:p>
          <a:p>
            <a:pPr marL="0" indent="0">
              <a:buNone/>
            </a:pPr>
            <a:endParaRPr lang="fr-FR" sz="1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365760" lvl="1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Utilisateur</a:t>
            </a: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4" y="2276872"/>
            <a:ext cx="2083149" cy="1697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7" y="2517778"/>
            <a:ext cx="2083831" cy="121556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2987824" y="3473186"/>
            <a:ext cx="3147017" cy="34153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701816"/>
            <a:ext cx="2659200" cy="2106247"/>
          </a:xfrm>
          <a:prstGeom prst="rect">
            <a:avLst/>
          </a:prstGeom>
          <a:ln w="38100">
            <a:solidFill>
              <a:srgbClr val="00B050"/>
            </a:solidFill>
            <a:prstDash val="sysDash"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01816"/>
            <a:ext cx="1980525" cy="684717"/>
          </a:xfrm>
          <a:prstGeom prst="rect">
            <a:avLst/>
          </a:prstGeom>
          <a:ln w="38100">
            <a:solidFill>
              <a:srgbClr val="C00000"/>
            </a:solidFill>
            <a:prstDash val="sysDash"/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710328"/>
            <a:ext cx="2270367" cy="1352410"/>
          </a:xfrm>
          <a:prstGeom prst="rect">
            <a:avLst/>
          </a:prstGeom>
          <a:ln w="38100">
            <a:solidFill>
              <a:srgbClr val="0070C0"/>
            </a:solidFill>
            <a:prstDash val="sysDash"/>
          </a:ln>
        </p:spPr>
      </p:pic>
      <p:cxnSp>
        <p:nvCxnSpPr>
          <p:cNvPr id="17" name="Connecteur droit avec flèche 16"/>
          <p:cNvCxnSpPr/>
          <p:nvPr/>
        </p:nvCxnSpPr>
        <p:spPr>
          <a:xfrm>
            <a:off x="2567493" y="2517778"/>
            <a:ext cx="3876714" cy="263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9" idx="0"/>
          </p:cNvCxnSpPr>
          <p:nvPr/>
        </p:nvCxnSpPr>
        <p:spPr>
          <a:xfrm flipH="1">
            <a:off x="4561333" y="2998981"/>
            <a:ext cx="1882874" cy="474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1979712" y="3733346"/>
            <a:ext cx="1437726" cy="91979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>
            <a:off x="4191000" y="3733346"/>
            <a:ext cx="236984" cy="919790"/>
          </a:xfrm>
          <a:prstGeom prst="straightConnector1">
            <a:avLst/>
          </a:prstGeom>
          <a:ln>
            <a:solidFill>
              <a:srgbClr val="00B050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5812374" y="3733346"/>
            <a:ext cx="847858" cy="919790"/>
          </a:xfrm>
          <a:prstGeom prst="straightConnector1">
            <a:avLst/>
          </a:prstGeom>
          <a:ln>
            <a:solidFill>
              <a:srgbClr val="0070C0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 5"/>
          <p:cNvGrpSpPr/>
          <p:nvPr/>
        </p:nvGrpSpPr>
        <p:grpSpPr>
          <a:xfrm rot="21138997">
            <a:off x="3064236" y="4138947"/>
            <a:ext cx="2524338" cy="235398"/>
            <a:chOff x="3818923" y="4193323"/>
            <a:chExt cx="2865209" cy="235398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923" y="4193324"/>
              <a:ext cx="293751" cy="235397"/>
            </a:xfrm>
            <a:prstGeom prst="rect">
              <a:avLst/>
            </a:prstGeom>
          </p:spPr>
        </p:pic>
        <p:sp>
          <p:nvSpPr>
            <p:cNvPr id="48" name="ZoneTexte 47"/>
            <p:cNvSpPr txBox="1"/>
            <p:nvPr/>
          </p:nvSpPr>
          <p:spPr>
            <a:xfrm>
              <a:off x="4112675" y="4193323"/>
              <a:ext cx="25714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u="sng" dirty="0" smtClean="0">
                  <a:solidFill>
                    <a:srgbClr val="FF0000"/>
                  </a:solidFill>
                </a:rPr>
                <a:t>L’utilisateur </a:t>
              </a:r>
              <a:r>
                <a:rPr lang="fr-FR" sz="800" b="1" u="sng" dirty="0" smtClean="0">
                  <a:solidFill>
                    <a:srgbClr val="FF0000"/>
                  </a:solidFill>
                </a:rPr>
                <a:t>doit </a:t>
              </a:r>
              <a:r>
                <a:rPr lang="fr-FR" sz="800" b="1" u="sng" dirty="0" smtClean="0">
                  <a:solidFill>
                    <a:srgbClr val="FF0000"/>
                  </a:solidFill>
                </a:rPr>
                <a:t>être </a:t>
              </a:r>
              <a:r>
                <a:rPr lang="fr-FR" sz="800" b="1" u="sng" dirty="0" smtClean="0">
                  <a:solidFill>
                    <a:srgbClr val="FF0000"/>
                  </a:solidFill>
                </a:rPr>
                <a:t>de niveau &gt; 1 !!</a:t>
              </a:r>
              <a:endParaRPr lang="fr-FR" sz="800" b="1" u="sng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ZoneTexte 19"/>
          <p:cNvSpPr txBox="1"/>
          <p:nvPr/>
        </p:nvSpPr>
        <p:spPr>
          <a:xfrm rot="235818">
            <a:off x="3498476" y="2680901"/>
            <a:ext cx="20782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Une fois inscrit, l’utilisateur peut se connecter</a:t>
            </a:r>
            <a:endParaRPr lang="fr-FR" sz="700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 rot="20770483">
            <a:off x="5110633" y="3051354"/>
            <a:ext cx="8905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Accès à la gestion</a:t>
            </a:r>
            <a:endParaRPr lang="fr-FR" sz="700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290</TotalTime>
  <Words>399</Words>
  <Application>Microsoft Office PowerPoint</Application>
  <PresentationFormat>Affichage à l'écran (4:3)</PresentationFormat>
  <Paragraphs>117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Oriel</vt:lpstr>
      <vt:lpstr>Stage de Licence Informatique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 Licence Informatique</dc:title>
  <dc:creator>Pierre</dc:creator>
  <cp:lastModifiedBy>Pierre</cp:lastModifiedBy>
  <cp:revision>330</cp:revision>
  <dcterms:created xsi:type="dcterms:W3CDTF">2012-05-29T09:36:15Z</dcterms:created>
  <dcterms:modified xsi:type="dcterms:W3CDTF">2012-05-29T14:28:17Z</dcterms:modified>
</cp:coreProperties>
</file>