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3" r:id="rId3"/>
    <p:sldId id="257" r:id="rId4"/>
    <p:sldId id="258" r:id="rId5"/>
    <p:sldId id="261" r:id="rId6"/>
    <p:sldId id="262" r:id="rId7"/>
    <p:sldId id="259" r:id="rId8"/>
    <p:sldId id="265" r:id="rId9"/>
    <p:sldId id="264" r:id="rId10"/>
    <p:sldId id="267" r:id="rId11"/>
    <p:sldId id="266" r:id="rId12"/>
    <p:sldId id="260" r:id="rId13"/>
    <p:sldId id="268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023CC-6547-475E-BFCD-21C31E927F8D}" type="datetimeFigureOut">
              <a:rPr lang="fr-FR" smtClean="0"/>
              <a:t>29/05/2012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65F21-D4E0-450E-96D9-1200C82473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691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65F21-D4E0-450E-96D9-1200C824739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024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22E056E-2C4B-4469-9374-32DB6B12DBCB}" type="datetimeFigureOut">
              <a:rPr lang="fr-FR" smtClean="0"/>
              <a:t>29/05/2012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1C78EBA-9795-402B-AD44-767026B89B25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056E-2C4B-4469-9374-32DB6B12DBCB}" type="datetimeFigureOut">
              <a:rPr lang="fr-FR" smtClean="0"/>
              <a:t>29/05/2012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8EBA-9795-402B-AD44-767026B89B2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056E-2C4B-4469-9374-32DB6B12DBCB}" type="datetimeFigureOut">
              <a:rPr lang="fr-FR" smtClean="0"/>
              <a:t>29/05/2012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8EBA-9795-402B-AD44-767026B89B2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22E056E-2C4B-4469-9374-32DB6B12DBCB}" type="datetimeFigureOut">
              <a:rPr lang="fr-FR" smtClean="0"/>
              <a:t>29/05/2012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1C78EBA-9795-402B-AD44-767026B89B25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22E056E-2C4B-4469-9374-32DB6B12DBCB}" type="datetimeFigureOut">
              <a:rPr lang="fr-FR" smtClean="0"/>
              <a:t>29/05/2012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1C78EBA-9795-402B-AD44-767026B89B25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056E-2C4B-4469-9374-32DB6B12DBCB}" type="datetimeFigureOut">
              <a:rPr lang="fr-FR" smtClean="0"/>
              <a:t>29/05/2012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8EBA-9795-402B-AD44-767026B89B25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056E-2C4B-4469-9374-32DB6B12DBCB}" type="datetimeFigureOut">
              <a:rPr lang="fr-FR" smtClean="0"/>
              <a:t>29/05/2012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8EBA-9795-402B-AD44-767026B89B25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22E056E-2C4B-4469-9374-32DB6B12DBCB}" type="datetimeFigureOut">
              <a:rPr lang="fr-FR" smtClean="0"/>
              <a:t>29/05/2012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1C78EBA-9795-402B-AD44-767026B89B25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056E-2C4B-4469-9374-32DB6B12DBCB}" type="datetimeFigureOut">
              <a:rPr lang="fr-FR" smtClean="0"/>
              <a:t>29/05/2012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8EBA-9795-402B-AD44-767026B89B2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22E056E-2C4B-4469-9374-32DB6B12DBCB}" type="datetimeFigureOut">
              <a:rPr lang="fr-FR" smtClean="0"/>
              <a:t>29/05/2012</a:t>
            </a:fld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1C78EBA-9795-402B-AD44-767026B89B25}" type="slidenum">
              <a:rPr lang="fr-FR" smtClean="0"/>
              <a:t>‹N°›</a:t>
            </a:fld>
            <a:endParaRPr lang="fr-FR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22E056E-2C4B-4469-9374-32DB6B12DBCB}" type="datetimeFigureOut">
              <a:rPr lang="fr-FR" smtClean="0"/>
              <a:t>29/05/2012</a:t>
            </a:fld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1C78EBA-9795-402B-AD44-767026B89B25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22E056E-2C4B-4469-9374-32DB6B12DBCB}" type="datetimeFigureOut">
              <a:rPr lang="fr-FR" smtClean="0"/>
              <a:t>29/05/2012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1C78EBA-9795-402B-AD44-767026B89B25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67744" y="2276872"/>
            <a:ext cx="6678488" cy="670226"/>
          </a:xfrm>
        </p:spPr>
        <p:txBody>
          <a:bodyPr/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Stage de Licence Informatique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267744" y="3068960"/>
            <a:ext cx="6316216" cy="432048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Site web collaboratif --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450" y="188640"/>
            <a:ext cx="1437581" cy="13681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5" name="ZoneTexte 4"/>
          <p:cNvSpPr txBox="1"/>
          <p:nvPr/>
        </p:nvSpPr>
        <p:spPr>
          <a:xfrm>
            <a:off x="6516216" y="6021288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>
                    <a:lumMod val="50000"/>
                  </a:schemeClr>
                </a:solidFill>
              </a:rPr>
              <a:t>Elèves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 : 	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</a:rPr>
              <a:t>Desmauts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 M - 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</a:rPr>
              <a:t>Evers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 P.</a:t>
            </a:r>
          </a:p>
          <a:p>
            <a:r>
              <a:rPr lang="fr-FR" sz="1000" b="1" dirty="0" smtClean="0">
                <a:solidFill>
                  <a:schemeClr val="bg1">
                    <a:lumMod val="50000"/>
                  </a:schemeClr>
                </a:solidFill>
              </a:rPr>
              <a:t>Professeur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 : 	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</a:rPr>
              <a:t>Goeffon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 Adrien</a:t>
            </a:r>
          </a:p>
          <a:p>
            <a:r>
              <a:rPr lang="fr-FR" sz="1000" b="1" dirty="0" smtClean="0">
                <a:solidFill>
                  <a:schemeClr val="bg1">
                    <a:lumMod val="50000"/>
                  </a:schemeClr>
                </a:solidFill>
              </a:rPr>
              <a:t>Diplôme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 : 	L3 Informatique</a:t>
            </a:r>
          </a:p>
          <a:p>
            <a:r>
              <a:rPr lang="fr-FR" sz="1000" b="1" dirty="0" smtClean="0">
                <a:solidFill>
                  <a:schemeClr val="bg1">
                    <a:lumMod val="50000"/>
                  </a:schemeClr>
                </a:solidFill>
              </a:rPr>
              <a:t>Année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 : 	2012</a:t>
            </a:r>
          </a:p>
        </p:txBody>
      </p:sp>
    </p:spTree>
    <p:extLst>
      <p:ext uri="{BB962C8B-B14F-4D97-AF65-F5344CB8AC3E}">
        <p14:creationId xmlns:p14="http://schemas.microsoft.com/office/powerpoint/2010/main" val="297469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124744"/>
            <a:ext cx="7467600" cy="5349208"/>
          </a:xfrm>
        </p:spPr>
        <p:txBody>
          <a:bodyPr/>
          <a:lstStyle/>
          <a:p>
            <a:pPr marL="365760" lvl="1" indent="0" algn="ctr">
              <a:buNone/>
            </a:pPr>
            <a:r>
              <a:rPr lang="fr-FR" u="sng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Utilisateur – ses droits</a:t>
            </a:r>
          </a:p>
          <a:p>
            <a:pPr lvl="2">
              <a:buFont typeface="Arial" pitchFamily="34" charset="0"/>
              <a:buChar char="•"/>
            </a:pPr>
            <a:endParaRPr lang="fr-FR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7467600" cy="85010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La </a:t>
            </a:r>
            <a:r>
              <a:rPr lang="fr-FR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solution</a:t>
            </a:r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121161"/>
              </p:ext>
            </p:extLst>
          </p:nvPr>
        </p:nvGraphicFramePr>
        <p:xfrm>
          <a:off x="1079540" y="1844824"/>
          <a:ext cx="6843464" cy="3529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4305"/>
                <a:gridCol w="767222"/>
                <a:gridCol w="767222"/>
                <a:gridCol w="831157"/>
                <a:gridCol w="833558"/>
              </a:tblGrid>
              <a:tr h="310805"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Droit des utilisateurs</a:t>
                      </a:r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36733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Fonctions</a:t>
                      </a:r>
                      <a:endParaRPr lang="fr-FR" sz="1400" b="1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i="1" dirty="0" smtClean="0"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  <a:endParaRPr lang="fr-FR" sz="140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i="1" dirty="0" smtClean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fr-FR" sz="140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i="1" dirty="0" smtClean="0"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endParaRPr lang="fr-FR" sz="140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i="1" dirty="0" smtClean="0"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  <a:endParaRPr lang="fr-FR" sz="140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31013">
                <a:tc>
                  <a:txBody>
                    <a:bodyPr/>
                    <a:lstStyle/>
                    <a:p>
                      <a:pPr algn="ctr"/>
                      <a:r>
                        <a:rPr lang="fr-FR" sz="1400" i="1" dirty="0" smtClean="0">
                          <a:latin typeface="Calibri" pitchFamily="34" charset="0"/>
                          <a:cs typeface="Calibri" pitchFamily="34" charset="0"/>
                        </a:rPr>
                        <a:t>Visionner une fiche de film</a:t>
                      </a:r>
                      <a:endParaRPr lang="fr-FR" sz="140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252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i="1" dirty="0" smtClean="0">
                          <a:latin typeface="Calibri" pitchFamily="34" charset="0"/>
                          <a:cs typeface="Calibri" pitchFamily="34" charset="0"/>
                        </a:rPr>
                        <a:t>Supprimer un groupe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252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i="1" dirty="0" smtClean="0">
                          <a:latin typeface="Calibri" pitchFamily="34" charset="0"/>
                          <a:cs typeface="Calibri" pitchFamily="34" charset="0"/>
                        </a:rPr>
                        <a:t>Créer</a:t>
                      </a:r>
                      <a:r>
                        <a:rPr lang="fr-FR" sz="1400" i="1" baseline="0" dirty="0" smtClean="0">
                          <a:latin typeface="Calibri" pitchFamily="34" charset="0"/>
                          <a:cs typeface="Calibri" pitchFamily="34" charset="0"/>
                        </a:rPr>
                        <a:t> un groupe</a:t>
                      </a:r>
                      <a:endParaRPr lang="fr-FR" sz="1400" i="1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252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i="1" smtClean="0">
                          <a:latin typeface="Calibri" pitchFamily="34" charset="0"/>
                          <a:cs typeface="Calibri" pitchFamily="34" charset="0"/>
                        </a:rPr>
                        <a:t>Noter un film</a:t>
                      </a:r>
                      <a:endParaRPr lang="fr-FR" sz="1400" i="1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19573">
                <a:tc>
                  <a:txBody>
                    <a:bodyPr/>
                    <a:lstStyle/>
                    <a:p>
                      <a:pPr algn="ctr"/>
                      <a:r>
                        <a:rPr lang="fr-FR" sz="1400" i="1" dirty="0" smtClean="0">
                          <a:latin typeface="Calibri" pitchFamily="34" charset="0"/>
                          <a:cs typeface="Calibri" pitchFamily="34" charset="0"/>
                        </a:rPr>
                        <a:t>Modifier un film</a:t>
                      </a:r>
                      <a:endParaRPr lang="fr-FR" sz="140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13853">
                <a:tc>
                  <a:txBody>
                    <a:bodyPr/>
                    <a:lstStyle/>
                    <a:p>
                      <a:pPr algn="ctr"/>
                      <a:r>
                        <a:rPr lang="fr-FR" sz="1400" i="1" dirty="0" smtClean="0">
                          <a:latin typeface="Calibri" pitchFamily="34" charset="0"/>
                          <a:cs typeface="Calibri" pitchFamily="34" charset="0"/>
                        </a:rPr>
                        <a:t>Ajouter un film</a:t>
                      </a:r>
                      <a:endParaRPr lang="fr-FR" sz="140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13853">
                <a:tc>
                  <a:txBody>
                    <a:bodyPr/>
                    <a:lstStyle/>
                    <a:p>
                      <a:pPr algn="ctr"/>
                      <a:r>
                        <a:rPr lang="fr-FR" sz="1400" i="1" dirty="0" smtClean="0">
                          <a:latin typeface="Calibri" pitchFamily="34" charset="0"/>
                          <a:cs typeface="Calibri" pitchFamily="34" charset="0"/>
                        </a:rPr>
                        <a:t>Supprimer un film</a:t>
                      </a:r>
                      <a:endParaRPr lang="fr-FR" sz="140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13853">
                <a:tc>
                  <a:txBody>
                    <a:bodyPr/>
                    <a:lstStyle/>
                    <a:p>
                      <a:pPr algn="ctr"/>
                      <a:r>
                        <a:rPr lang="fr-FR" sz="1400" i="1" dirty="0" smtClean="0">
                          <a:latin typeface="Calibri" pitchFamily="34" charset="0"/>
                          <a:cs typeface="Calibri" pitchFamily="34" charset="0"/>
                        </a:rPr>
                        <a:t>Modifier</a:t>
                      </a:r>
                      <a:r>
                        <a:rPr lang="fr-FR" sz="1400" i="1" baseline="0" dirty="0" smtClean="0">
                          <a:latin typeface="Calibri" pitchFamily="34" charset="0"/>
                          <a:cs typeface="Calibri" pitchFamily="34" charset="0"/>
                        </a:rPr>
                        <a:t> un utilisateur</a:t>
                      </a:r>
                      <a:endParaRPr lang="fr-FR" sz="140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13853">
                <a:tc>
                  <a:txBody>
                    <a:bodyPr/>
                    <a:lstStyle/>
                    <a:p>
                      <a:pPr algn="ctr"/>
                      <a:r>
                        <a:rPr lang="fr-FR" sz="1400" i="1" dirty="0" smtClean="0">
                          <a:latin typeface="Calibri" pitchFamily="34" charset="0"/>
                          <a:cs typeface="Calibri" pitchFamily="34" charset="0"/>
                        </a:rPr>
                        <a:t>Supprimer un utilisateur</a:t>
                      </a:r>
                      <a:endParaRPr lang="fr-FR" sz="140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85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124744"/>
            <a:ext cx="7467600" cy="5349208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Deux grandes parties:</a:t>
            </a:r>
          </a:p>
          <a:p>
            <a:pPr marL="0" indent="0">
              <a:buNone/>
            </a:pPr>
            <a:endParaRPr lang="fr-FR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marL="365760" lvl="1" indent="0" algn="ctr">
              <a:buNone/>
            </a:pPr>
            <a:r>
              <a:rPr lang="fr-FR" u="sng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Film</a:t>
            </a:r>
          </a:p>
          <a:p>
            <a:pPr marL="365760" lvl="1" indent="0">
              <a:buNone/>
            </a:pPr>
            <a:endParaRPr lang="fr-FR" u="sng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lvl="2">
              <a:buFont typeface="Arial" pitchFamily="34" charset="0"/>
              <a:buChar char="•"/>
            </a:pPr>
            <a:endParaRPr lang="fr-FR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lvl="2">
              <a:buFont typeface="Arial" pitchFamily="34" charset="0"/>
              <a:buChar char="•"/>
            </a:pPr>
            <a:endParaRPr lang="fr-FR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7467600" cy="85010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La </a:t>
            </a:r>
            <a:r>
              <a:rPr lang="fr-FR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310918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Evolution dynamique de la base de données :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Partie ajout / modification / suppression d’une table</a:t>
            </a:r>
          </a:p>
          <a:p>
            <a:pPr lvl="1">
              <a:buFont typeface="Arial" pitchFamily="34" charset="0"/>
              <a:buChar char="•"/>
            </a:pPr>
            <a:endParaRPr lang="fr-FR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Etendre les fonctionnalités du site sous différentes catégories :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Livres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Jeux vidéos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…</a:t>
            </a:r>
          </a:p>
          <a:p>
            <a:endParaRPr lang="fr-FR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7467600" cy="85010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Evolutions </a:t>
            </a:r>
            <a:endParaRPr lang="fr-FR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eestyle Script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77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91440" indent="0">
              <a:buNone/>
            </a:pPr>
            <a:endParaRPr lang="fr-FR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lvl="2">
              <a:buFont typeface="Arial" pitchFamily="34" charset="0"/>
              <a:buChar char="•"/>
            </a:pPr>
            <a:endParaRPr lang="fr-FR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7467600" cy="85010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Conclusion</a:t>
            </a:r>
            <a:endParaRPr lang="fr-FR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eestyle Script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57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fr-FR" b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Cadre : </a:t>
            </a:r>
          </a:p>
          <a:p>
            <a:pPr lvl="1">
              <a:buFont typeface="Arial" pitchFamily="34" charset="0"/>
              <a:buChar char="•"/>
            </a:pPr>
            <a:r>
              <a:rPr lang="fr-FR" sz="1700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licence 3 informatique</a:t>
            </a:r>
          </a:p>
          <a:p>
            <a:pPr>
              <a:buFont typeface="Wingdings" pitchFamily="2" charset="2"/>
              <a:buChar char="ü"/>
            </a:pPr>
            <a:r>
              <a:rPr lang="fr-FR" b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Période : </a:t>
            </a:r>
          </a:p>
          <a:p>
            <a:pPr lvl="1">
              <a:buFont typeface="Arial" pitchFamily="34" charset="0"/>
              <a:buChar char="•"/>
            </a:pPr>
            <a:r>
              <a:rPr lang="fr-FR" sz="1700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23 Avril – 30 Mai</a:t>
            </a:r>
          </a:p>
          <a:p>
            <a:pPr>
              <a:buFont typeface="Wingdings" pitchFamily="2" charset="2"/>
              <a:buChar char="ü"/>
            </a:pPr>
            <a:r>
              <a:rPr lang="fr-FR" b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Choix contexte : </a:t>
            </a:r>
          </a:p>
          <a:p>
            <a:pPr lvl="1">
              <a:buFont typeface="Arial" pitchFamily="34" charset="0"/>
              <a:buChar char="•"/>
            </a:pPr>
            <a:r>
              <a:rPr lang="fr-FR" sz="1700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entreprise – faculté</a:t>
            </a:r>
          </a:p>
          <a:p>
            <a:pPr>
              <a:buFont typeface="Wingdings" pitchFamily="2" charset="2"/>
              <a:buChar char="ü"/>
            </a:pPr>
            <a:r>
              <a:rPr lang="fr-FR" b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Dans le cas de la faculté : </a:t>
            </a:r>
          </a:p>
          <a:p>
            <a:pPr lvl="1">
              <a:buFont typeface="Arial" pitchFamily="34" charset="0"/>
              <a:buChar char="•"/>
            </a:pPr>
            <a:r>
              <a:rPr lang="fr-FR" sz="1700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sujet attribué à chaque groupe de 2 étudiants</a:t>
            </a:r>
          </a:p>
          <a:p>
            <a:pPr>
              <a:buFont typeface="Wingdings" pitchFamily="2" charset="2"/>
              <a:buChar char="ü"/>
            </a:pPr>
            <a:r>
              <a:rPr lang="fr-FR" b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Maitre de stage : </a:t>
            </a:r>
          </a:p>
          <a:p>
            <a:pPr lvl="1">
              <a:buFont typeface="Arial" pitchFamily="34" charset="0"/>
              <a:buChar char="•"/>
            </a:pPr>
            <a:r>
              <a:rPr lang="fr-FR" sz="1700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Mr Adrien </a:t>
            </a:r>
            <a:r>
              <a:rPr lang="fr-FR" sz="1700" i="1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Goeffon</a:t>
            </a:r>
            <a:r>
              <a:rPr lang="fr-FR" sz="1700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fr-FR" sz="1700" b="1" i="1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endParaRPr lang="fr-FR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7467600" cy="85010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Introduction</a:t>
            </a:r>
            <a:endParaRPr lang="fr-FR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eestyle Script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91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txBody>
          <a:bodyPr>
            <a:normAutofit/>
          </a:bodyPr>
          <a:lstStyle/>
          <a:p>
            <a:r>
              <a:rPr lang="fr-FR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Sommaire</a:t>
            </a:r>
            <a:endParaRPr lang="fr-FR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eestyle Script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899592" y="1268760"/>
            <a:ext cx="7025208" cy="5205192"/>
          </a:xfrm>
        </p:spPr>
        <p:txBody>
          <a:bodyPr/>
          <a:lstStyle/>
          <a:p>
            <a:endParaRPr lang="fr-FR" dirty="0" smtClean="0"/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Le projet</a:t>
            </a:r>
          </a:p>
          <a:p>
            <a:pPr lvl="1">
              <a:buFont typeface="Arial" pitchFamily="34" charset="0"/>
              <a:buChar char="•"/>
            </a:pP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Rappel du contexte</a:t>
            </a:r>
          </a:p>
          <a:p>
            <a:pPr lvl="1">
              <a:buFont typeface="Arial" pitchFamily="34" charset="0"/>
              <a:buChar char="•"/>
            </a:pP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Les besoins</a:t>
            </a:r>
          </a:p>
          <a:p>
            <a:pPr lvl="1">
              <a:buFont typeface="Arial" pitchFamily="34" charset="0"/>
              <a:buChar char="•"/>
            </a:pP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Langages utilisés</a:t>
            </a:r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La solution</a:t>
            </a:r>
            <a:endParaRPr lang="fr-FR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Base de données</a:t>
            </a:r>
            <a:endParaRPr lang="fr-FR" sz="1700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IHM</a:t>
            </a:r>
            <a:endParaRPr lang="fr-FR" sz="1700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Les deux grandes parties</a:t>
            </a:r>
            <a:endParaRPr lang="fr-FR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Evolutions possible</a:t>
            </a:r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11440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u="sng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Le contexte</a:t>
            </a:r>
          </a:p>
          <a:p>
            <a:pPr>
              <a:buFont typeface="Wingdings" pitchFamily="2" charset="2"/>
              <a:buChar char="ü"/>
            </a:pPr>
            <a:endParaRPr lang="fr-FR" sz="2000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Réalisation d’une application web :</a:t>
            </a:r>
          </a:p>
          <a:p>
            <a:pPr>
              <a:buFont typeface="Wingdings" pitchFamily="2" charset="2"/>
              <a:buChar char="ü"/>
            </a:pPr>
            <a:endParaRPr lang="fr-FR" sz="2000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gérant un catalogue de films  (prenons l’exemple d’</a:t>
            </a:r>
            <a:r>
              <a:rPr lang="fr-FR" sz="1700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Allociné</a:t>
            </a: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..)</a:t>
            </a:r>
          </a:p>
          <a:p>
            <a:pPr lvl="1">
              <a:buFont typeface="Arial" pitchFamily="34" charset="0"/>
              <a:buChar char="•"/>
            </a:pP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permettant la notation des films</a:t>
            </a:r>
          </a:p>
          <a:p>
            <a:pPr lvl="1">
              <a:buFont typeface="Arial" pitchFamily="34" charset="0"/>
              <a:buChar char="•"/>
            </a:pP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fournissant une liste de statistiques</a:t>
            </a:r>
          </a:p>
          <a:p>
            <a:pPr lvl="1">
              <a:buFont typeface="Arial" pitchFamily="34" charset="0"/>
              <a:buChar char="•"/>
            </a:pP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avec une gestion d’utilisateurs et de leurs droits</a:t>
            </a:r>
          </a:p>
          <a:p>
            <a:pPr lvl="1">
              <a:buFont typeface="Arial" pitchFamily="34" charset="0"/>
              <a:buChar char="•"/>
            </a:pP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simple d’utilisation</a:t>
            </a:r>
          </a:p>
          <a:p>
            <a:pPr lvl="1">
              <a:buFont typeface="Arial" pitchFamily="34" charset="0"/>
              <a:buChar char="•"/>
            </a:pP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évolutive </a:t>
            </a:r>
          </a:p>
          <a:p>
            <a:pPr>
              <a:buFont typeface="Wingdings" pitchFamily="2" charset="2"/>
              <a:buChar char="ü"/>
            </a:pPr>
            <a:endParaRPr lang="fr-FR" sz="2000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fr-FR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7467600" cy="85010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Le projet</a:t>
            </a:r>
            <a:endParaRPr lang="fr-FR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eestyle Script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43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u="sng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Les besoins</a:t>
            </a:r>
          </a:p>
          <a:p>
            <a:pPr marL="0" indent="0">
              <a:buNone/>
            </a:pPr>
            <a:endParaRPr lang="fr-FR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Ajout / modification / suppression d’un film</a:t>
            </a:r>
          </a:p>
          <a:p>
            <a:pPr lvl="1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Gestion / import des données</a:t>
            </a:r>
          </a:p>
          <a:p>
            <a:pPr lvl="1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Affichage des données relatives</a:t>
            </a:r>
          </a:p>
          <a:p>
            <a:pPr>
              <a:buFont typeface="Wingdings" pitchFamily="2" charset="2"/>
              <a:buChar char="ü"/>
            </a:pP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Ajout / modification / suppression d’utilisateurs</a:t>
            </a:r>
          </a:p>
          <a:p>
            <a:pPr lvl="1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Gestion des droits d’utilisateur</a:t>
            </a:r>
          </a:p>
          <a:p>
            <a:pPr>
              <a:buFont typeface="Wingdings" pitchFamily="2" charset="2"/>
              <a:buChar char="ü"/>
            </a:pP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Aspect communautaire</a:t>
            </a:r>
          </a:p>
          <a:p>
            <a:pPr lvl="1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Gestion de groupes d’utilisateurs</a:t>
            </a:r>
          </a:p>
          <a:p>
            <a:pPr>
              <a:buFont typeface="Wingdings" pitchFamily="2" charset="2"/>
              <a:buChar char="ü"/>
            </a:pP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Notation des films</a:t>
            </a:r>
          </a:p>
          <a:p>
            <a:pPr>
              <a:buFont typeface="Wingdings" pitchFamily="2" charset="2"/>
              <a:buChar char="ü"/>
            </a:pP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Génération de statistiques</a:t>
            </a:r>
            <a:endParaRPr lang="fr-FR" sz="2000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7467600" cy="85010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Le projet</a:t>
            </a:r>
            <a:endParaRPr lang="fr-FR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eestyle Script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33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u="sng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Langages</a:t>
            </a:r>
          </a:p>
          <a:p>
            <a:pPr marL="0" indent="0" algn="ctr">
              <a:buNone/>
            </a:pPr>
            <a:endParaRPr lang="fr-FR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fr-FR" sz="2000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Php</a:t>
            </a: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(orienté objet)</a:t>
            </a:r>
          </a:p>
          <a:p>
            <a:pPr>
              <a:buFont typeface="Wingdings" pitchFamily="2" charset="2"/>
              <a:buChar char="ü"/>
            </a:pP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Html</a:t>
            </a:r>
          </a:p>
          <a:p>
            <a:pPr>
              <a:buFont typeface="Wingdings" pitchFamily="2" charset="2"/>
              <a:buChar char="ü"/>
            </a:pPr>
            <a:r>
              <a:rPr lang="fr-FR" sz="2000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Css</a:t>
            </a:r>
            <a:endParaRPr lang="fr-FR" sz="2000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fr-FR" sz="2000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Javascript</a:t>
            </a:r>
            <a:endParaRPr lang="fr-FR" sz="2000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Ajax</a:t>
            </a:r>
          </a:p>
          <a:p>
            <a:pPr>
              <a:buFont typeface="Wingdings" pitchFamily="2" charset="2"/>
              <a:buChar char="ü"/>
            </a:pPr>
            <a:r>
              <a:rPr lang="fr-FR" sz="2000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Mysql</a:t>
            </a: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>
              <a:buFont typeface="Wingdings" pitchFamily="2" charset="2"/>
              <a:buChar char="ü"/>
            </a:pPr>
            <a:r>
              <a:rPr lang="fr-FR" sz="2000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Frameworks</a:t>
            </a: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:</a:t>
            </a:r>
          </a:p>
          <a:p>
            <a:pPr lvl="1">
              <a:buFont typeface="Arial" pitchFamily="34" charset="0"/>
              <a:buChar char="•"/>
            </a:pP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Dojo </a:t>
            </a:r>
            <a:r>
              <a:rPr lang="fr-FR" sz="1700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Toolkit</a:t>
            </a:r>
            <a:endParaRPr lang="fr-FR" sz="1700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r-FR" sz="1700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HighCharts</a:t>
            </a:r>
            <a:endParaRPr lang="fr-FR" sz="1700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endParaRPr lang="fr-FR" sz="2000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7467600" cy="85010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Le projet</a:t>
            </a:r>
            <a:endParaRPr lang="fr-FR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eestyle Script" pitchFamily="66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15141">
            <a:off x="7086583" y="4174485"/>
            <a:ext cx="1062038" cy="77628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9689">
            <a:off x="7059961" y="2393093"/>
            <a:ext cx="1115282" cy="71636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82467">
            <a:off x="5809998" y="5309754"/>
            <a:ext cx="1384337" cy="28108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08353">
            <a:off x="5499995" y="3331182"/>
            <a:ext cx="1131990" cy="75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33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fr-FR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Ellaboration</a:t>
            </a: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de la base de données</a:t>
            </a:r>
          </a:p>
          <a:p>
            <a:pPr lvl="2">
              <a:buFont typeface="Arial" pitchFamily="34" charset="0"/>
              <a:buChar char="•"/>
            </a:pPr>
            <a:endParaRPr lang="fr-FR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7467600" cy="85010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La solution</a:t>
            </a:r>
            <a:endParaRPr lang="fr-FR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eestyle Script" pitchFamily="66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60847"/>
            <a:ext cx="7787208" cy="469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10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7467600" cy="5205192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Réalisation du prototype d’</a:t>
            </a:r>
            <a:r>
              <a:rPr lang="fr-FR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ihm</a:t>
            </a:r>
            <a:endParaRPr lang="fr-FR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lvl="2" algn="ctr">
              <a:buFont typeface="Arial" pitchFamily="34" charset="0"/>
              <a:buChar char="•"/>
            </a:pPr>
            <a:endParaRPr lang="fr-FR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7467600" cy="85010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La </a:t>
            </a:r>
            <a:r>
              <a:rPr lang="fr-FR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solution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834687"/>
            <a:ext cx="4752528" cy="495130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93019"/>
            <a:ext cx="1826351" cy="191731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268760"/>
            <a:ext cx="1814314" cy="191732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905403"/>
            <a:ext cx="1815310" cy="191732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675568"/>
            <a:ext cx="1834370" cy="191732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470" y="4373702"/>
            <a:ext cx="1492494" cy="53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25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7467600" cy="5277200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Deux grandes parties:</a:t>
            </a:r>
          </a:p>
          <a:p>
            <a:pPr marL="0" indent="0">
              <a:buNone/>
            </a:pPr>
            <a:endParaRPr lang="fr-FR" sz="1000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marL="365760" lvl="1" indent="0" algn="ctr">
              <a:buNone/>
            </a:pPr>
            <a:r>
              <a:rPr lang="fr-FR" u="sng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Utilisateur</a:t>
            </a:r>
          </a:p>
          <a:p>
            <a:pPr lvl="2">
              <a:buFont typeface="Arial" pitchFamily="34" charset="0"/>
              <a:buChar char="•"/>
            </a:pPr>
            <a:endParaRPr lang="fr-FR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7467600" cy="85010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La </a:t>
            </a:r>
            <a:r>
              <a:rPr lang="fr-FR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solution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44" y="2276872"/>
            <a:ext cx="2083149" cy="169738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7" y="2517778"/>
            <a:ext cx="2083831" cy="121556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2987824" y="3473186"/>
            <a:ext cx="3147017" cy="341537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4701816"/>
            <a:ext cx="2659200" cy="2106247"/>
          </a:xfrm>
          <a:prstGeom prst="rect">
            <a:avLst/>
          </a:prstGeom>
          <a:ln w="38100">
            <a:solidFill>
              <a:srgbClr val="00B050"/>
            </a:solidFill>
            <a:prstDash val="sysDash"/>
          </a:ln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701816"/>
            <a:ext cx="1980525" cy="684717"/>
          </a:xfrm>
          <a:prstGeom prst="rect">
            <a:avLst/>
          </a:prstGeom>
          <a:ln w="38100">
            <a:solidFill>
              <a:srgbClr val="C00000"/>
            </a:solidFill>
            <a:prstDash val="sysDash"/>
          </a:ln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4710328"/>
            <a:ext cx="2270367" cy="1352410"/>
          </a:xfrm>
          <a:prstGeom prst="rect">
            <a:avLst/>
          </a:prstGeom>
          <a:ln w="38100">
            <a:solidFill>
              <a:srgbClr val="0070C0"/>
            </a:solidFill>
            <a:prstDash val="sysDash"/>
          </a:ln>
        </p:spPr>
      </p:pic>
      <p:cxnSp>
        <p:nvCxnSpPr>
          <p:cNvPr id="17" name="Connecteur droit avec flèche 16"/>
          <p:cNvCxnSpPr/>
          <p:nvPr/>
        </p:nvCxnSpPr>
        <p:spPr>
          <a:xfrm>
            <a:off x="2567493" y="2517778"/>
            <a:ext cx="3876714" cy="263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endCxn id="9" idx="0"/>
          </p:cNvCxnSpPr>
          <p:nvPr/>
        </p:nvCxnSpPr>
        <p:spPr>
          <a:xfrm flipH="1">
            <a:off x="4561333" y="2998981"/>
            <a:ext cx="1882874" cy="474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 flipH="1">
            <a:off x="1979712" y="3733346"/>
            <a:ext cx="1437726" cy="919790"/>
          </a:xfrm>
          <a:prstGeom prst="straightConnector1">
            <a:avLst/>
          </a:prstGeom>
          <a:ln>
            <a:prstDash val="lgDashDotDot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 flipH="1">
            <a:off x="4191000" y="3733346"/>
            <a:ext cx="236984" cy="919790"/>
          </a:xfrm>
          <a:prstGeom prst="straightConnector1">
            <a:avLst/>
          </a:prstGeom>
          <a:ln>
            <a:solidFill>
              <a:srgbClr val="00B050"/>
            </a:solidFill>
            <a:prstDash val="dash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>
            <a:off x="5812374" y="3733346"/>
            <a:ext cx="847858" cy="919790"/>
          </a:xfrm>
          <a:prstGeom prst="straightConnector1">
            <a:avLst/>
          </a:prstGeom>
          <a:ln>
            <a:solidFill>
              <a:srgbClr val="0070C0"/>
            </a:solidFill>
            <a:prstDash val="dash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e 5"/>
          <p:cNvGrpSpPr/>
          <p:nvPr/>
        </p:nvGrpSpPr>
        <p:grpSpPr>
          <a:xfrm rot="21138997">
            <a:off x="3064236" y="4138947"/>
            <a:ext cx="2524338" cy="235398"/>
            <a:chOff x="3818923" y="4193323"/>
            <a:chExt cx="2865209" cy="235398"/>
          </a:xfrm>
        </p:grpSpPr>
        <p:pic>
          <p:nvPicPr>
            <p:cNvPr id="47" name="Image 4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8923" y="4193324"/>
              <a:ext cx="293751" cy="235397"/>
            </a:xfrm>
            <a:prstGeom prst="rect">
              <a:avLst/>
            </a:prstGeom>
          </p:spPr>
        </p:pic>
        <p:sp>
          <p:nvSpPr>
            <p:cNvPr id="48" name="ZoneTexte 47"/>
            <p:cNvSpPr txBox="1"/>
            <p:nvPr/>
          </p:nvSpPr>
          <p:spPr>
            <a:xfrm>
              <a:off x="4112675" y="4193323"/>
              <a:ext cx="25714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b="1" u="sng" dirty="0" smtClean="0">
                  <a:solidFill>
                    <a:srgbClr val="FF0000"/>
                  </a:solidFill>
                </a:rPr>
                <a:t>L’utilisateur </a:t>
              </a:r>
              <a:r>
                <a:rPr lang="fr-FR" sz="800" b="1" u="sng" dirty="0" smtClean="0">
                  <a:solidFill>
                    <a:srgbClr val="FF0000"/>
                  </a:solidFill>
                </a:rPr>
                <a:t>doit </a:t>
              </a:r>
              <a:r>
                <a:rPr lang="fr-FR" sz="800" b="1" u="sng" dirty="0" smtClean="0">
                  <a:solidFill>
                    <a:srgbClr val="FF0000"/>
                  </a:solidFill>
                </a:rPr>
                <a:t>être </a:t>
              </a:r>
              <a:r>
                <a:rPr lang="fr-FR" sz="800" b="1" u="sng" dirty="0" smtClean="0">
                  <a:solidFill>
                    <a:srgbClr val="FF0000"/>
                  </a:solidFill>
                </a:rPr>
                <a:t>de niveau &gt; 1 !!</a:t>
              </a:r>
              <a:endParaRPr lang="fr-FR" sz="800" b="1" u="sng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325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1" presetClass="entr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1" presetClass="entr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234</TotalTime>
  <Words>285</Words>
  <Application>Microsoft Office PowerPoint</Application>
  <PresentationFormat>Affichage à l'écran (4:3)</PresentationFormat>
  <Paragraphs>104</Paragraphs>
  <Slides>13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Oriel</vt:lpstr>
      <vt:lpstr>Stage de Licence Informatique</vt:lpstr>
      <vt:lpstr>Présentation PowerPoint</vt:lpstr>
      <vt:lpstr>Sommaire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 Licence Informatique</dc:title>
  <dc:creator>Pierre</dc:creator>
  <cp:lastModifiedBy>Pierre</cp:lastModifiedBy>
  <cp:revision>246</cp:revision>
  <dcterms:created xsi:type="dcterms:W3CDTF">2012-05-29T09:36:15Z</dcterms:created>
  <dcterms:modified xsi:type="dcterms:W3CDTF">2012-05-29T13:32:17Z</dcterms:modified>
</cp:coreProperties>
</file>