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6858000" cy="12192000"/>
  <p:notesSz cx="6858000" cy="9144000"/>
  <p:embeddedFontLst>
    <p:embeddedFont>
      <p:font typeface="NanumGothic" panose="020D0604000000000000" pitchFamily="34" charset="-127"/>
      <p:regular r:id="rId5"/>
      <p:bold r:id="rId6"/>
    </p:embeddedFont>
    <p:embeddedFont>
      <p:font typeface="맑은 고딕" panose="020B0503020000020004" pitchFamily="34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NANUMGOTHIC EXTRABOLD" panose="020D0604000000000000" pitchFamily="34" charset="-127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6652" userDrawn="1">
          <p15:clr>
            <a:srgbClr val="A4A3A4"/>
          </p15:clr>
        </p15:guide>
        <p15:guide id="3" pos="4247" userDrawn="1">
          <p15:clr>
            <a:srgbClr val="A4A3A4"/>
          </p15:clr>
        </p15:guide>
        <p15:guide id="4" pos="73" userDrawn="1">
          <p15:clr>
            <a:srgbClr val="A4A3A4"/>
          </p15:clr>
        </p15:guide>
        <p15:guide id="5" orient="horz" pos="75" userDrawn="1">
          <p15:clr>
            <a:srgbClr val="A4A3A4"/>
          </p15:clr>
        </p15:guide>
        <p15:guide id="6" orient="horz" pos="7582" userDrawn="1">
          <p15:clr>
            <a:srgbClr val="A4A3A4"/>
          </p15:clr>
        </p15:guide>
        <p15:guide id="7" pos="164" userDrawn="1">
          <p15:clr>
            <a:srgbClr val="A4A3A4"/>
          </p15:clr>
        </p15:guide>
        <p15:guide id="8" pos="4156" userDrawn="1">
          <p15:clr>
            <a:srgbClr val="A4A3A4"/>
          </p15:clr>
        </p15:guide>
        <p15:guide id="9" orient="horz" pos="166" userDrawn="1">
          <p15:clr>
            <a:srgbClr val="A4A3A4"/>
          </p15:clr>
        </p15:guide>
        <p15:guide id="10" orient="horz" pos="7469" userDrawn="1">
          <p15:clr>
            <a:srgbClr val="A4A3A4"/>
          </p15:clr>
        </p15:guide>
        <p15:guide id="11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BFBFBF"/>
    <a:srgbClr val="FFF2CC"/>
    <a:srgbClr val="D9D9D9"/>
    <a:srgbClr val="636363"/>
    <a:srgbClr val="A6A6A6"/>
    <a:srgbClr val="7F7F7F"/>
    <a:srgbClr val="DADADA"/>
    <a:srgbClr val="DEDEDE"/>
    <a:srgbClr val="FDF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830"/>
  </p:normalViewPr>
  <p:slideViewPr>
    <p:cSldViewPr snapToGrid="0" snapToObjects="1">
      <p:cViewPr>
        <p:scale>
          <a:sx n="125" d="100"/>
          <a:sy n="125" d="100"/>
        </p:scale>
        <p:origin x="4744" y="-1752"/>
      </p:cViewPr>
      <p:guideLst>
        <p:guide pos="2160"/>
        <p:guide orient="horz" pos="6652"/>
        <p:guide pos="4247"/>
        <p:guide pos="73"/>
        <p:guide orient="horz" pos="75"/>
        <p:guide orient="horz" pos="7582"/>
        <p:guide pos="164"/>
        <p:guide pos="4156"/>
        <p:guide orient="horz" pos="166"/>
        <p:guide orient="horz" pos="7469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72249721553832"/>
          <c:y val="8.0289728583802567E-4"/>
          <c:w val="0.84827750278446168"/>
          <c:h val="0.9991971027141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회원수(명)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ACE-0B46-97A3-1D83303235A6}"/>
              </c:ext>
            </c:extLst>
          </c:dPt>
          <c:dLbls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3ACE-0B46-97A3-1D83303235A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5건 이상</c:v>
                </c:pt>
                <c:pt idx="1">
                  <c:v>4건</c:v>
                </c:pt>
                <c:pt idx="2">
                  <c:v>3건</c:v>
                </c:pt>
                <c:pt idx="3">
                  <c:v>2건</c:v>
                </c:pt>
                <c:pt idx="4">
                  <c:v>1건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0.11550379702639006</c:v>
                </c:pt>
                <c:pt idx="1">
                  <c:v>6.6840757659518746E-2</c:v>
                </c:pt>
                <c:pt idx="2">
                  <c:v>0.12089382874101662</c:v>
                </c:pt>
                <c:pt idx="3">
                  <c:v>0.22685414181384386</c:v>
                </c:pt>
                <c:pt idx="4">
                  <c:v>0.46990747475923073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CE-0B46-97A3-1D83303235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7"/>
        <c:axId val="942121839"/>
        <c:axId val="1029080783"/>
      </c:barChart>
      <c:catAx>
        <c:axId val="942121839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029080783"/>
        <c:crosses val="autoZero"/>
        <c:auto val="1"/>
        <c:lblAlgn val="ctr"/>
        <c:lblOffset val="100"/>
        <c:noMultiLvlLbl val="0"/>
      </c:catAx>
      <c:valAx>
        <c:axId val="1029080783"/>
        <c:scaling>
          <c:orientation val="maxMin"/>
        </c:scaling>
        <c:delete val="1"/>
        <c:axPos val="b"/>
        <c:numFmt formatCode="0.0%" sourceLinked="1"/>
        <c:majorTickMark val="none"/>
        <c:minorTickMark val="none"/>
        <c:tickLblPos val="nextTo"/>
        <c:crossAx val="94212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4679314325032E-2"/>
          <c:y val="7.0976231597993256E-3"/>
          <c:w val="0.8848907363118631"/>
          <c:h val="0.992969268306055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18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D9-9E4A-A422-D44A4153835E}"/>
              </c:ext>
            </c:extLst>
          </c:dPt>
          <c:dPt>
            <c:idx val="1"/>
            <c:bubble3D val="0"/>
            <c:explosion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D9-9E4A-A422-D44A4153835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결제완료 합계</c:v>
                </c:pt>
                <c:pt idx="1">
                  <c:v>반품완료 합계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6050559</c:v>
                </c:pt>
                <c:pt idx="1">
                  <c:v>161200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D9-9E4A-A422-D44A415383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4679314325032E-2"/>
          <c:y val="7.0976231597993256E-3"/>
          <c:w val="0.8848907363118631"/>
          <c:h val="0.992969268306055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18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7B-0747-9D84-C4F7076606D0}"/>
              </c:ext>
            </c:extLst>
          </c:dPt>
          <c:dPt>
            <c:idx val="1"/>
            <c:bubble3D val="0"/>
            <c:explosion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7B-0747-9D84-C4F7076606D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결제완료 합계</c:v>
                </c:pt>
                <c:pt idx="1">
                  <c:v>반품완료 합계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6050559</c:v>
                </c:pt>
                <c:pt idx="1">
                  <c:v>161200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7B-0747-9D84-C4F7076606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4679314325032E-2"/>
          <c:y val="7.0976231597993256E-3"/>
          <c:w val="0.8848907363118631"/>
          <c:h val="0.992969268306055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18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0D-7247-B8AC-852D53063166}"/>
              </c:ext>
            </c:extLst>
          </c:dPt>
          <c:dPt>
            <c:idx val="1"/>
            <c:bubble3D val="0"/>
            <c:explosion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0D-7247-B8AC-852D5306316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결제완료 합계</c:v>
                </c:pt>
                <c:pt idx="1">
                  <c:v>반품완료 합계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6050559</c:v>
                </c:pt>
                <c:pt idx="1">
                  <c:v>161200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0D-7247-B8AC-852D530631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C-3F43-A524-168B4D4B76F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C-3F43-A524-168B4D4B76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98C-3F43-A524-168B4D4B76FA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8C-3F43-A524-168B4D4B76FA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8C-3F43-A524-168B4D4B76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8C-3F43-A524-168B4D4B76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92-2949-9811-8F168431ECB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92-2949-9811-8F168431ECB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E92-2949-9811-8F168431ECB3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E92-2949-9811-8F168431ECB3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92-2949-9811-8F168431E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92-2949-9811-8F168431E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F-F748-8A10-5BFC37360C8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F-F748-8A10-5BFC37360C8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9FF-F748-8A10-5BFC37360C8D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FF-F748-8A10-5BFC37360C8D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FF-F748-8A10-5BFC37360C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9FF-F748-8A10-5BFC37360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22D-5E4E-A3FD-4FD8C26392E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D-5E4E-A3FD-4FD8C26392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22D-5E4E-A3FD-4FD8C26392ED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2D-5E4E-A3FD-4FD8C26392ED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2D-5E4E-A3FD-4FD8C26392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2D-5E4E-A3FD-4FD8C26392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BF-CF45-8461-F0A2601FF4F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BF-CF45-8461-F0A2601FF4F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8BF-CF45-8461-F0A2601FF4F3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BF-CF45-8461-F0A2601FF4F3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8BF-CF45-8461-F0A2601FF4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BF-CF45-8461-F0A2601FF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C0-624E-96B9-D32631B33D9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C0-624E-96B9-D32631B33D9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EC0-624E-96B9-D32631B33D9D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C0-624E-96B9-D32631B33D9D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C0-624E-96B9-D32631B33D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C0-624E-96B9-D32631B33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22-2241-8F05-26CA21C937C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22-2241-8F05-26CA21C937C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C22-2241-8F05-26CA21C937C4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22-2241-8F05-26CA21C937C4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22-2241-8F05-26CA21C937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22-2241-8F05-26CA21C937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993275644968467E-2"/>
          <c:y val="4.503322001550665E-2"/>
          <c:w val="0.67220272465665742"/>
          <c:h val="0.900431084869088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rgbClr val="63636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0-5547-B68B-B99A0EE8B83B}"/>
              </c:ext>
            </c:extLst>
          </c:dPt>
          <c:dPt>
            <c:idx val="1"/>
            <c:bubble3D val="0"/>
            <c:spPr>
              <a:solidFill>
                <a:srgbClr val="7F7F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0-5547-B68B-B99A0EE8B83B}"/>
              </c:ext>
            </c:extLst>
          </c:dPt>
          <c:dPt>
            <c:idx val="2"/>
            <c:bubble3D val="0"/>
            <c:spPr>
              <a:solidFill>
                <a:srgbClr val="A6A6A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10-5547-B68B-B99A0EE8B83B}"/>
              </c:ext>
            </c:extLst>
          </c:dPt>
          <c:dPt>
            <c:idx val="3"/>
            <c:bubble3D val="0"/>
            <c:spPr>
              <a:solidFill>
                <a:srgbClr val="BFBF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10-5547-B68B-B99A0EE8B83B}"/>
              </c:ext>
            </c:extLst>
          </c:dPt>
          <c:dPt>
            <c:idx val="4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10-5547-B68B-B99A0EE8B83B}"/>
              </c:ext>
            </c:extLst>
          </c:dPt>
          <c:dPt>
            <c:idx val="5"/>
            <c:bubble3D val="0"/>
            <c:explosion val="1"/>
            <c:spPr>
              <a:solidFill>
                <a:srgbClr val="E7E6E6">
                  <a:alpha val="99000"/>
                </a:srgbClr>
              </a:solidFill>
              <a:ln w="19050">
                <a:solidFill>
                  <a:schemeClr val="bg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10-5547-B68B-B99A0EE8B83B}"/>
              </c:ext>
            </c:extLst>
          </c:dPt>
          <c:dPt>
            <c:idx val="6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10-5547-B68B-B99A0EE8B83B}"/>
              </c:ext>
            </c:extLst>
          </c:dPt>
          <c:dLbls>
            <c:dLbl>
              <c:idx val="0"/>
              <c:layout>
                <c:manualLayout>
                  <c:x val="3.9831031029938582E-3"/>
                  <c:y val="8.2913460082890446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610491464243131"/>
                      <c:h val="0.340774960211767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510-5547-B68B-B99A0EE8B83B}"/>
                </c:ext>
              </c:extLst>
            </c:dLbl>
            <c:dLbl>
              <c:idx val="1"/>
              <c:layout>
                <c:manualLayout>
                  <c:x val="-2.1656567089657505E-2"/>
                  <c:y val="-1.94849827550231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10-5547-B68B-B99A0EE8B83B}"/>
                </c:ext>
              </c:extLst>
            </c:dLbl>
            <c:dLbl>
              <c:idx val="2"/>
              <c:layout>
                <c:manualLayout>
                  <c:x val="7.3937727737077939E-3"/>
                  <c:y val="-1.386077174270328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87126265357741"/>
                      <c:h val="0.252785005463003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510-5547-B68B-B99A0EE8B83B}"/>
                </c:ext>
              </c:extLst>
            </c:dLbl>
            <c:dLbl>
              <c:idx val="3"/>
              <c:layout>
                <c:manualLayout>
                  <c:x val="-2.9064136179222247E-3"/>
                  <c:y val="-3.0091768643190587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10-5547-B68B-B99A0EE8B83B}"/>
                </c:ext>
              </c:extLst>
            </c:dLbl>
            <c:dLbl>
              <c:idx val="4"/>
              <c:layout>
                <c:manualLayout>
                  <c:x val="-9.8082080776607898E-3"/>
                  <c:y val="7.5582299248420576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600" b="0" i="0" u="none" strike="noStrike" kern="1200" baseline="0">
                      <a:solidFill>
                        <a:schemeClr val="tx1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584465386325872"/>
                      <c:h val="0.230360569350173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1510-5547-B68B-B99A0EE8B83B}"/>
                </c:ext>
              </c:extLst>
            </c:dLbl>
            <c:dLbl>
              <c:idx val="5"/>
              <c:layout>
                <c:manualLayout>
                  <c:x val="-2.5517233852727177E-2"/>
                  <c:y val="3.02298511981474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500" b="0" i="0" u="none" strike="noStrike" kern="1200" baseline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defRPr>
                    </a:pPr>
                    <a:fld id="{AEECC1B5-D7E5-704B-8B61-C79BA1E815EE}" type="CATEGORYNAME">
                      <a:rPr lang="ko-KR" altLang="en-US" sz="500"/>
                      <a:pPr>
                        <a:defRPr sz="5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[범주 이름]</a:t>
                    </a:fld>
                    <a:r>
                      <a:rPr lang="ko-KR" altLang="en-US" sz="500" dirty="0"/>
                      <a:t>
</a:t>
                    </a:r>
                    <a:fld id="{21AA602B-9765-5F47-B9DB-EF84984D2C59}" type="PERCENTAGE">
                      <a:rPr lang="en-US" altLang="ko-KR" sz="500"/>
                      <a:pPr>
                        <a:defRPr sz="5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[백분율]</a:t>
                    </a:fld>
                    <a:endParaRPr lang="ko-KR" altLang="en-US" sz="50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>
                  <a:softEdge rad="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00" b="0" i="0" u="none" strike="noStrike" kern="1200" baseline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8061426891522"/>
                      <c:h val="0.1427190603021860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1510-5547-B68B-B99A0EE8B83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510-5547-B68B-B99A0EE8B83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신용 / 체크카드</c:v>
                </c:pt>
                <c:pt idx="1">
                  <c:v>네이버페이</c:v>
                </c:pt>
                <c:pt idx="2">
                  <c:v>카카오페이</c:v>
                </c:pt>
                <c:pt idx="3">
                  <c:v>토스</c:v>
                </c:pt>
                <c:pt idx="4">
                  <c:v>휴대폰 결제</c:v>
                </c:pt>
                <c:pt idx="5">
                  <c:v>무통장 입금</c:v>
                </c:pt>
                <c:pt idx="6">
                  <c:v>기타</c:v>
                </c:pt>
              </c:strCache>
            </c:strRef>
          </c:cat>
          <c:val>
            <c:numRef>
              <c:f>Sheet1!$B$2:$B$8</c:f>
              <c:numCache>
                <c:formatCode>0.000%</c:formatCode>
                <c:ptCount val="7"/>
                <c:pt idx="0">
                  <c:v>0.32907829363442975</c:v>
                </c:pt>
                <c:pt idx="1">
                  <c:v>0.25666072971112575</c:v>
                </c:pt>
                <c:pt idx="2">
                  <c:v>0.22429169302137864</c:v>
                </c:pt>
                <c:pt idx="3">
                  <c:v>7.3838126102211882E-2</c:v>
                </c:pt>
                <c:pt idx="4">
                  <c:v>6.0686958664910841E-2</c:v>
                </c:pt>
                <c:pt idx="5">
                  <c:v>5.542744883463651E-2</c:v>
                </c:pt>
                <c:pt idx="6">
                  <c:v>1.6750031306606132E-5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10-5547-B68B-B99A0EE8B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31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0288726174827473E-2"/>
          <c:y val="9.9042766902798923E-3"/>
          <c:w val="0.85475188513234268"/>
          <c:h val="0.820809248554913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73-0041-9480-1B13B5294BF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73-0041-9480-1B13B5294BF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173-0041-9480-1B13B5294BFE}"/>
                </c:ext>
              </c:extLst>
            </c:dLbl>
            <c:dLbl>
              <c:idx val="1"/>
              <c:layout>
                <c:manualLayout>
                  <c:x val="0"/>
                  <c:y val="-2.8932581389971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173-0041-9480-1B13B5294BFE}"/>
                </c:ext>
              </c:extLst>
            </c:dLbl>
            <c:dLbl>
              <c:idx val="3"/>
              <c:layout>
                <c:manualLayout>
                  <c:x val="1.320437407887794E-2"/>
                  <c:y val="2.16994360424784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73-0041-9480-1B13B5294B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30일 미만</c:v>
                </c:pt>
                <c:pt idx="1">
                  <c:v>30일 이상</c:v>
                </c:pt>
                <c:pt idx="2">
                  <c:v>60일 이상</c:v>
                </c:pt>
                <c:pt idx="3">
                  <c:v>90일 이상</c:v>
                </c:pt>
                <c:pt idx="4">
                  <c:v>120일 이상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24386</c:v>
                </c:pt>
                <c:pt idx="1">
                  <c:v>9579</c:v>
                </c:pt>
                <c:pt idx="2">
                  <c:v>4572</c:v>
                </c:pt>
                <c:pt idx="3">
                  <c:v>2077</c:v>
                </c:pt>
                <c:pt idx="4" formatCode="General">
                  <c:v>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73-0041-9480-1B13B5294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140291282348852E-2"/>
          <c:y val="0.13635933324109203"/>
          <c:w val="0.94685970871765113"/>
          <c:h val="0.663302980399418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주문수별 거래액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5A-8043-9D1B-8564CFBE2C67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B5A-8043-9D1B-8564CFBE2C67}"/>
              </c:ext>
            </c:extLst>
          </c:dPt>
          <c:dLbls>
            <c:dLbl>
              <c:idx val="0"/>
              <c:layout>
                <c:manualLayout>
                  <c:x val="3.3663824788023554E-4"/>
                  <c:y val="-1.32833535716171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5A-8043-9D1B-8564CFBE2C67}"/>
                </c:ext>
              </c:extLst>
            </c:dLbl>
            <c:dLbl>
              <c:idx val="3"/>
              <c:layout>
                <c:manualLayout>
                  <c:x val="3.3458490921947398E-3"/>
                  <c:y val="-1.6848662580486515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B5A-8043-9D1B-8564CFBE2C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휴대폰 결제</c:v>
                </c:pt>
                <c:pt idx="1">
                  <c:v>신용 / 체크카드</c:v>
                </c:pt>
                <c:pt idx="2">
                  <c:v>카카오페이</c:v>
                </c:pt>
                <c:pt idx="3">
                  <c:v>네이버페이</c:v>
                </c:pt>
                <c:pt idx="4">
                  <c:v>무통장 입금</c:v>
                </c:pt>
                <c:pt idx="5">
                  <c:v>토스</c:v>
                </c:pt>
              </c:strCache>
            </c:strRef>
          </c:cat>
          <c:val>
            <c:numRef>
              <c:f>Sheet1!$B$2:$B$7</c:f>
              <c:numCache>
                <c:formatCode>"₩"#,##0_);[Red]\("₩"#,##0\)</c:formatCode>
                <c:ptCount val="6"/>
                <c:pt idx="0">
                  <c:v>37379.030959471151</c:v>
                </c:pt>
                <c:pt idx="1">
                  <c:v>35841.602283000197</c:v>
                </c:pt>
                <c:pt idx="2">
                  <c:v>32327.992516508806</c:v>
                </c:pt>
                <c:pt idx="3">
                  <c:v>32216.851343030561</c:v>
                </c:pt>
                <c:pt idx="4">
                  <c:v>31840.294152334151</c:v>
                </c:pt>
                <c:pt idx="5">
                  <c:v>28309.806954645279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B5A-8043-9D1B-8564CFBE2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00"/>
        <c:axId val="1066028847"/>
        <c:axId val="1066390031"/>
      </c:barChart>
      <c:catAx>
        <c:axId val="106602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066390031"/>
        <c:crosses val="autoZero"/>
        <c:auto val="1"/>
        <c:lblAlgn val="ctr"/>
        <c:lblOffset val="100"/>
        <c:noMultiLvlLbl val="0"/>
      </c:catAx>
      <c:valAx>
        <c:axId val="1066390031"/>
        <c:scaling>
          <c:orientation val="minMax"/>
        </c:scaling>
        <c:delete val="1"/>
        <c:axPos val="l"/>
        <c:numFmt formatCode="&quot;₩&quot;#,##0_);[Red]\(&quot;₩&quot;#,##0\)" sourceLinked="1"/>
        <c:majorTickMark val="none"/>
        <c:minorTickMark val="none"/>
        <c:tickLblPos val="nextTo"/>
        <c:crossAx val="106602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637908355701152E-3"/>
          <c:y val="6.2281324340807687E-2"/>
          <c:w val="0.98040096060830295"/>
          <c:h val="0.8754373513183846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A2-FF4A-986B-4ADA1D3D36E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A2-FF4A-986B-4ADA1D3D36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11만원 이상</c:v>
                </c:pt>
                <c:pt idx="1">
                  <c:v>10만원 - 11만원</c:v>
                </c:pt>
                <c:pt idx="2">
                  <c:v>9만원 - 10만원</c:v>
                </c:pt>
                <c:pt idx="3">
                  <c:v>8만원 - 9만원</c:v>
                </c:pt>
                <c:pt idx="4">
                  <c:v>7만원 - 8만원</c:v>
                </c:pt>
                <c:pt idx="5">
                  <c:v>6만원 - 7만원</c:v>
                </c:pt>
                <c:pt idx="6">
                  <c:v>5만원 - 6만원</c:v>
                </c:pt>
                <c:pt idx="7">
                  <c:v>4만원 - 5만원</c:v>
                </c:pt>
                <c:pt idx="8">
                  <c:v>3만원 - 4만원</c:v>
                </c:pt>
                <c:pt idx="9">
                  <c:v>2만원 - 3만원</c:v>
                </c:pt>
                <c:pt idx="10">
                  <c:v>1만원 - 2만원</c:v>
                </c:pt>
                <c:pt idx="11">
                  <c:v>1만원 미만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11150</c:v>
                </c:pt>
                <c:pt idx="1">
                  <c:v>2338</c:v>
                </c:pt>
                <c:pt idx="2">
                  <c:v>2975</c:v>
                </c:pt>
                <c:pt idx="3">
                  <c:v>3993</c:v>
                </c:pt>
                <c:pt idx="4">
                  <c:v>5073</c:v>
                </c:pt>
                <c:pt idx="5">
                  <c:v>6978</c:v>
                </c:pt>
                <c:pt idx="6">
                  <c:v>9461</c:v>
                </c:pt>
                <c:pt idx="7">
                  <c:v>12428</c:v>
                </c:pt>
                <c:pt idx="8">
                  <c:v>16994</c:v>
                </c:pt>
                <c:pt idx="9">
                  <c:v>28134</c:v>
                </c:pt>
                <c:pt idx="10">
                  <c:v>33888</c:v>
                </c:pt>
                <c:pt idx="11">
                  <c:v>4766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A649-8FB0-4C6EB37A2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66662559"/>
        <c:axId val="1067170895"/>
      </c:barChart>
      <c:catAx>
        <c:axId val="1066662559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1067170895"/>
        <c:crosses val="autoZero"/>
        <c:auto val="1"/>
        <c:lblAlgn val="ctr"/>
        <c:lblOffset val="100"/>
        <c:noMultiLvlLbl val="0"/>
      </c:catAx>
      <c:valAx>
        <c:axId val="1067170895"/>
        <c:scaling>
          <c:orientation val="maxMin"/>
        </c:scaling>
        <c:delete val="1"/>
        <c:axPos val="b"/>
        <c:numFmt formatCode="General" sourceLinked="1"/>
        <c:majorTickMark val="none"/>
        <c:minorTickMark val="none"/>
        <c:tickLblPos val="nextTo"/>
        <c:crossAx val="1066662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979076309843103E-2"/>
          <c:y val="9.0365206096708242E-2"/>
          <c:w val="0.94557509553481289"/>
          <c:h val="0.769156858861139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2"/>
            <c:marker>
              <c:symbol val="diamond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32A-5243-A3BB-AA5C33086B0D}"/>
              </c:ext>
            </c:extLst>
          </c:dPt>
          <c:dPt>
            <c:idx val="13"/>
            <c:marker>
              <c:symbol val="diamond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32A-5243-A3BB-AA5C33086B0D}"/>
              </c:ext>
            </c:extLst>
          </c:dPt>
          <c:dPt>
            <c:idx val="14"/>
            <c:marker>
              <c:symbol val="diamond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2A-5243-A3BB-AA5C33086B0D}"/>
              </c:ext>
            </c:extLst>
          </c:dPt>
          <c:dPt>
            <c:idx val="19"/>
            <c:marker>
              <c:symbol val="diamond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32A-5243-A3BB-AA5C33086B0D}"/>
              </c:ext>
            </c:extLst>
          </c:dPt>
          <c:dPt>
            <c:idx val="23"/>
            <c:marker>
              <c:symbol val="diamond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32A-5243-A3BB-AA5C33086B0D}"/>
              </c:ext>
            </c:extLst>
          </c:dPt>
          <c:dLbls>
            <c:dLbl>
              <c:idx val="0"/>
              <c:layout>
                <c:manualLayout>
                  <c:x val="-5.591936207851278E-2"/>
                  <c:y val="-8.79786291631589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32A-5243-A3BB-AA5C33086B0D}"/>
                </c:ext>
              </c:extLst>
            </c:dLbl>
            <c:dLbl>
              <c:idx val="5"/>
              <c:layout>
                <c:manualLayout>
                  <c:x val="-4.3502304908195732E-2"/>
                  <c:y val="-8.85813716115740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2A-5243-A3BB-AA5C33086B0D}"/>
                </c:ext>
              </c:extLst>
            </c:dLbl>
            <c:dLbl>
              <c:idx val="9"/>
              <c:layout>
                <c:manualLayout>
                  <c:x val="-6.9708512684217266E-2"/>
                  <c:y val="-8.63004352299675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32A-5243-A3BB-AA5C33086B0D}"/>
                </c:ext>
              </c:extLst>
            </c:dLbl>
            <c:dLbl>
              <c:idx val="12"/>
              <c:layout>
                <c:manualLayout>
                  <c:x val="-8.8291736390068834E-2"/>
                  <c:y val="-5.0179042878232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2A-5243-A3BB-AA5C33086B0D}"/>
                </c:ext>
              </c:extLst>
            </c:dLbl>
            <c:dLbl>
              <c:idx val="1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2A-5243-A3BB-AA5C33086B0D}"/>
                </c:ext>
              </c:extLst>
            </c:dLbl>
            <c:dLbl>
              <c:idx val="14"/>
              <c:layout>
                <c:manualLayout>
                  <c:x val="-2.9713154302491253E-2"/>
                  <c:y val="-7.75655733645862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2A-5243-A3BB-AA5C33086B0D}"/>
                </c:ext>
              </c:extLst>
            </c:dLbl>
            <c:dLbl>
              <c:idx val="18"/>
              <c:layout>
                <c:manualLayout>
                  <c:x val="-6.6710153515698117E-2"/>
                  <c:y val="-8.63004352299676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32A-5243-A3BB-AA5C33086B0D}"/>
                </c:ext>
              </c:extLst>
            </c:dLbl>
            <c:dLbl>
              <c:idx val="1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2A-5243-A3BB-AA5C33086B0D}"/>
                </c:ext>
              </c:extLst>
            </c:dLbl>
            <c:dLbl>
              <c:idx val="20"/>
              <c:layout>
                <c:manualLayout>
                  <c:x val="-4.9668471443730211E-2"/>
                  <c:y val="8.20956449810541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32A-5243-A3BB-AA5C33086B0D}"/>
                </c:ext>
              </c:extLst>
            </c:dLbl>
            <c:dLbl>
              <c:idx val="23"/>
              <c:layout>
                <c:manualLayout>
                  <c:x val="-2.0837510231087677E-2"/>
                  <c:y val="-4.14445123058384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32A-5243-A3BB-AA5C33086B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11554</c:v>
                </c:pt>
                <c:pt idx="1">
                  <c:v>8877</c:v>
                </c:pt>
                <c:pt idx="2">
                  <c:v>5696</c:v>
                </c:pt>
                <c:pt idx="3">
                  <c:v>3542</c:v>
                </c:pt>
                <c:pt idx="4">
                  <c:v>2310</c:v>
                </c:pt>
                <c:pt idx="5">
                  <c:v>1420</c:v>
                </c:pt>
                <c:pt idx="6">
                  <c:v>1657</c:v>
                </c:pt>
                <c:pt idx="7">
                  <c:v>3201</c:v>
                </c:pt>
                <c:pt idx="8">
                  <c:v>5597</c:v>
                </c:pt>
                <c:pt idx="9">
                  <c:v>7014</c:v>
                </c:pt>
                <c:pt idx="10">
                  <c:v>11934</c:v>
                </c:pt>
                <c:pt idx="11">
                  <c:v>14676</c:v>
                </c:pt>
                <c:pt idx="12">
                  <c:v>17606</c:v>
                </c:pt>
                <c:pt idx="13">
                  <c:v>18000</c:v>
                </c:pt>
                <c:pt idx="14">
                  <c:v>11986</c:v>
                </c:pt>
                <c:pt idx="15">
                  <c:v>11740</c:v>
                </c:pt>
                <c:pt idx="16">
                  <c:v>11174</c:v>
                </c:pt>
                <c:pt idx="17">
                  <c:v>11059</c:v>
                </c:pt>
                <c:pt idx="18">
                  <c:v>10814</c:v>
                </c:pt>
                <c:pt idx="19">
                  <c:v>12183</c:v>
                </c:pt>
                <c:pt idx="20">
                  <c:v>9882</c:v>
                </c:pt>
                <c:pt idx="21">
                  <c:v>11404</c:v>
                </c:pt>
                <c:pt idx="22">
                  <c:v>12881</c:v>
                </c:pt>
                <c:pt idx="23">
                  <c:v>13935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432A-5243-A3BB-AA5C33086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231119"/>
        <c:axId val="41423276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ln w="28575" cap="rnd">
              <a:solidFill>
                <a:srgbClr val="76717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767171"/>
              </a:solidFill>
              <a:ln w="9525">
                <a:noFill/>
              </a:ln>
              <a:effectLst/>
            </c:spPr>
          </c:marker>
          <c:dPt>
            <c:idx val="9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32A-5243-A3BB-AA5C33086B0D}"/>
              </c:ext>
            </c:extLst>
          </c:dPt>
          <c:dPt>
            <c:idx val="19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432A-5243-A3BB-AA5C33086B0D}"/>
              </c:ext>
            </c:extLst>
          </c:dPt>
          <c:dPt>
            <c:idx val="20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432A-5243-A3BB-AA5C33086B0D}"/>
              </c:ext>
            </c:extLst>
          </c:dPt>
          <c:dPt>
            <c:idx val="21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432A-5243-A3BB-AA5C33086B0D}"/>
              </c:ext>
            </c:extLst>
          </c:dPt>
          <c:dPt>
            <c:idx val="22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432A-5243-A3BB-AA5C33086B0D}"/>
              </c:ext>
            </c:extLst>
          </c:dPt>
          <c:dPt>
            <c:idx val="23"/>
            <c:marker>
              <c:symbol val="circle"/>
              <c:size val="4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432A-5243-A3BB-AA5C33086B0D}"/>
              </c:ext>
            </c:extLst>
          </c:dPt>
          <c:dLbls>
            <c:dLbl>
              <c:idx val="0"/>
              <c:layout>
                <c:manualLayout>
                  <c:x val="-3.0830832677672384E-3"/>
                  <c:y val="-2.0083304446388581E-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32A-5243-A3BB-AA5C33086B0D}"/>
                </c:ext>
              </c:extLst>
            </c:dLbl>
            <c:dLbl>
              <c:idx val="5"/>
              <c:layout>
                <c:manualLayout>
                  <c:x val="-7.0910915158646476E-2"/>
                  <c:y val="4.2669254148157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32A-5243-A3BB-AA5C33086B0D}"/>
                </c:ext>
              </c:extLst>
            </c:dLbl>
            <c:dLbl>
              <c:idx val="6"/>
              <c:layout>
                <c:manualLayout>
                  <c:x val="-1.5415416338836248E-2"/>
                  <c:y val="3.41354033185256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32A-5243-A3BB-AA5C33086B0D}"/>
                </c:ext>
              </c:extLst>
            </c:dLbl>
            <c:dLbl>
              <c:idx val="14"/>
              <c:layout>
                <c:manualLayout>
                  <c:x val="-4.6246249016508575E-2"/>
                  <c:y val="7.6804657466682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32A-5243-A3BB-AA5C33086B0D}"/>
                </c:ext>
              </c:extLst>
            </c:dLbl>
            <c:dLbl>
              <c:idx val="17"/>
              <c:layout>
                <c:manualLayout>
                  <c:x val="-5.8578582087577533E-2"/>
                  <c:y val="8.53385082963141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32A-5243-A3BB-AA5C33086B0D}"/>
                </c:ext>
              </c:extLst>
            </c:dLbl>
            <c:dLbl>
              <c:idx val="18"/>
              <c:layout>
                <c:manualLayout>
                  <c:x val="-3.3913915945439625E-2"/>
                  <c:y val="5.12031049777883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32A-5243-A3BB-AA5C33086B0D}"/>
                </c:ext>
              </c:extLst>
            </c:dLbl>
            <c:dLbl>
              <c:idx val="21"/>
              <c:layout>
                <c:manualLayout>
                  <c:x val="-6.1661665355344883E-2"/>
                  <c:y val="-7.6804657466682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32A-5243-A3BB-AA5C33086B0D}"/>
                </c:ext>
              </c:extLst>
            </c:dLbl>
            <c:dLbl>
              <c:idx val="23"/>
              <c:layout>
                <c:manualLayout>
                  <c:x val="-5.1299151306005389E-2"/>
                  <c:y val="-5.9603087446481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32A-5243-A3BB-AA5C33086B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76717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2817</c:v>
                </c:pt>
                <c:pt idx="1">
                  <c:v>1978</c:v>
                </c:pt>
                <c:pt idx="2">
                  <c:v>1513</c:v>
                </c:pt>
                <c:pt idx="3">
                  <c:v>899</c:v>
                </c:pt>
                <c:pt idx="4">
                  <c:v>605</c:v>
                </c:pt>
                <c:pt idx="5">
                  <c:v>323</c:v>
                </c:pt>
                <c:pt idx="6">
                  <c:v>251</c:v>
                </c:pt>
                <c:pt idx="7">
                  <c:v>375</c:v>
                </c:pt>
                <c:pt idx="8">
                  <c:v>659</c:v>
                </c:pt>
                <c:pt idx="9">
                  <c:v>1098</c:v>
                </c:pt>
                <c:pt idx="10">
                  <c:v>1494</c:v>
                </c:pt>
                <c:pt idx="11">
                  <c:v>1798</c:v>
                </c:pt>
                <c:pt idx="12">
                  <c:v>1996</c:v>
                </c:pt>
                <c:pt idx="13">
                  <c:v>2080</c:v>
                </c:pt>
                <c:pt idx="14">
                  <c:v>2230</c:v>
                </c:pt>
                <c:pt idx="15">
                  <c:v>2186</c:v>
                </c:pt>
                <c:pt idx="16">
                  <c:v>2285</c:v>
                </c:pt>
                <c:pt idx="17">
                  <c:v>2443</c:v>
                </c:pt>
                <c:pt idx="18">
                  <c:v>2409</c:v>
                </c:pt>
                <c:pt idx="19">
                  <c:v>2654</c:v>
                </c:pt>
                <c:pt idx="20">
                  <c:v>3048</c:v>
                </c:pt>
                <c:pt idx="21">
                  <c:v>3241</c:v>
                </c:pt>
                <c:pt idx="22">
                  <c:v>3678</c:v>
                </c:pt>
                <c:pt idx="23">
                  <c:v>4154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7-432A-5243-A3BB-AA5C33086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0523935"/>
        <c:axId val="420745151"/>
      </c:lineChart>
      <c:catAx>
        <c:axId val="414231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414232767"/>
        <c:crosses val="autoZero"/>
        <c:auto val="1"/>
        <c:lblAlgn val="ctr"/>
        <c:lblOffset val="100"/>
        <c:noMultiLvlLbl val="0"/>
      </c:catAx>
      <c:valAx>
        <c:axId val="4142327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4231119"/>
        <c:crosses val="autoZero"/>
        <c:crossBetween val="between"/>
      </c:valAx>
      <c:valAx>
        <c:axId val="4207451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0523935"/>
        <c:crosses val="max"/>
        <c:crossBetween val="between"/>
      </c:valAx>
      <c:catAx>
        <c:axId val="850523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0745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2.6204585596144005E-2"/>
          <c:w val="0.27316117752417729"/>
          <c:h val="8.4399399151549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25483035638023E-2"/>
          <c:y val="0"/>
          <c:w val="0.9285490339287239"/>
          <c:h val="0.892474055373837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주문회원수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2"/>
            <c:marker>
              <c:symbol val="circle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197-A24E-A5AF-707A4879258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197-A24E-A5AF-707A4879258A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197-A24E-A5AF-707A4879258A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197-A24E-A5AF-707A4879258A}"/>
              </c:ext>
            </c:extLst>
          </c:dPt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97-A24E-A5AF-707A4879258A}"/>
                </c:ext>
              </c:extLst>
            </c:dLbl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7-A24E-A5AF-707A4879258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197-A24E-A5AF-707A4879258A}"/>
                </c:ext>
              </c:extLst>
            </c:dLbl>
            <c:dLbl>
              <c:idx val="12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97-A24E-A5AF-707A4879258A}"/>
                </c:ext>
              </c:extLst>
            </c:dLbl>
            <c:dLbl>
              <c:idx val="1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97-A24E-A5AF-707A4879258A}"/>
                </c:ext>
              </c:extLst>
            </c:dLbl>
            <c:dLbl>
              <c:idx val="1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97-A24E-A5AF-707A4879258A}"/>
                </c:ext>
              </c:extLst>
            </c:dLbl>
            <c:dLbl>
              <c:idx val="22"/>
              <c:layout>
                <c:manualLayout>
                  <c:x val="-5.9333455060820273E-2"/>
                  <c:y val="-7.48058163875789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97-A24E-A5AF-707A4879258A}"/>
                </c:ext>
              </c:extLst>
            </c:dLbl>
            <c:dLbl>
              <c:idx val="23"/>
              <c:layout>
                <c:manualLayout>
                  <c:x val="-7.6527206860520251E-3"/>
                  <c:y val="-0.107206957826215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97-A24E-A5AF-707A487925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Sheet1!$A$2:$A$25</c:f>
              <c:strCache>
                <c:ptCount val="24"/>
                <c:pt idx="0">
                  <c:v>0시</c:v>
                </c:pt>
                <c:pt idx="1">
                  <c:v>1시</c:v>
                </c:pt>
                <c:pt idx="2">
                  <c:v>2시</c:v>
                </c:pt>
                <c:pt idx="3">
                  <c:v>3시</c:v>
                </c:pt>
                <c:pt idx="4">
                  <c:v>4시</c:v>
                </c:pt>
                <c:pt idx="5">
                  <c:v>5시</c:v>
                </c:pt>
                <c:pt idx="6">
                  <c:v>6시</c:v>
                </c:pt>
                <c:pt idx="7">
                  <c:v>7시</c:v>
                </c:pt>
                <c:pt idx="8">
                  <c:v>8시</c:v>
                </c:pt>
                <c:pt idx="9">
                  <c:v>9시</c:v>
                </c:pt>
                <c:pt idx="10">
                  <c:v>10시</c:v>
                </c:pt>
                <c:pt idx="11">
                  <c:v>11시</c:v>
                </c:pt>
                <c:pt idx="12">
                  <c:v>12시</c:v>
                </c:pt>
                <c:pt idx="13">
                  <c:v>13시</c:v>
                </c:pt>
                <c:pt idx="14">
                  <c:v>14시</c:v>
                </c:pt>
                <c:pt idx="15">
                  <c:v>15시</c:v>
                </c:pt>
                <c:pt idx="16">
                  <c:v>16시</c:v>
                </c:pt>
                <c:pt idx="17">
                  <c:v>17시</c:v>
                </c:pt>
                <c:pt idx="18">
                  <c:v>18시</c:v>
                </c:pt>
                <c:pt idx="19">
                  <c:v>19시</c:v>
                </c:pt>
                <c:pt idx="20">
                  <c:v>20시</c:v>
                </c:pt>
                <c:pt idx="21">
                  <c:v>21시</c:v>
                </c:pt>
                <c:pt idx="22">
                  <c:v>22시</c:v>
                </c:pt>
                <c:pt idx="23">
                  <c:v>23시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14371</c:v>
                </c:pt>
                <c:pt idx="1">
                  <c:v>10855</c:v>
                </c:pt>
                <c:pt idx="2">
                  <c:v>7209</c:v>
                </c:pt>
                <c:pt idx="3">
                  <c:v>4441</c:v>
                </c:pt>
                <c:pt idx="4">
                  <c:v>2915</c:v>
                </c:pt>
                <c:pt idx="5">
                  <c:v>1743</c:v>
                </c:pt>
                <c:pt idx="6">
                  <c:v>1908</c:v>
                </c:pt>
                <c:pt idx="7">
                  <c:v>3576</c:v>
                </c:pt>
                <c:pt idx="8">
                  <c:v>6256</c:v>
                </c:pt>
                <c:pt idx="9">
                  <c:v>8112</c:v>
                </c:pt>
                <c:pt idx="10">
                  <c:v>13428</c:v>
                </c:pt>
                <c:pt idx="11">
                  <c:v>16474</c:v>
                </c:pt>
                <c:pt idx="12">
                  <c:v>19602</c:v>
                </c:pt>
                <c:pt idx="13">
                  <c:v>20080</c:v>
                </c:pt>
                <c:pt idx="14">
                  <c:v>14216</c:v>
                </c:pt>
                <c:pt idx="15">
                  <c:v>13926</c:v>
                </c:pt>
                <c:pt idx="16">
                  <c:v>13459</c:v>
                </c:pt>
                <c:pt idx="17">
                  <c:v>13502</c:v>
                </c:pt>
                <c:pt idx="18">
                  <c:v>13223</c:v>
                </c:pt>
                <c:pt idx="19">
                  <c:v>14837</c:v>
                </c:pt>
                <c:pt idx="20">
                  <c:v>12930</c:v>
                </c:pt>
                <c:pt idx="21">
                  <c:v>14645</c:v>
                </c:pt>
                <c:pt idx="22">
                  <c:v>16559</c:v>
                </c:pt>
                <c:pt idx="23">
                  <c:v>18089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197-A24E-A5AF-707A48792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0985615"/>
        <c:axId val="1131223007"/>
      </c:lineChart>
      <c:catAx>
        <c:axId val="113098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pPr>
            <a:endParaRPr lang="ko-KR"/>
          </a:p>
        </c:txPr>
        <c:crossAx val="1131223007"/>
        <c:crosses val="autoZero"/>
        <c:auto val="1"/>
        <c:lblAlgn val="ctr"/>
        <c:lblOffset val="100"/>
        <c:noMultiLvlLbl val="0"/>
      </c:catAx>
      <c:valAx>
        <c:axId val="11312230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3098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33562319328585"/>
          <c:y val="0.12807365850968361"/>
          <c:w val="0.57178081829428673"/>
          <c:h val="0.8019542667488882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F-9242-B681-093AEF2CCD2E}"/>
              </c:ext>
            </c:extLst>
          </c:dPt>
          <c:dPt>
            <c:idx val="1"/>
            <c:bubble3D val="0"/>
            <c:explosion val="19"/>
            <c:spPr>
              <a:solidFill>
                <a:schemeClr val="tx1"/>
              </a:solidFill>
              <a:ln w="41275">
                <a:solidFill>
                  <a:schemeClr val="accent4">
                    <a:lumMod val="60000"/>
                    <a:lumOff val="40000"/>
                  </a:schemeClr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EF-9242-B681-093AEF2CCD2E}"/>
              </c:ext>
            </c:extLst>
          </c:dPt>
          <c:dLbls>
            <c:dLbl>
              <c:idx val="0"/>
              <c:layout>
                <c:manualLayout>
                  <c:x val="0.2660951618779489"/>
                  <c:y val="5.975126966542385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defRPr>
                    </a:pPr>
                    <a:fld id="{0EFC00B8-1C9F-D044-A08C-DE96AF3955E2}" type="CATEGORYNAME">
                      <a:rPr lang="en-US" altLang="ko-KR" sz="1050" b="0" dirty="0">
                        <a:solidFill>
                          <a:schemeClr val="bg1"/>
                        </a:solidFill>
                        <a:effectLst/>
                      </a:rPr>
                      <a:pPr>
                        <a:defRPr sz="105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[범주 이름]</a:t>
                    </a:fld>
                    <a:r>
                      <a:rPr lang="en-US" altLang="ko-KR" sz="1050" b="0" baseline="0" dirty="0">
                        <a:solidFill>
                          <a:schemeClr val="bg1"/>
                        </a:solidFill>
                        <a:effectLst/>
                      </a:rPr>
                      <a:t>
</a:t>
                    </a:r>
                    <a:fld id="{D55D7915-239D-1B48-A2B2-752937C9E366}" type="PERCENTAGE">
                      <a:rPr lang="en-US" altLang="ko-KR" sz="1050" b="0" baseline="0" dirty="0">
                        <a:solidFill>
                          <a:schemeClr val="bg1"/>
                        </a:solidFill>
                        <a:effectLst/>
                      </a:rPr>
                      <a:pPr>
                        <a:defRPr sz="105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[백분율]</a:t>
                    </a:fld>
                    <a:endParaRPr lang="en-US" altLang="ko-KR" sz="1050" b="0" baseline="0" dirty="0">
                      <a:solidFill>
                        <a:schemeClr val="bg1"/>
                      </a:solidFill>
                      <a:effectLst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091970903365015"/>
                      <c:h val="0.3201377084277078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EF-9242-B681-093AEF2CCD2E}"/>
                </c:ext>
              </c:extLst>
            </c:dLbl>
            <c:dLbl>
              <c:idx val="1"/>
              <c:layout>
                <c:manualLayout>
                  <c:x val="-0.11636764674366062"/>
                  <c:y val="-3.21036229381485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defRPr>
                    </a:pPr>
                    <a:fld id="{1C83AFD6-4B61-1549-8644-552D7504FAD7}" type="CATEGORYNAME">
                      <a:rPr lang="en-US" altLang="ko-KR" sz="1000" b="0" dirty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pPr>
                        <a:defRPr sz="100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[범주 이름]</a:t>
                    </a:fld>
                    <a:r>
                      <a:rPr lang="en-US" altLang="ko-KR" sz="1000" b="0" baseline="0" dirty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t>
</a:t>
                    </a:r>
                    <a:fld id="{233570EE-7AA0-EE42-9C67-77FBFD99852C}" type="PERCENTAGE">
                      <a:rPr lang="en-US" altLang="ko-KR" sz="1000" b="0" baseline="0" dirty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rPr>
                      <a:pPr>
                        <a:defRPr sz="100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defRPr>
                      </a:pPr>
                      <a:t>[백분율]</a:t>
                    </a:fld>
                    <a:endParaRPr lang="en-US" altLang="ko-KR" sz="1000" b="0" baseline="0" dirty="0">
                      <a:solidFill>
                        <a:schemeClr val="bg1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endParaRPr>
                  </a:p>
                </c:rich>
              </c:tx>
              <c:spPr>
                <a:noFill/>
                <a:ln>
                  <a:noFill/>
                </a:ln>
                <a:effectLst>
                  <a:softEdge rad="12700"/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bg1"/>
                      </a:solidFill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39285737268795"/>
                      <c:h val="0.257467993530169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EF-9242-B681-093AEF2CCD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재구매 O</c:v>
                </c:pt>
                <c:pt idx="1">
                  <c:v>재구매 X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119356</c:v>
                </c:pt>
                <c:pt idx="1">
                  <c:v>41844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EF-9242-B681-093AEF2CCD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42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4679314325032E-2"/>
          <c:y val="7.0976231597993256E-3"/>
          <c:w val="0.8848907363118631"/>
          <c:h val="0.992969268306055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18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DC-374E-8C8E-F7F71F0763FE}"/>
              </c:ext>
            </c:extLst>
          </c:dPt>
          <c:dPt>
            <c:idx val="1"/>
            <c:bubble3D val="0"/>
            <c:explosion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DC-374E-8C8E-F7F71F0763FE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결제완료 합계</c:v>
                </c:pt>
                <c:pt idx="1">
                  <c:v>반품완료 합계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6050559</c:v>
                </c:pt>
                <c:pt idx="1">
                  <c:v>161200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DC-374E-8C8E-F7F71F0763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44679314325032E-2"/>
          <c:y val="7.0976231597993256E-3"/>
          <c:w val="0.8848907363118631"/>
          <c:h val="0.9929692683060559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explosion val="18"/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6-6141-9501-DCC15E90675D}"/>
              </c:ext>
            </c:extLst>
          </c:dPt>
          <c:dPt>
            <c:idx val="1"/>
            <c:bubble3D val="0"/>
            <c:explosion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6-6141-9501-DCC15E90675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결제완료 합계</c:v>
                </c:pt>
                <c:pt idx="1">
                  <c:v>반품완료 합계</c:v>
                </c:pt>
              </c:strCache>
            </c:strRef>
          </c:cat>
          <c:val>
            <c:numRef>
              <c:f>Sheet1!$B$2:$B$3</c:f>
              <c:numCache>
                <c:formatCode>_(* #,##0_);_(* \(#,##0\);_(* "-"_);_(@_)</c:formatCode>
                <c:ptCount val="2"/>
                <c:pt idx="0" formatCode="#,##0">
                  <c:v>6050559</c:v>
                </c:pt>
                <c:pt idx="1">
                  <c:v>161200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86-6141-9501-DCC15E9067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7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86C8C-595E-A24B-ADF9-FB650DC3E744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CBD1F5B-C7F0-C54E-92B5-76BB10B2F19A}">
      <dgm:prSet phldrT="[텍스트]" custT="1"/>
      <dgm:spPr>
        <a:solidFill>
          <a:srgbClr val="BFBFBF"/>
        </a:solidFill>
      </dgm:spPr>
      <dgm:t>
        <a:bodyPr/>
        <a:lstStyle/>
        <a:p>
          <a:pPr latinLnBrk="1"/>
          <a:r>
            <a:rPr lang="ko-KR" altLang="en-US" sz="11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환불신청</a:t>
          </a:r>
          <a:endParaRPr lang="ko-KR" altLang="en-US" sz="11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50D6FA32-7EE3-874C-B220-9D97AC68A9B0}" type="parTrans" cxnId="{A4B40260-D187-0744-B6F4-811B03F7F72F}">
      <dgm:prSet/>
      <dgm:spPr/>
      <dgm:t>
        <a:bodyPr/>
        <a:lstStyle/>
        <a:p>
          <a:pPr latinLnBrk="1"/>
          <a:endParaRPr lang="ko-KR" altLang="en-US" sz="1600"/>
        </a:p>
      </dgm:t>
    </dgm:pt>
    <dgm:pt modelId="{B29B3D27-A67A-3E48-9F11-7A526DED8208}" type="sibTrans" cxnId="{A4B40260-D187-0744-B6F4-811B03F7F72F}">
      <dgm:prSet/>
      <dgm:spPr/>
      <dgm:t>
        <a:bodyPr/>
        <a:lstStyle/>
        <a:p>
          <a:pPr latinLnBrk="1"/>
          <a:endParaRPr lang="ko-KR" altLang="en-US" sz="1600"/>
        </a:p>
      </dgm:t>
    </dgm:pt>
    <dgm:pt modelId="{EEB110C6-CFF5-B044-BF86-FA649E5B605F}">
      <dgm:prSet phldrT="[텍스트]" custT="1"/>
      <dgm:spPr>
        <a:solidFill>
          <a:srgbClr val="7F7F7F"/>
        </a:solidFill>
      </dgm:spPr>
      <dgm:t>
        <a:bodyPr/>
        <a:lstStyle/>
        <a:p>
          <a:pPr latinLnBrk="1"/>
          <a:r>
            <a:rPr lang="ko-KR" altLang="en-US" sz="11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환불승인</a:t>
          </a:r>
          <a:endParaRPr lang="ko-KR" altLang="en-US" sz="11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655BC14B-D7C9-3F4C-AA41-65EF537F39FF}" type="parTrans" cxnId="{CAFACE22-70BA-BB42-BD33-F25E1D070462}">
      <dgm:prSet/>
      <dgm:spPr/>
      <dgm:t>
        <a:bodyPr/>
        <a:lstStyle/>
        <a:p>
          <a:pPr latinLnBrk="1"/>
          <a:endParaRPr lang="ko-KR" altLang="en-US" sz="1600"/>
        </a:p>
      </dgm:t>
    </dgm:pt>
    <dgm:pt modelId="{70453CEE-BB7D-1249-92FB-63E0EE4A3CFE}" type="sibTrans" cxnId="{CAFACE22-70BA-BB42-BD33-F25E1D070462}">
      <dgm:prSet/>
      <dgm:spPr/>
      <dgm:t>
        <a:bodyPr/>
        <a:lstStyle/>
        <a:p>
          <a:pPr latinLnBrk="1"/>
          <a:endParaRPr lang="ko-KR" altLang="en-US" sz="1600"/>
        </a:p>
      </dgm:t>
    </dgm:pt>
    <dgm:pt modelId="{F7DCD27C-8CF4-C743-A6FC-0194B0A60CCA}">
      <dgm:prSet phldrT="[텍스트]" custT="1"/>
      <dgm:spPr>
        <a:solidFill>
          <a:srgbClr val="636363"/>
        </a:solidFill>
      </dgm:spPr>
      <dgm:t>
        <a:bodyPr/>
        <a:lstStyle/>
        <a:p>
          <a:pPr latinLnBrk="1"/>
          <a:r>
            <a:rPr lang="ko-KR" altLang="en-US" sz="11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환불완료</a:t>
          </a:r>
          <a:endParaRPr lang="ko-KR" altLang="en-US" sz="11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C3FC83F-E43F-6B45-825D-C8D99C959CF5}" type="parTrans" cxnId="{73A212A1-55BC-5E48-9888-AB4BE2948AC6}">
      <dgm:prSet/>
      <dgm:spPr/>
      <dgm:t>
        <a:bodyPr/>
        <a:lstStyle/>
        <a:p>
          <a:pPr latinLnBrk="1"/>
          <a:endParaRPr lang="ko-KR" altLang="en-US" sz="1600"/>
        </a:p>
      </dgm:t>
    </dgm:pt>
    <dgm:pt modelId="{5F4A4FAC-A171-CD40-9EDB-445ED3BF5CC9}" type="sibTrans" cxnId="{73A212A1-55BC-5E48-9888-AB4BE2948AC6}">
      <dgm:prSet/>
      <dgm:spPr/>
      <dgm:t>
        <a:bodyPr/>
        <a:lstStyle/>
        <a:p>
          <a:pPr latinLnBrk="1"/>
          <a:endParaRPr lang="ko-KR" altLang="en-US" sz="1600"/>
        </a:p>
      </dgm:t>
    </dgm:pt>
    <dgm:pt modelId="{F10E1EA1-2110-6B41-B371-C027846D07C5}">
      <dgm:prSet phldrT="[텍스트]" custT="1"/>
      <dgm:spPr>
        <a:solidFill>
          <a:srgbClr val="A6A6A6"/>
        </a:solidFill>
      </dgm:spPr>
      <dgm:t>
        <a:bodyPr/>
        <a:lstStyle/>
        <a:p>
          <a:pPr latinLnBrk="1"/>
          <a:r>
            <a:rPr lang="ko-KR" altLang="en-US" sz="1100" dirty="0" err="1">
              <a:latin typeface="NanumGothic" panose="020D0604000000000000" pitchFamily="34" charset="-127"/>
              <a:ea typeface="NanumGothic" panose="020D0604000000000000" pitchFamily="34" charset="-127"/>
            </a:rPr>
            <a:t>반품진행</a:t>
          </a:r>
          <a:endParaRPr lang="ko-KR" altLang="en-US" sz="1100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C23E7EC-0DF2-E145-980C-7FE0AA064222}" type="parTrans" cxnId="{B3EBD9F2-B81F-EA4D-80D2-0DDC1CD00267}">
      <dgm:prSet/>
      <dgm:spPr/>
      <dgm:t>
        <a:bodyPr/>
        <a:lstStyle/>
        <a:p>
          <a:pPr latinLnBrk="1"/>
          <a:endParaRPr lang="ko-KR" altLang="en-US" sz="1600"/>
        </a:p>
      </dgm:t>
    </dgm:pt>
    <dgm:pt modelId="{93775F5D-D463-144A-A3CA-B364EAEC229B}" type="sibTrans" cxnId="{B3EBD9F2-B81F-EA4D-80D2-0DDC1CD00267}">
      <dgm:prSet/>
      <dgm:spPr/>
      <dgm:t>
        <a:bodyPr/>
        <a:lstStyle/>
        <a:p>
          <a:pPr latinLnBrk="1"/>
          <a:endParaRPr lang="ko-KR" altLang="en-US" sz="1600"/>
        </a:p>
      </dgm:t>
    </dgm:pt>
    <dgm:pt modelId="{2F35EB31-5AF1-774D-983F-DFAACEA93E25}" type="pres">
      <dgm:prSet presAssocID="{C1486C8C-595E-A24B-ADF9-FB650DC3E744}" presName="Name0" presStyleCnt="0">
        <dgm:presLayoutVars>
          <dgm:dir/>
          <dgm:animLvl val="lvl"/>
          <dgm:resizeHandles val="exact"/>
        </dgm:presLayoutVars>
      </dgm:prSet>
      <dgm:spPr/>
    </dgm:pt>
    <dgm:pt modelId="{FD1EDD02-5829-1F43-823F-F28B52E19099}" type="pres">
      <dgm:prSet presAssocID="{ECBD1F5B-C7F0-C54E-92B5-76BB10B2F19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A28B7A-46BA-A242-AF3E-29B073509529}" type="pres">
      <dgm:prSet presAssocID="{B29B3D27-A67A-3E48-9F11-7A526DED8208}" presName="parTxOnlySpace" presStyleCnt="0"/>
      <dgm:spPr/>
    </dgm:pt>
    <dgm:pt modelId="{503254D1-147B-5C40-BA74-FDD0A09000E9}" type="pres">
      <dgm:prSet presAssocID="{F10E1EA1-2110-6B41-B371-C027846D07C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25578D-7E30-DF43-AF07-DF5D42CB96D5}" type="pres">
      <dgm:prSet presAssocID="{93775F5D-D463-144A-A3CA-B364EAEC229B}" presName="parTxOnlySpace" presStyleCnt="0"/>
      <dgm:spPr/>
    </dgm:pt>
    <dgm:pt modelId="{6772C304-1C46-2C4E-AB3F-224AB58E2239}" type="pres">
      <dgm:prSet presAssocID="{EEB110C6-CFF5-B044-BF86-FA649E5B605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9CD61F1-2DF7-034F-B67F-EAAB8D68F724}" type="pres">
      <dgm:prSet presAssocID="{70453CEE-BB7D-1249-92FB-63E0EE4A3CFE}" presName="parTxOnlySpace" presStyleCnt="0"/>
      <dgm:spPr/>
    </dgm:pt>
    <dgm:pt modelId="{EA805180-E455-104C-BF7B-1C9274FA7555}" type="pres">
      <dgm:prSet presAssocID="{F7DCD27C-8CF4-C743-A6FC-0194B0A60CC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FA1614-18D5-FF4F-AB5C-34FC6E729F40}" type="presOf" srcId="{C1486C8C-595E-A24B-ADF9-FB650DC3E744}" destId="{2F35EB31-5AF1-774D-983F-DFAACEA93E25}" srcOrd="0" destOrd="0" presId="urn:microsoft.com/office/officeart/2005/8/layout/chevron1"/>
    <dgm:cxn modelId="{DAE4351F-0E6F-B045-8E4D-DD35F5EFF785}" type="presOf" srcId="{F10E1EA1-2110-6B41-B371-C027846D07C5}" destId="{503254D1-147B-5C40-BA74-FDD0A09000E9}" srcOrd="0" destOrd="0" presId="urn:microsoft.com/office/officeart/2005/8/layout/chevron1"/>
    <dgm:cxn modelId="{CAFACE22-70BA-BB42-BD33-F25E1D070462}" srcId="{C1486C8C-595E-A24B-ADF9-FB650DC3E744}" destId="{EEB110C6-CFF5-B044-BF86-FA649E5B605F}" srcOrd="2" destOrd="0" parTransId="{655BC14B-D7C9-3F4C-AA41-65EF537F39FF}" sibTransId="{70453CEE-BB7D-1249-92FB-63E0EE4A3CFE}"/>
    <dgm:cxn modelId="{279AF231-0E91-364D-B126-303DC6BDFB52}" type="presOf" srcId="{F7DCD27C-8CF4-C743-A6FC-0194B0A60CCA}" destId="{EA805180-E455-104C-BF7B-1C9274FA7555}" srcOrd="0" destOrd="0" presId="urn:microsoft.com/office/officeart/2005/8/layout/chevron1"/>
    <dgm:cxn modelId="{A4B40260-D187-0744-B6F4-811B03F7F72F}" srcId="{C1486C8C-595E-A24B-ADF9-FB650DC3E744}" destId="{ECBD1F5B-C7F0-C54E-92B5-76BB10B2F19A}" srcOrd="0" destOrd="0" parTransId="{50D6FA32-7EE3-874C-B220-9D97AC68A9B0}" sibTransId="{B29B3D27-A67A-3E48-9F11-7A526DED8208}"/>
    <dgm:cxn modelId="{80F01468-8563-034A-8DB2-C58B9727CFEC}" type="presOf" srcId="{ECBD1F5B-C7F0-C54E-92B5-76BB10B2F19A}" destId="{FD1EDD02-5829-1F43-823F-F28B52E19099}" srcOrd="0" destOrd="0" presId="urn:microsoft.com/office/officeart/2005/8/layout/chevron1"/>
    <dgm:cxn modelId="{04EF879E-7586-9143-B0BF-2711AA6FD003}" type="presOf" srcId="{EEB110C6-CFF5-B044-BF86-FA649E5B605F}" destId="{6772C304-1C46-2C4E-AB3F-224AB58E2239}" srcOrd="0" destOrd="0" presId="urn:microsoft.com/office/officeart/2005/8/layout/chevron1"/>
    <dgm:cxn modelId="{73A212A1-55BC-5E48-9888-AB4BE2948AC6}" srcId="{C1486C8C-595E-A24B-ADF9-FB650DC3E744}" destId="{F7DCD27C-8CF4-C743-A6FC-0194B0A60CCA}" srcOrd="3" destOrd="0" parTransId="{CC3FC83F-E43F-6B45-825D-C8D99C959CF5}" sibTransId="{5F4A4FAC-A171-CD40-9EDB-445ED3BF5CC9}"/>
    <dgm:cxn modelId="{B3EBD9F2-B81F-EA4D-80D2-0DDC1CD00267}" srcId="{C1486C8C-595E-A24B-ADF9-FB650DC3E744}" destId="{F10E1EA1-2110-6B41-B371-C027846D07C5}" srcOrd="1" destOrd="0" parTransId="{0C23E7EC-0DF2-E145-980C-7FE0AA064222}" sibTransId="{93775F5D-D463-144A-A3CA-B364EAEC229B}"/>
    <dgm:cxn modelId="{0B7DC335-A180-C941-AAD2-C060902DB4F3}" type="presParOf" srcId="{2F35EB31-5AF1-774D-983F-DFAACEA93E25}" destId="{FD1EDD02-5829-1F43-823F-F28B52E19099}" srcOrd="0" destOrd="0" presId="urn:microsoft.com/office/officeart/2005/8/layout/chevron1"/>
    <dgm:cxn modelId="{13AFC57E-1BDC-3B4D-892E-7C18375A623F}" type="presParOf" srcId="{2F35EB31-5AF1-774D-983F-DFAACEA93E25}" destId="{79A28B7A-46BA-A242-AF3E-29B073509529}" srcOrd="1" destOrd="0" presId="urn:microsoft.com/office/officeart/2005/8/layout/chevron1"/>
    <dgm:cxn modelId="{CC9A8C95-448F-C246-945F-0D410B8E8168}" type="presParOf" srcId="{2F35EB31-5AF1-774D-983F-DFAACEA93E25}" destId="{503254D1-147B-5C40-BA74-FDD0A09000E9}" srcOrd="2" destOrd="0" presId="urn:microsoft.com/office/officeart/2005/8/layout/chevron1"/>
    <dgm:cxn modelId="{29BD2A3E-249B-6245-B71E-204D73B1D078}" type="presParOf" srcId="{2F35EB31-5AF1-774D-983F-DFAACEA93E25}" destId="{DE25578D-7E30-DF43-AF07-DF5D42CB96D5}" srcOrd="3" destOrd="0" presId="urn:microsoft.com/office/officeart/2005/8/layout/chevron1"/>
    <dgm:cxn modelId="{965ADC9C-1D2D-2A4E-81F0-9ED9CE19BC77}" type="presParOf" srcId="{2F35EB31-5AF1-774D-983F-DFAACEA93E25}" destId="{6772C304-1C46-2C4E-AB3F-224AB58E2239}" srcOrd="4" destOrd="0" presId="urn:microsoft.com/office/officeart/2005/8/layout/chevron1"/>
    <dgm:cxn modelId="{FE725446-6629-1C4F-A5DF-95DE148D300B}" type="presParOf" srcId="{2F35EB31-5AF1-774D-983F-DFAACEA93E25}" destId="{D9CD61F1-2DF7-034F-B67F-EAAB8D68F724}" srcOrd="5" destOrd="0" presId="urn:microsoft.com/office/officeart/2005/8/layout/chevron1"/>
    <dgm:cxn modelId="{0003E655-E6C0-774B-9E27-2F6303DBE9ED}" type="presParOf" srcId="{2F35EB31-5AF1-774D-983F-DFAACEA93E25}" destId="{EA805180-E455-104C-BF7B-1C9274FA75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EDD02-5829-1F43-823F-F28B52E19099}">
      <dsp:nvSpPr>
        <dsp:cNvPr id="0" name=""/>
        <dsp:cNvSpPr/>
      </dsp:nvSpPr>
      <dsp:spPr>
        <a:xfrm>
          <a:off x="2751" y="50939"/>
          <a:ext cx="1601478" cy="640591"/>
        </a:xfrm>
        <a:prstGeom prst="chevron">
          <a:avLst/>
        </a:prstGeom>
        <a:solidFill>
          <a:srgbClr val="BFBFB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환불신청</a:t>
          </a:r>
          <a:endParaRPr lang="ko-KR" altLang="en-US" sz="11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23047" y="50939"/>
        <a:ext cx="960887" cy="640591"/>
      </dsp:txXfrm>
    </dsp:sp>
    <dsp:sp modelId="{503254D1-147B-5C40-BA74-FDD0A09000E9}">
      <dsp:nvSpPr>
        <dsp:cNvPr id="0" name=""/>
        <dsp:cNvSpPr/>
      </dsp:nvSpPr>
      <dsp:spPr>
        <a:xfrm>
          <a:off x="1444081" y="50939"/>
          <a:ext cx="1601478" cy="640591"/>
        </a:xfrm>
        <a:prstGeom prst="chevron">
          <a:avLst/>
        </a:prstGeom>
        <a:solidFill>
          <a:srgbClr val="A6A6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반품진행</a:t>
          </a:r>
          <a:endParaRPr lang="ko-KR" altLang="en-US" sz="11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764377" y="50939"/>
        <a:ext cx="960887" cy="640591"/>
      </dsp:txXfrm>
    </dsp:sp>
    <dsp:sp modelId="{6772C304-1C46-2C4E-AB3F-224AB58E2239}">
      <dsp:nvSpPr>
        <dsp:cNvPr id="0" name=""/>
        <dsp:cNvSpPr/>
      </dsp:nvSpPr>
      <dsp:spPr>
        <a:xfrm>
          <a:off x="2885411" y="50939"/>
          <a:ext cx="1601478" cy="640591"/>
        </a:xfrm>
        <a:prstGeom prst="chevron">
          <a:avLst/>
        </a:prstGeom>
        <a:solidFill>
          <a:srgbClr val="7F7F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환불승인</a:t>
          </a:r>
          <a:endParaRPr lang="ko-KR" altLang="en-US" sz="11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205707" y="50939"/>
        <a:ext cx="960887" cy="640591"/>
      </dsp:txXfrm>
    </dsp:sp>
    <dsp:sp modelId="{EA805180-E455-104C-BF7B-1C9274FA7555}">
      <dsp:nvSpPr>
        <dsp:cNvPr id="0" name=""/>
        <dsp:cNvSpPr/>
      </dsp:nvSpPr>
      <dsp:spPr>
        <a:xfrm>
          <a:off x="4326741" y="50939"/>
          <a:ext cx="1601478" cy="640591"/>
        </a:xfrm>
        <a:prstGeom prst="chevron">
          <a:avLst/>
        </a:prstGeom>
        <a:solidFill>
          <a:srgbClr val="63636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환불완료</a:t>
          </a:r>
          <a:endParaRPr lang="ko-KR" altLang="en-US" sz="1100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4647037" y="50939"/>
        <a:ext cx="960887" cy="640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A3A0-C73E-1B4F-B22C-E6233FE05C23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D5673-F668-E241-B0B4-806379BCFF4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82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D5673-F668-E241-B0B4-806379BCFF4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59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D5673-F668-E241-B0B4-806379BCFF4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65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06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08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5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15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3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5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49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4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1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23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C680-77BC-C945-BAE8-27255447C6A4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24DD-C085-F046-8017-E85783DB17D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1F98C-58F2-F44C-B041-78813C0435EA}"/>
              </a:ext>
            </a:extLst>
          </p:cNvPr>
          <p:cNvSpPr/>
          <p:nvPr userDrawn="1"/>
        </p:nvSpPr>
        <p:spPr>
          <a:xfrm>
            <a:off x="115888" y="271175"/>
            <a:ext cx="6626223" cy="75769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A3A1E-E318-2A4B-98FF-9B8DE232767B}"/>
              </a:ext>
            </a:extLst>
          </p:cNvPr>
          <p:cNvSpPr txBox="1"/>
          <p:nvPr userDrawn="1"/>
        </p:nvSpPr>
        <p:spPr>
          <a:xfrm>
            <a:off x="4674027" y="1050011"/>
            <a:ext cx="2064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By.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그로스본부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실험운영팀</a:t>
            </a:r>
            <a:r>
              <a:rPr kumimoji="1" lang="ko-KR" altLang="en-US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데이터분석파트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C107D-8D8A-BA44-89C6-74CB6FCF12BC}"/>
              </a:ext>
            </a:extLst>
          </p:cNvPr>
          <p:cNvSpPr txBox="1"/>
          <p:nvPr userDrawn="1"/>
        </p:nvSpPr>
        <p:spPr>
          <a:xfrm>
            <a:off x="278297" y="315507"/>
            <a:ext cx="35199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24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FFFFFF"/>
                </a:soli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Growth Contents</a:t>
            </a:r>
            <a:endParaRPr kumimoji="1" lang="ko-KR" altLang="en-US" sz="24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FFFFFF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257CCB8-1C16-4E48-AB2E-9EC2BCC1D252}"/>
              </a:ext>
            </a:extLst>
          </p:cNvPr>
          <p:cNvCxnSpPr/>
          <p:nvPr userDrawn="1"/>
        </p:nvCxnSpPr>
        <p:spPr>
          <a:xfrm>
            <a:off x="118651" y="1477341"/>
            <a:ext cx="2218491" cy="0"/>
          </a:xfrm>
          <a:prstGeom prst="line">
            <a:avLst/>
          </a:prstGeom>
          <a:ln w="12700">
            <a:solidFill>
              <a:srgbClr val="636363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638700E4-7511-D844-8365-3A8013ED3B9F}"/>
              </a:ext>
            </a:extLst>
          </p:cNvPr>
          <p:cNvSpPr/>
          <p:nvPr userDrawn="1"/>
        </p:nvSpPr>
        <p:spPr>
          <a:xfrm>
            <a:off x="433035" y="839528"/>
            <a:ext cx="92344" cy="923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Picture 2" descr="브랜디 - 여성 전문 쇼핑앱">
            <a:extLst>
              <a:ext uri="{FF2B5EF4-FFF2-40B4-BE49-F238E27FC236}">
                <a16:creationId xmlns:a16="http://schemas.microsoft.com/office/drawing/2014/main" id="{ECC51582-1D16-4D4E-A454-1A5E3E93A5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54" y="12074532"/>
            <a:ext cx="447858" cy="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8EA8E3-715C-3A49-843C-9DA8C215E68A}"/>
              </a:ext>
            </a:extLst>
          </p:cNvPr>
          <p:cNvSpPr/>
          <p:nvPr userDrawn="1"/>
        </p:nvSpPr>
        <p:spPr>
          <a:xfrm>
            <a:off x="115888" y="119063"/>
            <a:ext cx="6626224" cy="11917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5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chart" Target="../charts/chart9.xml"/><Relationship Id="rId18" Type="http://schemas.openxmlformats.org/officeDocument/2006/relationships/chart" Target="../charts/chart14.xml"/><Relationship Id="rId3" Type="http://schemas.openxmlformats.org/officeDocument/2006/relationships/chart" Target="../charts/chart4.xml"/><Relationship Id="rId21" Type="http://schemas.openxmlformats.org/officeDocument/2006/relationships/chart" Target="../charts/chart17.xml"/><Relationship Id="rId7" Type="http://schemas.openxmlformats.org/officeDocument/2006/relationships/diagramLayout" Target="../diagrams/layout1.xml"/><Relationship Id="rId12" Type="http://schemas.openxmlformats.org/officeDocument/2006/relationships/chart" Target="../charts/chart8.xml"/><Relationship Id="rId17" Type="http://schemas.openxmlformats.org/officeDocument/2006/relationships/chart" Target="../charts/chart13.xml"/><Relationship Id="rId2" Type="http://schemas.openxmlformats.org/officeDocument/2006/relationships/notesSlide" Target="../notesSlides/notesSlide2.xml"/><Relationship Id="rId16" Type="http://schemas.openxmlformats.org/officeDocument/2006/relationships/chart" Target="../charts/chart12.xml"/><Relationship Id="rId20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chart" Target="../charts/chart7.xml"/><Relationship Id="rId24" Type="http://schemas.openxmlformats.org/officeDocument/2006/relationships/chart" Target="../charts/chart20.xml"/><Relationship Id="rId5" Type="http://schemas.openxmlformats.org/officeDocument/2006/relationships/chart" Target="../charts/chart6.xml"/><Relationship Id="rId15" Type="http://schemas.openxmlformats.org/officeDocument/2006/relationships/chart" Target="../charts/chart11.xml"/><Relationship Id="rId23" Type="http://schemas.openxmlformats.org/officeDocument/2006/relationships/chart" Target="../charts/chart19.xml"/><Relationship Id="rId10" Type="http://schemas.microsoft.com/office/2007/relationships/diagramDrawing" Target="../diagrams/drawing1.xml"/><Relationship Id="rId19" Type="http://schemas.openxmlformats.org/officeDocument/2006/relationships/chart" Target="../charts/chart15.xml"/><Relationship Id="rId4" Type="http://schemas.openxmlformats.org/officeDocument/2006/relationships/chart" Target="../charts/chart5.xml"/><Relationship Id="rId9" Type="http://schemas.openxmlformats.org/officeDocument/2006/relationships/diagramColors" Target="../diagrams/colors1.xml"/><Relationship Id="rId14" Type="http://schemas.openxmlformats.org/officeDocument/2006/relationships/chart" Target="../charts/chart10.xml"/><Relationship Id="rId22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>
            <a:extLst>
              <a:ext uri="{FF2B5EF4-FFF2-40B4-BE49-F238E27FC236}">
                <a16:creationId xmlns:a16="http://schemas.microsoft.com/office/drawing/2014/main" id="{8A7FC567-6CC7-0441-A813-660A591590B3}"/>
              </a:ext>
            </a:extLst>
          </p:cNvPr>
          <p:cNvSpPr/>
          <p:nvPr/>
        </p:nvSpPr>
        <p:spPr>
          <a:xfrm>
            <a:off x="260350" y="5155967"/>
            <a:ext cx="6319353" cy="6701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255BA2-02B5-0A40-B344-28DEDC9FA21F}"/>
              </a:ext>
            </a:extLst>
          </p:cNvPr>
          <p:cNvSpPr/>
          <p:nvPr/>
        </p:nvSpPr>
        <p:spPr>
          <a:xfrm>
            <a:off x="274666" y="1574223"/>
            <a:ext cx="6337300" cy="656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목표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첫 구매 </a:t>
            </a:r>
            <a:r>
              <a:rPr lang="ko-KR" altLang="en-US" sz="1100" dirty="0">
                <a:solidFill>
                  <a:schemeClr val="tx1"/>
                </a:solidFill>
              </a:rPr>
              <a:t>고객의 구매 주기 </a:t>
            </a:r>
            <a:r>
              <a:rPr lang="ko-KR" altLang="en-US" sz="1100" dirty="0" err="1">
                <a:solidFill>
                  <a:schemeClr val="tx1"/>
                </a:solidFill>
              </a:rPr>
              <a:t>분석를</a:t>
            </a:r>
            <a:r>
              <a:rPr lang="ko-KR" altLang="en-US" sz="1100" dirty="0">
                <a:solidFill>
                  <a:schemeClr val="tx1"/>
                </a:solidFill>
              </a:rPr>
              <a:t> 통한 기준 설정 및 고객 분류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기간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 20.01.01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20.12.31(1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분석 건수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(20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첫 구매 고객</a:t>
            </a:r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 </a:t>
            </a:r>
            <a:r>
              <a:rPr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667,141</a:t>
            </a:r>
            <a:r>
              <a:rPr kumimoji="1" lang="ko-KR" altLang="en-US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건</a:t>
            </a:r>
            <a:endParaRPr kumimoji="1" lang="en-US" altLang="ko-KR" sz="11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B387B69-475D-5349-8811-32AB2DAF96FE}"/>
              </a:ext>
            </a:extLst>
          </p:cNvPr>
          <p:cNvCxnSpPr/>
          <p:nvPr/>
        </p:nvCxnSpPr>
        <p:spPr>
          <a:xfrm>
            <a:off x="106161" y="5105044"/>
            <a:ext cx="2218491" cy="0"/>
          </a:xfrm>
          <a:prstGeom prst="line">
            <a:avLst/>
          </a:prstGeom>
          <a:ln w="12700">
            <a:solidFill>
              <a:srgbClr val="636363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BCFBA5-9640-0D48-8FF0-CC21E6178F42}"/>
              </a:ext>
            </a:extLst>
          </p:cNvPr>
          <p:cNvSpPr txBox="1"/>
          <p:nvPr/>
        </p:nvSpPr>
        <p:spPr>
          <a:xfrm>
            <a:off x="270397" y="4731633"/>
            <a:ext cx="159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Anlaysis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E4388-EBF7-E647-B109-F72718709CE6}"/>
              </a:ext>
            </a:extLst>
          </p:cNvPr>
          <p:cNvSpPr txBox="1"/>
          <p:nvPr/>
        </p:nvSpPr>
        <p:spPr>
          <a:xfrm>
            <a:off x="6073769" y="84754"/>
            <a:ext cx="671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21.07.23</a:t>
            </a:r>
            <a:endParaRPr kumimoji="1"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EE5EE-103C-9343-A6E9-83BF78CC7BF9}"/>
              </a:ext>
            </a:extLst>
          </p:cNvPr>
          <p:cNvSpPr txBox="1"/>
          <p:nvPr/>
        </p:nvSpPr>
        <p:spPr>
          <a:xfrm>
            <a:off x="531986" y="739292"/>
            <a:ext cx="1903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고객별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구매주기</a:t>
            </a:r>
            <a:endParaRPr kumimoji="1"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E5129-AB66-2046-9BE7-ED0AF330C2B0}"/>
              </a:ext>
            </a:extLst>
          </p:cNvPr>
          <p:cNvSpPr txBox="1"/>
          <p:nvPr/>
        </p:nvSpPr>
        <p:spPr>
          <a:xfrm>
            <a:off x="394571" y="5535560"/>
            <a:ext cx="6337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 err="1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ㅇㅇ</a:t>
            </a:r>
            <a:endParaRPr kumimoji="1" lang="en-US" altLang="ko-KR" sz="110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2D8BF5-7A66-B54B-9013-85F8F68E5C90}"/>
              </a:ext>
            </a:extLst>
          </p:cNvPr>
          <p:cNvGrpSpPr/>
          <p:nvPr/>
        </p:nvGrpSpPr>
        <p:grpSpPr>
          <a:xfrm>
            <a:off x="400253" y="5291834"/>
            <a:ext cx="2765734" cy="276999"/>
            <a:chOff x="400253" y="2984327"/>
            <a:chExt cx="2765734" cy="27699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A99AE89-8F31-7A43-829E-7458E17023FF}"/>
                </a:ext>
              </a:extLst>
            </p:cNvPr>
            <p:cNvGrpSpPr/>
            <p:nvPr/>
          </p:nvGrpSpPr>
          <p:grpSpPr>
            <a:xfrm>
              <a:off x="400253" y="3019455"/>
              <a:ext cx="2765734" cy="205728"/>
              <a:chOff x="-4203702" y="3860800"/>
              <a:chExt cx="5463494" cy="406400"/>
            </a:xfrm>
          </p:grpSpPr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7F104F2D-73A2-5F45-80BF-E4DD9503319B}"/>
                  </a:ext>
                </a:extLst>
              </p:cNvPr>
              <p:cNvSpPr/>
              <p:nvPr/>
            </p:nvSpPr>
            <p:spPr>
              <a:xfrm>
                <a:off x="-4203702" y="3860800"/>
                <a:ext cx="5463494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020A9CC-4F5D-424D-AD81-2B06C7362675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991A41-E60C-1748-9138-D60D5BCB3974}"/>
                </a:ext>
              </a:extLst>
            </p:cNvPr>
            <p:cNvSpPr txBox="1"/>
            <p:nvPr/>
          </p:nvSpPr>
          <p:spPr>
            <a:xfrm>
              <a:off x="593204" y="2984327"/>
              <a:ext cx="245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구매 건수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A4AC357-9F00-3C4F-8A6C-9C7DD92A6621}"/>
              </a:ext>
            </a:extLst>
          </p:cNvPr>
          <p:cNvGrpSpPr/>
          <p:nvPr/>
        </p:nvGrpSpPr>
        <p:grpSpPr>
          <a:xfrm>
            <a:off x="7826320" y="9202157"/>
            <a:ext cx="2574052" cy="246221"/>
            <a:chOff x="478279" y="5393622"/>
            <a:chExt cx="2628891" cy="246221"/>
          </a:xfrm>
        </p:grpSpPr>
        <p:sp>
          <p:nvSpPr>
            <p:cNvPr id="20" name="삼각형 19">
              <a:extLst>
                <a:ext uri="{FF2B5EF4-FFF2-40B4-BE49-F238E27FC236}">
                  <a16:creationId xmlns:a16="http://schemas.microsoft.com/office/drawing/2014/main" id="{F6821FB9-643E-754B-A95F-77461885823F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06AE86-ACE4-5A4E-94E9-6794A581E2C1}"/>
                </a:ext>
              </a:extLst>
            </p:cNvPr>
            <p:cNvSpPr txBox="1"/>
            <p:nvPr/>
          </p:nvSpPr>
          <p:spPr>
            <a:xfrm>
              <a:off x="552227" y="5393622"/>
              <a:ext cx="2554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결제 완료 고객 중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반품완료를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진행한 고객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EA64354-0FDD-A94C-94B0-845DD61DC33D}"/>
              </a:ext>
            </a:extLst>
          </p:cNvPr>
          <p:cNvGrpSpPr/>
          <p:nvPr/>
        </p:nvGrpSpPr>
        <p:grpSpPr>
          <a:xfrm>
            <a:off x="11041405" y="9202157"/>
            <a:ext cx="1821210" cy="246221"/>
            <a:chOff x="478279" y="5393622"/>
            <a:chExt cx="1821210" cy="246221"/>
          </a:xfrm>
        </p:grpSpPr>
        <p:sp>
          <p:nvSpPr>
            <p:cNvPr id="48" name="삼각형 47">
              <a:extLst>
                <a:ext uri="{FF2B5EF4-FFF2-40B4-BE49-F238E27FC236}">
                  <a16:creationId xmlns:a16="http://schemas.microsoft.com/office/drawing/2014/main" id="{5ECEF88C-8ACA-A74D-A349-554115E755D2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55AF82-71FB-A84C-A534-34F05099DBE7}"/>
                </a:ext>
              </a:extLst>
            </p:cNvPr>
            <p:cNvSpPr txBox="1"/>
            <p:nvPr/>
          </p:nvSpPr>
          <p:spPr>
            <a:xfrm>
              <a:off x="552228" y="5393622"/>
              <a:ext cx="1747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반품 사유 </a:t>
              </a:r>
              <a:r>
                <a:rPr kumimoji="1" lang="en-US" altLang="ko-KR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-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카테고리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7950A6-C931-C44D-9C13-858067AB0ACF}"/>
              </a:ext>
            </a:extLst>
          </p:cNvPr>
          <p:cNvGrpSpPr/>
          <p:nvPr/>
        </p:nvGrpSpPr>
        <p:grpSpPr>
          <a:xfrm>
            <a:off x="-3425415" y="2785648"/>
            <a:ext cx="2120348" cy="530087"/>
            <a:chOff x="7156174" y="2160104"/>
            <a:chExt cx="2120348" cy="53008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F57CF9-2609-2E4D-9461-A2DA982B87C5}"/>
                </a:ext>
              </a:extLst>
            </p:cNvPr>
            <p:cNvSpPr/>
            <p:nvPr/>
          </p:nvSpPr>
          <p:spPr>
            <a:xfrm>
              <a:off x="7156174" y="2160104"/>
              <a:ext cx="530087" cy="5300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61AD0F-2A1E-854A-A907-0E2224A78E5A}"/>
                </a:ext>
              </a:extLst>
            </p:cNvPr>
            <p:cNvSpPr/>
            <p:nvPr/>
          </p:nvSpPr>
          <p:spPr>
            <a:xfrm>
              <a:off x="7686261" y="2160104"/>
              <a:ext cx="530087" cy="530087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FD19AB5-40B3-264B-BB35-DA00446ADF27}"/>
                </a:ext>
              </a:extLst>
            </p:cNvPr>
            <p:cNvSpPr/>
            <p:nvPr/>
          </p:nvSpPr>
          <p:spPr>
            <a:xfrm>
              <a:off x="8216348" y="2160104"/>
              <a:ext cx="530087" cy="53008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0CBD2F-BD5C-CC46-A5B7-EB0575A30864}"/>
                </a:ext>
              </a:extLst>
            </p:cNvPr>
            <p:cNvSpPr/>
            <p:nvPr/>
          </p:nvSpPr>
          <p:spPr>
            <a:xfrm>
              <a:off x="8746435" y="2160104"/>
              <a:ext cx="530087" cy="530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155A56BD-6F4A-6A47-A28D-25A30EEBE91B}"/>
              </a:ext>
            </a:extLst>
          </p:cNvPr>
          <p:cNvGrpSpPr/>
          <p:nvPr/>
        </p:nvGrpSpPr>
        <p:grpSpPr>
          <a:xfrm>
            <a:off x="-6585737" y="3680484"/>
            <a:ext cx="4714389" cy="530087"/>
            <a:chOff x="-4851667" y="4898325"/>
            <a:chExt cx="4714389" cy="53008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52E1CDE-A4E3-E34F-9B90-C592A59B5762}"/>
                </a:ext>
              </a:extLst>
            </p:cNvPr>
            <p:cNvSpPr/>
            <p:nvPr/>
          </p:nvSpPr>
          <p:spPr>
            <a:xfrm>
              <a:off x="-4851667" y="4898325"/>
              <a:ext cx="530087" cy="5300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B4CC4F9-4109-4A47-902C-1D627AF31F37}"/>
                </a:ext>
              </a:extLst>
            </p:cNvPr>
            <p:cNvSpPr/>
            <p:nvPr/>
          </p:nvSpPr>
          <p:spPr>
            <a:xfrm>
              <a:off x="-3800172" y="4898325"/>
              <a:ext cx="530087" cy="530087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E023E19-5D6D-024E-83B7-9146FB78B12B}"/>
                </a:ext>
              </a:extLst>
            </p:cNvPr>
            <p:cNvSpPr/>
            <p:nvPr/>
          </p:nvSpPr>
          <p:spPr>
            <a:xfrm>
              <a:off x="-4316985" y="4898325"/>
              <a:ext cx="530087" cy="530087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35B6CF5-2ED7-2A4F-9F83-B6F0874BD965}"/>
                </a:ext>
              </a:extLst>
            </p:cNvPr>
            <p:cNvSpPr/>
            <p:nvPr/>
          </p:nvSpPr>
          <p:spPr>
            <a:xfrm>
              <a:off x="-3261406" y="4898325"/>
              <a:ext cx="530087" cy="53008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3921B53-7505-C74A-87B4-C02D1CCF2172}"/>
                </a:ext>
              </a:extLst>
            </p:cNvPr>
            <p:cNvSpPr/>
            <p:nvPr/>
          </p:nvSpPr>
          <p:spPr>
            <a:xfrm>
              <a:off x="-2742295" y="4898325"/>
              <a:ext cx="530087" cy="53008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656512A-BC11-5B40-95AA-8345159CAA08}"/>
                </a:ext>
              </a:extLst>
            </p:cNvPr>
            <p:cNvSpPr/>
            <p:nvPr/>
          </p:nvSpPr>
          <p:spPr>
            <a:xfrm>
              <a:off x="-2223184" y="4898325"/>
              <a:ext cx="530087" cy="53008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E838424-7867-E845-84C0-06D793A3E625}"/>
                </a:ext>
              </a:extLst>
            </p:cNvPr>
            <p:cNvSpPr/>
            <p:nvPr/>
          </p:nvSpPr>
          <p:spPr>
            <a:xfrm>
              <a:off x="-1693097" y="4898325"/>
              <a:ext cx="530087" cy="53008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4A19E05-6B49-4C4C-B61B-88611BE0F184}"/>
                </a:ext>
              </a:extLst>
            </p:cNvPr>
            <p:cNvSpPr/>
            <p:nvPr/>
          </p:nvSpPr>
          <p:spPr>
            <a:xfrm>
              <a:off x="-1176283" y="4898325"/>
              <a:ext cx="530087" cy="5300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D098735-D4E8-8340-ACB2-779AA072CFF2}"/>
                </a:ext>
              </a:extLst>
            </p:cNvPr>
            <p:cNvSpPr/>
            <p:nvPr/>
          </p:nvSpPr>
          <p:spPr>
            <a:xfrm>
              <a:off x="-667365" y="4898325"/>
              <a:ext cx="530087" cy="530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114ED3-33D7-2B43-8F7B-D073B85A6287}"/>
              </a:ext>
            </a:extLst>
          </p:cNvPr>
          <p:cNvSpPr/>
          <p:nvPr/>
        </p:nvSpPr>
        <p:spPr>
          <a:xfrm>
            <a:off x="260350" y="2934841"/>
            <a:ext cx="6337300" cy="1637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100" dirty="0">
              <a:solidFill>
                <a:schemeClr val="tx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53327193-C77F-4F42-892A-B82EDE26E00D}"/>
              </a:ext>
            </a:extLst>
          </p:cNvPr>
          <p:cNvCxnSpPr/>
          <p:nvPr/>
        </p:nvCxnSpPr>
        <p:spPr>
          <a:xfrm>
            <a:off x="108661" y="2829787"/>
            <a:ext cx="2218491" cy="0"/>
          </a:xfrm>
          <a:prstGeom prst="line">
            <a:avLst/>
          </a:prstGeom>
          <a:ln w="12700">
            <a:solidFill>
              <a:srgbClr val="636363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43655C0-F5BE-A945-9FA8-E666A1A7AEAB}"/>
              </a:ext>
            </a:extLst>
          </p:cNvPr>
          <p:cNvSpPr txBox="1"/>
          <p:nvPr/>
        </p:nvSpPr>
        <p:spPr>
          <a:xfrm>
            <a:off x="270397" y="2447381"/>
            <a:ext cx="159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Summary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90E52A-0DEE-1E44-A528-CA12FB6F24AF}"/>
              </a:ext>
            </a:extLst>
          </p:cNvPr>
          <p:cNvSpPr txBox="1"/>
          <p:nvPr/>
        </p:nvSpPr>
        <p:spPr>
          <a:xfrm>
            <a:off x="260350" y="3069428"/>
            <a:ext cx="6370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Helvetica Neue" panose="02000503000000020004" pitchFamily="2" charset="0"/>
              </a:rPr>
              <a:t>6</a:t>
            </a:r>
            <a:r>
              <a:rPr lang="ko-KR" altLang="en-US" sz="1100" dirty="0">
                <a:latin typeface="Helvetica Neue" panose="02000503000000020004" pitchFamily="2" charset="0"/>
              </a:rPr>
              <a:t>개월 간 결제완료 고객 중 </a:t>
            </a:r>
            <a:r>
              <a:rPr lang="ko-KR" altLang="en-US" sz="1100" b="1" dirty="0">
                <a:latin typeface="Helvetica Neue" panose="02000503000000020004" pitchFamily="2" charset="0"/>
              </a:rPr>
              <a:t>반품을 진행한 고객은 </a:t>
            </a:r>
            <a:r>
              <a:rPr lang="en-US" altLang="ko-KR" sz="1100" b="1" dirty="0">
                <a:latin typeface="Helvetica Neue" panose="02000503000000020004" pitchFamily="2" charset="0"/>
              </a:rPr>
              <a:t>2.7%</a:t>
            </a:r>
            <a:r>
              <a:rPr lang="ko-KR" altLang="en-US" sz="1100" dirty="0">
                <a:latin typeface="Helvetica Neue" panose="02000503000000020004" pitchFamily="2" charset="0"/>
              </a:rPr>
              <a:t>로 </a:t>
            </a:r>
            <a:r>
              <a:rPr lang="ko-KR" altLang="en-US" sz="1100" b="1" dirty="0">
                <a:latin typeface="Helvetica Neue" panose="02000503000000020004" pitchFamily="2" charset="0"/>
              </a:rPr>
              <a:t>사유는 </a:t>
            </a:r>
            <a:r>
              <a:rPr lang="en-US" altLang="ko-KR" sz="1100" b="1" dirty="0">
                <a:latin typeface="Helvetica Neue" panose="02000503000000020004" pitchFamily="2" charset="0"/>
              </a:rPr>
              <a:t>‘</a:t>
            </a:r>
            <a:r>
              <a:rPr lang="ko-KR" altLang="en-US" sz="1100" b="1" dirty="0">
                <a:latin typeface="Helvetica Neue" panose="02000503000000020004" pitchFamily="2" charset="0"/>
              </a:rPr>
              <a:t>단순변심</a:t>
            </a:r>
            <a:r>
              <a:rPr lang="en-US" altLang="ko-KR" sz="1100" b="1" dirty="0">
                <a:latin typeface="Helvetica Neue" panose="02000503000000020004" pitchFamily="2" charset="0"/>
              </a:rPr>
              <a:t>’</a:t>
            </a:r>
            <a:r>
              <a:rPr lang="ko-KR" altLang="en-US" sz="1100" dirty="0">
                <a:latin typeface="Helvetica Neue" panose="02000503000000020004" pitchFamily="2" charset="0"/>
              </a:rPr>
              <a:t>이 가장 높았음</a:t>
            </a:r>
            <a:r>
              <a:rPr lang="en-US" altLang="ko-KR" sz="1100" dirty="0"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Helvetica Neue" panose="02000503000000020004" pitchFamily="2" charset="0"/>
              </a:rPr>
              <a:t>고객 결제수단 중 </a:t>
            </a:r>
            <a:r>
              <a:rPr lang="ko-KR" altLang="en-US" sz="1100" b="1" dirty="0">
                <a:latin typeface="Helvetica Neue" panose="02000503000000020004" pitchFamily="2" charset="0"/>
              </a:rPr>
              <a:t>페이 시스템이 </a:t>
            </a:r>
            <a:r>
              <a:rPr lang="en-US" altLang="ko-KR" sz="1100" b="1" dirty="0">
                <a:latin typeface="Helvetica Neue" panose="02000503000000020004" pitchFamily="2" charset="0"/>
              </a:rPr>
              <a:t>53.5%</a:t>
            </a:r>
            <a:r>
              <a:rPr lang="ko-KR" altLang="en-US" sz="1100" dirty="0" err="1">
                <a:latin typeface="Helvetica Neue" panose="02000503000000020004" pitchFamily="2" charset="0"/>
              </a:rPr>
              <a:t>를</a:t>
            </a:r>
            <a:r>
              <a:rPr lang="ko-KR" altLang="en-US" sz="1100" dirty="0">
                <a:latin typeface="Helvetica Neue" panose="02000503000000020004" pitchFamily="2" charset="0"/>
              </a:rPr>
              <a:t> 차지했으며</a:t>
            </a:r>
            <a:r>
              <a:rPr lang="en-US" altLang="ko-KR" sz="1100" dirty="0">
                <a:latin typeface="Helvetica Neue" panose="02000503000000020004" pitchFamily="2" charset="0"/>
              </a:rPr>
              <a:t>,</a:t>
            </a:r>
            <a:r>
              <a:rPr lang="ko-KR" altLang="en-US" sz="1100" dirty="0">
                <a:latin typeface="Helvetica Neue" panose="02000503000000020004" pitchFamily="2" charset="0"/>
              </a:rPr>
              <a:t> </a:t>
            </a:r>
            <a:r>
              <a:rPr lang="ko-KR" altLang="en-US" sz="1100" dirty="0" err="1">
                <a:latin typeface="Helvetica Neue" panose="02000503000000020004" pitchFamily="2" charset="0"/>
              </a:rPr>
              <a:t>주문별</a:t>
            </a:r>
            <a:r>
              <a:rPr lang="ko-KR" altLang="en-US" sz="1100" dirty="0">
                <a:latin typeface="Helvetica Neue" panose="02000503000000020004" pitchFamily="2" charset="0"/>
              </a:rPr>
              <a:t> </a:t>
            </a:r>
            <a:r>
              <a:rPr lang="ko-KR" altLang="en-US" sz="1100" dirty="0" err="1">
                <a:latin typeface="Helvetica Neue" panose="02000503000000020004" pitchFamily="2" charset="0"/>
              </a:rPr>
              <a:t>거래액에선</a:t>
            </a:r>
            <a:r>
              <a:rPr lang="ko-KR" altLang="en-US" sz="1100" dirty="0">
                <a:latin typeface="Helvetica Neue" panose="02000503000000020004" pitchFamily="2" charset="0"/>
              </a:rPr>
              <a:t> </a:t>
            </a:r>
            <a:r>
              <a:rPr lang="ko-KR" altLang="en-US" sz="1100" b="1" dirty="0">
                <a:latin typeface="Helvetica Neue" panose="02000503000000020004" pitchFamily="2" charset="0"/>
              </a:rPr>
              <a:t>휴대폰 결제가 </a:t>
            </a:r>
            <a:r>
              <a:rPr lang="en-US" altLang="ko-KR" sz="1100" b="1" dirty="0">
                <a:latin typeface="Helvetica Neue" panose="02000503000000020004" pitchFamily="2" charset="0"/>
              </a:rPr>
              <a:t>1</a:t>
            </a:r>
            <a:r>
              <a:rPr lang="ko-KR" altLang="en-US" sz="1100" b="1" dirty="0">
                <a:latin typeface="Helvetica Neue" panose="02000503000000020004" pitchFamily="2" charset="0"/>
              </a:rPr>
              <a:t>위</a:t>
            </a:r>
            <a:r>
              <a:rPr lang="ko-KR" altLang="en-US" sz="1100" dirty="0">
                <a:latin typeface="Helvetica Neue" panose="02000503000000020004" pitchFamily="2" charset="0"/>
              </a:rPr>
              <a:t>임</a:t>
            </a:r>
            <a:r>
              <a:rPr lang="en-US" altLang="ko-KR" sz="1100" dirty="0"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Helvetica Neue" panose="02000503000000020004" pitchFamily="2" charset="0"/>
              </a:rPr>
              <a:t>반품은 </a:t>
            </a:r>
            <a:r>
              <a:rPr lang="ko-KR" altLang="en-US" sz="1100" b="1" dirty="0">
                <a:latin typeface="Helvetica Neue" panose="02000503000000020004" pitchFamily="2" charset="0"/>
              </a:rPr>
              <a:t>평균 </a:t>
            </a:r>
            <a:r>
              <a:rPr lang="en-US" altLang="ko-KR" sz="1100" b="1" dirty="0">
                <a:latin typeface="Helvetica Neue" panose="02000503000000020004" pitchFamily="2" charset="0"/>
              </a:rPr>
              <a:t>8.2</a:t>
            </a:r>
            <a:r>
              <a:rPr lang="ko-KR" altLang="en-US" sz="1100" b="1" dirty="0">
                <a:latin typeface="Helvetica Neue" panose="02000503000000020004" pitchFamily="2" charset="0"/>
              </a:rPr>
              <a:t>일 소요</a:t>
            </a:r>
            <a:r>
              <a:rPr lang="ko-KR" altLang="en-US" sz="1100" dirty="0">
                <a:latin typeface="Helvetica Neue" panose="02000503000000020004" pitchFamily="2" charset="0"/>
              </a:rPr>
              <a:t>되며 </a:t>
            </a:r>
            <a:r>
              <a:rPr lang="ko-KR" altLang="en-US" sz="1100" b="1" dirty="0">
                <a:latin typeface="Helvetica Neue" panose="02000503000000020004" pitchFamily="2" charset="0"/>
              </a:rPr>
              <a:t>셀러가 신청을 승인하는 기간이 약 </a:t>
            </a:r>
            <a:r>
              <a:rPr lang="en-US" altLang="ko-KR" sz="1100" b="1" dirty="0">
                <a:latin typeface="Helvetica Neue" panose="02000503000000020004" pitchFamily="2" charset="0"/>
              </a:rPr>
              <a:t>4.6</a:t>
            </a:r>
            <a:r>
              <a:rPr lang="ko-KR" altLang="en-US" sz="1100" b="1" dirty="0">
                <a:latin typeface="Helvetica Neue" panose="02000503000000020004" pitchFamily="2" charset="0"/>
              </a:rPr>
              <a:t>일로 가장 오래 소요</a:t>
            </a:r>
            <a:r>
              <a:rPr lang="ko-KR" altLang="en-US" sz="1100" dirty="0">
                <a:latin typeface="Helvetica Neue" panose="02000503000000020004" pitchFamily="2" charset="0"/>
              </a:rPr>
              <a:t>됨</a:t>
            </a:r>
            <a:r>
              <a:rPr lang="en-US" altLang="ko-KR" sz="1100" dirty="0"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Helvetica Neue" panose="02000503000000020004" pitchFamily="2" charset="0"/>
              </a:rPr>
              <a:t>반품은 </a:t>
            </a:r>
            <a:r>
              <a:rPr lang="en-US" altLang="ko-KR" sz="1100" b="1" dirty="0">
                <a:latin typeface="Helvetica Neue" panose="02000503000000020004" pitchFamily="2" charset="0"/>
              </a:rPr>
              <a:t>53.2%</a:t>
            </a:r>
            <a:r>
              <a:rPr lang="ko-KR" altLang="en-US" sz="1100" b="1" dirty="0">
                <a:latin typeface="Helvetica Neue" panose="02000503000000020004" pitchFamily="2" charset="0"/>
              </a:rPr>
              <a:t>가 </a:t>
            </a:r>
            <a:r>
              <a:rPr lang="en-US" altLang="ko-KR" sz="1100" b="1" dirty="0">
                <a:latin typeface="Helvetica Neue" panose="02000503000000020004" pitchFamily="2" charset="0"/>
              </a:rPr>
              <a:t>1</a:t>
            </a:r>
            <a:r>
              <a:rPr lang="ko-KR" altLang="en-US" sz="1100" b="1" dirty="0">
                <a:latin typeface="Helvetica Neue" panose="02000503000000020004" pitchFamily="2" charset="0"/>
              </a:rPr>
              <a:t>주일 이내 처리</a:t>
            </a:r>
            <a:r>
              <a:rPr lang="ko-KR" altLang="en-US" sz="1100" dirty="0">
                <a:latin typeface="Helvetica Neue" panose="02000503000000020004" pitchFamily="2" charset="0"/>
              </a:rPr>
              <a:t>되지만 </a:t>
            </a:r>
            <a:r>
              <a:rPr lang="en-US" altLang="ko-KR" sz="1100" dirty="0">
                <a:latin typeface="Helvetica Neue" panose="02000503000000020004" pitchFamily="2" charset="0"/>
              </a:rPr>
              <a:t>10%</a:t>
            </a:r>
            <a:r>
              <a:rPr lang="ko-KR" altLang="en-US" sz="1100" dirty="0">
                <a:latin typeface="Helvetica Neue" panose="02000503000000020004" pitchFamily="2" charset="0"/>
              </a:rPr>
              <a:t>가 </a:t>
            </a:r>
            <a:r>
              <a:rPr lang="en-US" altLang="ko-KR" sz="1100" dirty="0">
                <a:latin typeface="Helvetica Neue" panose="02000503000000020004" pitchFamily="2" charset="0"/>
              </a:rPr>
              <a:t>2</a:t>
            </a:r>
            <a:r>
              <a:rPr lang="ko-KR" altLang="en-US" sz="1100" dirty="0">
                <a:latin typeface="Helvetica Neue" panose="02000503000000020004" pitchFamily="2" charset="0"/>
              </a:rPr>
              <a:t>주 이상 처리되는 등 </a:t>
            </a:r>
            <a:r>
              <a:rPr lang="ko-KR" altLang="en-US" sz="1100" b="1" dirty="0">
                <a:latin typeface="Helvetica Neue" panose="02000503000000020004" pitchFamily="2" charset="0"/>
              </a:rPr>
              <a:t>일부 셀러의 늦장 대응으로 고객 불만이 발생하는 것으로 파악</a:t>
            </a:r>
            <a:r>
              <a:rPr lang="ko-KR" altLang="en-US" sz="1100" dirty="0">
                <a:latin typeface="Helvetica Neue" panose="02000503000000020004" pitchFamily="2" charset="0"/>
              </a:rPr>
              <a:t>됨</a:t>
            </a:r>
            <a:r>
              <a:rPr lang="en-US" altLang="ko-KR" sz="1100" dirty="0">
                <a:latin typeface="Helvetica Neue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반품 상품이 마지막 </a:t>
            </a: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구매이자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최종 결제완료일이 </a:t>
            </a:r>
            <a:r>
              <a:rPr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30</a:t>
            </a: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이상 경과된 </a:t>
            </a:r>
            <a:r>
              <a:rPr lang="ko-KR" altLang="en-US" sz="11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구매기반</a:t>
            </a:r>
            <a:r>
              <a:rPr lang="ko-KR" altLang="en-US" sz="1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이탈 고객은 </a:t>
            </a:r>
            <a:r>
              <a:rPr lang="en-US" altLang="ko-KR" sz="1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21.1%</a:t>
            </a:r>
            <a:r>
              <a:rPr lang="ko-KR" altLang="en-US" sz="1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임</a:t>
            </a:r>
            <a:r>
              <a:rPr lang="en-US" altLang="ko-KR" sz="11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Helvetica Neue" panose="02000503000000020004" pitchFamily="2" charset="0"/>
              </a:rPr>
              <a:t>반품 경험이 있지만 </a:t>
            </a:r>
            <a:r>
              <a:rPr lang="ko-KR" altLang="en-US" sz="1100" b="1" dirty="0" err="1">
                <a:latin typeface="Helvetica Neue" panose="02000503000000020004" pitchFamily="2" charset="0"/>
              </a:rPr>
              <a:t>재구매한</a:t>
            </a:r>
            <a:r>
              <a:rPr lang="ko-KR" altLang="en-US" sz="1100" b="1" dirty="0">
                <a:latin typeface="Helvetica Neue" panose="02000503000000020004" pitchFamily="2" charset="0"/>
              </a:rPr>
              <a:t> 유저는 </a:t>
            </a:r>
            <a:r>
              <a:rPr lang="en-US" altLang="ko-KR" sz="1100" b="1" dirty="0">
                <a:latin typeface="Helvetica Neue" panose="02000503000000020004" pitchFamily="2" charset="0"/>
              </a:rPr>
              <a:t>74%</a:t>
            </a:r>
            <a:r>
              <a:rPr lang="ko-KR" altLang="en-US" sz="1100" dirty="0">
                <a:latin typeface="Helvetica Neue" panose="02000503000000020004" pitchFamily="2" charset="0"/>
              </a:rPr>
              <a:t>로 그 중 </a:t>
            </a:r>
            <a:r>
              <a:rPr lang="en-US" altLang="ko-KR" sz="1100" dirty="0">
                <a:latin typeface="Helvetica Neue" panose="02000503000000020004" pitchFamily="2" charset="0"/>
              </a:rPr>
              <a:t>21</a:t>
            </a:r>
            <a:r>
              <a:rPr lang="ko-KR" altLang="en-US" sz="1100" dirty="0">
                <a:latin typeface="Helvetica Neue" panose="02000503000000020004" pitchFamily="2" charset="0"/>
              </a:rPr>
              <a:t>년 </a:t>
            </a:r>
            <a:r>
              <a:rPr lang="en-US" altLang="ko-KR" sz="1100" dirty="0">
                <a:latin typeface="Helvetica Neue" panose="02000503000000020004" pitchFamily="2" charset="0"/>
              </a:rPr>
              <a:t>6</a:t>
            </a:r>
            <a:r>
              <a:rPr lang="ko-KR" altLang="en-US" sz="1100" dirty="0">
                <a:latin typeface="Helvetica Neue" panose="02000503000000020004" pitchFamily="2" charset="0"/>
              </a:rPr>
              <a:t>월 </a:t>
            </a:r>
            <a:r>
              <a:rPr lang="en-US" altLang="ko-KR" sz="1100" dirty="0">
                <a:latin typeface="Helvetica Neue" panose="02000503000000020004" pitchFamily="2" charset="0"/>
              </a:rPr>
              <a:t>15</a:t>
            </a:r>
            <a:r>
              <a:rPr lang="ko-KR" altLang="en-US" sz="1100" dirty="0">
                <a:latin typeface="Helvetica Neue" panose="02000503000000020004" pitchFamily="2" charset="0"/>
              </a:rPr>
              <a:t>일 기준 </a:t>
            </a:r>
            <a:r>
              <a:rPr lang="ko-KR" altLang="en-US" sz="1100" b="1" dirty="0">
                <a:latin typeface="Helvetica Neue" panose="02000503000000020004" pitchFamily="2" charset="0"/>
              </a:rPr>
              <a:t>한달 이상 로그인하지 않은 유저는 </a:t>
            </a:r>
            <a:r>
              <a:rPr lang="en-US" altLang="ko-KR" sz="1100" b="1" dirty="0">
                <a:latin typeface="Helvetica Neue" panose="02000503000000020004" pitchFamily="2" charset="0"/>
              </a:rPr>
              <a:t>31.6%</a:t>
            </a:r>
            <a:r>
              <a:rPr lang="ko-KR" altLang="en-US" sz="1100" dirty="0">
                <a:latin typeface="Helvetica Neue" panose="02000503000000020004" pitchFamily="2" charset="0"/>
              </a:rPr>
              <a:t>임</a:t>
            </a:r>
            <a:r>
              <a:rPr lang="en-US" altLang="ko-KR" sz="1100" dirty="0">
                <a:latin typeface="Helvetica Neue" panose="02000503000000020004" pitchFamily="2" charset="0"/>
              </a:rPr>
              <a:t>.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5F7427DD-14C9-224F-80EE-64376C1E7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25693"/>
              </p:ext>
            </p:extLst>
          </p:nvPr>
        </p:nvGraphicFramePr>
        <p:xfrm>
          <a:off x="-6580462" y="5259536"/>
          <a:ext cx="4615545" cy="476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595">
                  <a:extLst>
                    <a:ext uri="{9D8B030D-6E8A-4147-A177-3AD203B41FA5}">
                      <a16:colId xmlns:a16="http://schemas.microsoft.com/office/drawing/2014/main" val="3546861150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549975522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1080610191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2388330069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2022344183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3545073389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2097311990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2789294784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1729965453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2037451251"/>
                    </a:ext>
                  </a:extLst>
                </a:gridCol>
                <a:gridCol w="419595">
                  <a:extLst>
                    <a:ext uri="{9D8B030D-6E8A-4147-A177-3AD203B41FA5}">
                      <a16:colId xmlns:a16="http://schemas.microsoft.com/office/drawing/2014/main" val="1373927220"/>
                    </a:ext>
                  </a:extLst>
                </a:gridCol>
              </a:tblGrid>
              <a:tr h="238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21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22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23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24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25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26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27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28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29</a:t>
                      </a:r>
                      <a:endParaRPr lang="ko-KR" altLang="en-US" sz="8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902504"/>
                  </a:ext>
                </a:extLst>
              </a:tr>
              <a:tr h="23814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회원수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6.7%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8.5%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9.5%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10.6%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11.3%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12.0%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11.7%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9.9%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8.6%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85065"/>
                  </a:ext>
                </a:extLst>
              </a:tr>
            </a:tbl>
          </a:graphicData>
        </a:graphic>
      </p:graphicFrame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33A509C-1F3E-4249-9102-56E90FBDC63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-4237944" y="10234414"/>
            <a:ext cx="1329783" cy="16188"/>
          </a:xfrm>
          <a:prstGeom prst="line">
            <a:avLst/>
          </a:prstGeom>
          <a:ln w="9525" cap="flat" cmpd="sng" algn="ctr">
            <a:solidFill>
              <a:srgbClr val="D0CECE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953BD0A-36E0-5644-B10C-1B8296E2239C}"/>
              </a:ext>
            </a:extLst>
          </p:cNvPr>
          <p:cNvGrpSpPr/>
          <p:nvPr/>
        </p:nvGrpSpPr>
        <p:grpSpPr>
          <a:xfrm>
            <a:off x="-2908161" y="10070661"/>
            <a:ext cx="1354130" cy="359881"/>
            <a:chOff x="-966738" y="9222404"/>
            <a:chExt cx="1354130" cy="359881"/>
          </a:xfrm>
        </p:grpSpPr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0075BDEB-F3F9-8345-A0FF-D96921E5EDFA}"/>
                </a:ext>
              </a:extLst>
            </p:cNvPr>
            <p:cNvSpPr/>
            <p:nvPr/>
          </p:nvSpPr>
          <p:spPr>
            <a:xfrm>
              <a:off x="-966738" y="9222404"/>
              <a:ext cx="1354130" cy="359881"/>
            </a:xfrm>
            <a:prstGeom prst="round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05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041ED8F-27CE-8F43-BE24-2DAFF6C068DD}"/>
                </a:ext>
              </a:extLst>
            </p:cNvPr>
            <p:cNvSpPr txBox="1"/>
            <p:nvPr/>
          </p:nvSpPr>
          <p:spPr>
            <a:xfrm>
              <a:off x="-903838" y="9236104"/>
              <a:ext cx="123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전체 </a:t>
              </a:r>
              <a:r>
                <a:rPr kumimoji="1"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12%,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평균 </a:t>
              </a:r>
              <a:r>
                <a:rPr kumimoji="1"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24.8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</a:t>
              </a:r>
              <a:endParaRPr kumimoji="1"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건당 </a:t>
              </a:r>
              <a:r>
                <a:rPr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19,338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원 소비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4C8B9C7-AF39-264C-8A55-B2A4AD844D01}"/>
              </a:ext>
            </a:extLst>
          </p:cNvPr>
          <p:cNvGrpSpPr/>
          <p:nvPr/>
        </p:nvGrpSpPr>
        <p:grpSpPr>
          <a:xfrm>
            <a:off x="-6838900" y="6445908"/>
            <a:ext cx="2028224" cy="276999"/>
            <a:chOff x="400254" y="2984327"/>
            <a:chExt cx="2028224" cy="27699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955C1D8-344F-0541-B10A-6C6DEDC9A9F1}"/>
                </a:ext>
              </a:extLst>
            </p:cNvPr>
            <p:cNvGrpSpPr/>
            <p:nvPr/>
          </p:nvGrpSpPr>
          <p:grpSpPr>
            <a:xfrm>
              <a:off x="400254" y="3019455"/>
              <a:ext cx="2000477" cy="205728"/>
              <a:chOff x="-4203700" y="3860800"/>
              <a:chExt cx="3951788" cy="406400"/>
            </a:xfrm>
          </p:grpSpPr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436B3598-EF8A-1142-A9A2-325DCFABCA3F}"/>
                  </a:ext>
                </a:extLst>
              </p:cNvPr>
              <p:cNvSpPr/>
              <p:nvPr/>
            </p:nvSpPr>
            <p:spPr>
              <a:xfrm>
                <a:off x="-4203700" y="3860800"/>
                <a:ext cx="3951788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34118E9-4482-374B-8A84-BB23622E300A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5ECA78-B0A8-194B-B481-96F670D97787}"/>
                </a:ext>
              </a:extLst>
            </p:cNvPr>
            <p:cNvSpPr txBox="1"/>
            <p:nvPr/>
          </p:nvSpPr>
          <p:spPr>
            <a:xfrm>
              <a:off x="593203" y="2984327"/>
              <a:ext cx="1835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제목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EB01BCB-DAB1-8646-B6BD-BE4E12692166}"/>
              </a:ext>
            </a:extLst>
          </p:cNvPr>
          <p:cNvSpPr txBox="1"/>
          <p:nvPr/>
        </p:nvSpPr>
        <p:spPr>
          <a:xfrm>
            <a:off x="-6801751" y="6706691"/>
            <a:ext cx="6159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내용</a:t>
            </a:r>
            <a:endParaRPr kumimoji="1" lang="en-US" altLang="ko-KR" sz="110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E5FD20-B8E3-D542-B89C-EF202F41EE3A}"/>
              </a:ext>
            </a:extLst>
          </p:cNvPr>
          <p:cNvSpPr txBox="1"/>
          <p:nvPr/>
        </p:nvSpPr>
        <p:spPr>
          <a:xfrm>
            <a:off x="-3743085" y="5033593"/>
            <a:ext cx="19252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대 초반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중반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후반으로 그룹 지어 진행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5E11F23-D81D-904B-8BEF-85586AA1C699}"/>
              </a:ext>
            </a:extLst>
          </p:cNvPr>
          <p:cNvGrpSpPr/>
          <p:nvPr/>
        </p:nvGrpSpPr>
        <p:grpSpPr>
          <a:xfrm>
            <a:off x="-3905120" y="10876887"/>
            <a:ext cx="1631827" cy="246221"/>
            <a:chOff x="478279" y="5393622"/>
            <a:chExt cx="1666592" cy="246221"/>
          </a:xfrm>
        </p:grpSpPr>
        <p:sp>
          <p:nvSpPr>
            <p:cNvPr id="77" name="삼각형 76">
              <a:extLst>
                <a:ext uri="{FF2B5EF4-FFF2-40B4-BE49-F238E27FC236}">
                  <a16:creationId xmlns:a16="http://schemas.microsoft.com/office/drawing/2014/main" id="{1181E623-0708-D64F-A135-FD9B2C703344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A7C152-7570-7645-B1C9-85806DB3D252}"/>
                </a:ext>
              </a:extLst>
            </p:cNvPr>
            <p:cNvSpPr txBox="1"/>
            <p:nvPr/>
          </p:nvSpPr>
          <p:spPr>
            <a:xfrm>
              <a:off x="552228" y="5393622"/>
              <a:ext cx="1592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구매 건수 별 회원 수 집계 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08BC126-0E69-8248-A010-D4CD1D860763}"/>
              </a:ext>
            </a:extLst>
          </p:cNvPr>
          <p:cNvGrpSpPr/>
          <p:nvPr/>
        </p:nvGrpSpPr>
        <p:grpSpPr>
          <a:xfrm>
            <a:off x="-3586203" y="9486757"/>
            <a:ext cx="1355820" cy="359881"/>
            <a:chOff x="-966739" y="9222404"/>
            <a:chExt cx="1355820" cy="359881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2B8B99FA-E301-FA40-B528-83CD6F7F99C4}"/>
                </a:ext>
              </a:extLst>
            </p:cNvPr>
            <p:cNvSpPr/>
            <p:nvPr/>
          </p:nvSpPr>
          <p:spPr>
            <a:xfrm>
              <a:off x="-966739" y="9222404"/>
              <a:ext cx="1354129" cy="359881"/>
            </a:xfrm>
            <a:prstGeom prst="round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05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B34CE28-D23A-FA4C-8BDB-025B5A9D9FA8}"/>
                </a:ext>
              </a:extLst>
            </p:cNvPr>
            <p:cNvSpPr txBox="1"/>
            <p:nvPr/>
          </p:nvSpPr>
          <p:spPr>
            <a:xfrm>
              <a:off x="-965048" y="9236065"/>
              <a:ext cx="1354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전체 </a:t>
              </a:r>
              <a:r>
                <a:rPr kumimoji="1"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22.6% ,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평균 </a:t>
              </a:r>
              <a:r>
                <a:rPr kumimoji="1"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24.7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세</a:t>
              </a:r>
              <a:endParaRPr kumimoji="1" lang="en-US" altLang="ko-KR" sz="8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건당 </a:t>
              </a:r>
              <a:r>
                <a:rPr kumimoji="1" lang="en-US" altLang="ko-KR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19,322</a:t>
              </a:r>
              <a:r>
                <a:rPr kumimoji="1" lang="ko-KR" altLang="en-US" sz="8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원 소비 </a:t>
              </a:r>
            </a:p>
          </p:txBody>
        </p:sp>
      </p:grp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513353CE-E2BB-384E-877E-3B65EAFC2A61}"/>
              </a:ext>
            </a:extLst>
          </p:cNvPr>
          <p:cNvCxnSpPr>
            <a:cxnSpLocks/>
          </p:cNvCxnSpPr>
          <p:nvPr/>
        </p:nvCxnSpPr>
        <p:spPr>
          <a:xfrm flipH="1">
            <a:off x="-5167694" y="9561255"/>
            <a:ext cx="598361" cy="359881"/>
          </a:xfrm>
          <a:prstGeom prst="line">
            <a:avLst/>
          </a:prstGeom>
          <a:ln w="9525" cap="flat" cmpd="sng" algn="ctr">
            <a:solidFill>
              <a:srgbClr val="D0CECE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F5EA12F-6CB7-7D42-B6B2-5D10E79507E6}"/>
              </a:ext>
            </a:extLst>
          </p:cNvPr>
          <p:cNvSpPr txBox="1"/>
          <p:nvPr/>
        </p:nvSpPr>
        <p:spPr>
          <a:xfrm>
            <a:off x="-6126951" y="9991929"/>
            <a:ext cx="593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구매</a:t>
            </a:r>
            <a:r>
              <a:rPr kumimoji="1" lang="en-US" altLang="ko-KR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회</a:t>
            </a:r>
            <a:endParaRPr kumimoji="1" lang="en-US" altLang="ko-KR" sz="7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kumimoji="1" lang="ko-KR" altLang="en-US" sz="7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연령 분포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7183F54-20C4-354D-83BA-6466542BDA5F}"/>
              </a:ext>
            </a:extLst>
          </p:cNvPr>
          <p:cNvGrpSpPr/>
          <p:nvPr/>
        </p:nvGrpSpPr>
        <p:grpSpPr>
          <a:xfrm>
            <a:off x="-6420092" y="10867901"/>
            <a:ext cx="1631827" cy="246221"/>
            <a:chOff x="478279" y="5393622"/>
            <a:chExt cx="1666592" cy="246221"/>
          </a:xfrm>
        </p:grpSpPr>
        <p:sp>
          <p:nvSpPr>
            <p:cNvPr id="88" name="삼각형 87">
              <a:extLst>
                <a:ext uri="{FF2B5EF4-FFF2-40B4-BE49-F238E27FC236}">
                  <a16:creationId xmlns:a16="http://schemas.microsoft.com/office/drawing/2014/main" id="{59536226-0F1C-5043-BC0C-259E19EBA7EE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6B20283-1A46-1E40-A6AE-7E9FA5882D50}"/>
                </a:ext>
              </a:extLst>
            </p:cNvPr>
            <p:cNvSpPr txBox="1"/>
            <p:nvPr/>
          </p:nvSpPr>
          <p:spPr>
            <a:xfrm>
              <a:off x="552228" y="5393622"/>
              <a:ext cx="1592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구매수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1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회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연령분포</a:t>
              </a:r>
              <a:endPara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0CA2972-E936-D24E-8679-A80468D0B6F7}"/>
              </a:ext>
            </a:extLst>
          </p:cNvPr>
          <p:cNvGrpSpPr/>
          <p:nvPr/>
        </p:nvGrpSpPr>
        <p:grpSpPr>
          <a:xfrm>
            <a:off x="-6569966" y="4931355"/>
            <a:ext cx="1928984" cy="246221"/>
            <a:chOff x="478279" y="5393622"/>
            <a:chExt cx="1666592" cy="246221"/>
          </a:xfrm>
        </p:grpSpPr>
        <p:sp>
          <p:nvSpPr>
            <p:cNvPr id="92" name="삼각형 91">
              <a:extLst>
                <a:ext uri="{FF2B5EF4-FFF2-40B4-BE49-F238E27FC236}">
                  <a16:creationId xmlns:a16="http://schemas.microsoft.com/office/drawing/2014/main" id="{CBADAB53-4D17-6540-A22E-FBF7B3F5320F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759B4B-C626-EF45-89FB-C38BCF4CC422}"/>
                </a:ext>
              </a:extLst>
            </p:cNvPr>
            <p:cNvSpPr txBox="1"/>
            <p:nvPr/>
          </p:nvSpPr>
          <p:spPr>
            <a:xfrm>
              <a:off x="552228" y="5393622"/>
              <a:ext cx="1592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설명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2CC20C-58A6-D646-97C1-DE16634ECD84}"/>
              </a:ext>
            </a:extLst>
          </p:cNvPr>
          <p:cNvSpPr txBox="1"/>
          <p:nvPr/>
        </p:nvSpPr>
        <p:spPr>
          <a:xfrm>
            <a:off x="9268339" y="9630148"/>
            <a:ext cx="76392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highlight>
                  <a:srgbClr val="F2F2F2"/>
                </a:highlight>
              </a:rPr>
              <a:t>2.7%</a:t>
            </a:r>
            <a:endParaRPr kumimoji="1" lang="ko-KR" altLang="en-US" sz="1600" dirty="0">
              <a:highlight>
                <a:srgbClr val="F2F2F2"/>
              </a:highlight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914FB9A-7D71-B644-A0FC-FADADC0D100E}"/>
              </a:ext>
            </a:extLst>
          </p:cNvPr>
          <p:cNvGrpSpPr/>
          <p:nvPr/>
        </p:nvGrpSpPr>
        <p:grpSpPr>
          <a:xfrm>
            <a:off x="-6585737" y="7155391"/>
            <a:ext cx="2749737" cy="246221"/>
            <a:chOff x="478279" y="5393622"/>
            <a:chExt cx="2191464" cy="246221"/>
          </a:xfrm>
        </p:grpSpPr>
        <p:sp>
          <p:nvSpPr>
            <p:cNvPr id="102" name="삼각형 101">
              <a:extLst>
                <a:ext uri="{FF2B5EF4-FFF2-40B4-BE49-F238E27FC236}">
                  <a16:creationId xmlns:a16="http://schemas.microsoft.com/office/drawing/2014/main" id="{D6E229F8-AE61-D649-8D31-AE999971F07B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B1E3050-CDB9-324A-9A65-58BD3C88A219}"/>
                </a:ext>
              </a:extLst>
            </p:cNvPr>
            <p:cNvSpPr txBox="1"/>
            <p:nvPr/>
          </p:nvSpPr>
          <p:spPr>
            <a:xfrm>
              <a:off x="552227" y="5393622"/>
              <a:ext cx="2117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설명</a:t>
              </a:r>
            </a:p>
          </p:txBody>
        </p:sp>
      </p:grpSp>
      <p:sp>
        <p:nvSpPr>
          <p:cNvPr id="37" name="왼쪽 중괄호[L] 36">
            <a:extLst>
              <a:ext uri="{FF2B5EF4-FFF2-40B4-BE49-F238E27FC236}">
                <a16:creationId xmlns:a16="http://schemas.microsoft.com/office/drawing/2014/main" id="{F26B1B52-55AD-FD43-B865-CBF2F6D9231E}"/>
              </a:ext>
            </a:extLst>
          </p:cNvPr>
          <p:cNvSpPr/>
          <p:nvPr/>
        </p:nvSpPr>
        <p:spPr>
          <a:xfrm rot="16200000">
            <a:off x="-5401410" y="5022013"/>
            <a:ext cx="165293" cy="1683384"/>
          </a:xfrm>
          <a:prstGeom prst="leftBrace">
            <a:avLst>
              <a:gd name="adj1" fmla="val 43036"/>
              <a:gd name="adj2" fmla="val 50000"/>
            </a:avLst>
          </a:prstGeom>
          <a:ln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1D026-4E65-DA4D-928D-5696ACEDF387}"/>
              </a:ext>
            </a:extLst>
          </p:cNvPr>
          <p:cNvSpPr txBox="1"/>
          <p:nvPr/>
        </p:nvSpPr>
        <p:spPr>
          <a:xfrm>
            <a:off x="-5692803" y="5930103"/>
            <a:ext cx="787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 초반</a:t>
            </a:r>
          </a:p>
        </p:txBody>
      </p:sp>
      <p:sp>
        <p:nvSpPr>
          <p:cNvPr id="112" name="왼쪽 중괄호[L] 111">
            <a:extLst>
              <a:ext uri="{FF2B5EF4-FFF2-40B4-BE49-F238E27FC236}">
                <a16:creationId xmlns:a16="http://schemas.microsoft.com/office/drawing/2014/main" id="{B35B25A1-D91E-704C-AA74-ACFBB37223A4}"/>
              </a:ext>
            </a:extLst>
          </p:cNvPr>
          <p:cNvSpPr/>
          <p:nvPr/>
        </p:nvSpPr>
        <p:spPr>
          <a:xfrm rot="16200000">
            <a:off x="-3923483" y="5237106"/>
            <a:ext cx="165293" cy="1258014"/>
          </a:xfrm>
          <a:prstGeom prst="leftBrace">
            <a:avLst>
              <a:gd name="adj1" fmla="val 43036"/>
              <a:gd name="adj2" fmla="val 50000"/>
            </a:avLst>
          </a:prstGeom>
          <a:ln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1AF1CA-FCF2-AD4A-8C0D-0F8B8463AB52}"/>
              </a:ext>
            </a:extLst>
          </p:cNvPr>
          <p:cNvSpPr txBox="1"/>
          <p:nvPr/>
        </p:nvSpPr>
        <p:spPr>
          <a:xfrm>
            <a:off x="-4224879" y="5929330"/>
            <a:ext cx="79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대 중반</a:t>
            </a:r>
          </a:p>
        </p:txBody>
      </p:sp>
      <p:graphicFrame>
        <p:nvGraphicFramePr>
          <p:cNvPr id="30" name="표 33">
            <a:extLst>
              <a:ext uri="{FF2B5EF4-FFF2-40B4-BE49-F238E27FC236}">
                <a16:creationId xmlns:a16="http://schemas.microsoft.com/office/drawing/2014/main" id="{CC65C2D4-D3C7-C847-B9C5-6FB5C0F1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15840"/>
              </p:ext>
            </p:extLst>
          </p:nvPr>
        </p:nvGraphicFramePr>
        <p:xfrm>
          <a:off x="-3920150" y="7601211"/>
          <a:ext cx="2787603" cy="11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50">
                  <a:extLst>
                    <a:ext uri="{9D8B030D-6E8A-4147-A177-3AD203B41FA5}">
                      <a16:colId xmlns:a16="http://schemas.microsoft.com/office/drawing/2014/main" val="1074581439"/>
                    </a:ext>
                  </a:extLst>
                </a:gridCol>
                <a:gridCol w="763351">
                  <a:extLst>
                    <a:ext uri="{9D8B030D-6E8A-4147-A177-3AD203B41FA5}">
                      <a16:colId xmlns:a16="http://schemas.microsoft.com/office/drawing/2014/main" val="1258165769"/>
                    </a:ext>
                  </a:extLst>
                </a:gridCol>
                <a:gridCol w="763351">
                  <a:extLst>
                    <a:ext uri="{9D8B030D-6E8A-4147-A177-3AD203B41FA5}">
                      <a16:colId xmlns:a16="http://schemas.microsoft.com/office/drawing/2014/main" val="657955709"/>
                    </a:ext>
                  </a:extLst>
                </a:gridCol>
                <a:gridCol w="763351">
                  <a:extLst>
                    <a:ext uri="{9D8B030D-6E8A-4147-A177-3AD203B41FA5}">
                      <a16:colId xmlns:a16="http://schemas.microsoft.com/office/drawing/2014/main" val="1050317625"/>
                    </a:ext>
                  </a:extLst>
                </a:gridCol>
              </a:tblGrid>
              <a:tr h="140206"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chemeClr val="bg1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후</a:t>
                      </a:r>
                    </a:p>
                  </a:txBody>
                  <a:tcPr marL="9525" marR="9525" marT="9525" marB="0" anchor="ctr">
                    <a:solidFill>
                      <a:srgbClr val="76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475114"/>
                  </a:ext>
                </a:extLst>
              </a:tr>
              <a:tr h="2002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47.2%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45.7%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36945"/>
                  </a:ext>
                </a:extLst>
              </a:tr>
              <a:tr h="2002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23.1%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22.9%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23.2%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161633"/>
                  </a:ext>
                </a:extLst>
              </a:tr>
              <a:tr h="2002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11.7%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12.6%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12.6%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38315"/>
                  </a:ext>
                </a:extLst>
              </a:tr>
              <a:tr h="2002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6.3%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7.0%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7.2%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70724"/>
                  </a:ext>
                </a:extLst>
              </a:tr>
              <a:tr h="2002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건 이상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8.9%</a:t>
                      </a: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10.3%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11.4%</a:t>
                      </a:r>
                    </a:p>
                  </a:txBody>
                  <a:tcPr marL="9525" marR="9525" marT="9525" marB="0"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7125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363C72-6BFC-6B49-9805-6A563EE46EFB}"/>
              </a:ext>
            </a:extLst>
          </p:cNvPr>
          <p:cNvSpPr/>
          <p:nvPr/>
        </p:nvSpPr>
        <p:spPr>
          <a:xfrm>
            <a:off x="-3418028" y="7456455"/>
            <a:ext cx="2281984" cy="1352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연령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44E9A04-BD3C-CA45-867C-5395946D05A6}"/>
              </a:ext>
            </a:extLst>
          </p:cNvPr>
          <p:cNvSpPr/>
          <p:nvPr/>
        </p:nvSpPr>
        <p:spPr>
          <a:xfrm>
            <a:off x="-3925469" y="7456456"/>
            <a:ext cx="500214" cy="2959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구매건수</a:t>
            </a:r>
            <a:endParaRPr kumimoji="1" lang="ko-KR" altLang="en-US" sz="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87659A7-B439-384E-A07C-562CF18E4AE0}"/>
              </a:ext>
            </a:extLst>
          </p:cNvPr>
          <p:cNvSpPr/>
          <p:nvPr/>
        </p:nvSpPr>
        <p:spPr>
          <a:xfrm>
            <a:off x="-4483020" y="5255221"/>
            <a:ext cx="1271191" cy="499448"/>
          </a:xfrm>
          <a:prstGeom prst="rect">
            <a:avLst/>
          </a:prstGeom>
          <a:noFill/>
          <a:ln w="19050">
            <a:solidFill>
              <a:srgbClr val="FF2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13BB619-D799-8F47-B2C5-5A66CE4C5056}"/>
              </a:ext>
            </a:extLst>
          </p:cNvPr>
          <p:cNvSpPr/>
          <p:nvPr/>
        </p:nvSpPr>
        <p:spPr>
          <a:xfrm>
            <a:off x="9339877" y="9647017"/>
            <a:ext cx="436763" cy="282029"/>
          </a:xfrm>
          <a:prstGeom prst="rect">
            <a:avLst/>
          </a:prstGeom>
          <a:noFill/>
          <a:ln w="19050">
            <a:solidFill>
              <a:srgbClr val="FF2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C0FE5A4-8EEE-BC44-843A-98FCA444200B}"/>
              </a:ext>
            </a:extLst>
          </p:cNvPr>
          <p:cNvSpPr/>
          <p:nvPr/>
        </p:nvSpPr>
        <p:spPr>
          <a:xfrm>
            <a:off x="-6226250" y="7660759"/>
            <a:ext cx="344665" cy="3454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2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C231BE12-97F5-7F4C-A61D-F46CC4E6CC29}"/>
              </a:ext>
            </a:extLst>
          </p:cNvPr>
          <p:cNvSpPr/>
          <p:nvPr/>
        </p:nvSpPr>
        <p:spPr>
          <a:xfrm>
            <a:off x="-596895" y="8347400"/>
            <a:ext cx="366062" cy="366062"/>
          </a:xfrm>
          <a:prstGeom prst="ellips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/>
          </a:p>
        </p:txBody>
      </p:sp>
      <p:graphicFrame>
        <p:nvGraphicFramePr>
          <p:cNvPr id="150" name="차트 149">
            <a:extLst>
              <a:ext uri="{FF2B5EF4-FFF2-40B4-BE49-F238E27FC236}">
                <a16:creationId xmlns:a16="http://schemas.microsoft.com/office/drawing/2014/main" id="{D534BB10-BF87-6941-A2AF-A29A35773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420601"/>
              </p:ext>
            </p:extLst>
          </p:nvPr>
        </p:nvGraphicFramePr>
        <p:xfrm>
          <a:off x="-6775714" y="7727116"/>
          <a:ext cx="2787603" cy="101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D1FAB81-6961-6E44-A644-38A8FB744F5E}"/>
              </a:ext>
            </a:extLst>
          </p:cNvPr>
          <p:cNvSpPr/>
          <p:nvPr/>
        </p:nvSpPr>
        <p:spPr>
          <a:xfrm>
            <a:off x="-6504512" y="7457143"/>
            <a:ext cx="2575792" cy="1352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회원수</a:t>
            </a:r>
            <a:r>
              <a:rPr kumimoji="1" lang="ko-KR" altLang="en-US" sz="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비율</a:t>
            </a:r>
          </a:p>
        </p:txBody>
      </p:sp>
      <p:graphicFrame>
        <p:nvGraphicFramePr>
          <p:cNvPr id="7" name="표 33">
            <a:extLst>
              <a:ext uri="{FF2B5EF4-FFF2-40B4-BE49-F238E27FC236}">
                <a16:creationId xmlns:a16="http://schemas.microsoft.com/office/drawing/2014/main" id="{7F747B29-4134-EE44-9068-CA1396E7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82277"/>
              </p:ext>
            </p:extLst>
          </p:nvPr>
        </p:nvGraphicFramePr>
        <p:xfrm>
          <a:off x="11046735" y="9593005"/>
          <a:ext cx="2046334" cy="15087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28469">
                  <a:extLst>
                    <a:ext uri="{9D8B030D-6E8A-4147-A177-3AD203B41FA5}">
                      <a16:colId xmlns:a16="http://schemas.microsoft.com/office/drawing/2014/main" val="298804529"/>
                    </a:ext>
                  </a:extLst>
                </a:gridCol>
                <a:gridCol w="1035754">
                  <a:extLst>
                    <a:ext uri="{9D8B030D-6E8A-4147-A177-3AD203B41FA5}">
                      <a16:colId xmlns:a16="http://schemas.microsoft.com/office/drawing/2014/main" val="3474856687"/>
                    </a:ext>
                  </a:extLst>
                </a:gridCol>
                <a:gridCol w="682111">
                  <a:extLst>
                    <a:ext uri="{9D8B030D-6E8A-4147-A177-3AD203B41FA5}">
                      <a16:colId xmlns:a16="http://schemas.microsoft.com/office/drawing/2014/main" val="1887885810"/>
                    </a:ext>
                  </a:extLst>
                </a:gridCol>
              </a:tblGrid>
              <a:tr h="18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</a:t>
                      </a:r>
                      <a:endParaRPr lang="ko-KR" altLang="en-US" sz="900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반품 카테고리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집계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05512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단순변심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61.8%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457202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상품불량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86729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오배송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44951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교환요청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80831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일부상품누락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068721"/>
                  </a:ext>
                </a:extLst>
              </a:tr>
              <a:tr h="175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20.1%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22695"/>
                  </a:ext>
                </a:extLst>
              </a:tr>
            </a:tbl>
          </a:graphicData>
        </a:graphic>
      </p:graphicFrame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5CED1DB8-B594-D241-BAE6-73D156A6BC85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9814662" y="10063753"/>
            <a:ext cx="308645" cy="367108"/>
          </a:xfrm>
          <a:prstGeom prst="line">
            <a:avLst/>
          </a:prstGeom>
          <a:ln w="9525" cap="flat" cmpd="sng" algn="ctr">
            <a:solidFill>
              <a:srgbClr val="D0CECE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89B99E7-0A4D-7F4C-BF89-553B2063DF2A}"/>
              </a:ext>
            </a:extLst>
          </p:cNvPr>
          <p:cNvSpPr txBox="1"/>
          <p:nvPr/>
        </p:nvSpPr>
        <p:spPr>
          <a:xfrm>
            <a:off x="9696400" y="10430861"/>
            <a:ext cx="853814" cy="33855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0" i="0" u="none" strike="noStrike" baseline="0">
                <a:solidFill>
                  <a:prstClr val="black"/>
                </a:solidFill>
                <a:highlight>
                  <a:srgbClr val="F2F2F2"/>
                </a:highlight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718FFF98-22B5-FC4F-AC97-0F24625FD820}" type="CATEGORYNAME">
              <a:rPr lang="ko-KR" altLang="en-US" sz="800"/>
              <a:pPr/>
              <a:t>반품완료 합계</a:t>
            </a:fld>
            <a:r>
              <a:rPr lang="ko-KR" altLang="en-US" sz="800" dirty="0"/>
              <a:t>
</a:t>
            </a:r>
            <a:fld id="{76DE65D3-D3CB-7743-B038-8867856E486A}" type="VALUE">
              <a:rPr lang="en-US" altLang="ko-KR" sz="800" smtClean="0"/>
              <a:pPr/>
              <a:t>161,200 </a:t>
            </a:fld>
            <a:endParaRPr lang="ko-KR" altLang="en-US" sz="8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7F0519-325A-4941-9BCB-ED45866EC501}"/>
              </a:ext>
            </a:extLst>
          </p:cNvPr>
          <p:cNvSpPr/>
          <p:nvPr/>
        </p:nvSpPr>
        <p:spPr>
          <a:xfrm>
            <a:off x="-3488920" y="6470551"/>
            <a:ext cx="31829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 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교환은 정식 프로세스로 등록되지 않아 반품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환불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현황을 중심으로 분석함</a:t>
            </a:r>
            <a:r>
              <a:rPr kumimoji="1" lang="en-US" altLang="ko-KR" sz="700" dirty="0">
                <a:solidFill>
                  <a:schemeClr val="bg2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8A0D36-7595-2D42-ADEF-F0C37DD82150}"/>
              </a:ext>
            </a:extLst>
          </p:cNvPr>
          <p:cNvSpPr txBox="1"/>
          <p:nvPr/>
        </p:nvSpPr>
        <p:spPr>
          <a:xfrm>
            <a:off x="260350" y="1092098"/>
            <a:ext cx="19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Background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F3ECD74-53C9-6749-9DCB-9E853A0E342E}"/>
              </a:ext>
            </a:extLst>
          </p:cNvPr>
          <p:cNvGrpSpPr/>
          <p:nvPr/>
        </p:nvGrpSpPr>
        <p:grpSpPr>
          <a:xfrm>
            <a:off x="390308" y="8259872"/>
            <a:ext cx="2045127" cy="276999"/>
            <a:chOff x="400253" y="2984327"/>
            <a:chExt cx="2045127" cy="276999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C20FB525-A9A1-DE45-BDE8-77F956809DCB}"/>
                </a:ext>
              </a:extLst>
            </p:cNvPr>
            <p:cNvGrpSpPr/>
            <p:nvPr/>
          </p:nvGrpSpPr>
          <p:grpSpPr>
            <a:xfrm>
              <a:off x="400253" y="3019455"/>
              <a:ext cx="2045127" cy="205728"/>
              <a:chOff x="-4203702" y="3860800"/>
              <a:chExt cx="4039990" cy="406400"/>
            </a:xfrm>
          </p:grpSpPr>
          <p:sp>
            <p:nvSpPr>
              <p:cNvPr id="163" name="모서리가 둥근 직사각형 162">
                <a:extLst>
                  <a:ext uri="{FF2B5EF4-FFF2-40B4-BE49-F238E27FC236}">
                    <a16:creationId xmlns:a16="http://schemas.microsoft.com/office/drawing/2014/main" id="{E438F444-27E4-EE4D-9691-CCC5D0E13419}"/>
                  </a:ext>
                </a:extLst>
              </p:cNvPr>
              <p:cNvSpPr/>
              <p:nvPr/>
            </p:nvSpPr>
            <p:spPr>
              <a:xfrm>
                <a:off x="-4203702" y="3860800"/>
                <a:ext cx="4039990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C2C3D6C3-C4E9-BC43-A185-9F10BB515C49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3FC3B42-6521-2E47-86C0-CD81CE2A52E6}"/>
                </a:ext>
              </a:extLst>
            </p:cNvPr>
            <p:cNvSpPr txBox="1"/>
            <p:nvPr/>
          </p:nvSpPr>
          <p:spPr>
            <a:xfrm>
              <a:off x="593204" y="2984327"/>
              <a:ext cx="1741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</a:t>
              </a:r>
              <a:r>
                <a:rPr kumimoji="1" lang="ko-KR" altLang="en-US" sz="1200" b="1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구매 주기</a:t>
              </a:r>
              <a:endParaRPr kumimoji="1" lang="ko-KR" altLang="en-US" sz="1200" b="1" dirty="0">
                <a:solidFill>
                  <a:prstClr val="whit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BF6260BE-3A35-B24E-B53D-0BC271E97124}"/>
              </a:ext>
            </a:extLst>
          </p:cNvPr>
          <p:cNvSpPr txBox="1"/>
          <p:nvPr/>
        </p:nvSpPr>
        <p:spPr>
          <a:xfrm>
            <a:off x="381165" y="8509659"/>
            <a:ext cx="621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ㅇㅇ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67" name="차트 166">
            <a:extLst>
              <a:ext uri="{FF2B5EF4-FFF2-40B4-BE49-F238E27FC236}">
                <a16:creationId xmlns:a16="http://schemas.microsoft.com/office/drawing/2014/main" id="{94CDFE6F-8B12-8E40-A9EC-5519DAE30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471804"/>
              </p:ext>
            </p:extLst>
          </p:nvPr>
        </p:nvGraphicFramePr>
        <p:xfrm>
          <a:off x="7898725" y="10520996"/>
          <a:ext cx="2928816" cy="1953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1" name="타원 170">
            <a:extLst>
              <a:ext uri="{FF2B5EF4-FFF2-40B4-BE49-F238E27FC236}">
                <a16:creationId xmlns:a16="http://schemas.microsoft.com/office/drawing/2014/main" id="{E7120597-FA6D-E249-A379-F25E8ED6C96D}"/>
              </a:ext>
            </a:extLst>
          </p:cNvPr>
          <p:cNvSpPr/>
          <p:nvPr/>
        </p:nvSpPr>
        <p:spPr>
          <a:xfrm>
            <a:off x="8745164" y="11073270"/>
            <a:ext cx="817163" cy="8171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FA29CA-70A7-E142-AC25-96BFC5C60CB1}"/>
              </a:ext>
            </a:extLst>
          </p:cNvPr>
          <p:cNvSpPr txBox="1"/>
          <p:nvPr/>
        </p:nvSpPr>
        <p:spPr>
          <a:xfrm>
            <a:off x="8742837" y="11283321"/>
            <a:ext cx="81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결제수단</a:t>
            </a:r>
            <a:endParaRPr lang="en-US" altLang="ko-KR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en-US" altLang="ko-KR" sz="1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1,253,729</a:t>
            </a:r>
            <a:endParaRPr kumimoji="1" lang="ko-KR" altLang="en-US" sz="1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243EF881-A1B9-E446-8C5F-A7CEB8BCDF89}"/>
              </a:ext>
            </a:extLst>
          </p:cNvPr>
          <p:cNvCxnSpPr>
            <a:cxnSpLocks/>
          </p:cNvCxnSpPr>
          <p:nvPr/>
        </p:nvCxnSpPr>
        <p:spPr>
          <a:xfrm flipV="1">
            <a:off x="-834630" y="10194321"/>
            <a:ext cx="188701" cy="164936"/>
          </a:xfrm>
          <a:prstGeom prst="line">
            <a:avLst/>
          </a:prstGeom>
          <a:ln w="9525" cap="flat" cmpd="sng" algn="ctr">
            <a:solidFill>
              <a:srgbClr val="A6A6A6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자유형 126">
            <a:extLst>
              <a:ext uri="{FF2B5EF4-FFF2-40B4-BE49-F238E27FC236}">
                <a16:creationId xmlns:a16="http://schemas.microsoft.com/office/drawing/2014/main" id="{9E95FB1E-87D8-5441-94E0-35535C4F673C}"/>
              </a:ext>
            </a:extLst>
          </p:cNvPr>
          <p:cNvSpPr/>
          <p:nvPr/>
        </p:nvSpPr>
        <p:spPr>
          <a:xfrm rot="16622771">
            <a:off x="8587834" y="10966159"/>
            <a:ext cx="1736655" cy="1110917"/>
          </a:xfrm>
          <a:custGeom>
            <a:avLst/>
            <a:gdLst>
              <a:gd name="connsiteX0" fmla="*/ 1705494 w 1738623"/>
              <a:gd name="connsiteY0" fmla="*/ 0 h 1112176"/>
              <a:gd name="connsiteX1" fmla="*/ 1425645 w 1738623"/>
              <a:gd name="connsiteY1" fmla="*/ 909850 h 1112176"/>
              <a:gd name="connsiteX2" fmla="*/ 478334 w 1738623"/>
              <a:gd name="connsiteY2" fmla="*/ 1018843 h 1112176"/>
              <a:gd name="connsiteX3" fmla="*/ 1102 w 1738623"/>
              <a:gd name="connsiteY3" fmla="*/ 194840 h 1112176"/>
              <a:gd name="connsiteX4" fmla="*/ 422865 w 1738623"/>
              <a:gd name="connsiteY4" fmla="*/ 216152 h 1112176"/>
              <a:gd name="connsiteX5" fmla="*/ 420796 w 1738623"/>
              <a:gd name="connsiteY5" fmla="*/ 236675 h 1112176"/>
              <a:gd name="connsiteX6" fmla="*/ 869644 w 1738623"/>
              <a:gd name="connsiteY6" fmla="*/ 685523 h 1112176"/>
              <a:gd name="connsiteX7" fmla="*/ 1318492 w 1738623"/>
              <a:gd name="connsiteY7" fmla="*/ 236675 h 1112176"/>
              <a:gd name="connsiteX8" fmla="*/ 1309373 w 1738623"/>
              <a:gd name="connsiteY8" fmla="*/ 146216 h 1112176"/>
              <a:gd name="connsiteX9" fmla="*/ 1299925 w 1738623"/>
              <a:gd name="connsiteY9" fmla="*/ 115778 h 1112176"/>
              <a:gd name="connsiteX10" fmla="*/ 1705494 w 1738623"/>
              <a:gd name="connsiteY10" fmla="*/ 0 h 111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8623" h="1112176">
                <a:moveTo>
                  <a:pt x="1705494" y="0"/>
                </a:moveTo>
                <a:cubicBezTo>
                  <a:pt x="1799426" y="332203"/>
                  <a:pt x="1689737" y="688825"/>
                  <a:pt x="1425645" y="909850"/>
                </a:cubicBezTo>
                <a:cubicBezTo>
                  <a:pt x="1159644" y="1132473"/>
                  <a:pt x="787533" y="1175286"/>
                  <a:pt x="478334" y="1018843"/>
                </a:cubicBezTo>
                <a:cubicBezTo>
                  <a:pt x="170945" y="863315"/>
                  <a:pt x="-16184" y="540213"/>
                  <a:pt x="1102" y="194840"/>
                </a:cubicBezTo>
                <a:lnTo>
                  <a:pt x="422865" y="216152"/>
                </a:lnTo>
                <a:lnTo>
                  <a:pt x="420796" y="236675"/>
                </a:lnTo>
                <a:cubicBezTo>
                  <a:pt x="420796" y="484567"/>
                  <a:pt x="621752" y="685523"/>
                  <a:pt x="869644" y="685523"/>
                </a:cubicBezTo>
                <a:cubicBezTo>
                  <a:pt x="1117536" y="685523"/>
                  <a:pt x="1318492" y="484567"/>
                  <a:pt x="1318492" y="236675"/>
                </a:cubicBezTo>
                <a:cubicBezTo>
                  <a:pt x="1318492" y="205688"/>
                  <a:pt x="1315352" y="175435"/>
                  <a:pt x="1309373" y="146216"/>
                </a:cubicBezTo>
                <a:lnTo>
                  <a:pt x="1299925" y="115778"/>
                </a:lnTo>
                <a:lnTo>
                  <a:pt x="1705494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6F6F003-A5B3-A74D-937D-BFCCD579CD5D}"/>
              </a:ext>
            </a:extLst>
          </p:cNvPr>
          <p:cNvGrpSpPr/>
          <p:nvPr/>
        </p:nvGrpSpPr>
        <p:grpSpPr>
          <a:xfrm>
            <a:off x="3698015" y="9509621"/>
            <a:ext cx="1821210" cy="246221"/>
            <a:chOff x="478279" y="5393622"/>
            <a:chExt cx="1821210" cy="246221"/>
          </a:xfrm>
        </p:grpSpPr>
        <p:sp>
          <p:nvSpPr>
            <p:cNvPr id="137" name="삼각형 136">
              <a:extLst>
                <a:ext uri="{FF2B5EF4-FFF2-40B4-BE49-F238E27FC236}">
                  <a16:creationId xmlns:a16="http://schemas.microsoft.com/office/drawing/2014/main" id="{E9B2C2AE-30AC-FD48-86EC-4D0237741DC7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FE45636-056F-654F-B99A-655776267B31}"/>
                </a:ext>
              </a:extLst>
            </p:cNvPr>
            <p:cNvSpPr txBox="1"/>
            <p:nvPr/>
          </p:nvSpPr>
          <p:spPr>
            <a:xfrm>
              <a:off x="552228" y="5393622"/>
              <a:ext cx="17472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결제수단 기준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주문별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거래액</a:t>
              </a:r>
              <a:endPara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0B9B017-8EFA-5347-AD1B-A5127F5AEEE0}"/>
              </a:ext>
            </a:extLst>
          </p:cNvPr>
          <p:cNvGrpSpPr/>
          <p:nvPr/>
        </p:nvGrpSpPr>
        <p:grpSpPr>
          <a:xfrm>
            <a:off x="678556" y="9509621"/>
            <a:ext cx="2574052" cy="246221"/>
            <a:chOff x="478279" y="5393622"/>
            <a:chExt cx="2628891" cy="246221"/>
          </a:xfrm>
        </p:grpSpPr>
        <p:sp>
          <p:nvSpPr>
            <p:cNvPr id="149" name="삼각형 148">
              <a:extLst>
                <a:ext uri="{FF2B5EF4-FFF2-40B4-BE49-F238E27FC236}">
                  <a16:creationId xmlns:a16="http://schemas.microsoft.com/office/drawing/2014/main" id="{8D7EF733-28B8-2441-A7C0-B1C80B7D633D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EE74774-FD66-894C-B53E-45B036BD4E9F}"/>
                </a:ext>
              </a:extLst>
            </p:cNvPr>
            <p:cNvSpPr txBox="1"/>
            <p:nvPr/>
          </p:nvSpPr>
          <p:spPr>
            <a:xfrm>
              <a:off x="552227" y="5393622"/>
              <a:ext cx="2554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범주별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회원수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</a:p>
          </p:txBody>
        </p:sp>
      </p:grpSp>
      <p:graphicFrame>
        <p:nvGraphicFramePr>
          <p:cNvPr id="153" name="차트 152">
            <a:extLst>
              <a:ext uri="{FF2B5EF4-FFF2-40B4-BE49-F238E27FC236}">
                <a16:creationId xmlns:a16="http://schemas.microsoft.com/office/drawing/2014/main" id="{A877E1D2-ADE2-4749-B3CF-358CE0A8A9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09995"/>
              </p:ext>
            </p:extLst>
          </p:nvPr>
        </p:nvGraphicFramePr>
        <p:xfrm>
          <a:off x="796556" y="9740333"/>
          <a:ext cx="3795748" cy="1922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B78FBEC1-E859-1645-BA1D-392727BFF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93" y="6018340"/>
            <a:ext cx="3026104" cy="14078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BB1961-40D7-3445-BF83-DD22F1A21F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951" y="5904706"/>
            <a:ext cx="2785799" cy="1822410"/>
          </a:xfrm>
          <a:prstGeom prst="rect">
            <a:avLst/>
          </a:prstGeom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053FFF24-9A48-114F-BD6B-16E59C97D9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5943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2ACE4AE-D057-ED4A-B3A6-0A003B9F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469" y="9857257"/>
            <a:ext cx="3178864" cy="15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2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002E80-FB63-3C48-A555-46242CF08FCB}"/>
              </a:ext>
            </a:extLst>
          </p:cNvPr>
          <p:cNvSpPr/>
          <p:nvPr/>
        </p:nvSpPr>
        <p:spPr>
          <a:xfrm>
            <a:off x="268966" y="1574157"/>
            <a:ext cx="6319353" cy="102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ECD3AB5-3708-BA41-8F8A-71E1DC5EEC72}"/>
              </a:ext>
            </a:extLst>
          </p:cNvPr>
          <p:cNvGrpSpPr/>
          <p:nvPr/>
        </p:nvGrpSpPr>
        <p:grpSpPr>
          <a:xfrm>
            <a:off x="-6775578" y="5240871"/>
            <a:ext cx="1802515" cy="276999"/>
            <a:chOff x="400254" y="2984327"/>
            <a:chExt cx="1802515" cy="27699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DA40B27-5981-1D44-A3DB-EAC2E4A9B32E}"/>
                </a:ext>
              </a:extLst>
            </p:cNvPr>
            <p:cNvGrpSpPr/>
            <p:nvPr/>
          </p:nvGrpSpPr>
          <p:grpSpPr>
            <a:xfrm>
              <a:off x="400254" y="3019455"/>
              <a:ext cx="1802515" cy="205728"/>
              <a:chOff x="-4203700" y="3860800"/>
              <a:chExt cx="3560729" cy="406400"/>
            </a:xfrm>
          </p:grpSpPr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46496B1D-BD11-0A49-9BAC-7F994213F818}"/>
                  </a:ext>
                </a:extLst>
              </p:cNvPr>
              <p:cNvSpPr/>
              <p:nvPr/>
            </p:nvSpPr>
            <p:spPr>
              <a:xfrm>
                <a:off x="-4203700" y="3860800"/>
                <a:ext cx="3560729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B4EED56C-C99E-0244-8CCD-62495CAA510C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9249FE-7D41-FC4C-8F59-C30CC07C353F}"/>
                </a:ext>
              </a:extLst>
            </p:cNvPr>
            <p:cNvSpPr txBox="1"/>
            <p:nvPr/>
          </p:nvSpPr>
          <p:spPr>
            <a:xfrm>
              <a:off x="593204" y="2984327"/>
              <a:ext cx="14835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제목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4544662-4878-1348-94D5-861288EC2927}"/>
              </a:ext>
            </a:extLst>
          </p:cNvPr>
          <p:cNvSpPr txBox="1"/>
          <p:nvPr/>
        </p:nvSpPr>
        <p:spPr>
          <a:xfrm>
            <a:off x="-6803532" y="5494866"/>
            <a:ext cx="6203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내용</a:t>
            </a:r>
            <a:endParaRPr lang="en-US" altLang="ko-KR" sz="1100" dirty="0">
              <a:solidFill>
                <a:prstClr val="black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6AB807F-5E4E-3D4E-8DE3-E0CE22C8566C}"/>
              </a:ext>
            </a:extLst>
          </p:cNvPr>
          <p:cNvGrpSpPr/>
          <p:nvPr/>
        </p:nvGrpSpPr>
        <p:grpSpPr>
          <a:xfrm>
            <a:off x="-4996562" y="5318482"/>
            <a:ext cx="4714389" cy="530087"/>
            <a:chOff x="-4851667" y="4898325"/>
            <a:chExt cx="4714389" cy="53008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C369AE-8239-9441-8FE1-2341A375507B}"/>
                </a:ext>
              </a:extLst>
            </p:cNvPr>
            <p:cNvSpPr/>
            <p:nvPr/>
          </p:nvSpPr>
          <p:spPr>
            <a:xfrm>
              <a:off x="-4851667" y="4898325"/>
              <a:ext cx="530087" cy="5300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6044D5-7B9D-BF4B-B116-5F19755D19D7}"/>
                </a:ext>
              </a:extLst>
            </p:cNvPr>
            <p:cNvSpPr/>
            <p:nvPr/>
          </p:nvSpPr>
          <p:spPr>
            <a:xfrm>
              <a:off x="-3800172" y="4898325"/>
              <a:ext cx="530087" cy="530087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946AC72-8DF9-4246-84BA-ED11654DC3F0}"/>
                </a:ext>
              </a:extLst>
            </p:cNvPr>
            <p:cNvSpPr/>
            <p:nvPr/>
          </p:nvSpPr>
          <p:spPr>
            <a:xfrm>
              <a:off x="-4316985" y="4898325"/>
              <a:ext cx="530087" cy="530087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B2FC320-A77E-0B4A-AB72-E41CC26320C2}"/>
                </a:ext>
              </a:extLst>
            </p:cNvPr>
            <p:cNvSpPr/>
            <p:nvPr/>
          </p:nvSpPr>
          <p:spPr>
            <a:xfrm>
              <a:off x="-3261406" y="4898325"/>
              <a:ext cx="530087" cy="53008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F25CF73-071D-AE4F-AA9A-5A080A0B8BCD}"/>
                </a:ext>
              </a:extLst>
            </p:cNvPr>
            <p:cNvSpPr/>
            <p:nvPr/>
          </p:nvSpPr>
          <p:spPr>
            <a:xfrm>
              <a:off x="-2742295" y="4898325"/>
              <a:ext cx="530087" cy="53008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D8B8EF7-8F24-C54E-812B-AC912B4008A4}"/>
                </a:ext>
              </a:extLst>
            </p:cNvPr>
            <p:cNvSpPr/>
            <p:nvPr/>
          </p:nvSpPr>
          <p:spPr>
            <a:xfrm>
              <a:off x="-2223184" y="4898325"/>
              <a:ext cx="530087" cy="53008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D2F51BE-760D-8149-84EB-AEECC59A37C9}"/>
                </a:ext>
              </a:extLst>
            </p:cNvPr>
            <p:cNvSpPr/>
            <p:nvPr/>
          </p:nvSpPr>
          <p:spPr>
            <a:xfrm>
              <a:off x="-1693097" y="4898325"/>
              <a:ext cx="530087" cy="53008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135C5EA-1618-E04D-AE91-4412A0C3F69A}"/>
                </a:ext>
              </a:extLst>
            </p:cNvPr>
            <p:cNvSpPr/>
            <p:nvPr/>
          </p:nvSpPr>
          <p:spPr>
            <a:xfrm>
              <a:off x="-1176283" y="4898325"/>
              <a:ext cx="530087" cy="53008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D964DBE-F16B-8D44-92C3-E3F76A17B90B}"/>
                </a:ext>
              </a:extLst>
            </p:cNvPr>
            <p:cNvSpPr/>
            <p:nvPr/>
          </p:nvSpPr>
          <p:spPr>
            <a:xfrm>
              <a:off x="-667365" y="4898325"/>
              <a:ext cx="530087" cy="530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658492AD-8F2A-994E-8BA0-BEDE6D7E5BD6}"/>
              </a:ext>
            </a:extLst>
          </p:cNvPr>
          <p:cNvSpPr txBox="1"/>
          <p:nvPr/>
        </p:nvSpPr>
        <p:spPr>
          <a:xfrm>
            <a:off x="-6803532" y="8857527"/>
            <a:ext cx="6129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prstClr val="black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내용</a:t>
            </a:r>
          </a:p>
        </p:txBody>
      </p:sp>
      <p:graphicFrame>
        <p:nvGraphicFramePr>
          <p:cNvPr id="126" name="차트 125">
            <a:extLst>
              <a:ext uri="{FF2B5EF4-FFF2-40B4-BE49-F238E27FC236}">
                <a16:creationId xmlns:a16="http://schemas.microsoft.com/office/drawing/2014/main" id="{FEA06F97-19E2-144F-AC66-2D443FC81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915537"/>
              </p:ext>
            </p:extLst>
          </p:nvPr>
        </p:nvGraphicFramePr>
        <p:xfrm>
          <a:off x="-7134149" y="373219"/>
          <a:ext cx="2752839" cy="215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EA666C99-EC0C-B947-AB3A-F7D23C576713}"/>
              </a:ext>
            </a:extLst>
          </p:cNvPr>
          <p:cNvSpPr/>
          <p:nvPr/>
        </p:nvSpPr>
        <p:spPr>
          <a:xfrm>
            <a:off x="-2782461" y="5554215"/>
            <a:ext cx="2194595" cy="1403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연령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E1CDA56-B0DB-3E49-84EF-0904067DD50C}"/>
              </a:ext>
            </a:extLst>
          </p:cNvPr>
          <p:cNvSpPr/>
          <p:nvPr/>
        </p:nvSpPr>
        <p:spPr>
          <a:xfrm>
            <a:off x="-2326149" y="5089941"/>
            <a:ext cx="938536" cy="3282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구매건수</a:t>
            </a:r>
            <a:endParaRPr kumimoji="1" lang="ko-KR" altLang="en-US" sz="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10A707B-D4E1-0149-92EC-453C7D2995BE}"/>
              </a:ext>
            </a:extLst>
          </p:cNvPr>
          <p:cNvSpPr/>
          <p:nvPr/>
        </p:nvSpPr>
        <p:spPr>
          <a:xfrm>
            <a:off x="-7134926" y="155089"/>
            <a:ext cx="2802256" cy="1156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회원수</a:t>
            </a:r>
            <a:endParaRPr kumimoji="1" lang="ko-KR" altLang="en-US" sz="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69F30E-666B-024C-9C1D-F95145AD1B04}"/>
              </a:ext>
            </a:extLst>
          </p:cNvPr>
          <p:cNvSpPr/>
          <p:nvPr/>
        </p:nvSpPr>
        <p:spPr>
          <a:xfrm>
            <a:off x="-3764692" y="8371512"/>
            <a:ext cx="309076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ko-KR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</a:t>
            </a:r>
            <a:r>
              <a:rPr kumimoji="1"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시간대</a:t>
            </a:r>
            <a:r>
              <a:rPr lang="en-US" altLang="ko-KR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범주</a:t>
            </a:r>
            <a:r>
              <a:rPr lang="en-US" altLang="ko-KR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는 시를 기준으로 처리함</a:t>
            </a:r>
            <a:r>
              <a:rPr lang="en-US" altLang="ko-KR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ex) 13:00 ~ 13:59</a:t>
            </a:r>
            <a:r>
              <a:rPr lang="ko-KR" altLang="en-US" sz="700" dirty="0" err="1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13</a:t>
            </a:r>
            <a:r>
              <a:rPr lang="ko-KR" altLang="en-US" sz="700" dirty="0" err="1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으로</a:t>
            </a:r>
            <a:r>
              <a:rPr lang="ko-KR" altLang="en-US" sz="700" dirty="0">
                <a:solidFill>
                  <a:srgbClr val="E7E6E6">
                    <a:lumMod val="50000"/>
                  </a:srgb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처리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145D085-7F4D-1446-BFDD-D2CC303AE22E}"/>
              </a:ext>
            </a:extLst>
          </p:cNvPr>
          <p:cNvGrpSpPr/>
          <p:nvPr/>
        </p:nvGrpSpPr>
        <p:grpSpPr>
          <a:xfrm>
            <a:off x="-4920214" y="6336821"/>
            <a:ext cx="1631827" cy="246221"/>
            <a:chOff x="478279" y="5393622"/>
            <a:chExt cx="1666592" cy="246221"/>
          </a:xfrm>
        </p:grpSpPr>
        <p:sp>
          <p:nvSpPr>
            <p:cNvPr id="80" name="삼각형 79">
              <a:extLst>
                <a:ext uri="{FF2B5EF4-FFF2-40B4-BE49-F238E27FC236}">
                  <a16:creationId xmlns:a16="http://schemas.microsoft.com/office/drawing/2014/main" id="{BBADC049-2717-EB4E-BAD0-535E47D73C46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3E47A8-5F66-9A4A-B56D-9F6EEC0C33D1}"/>
                </a:ext>
              </a:extLst>
            </p:cNvPr>
            <p:cNvSpPr txBox="1"/>
            <p:nvPr/>
          </p:nvSpPr>
          <p:spPr>
            <a:xfrm>
              <a:off x="552228" y="5393622"/>
              <a:ext cx="1592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설명</a:t>
              </a:r>
            </a:p>
          </p:txBody>
        </p:sp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id="{F1DEEAA1-1B53-0241-9847-2C72BBF1B298}"/>
              </a:ext>
            </a:extLst>
          </p:cNvPr>
          <p:cNvSpPr/>
          <p:nvPr/>
        </p:nvSpPr>
        <p:spPr>
          <a:xfrm>
            <a:off x="-3065982" y="6633401"/>
            <a:ext cx="625589" cy="625589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7BC37D1-8C8B-B04E-93B8-1FB7EFE149B8}"/>
              </a:ext>
            </a:extLst>
          </p:cNvPr>
          <p:cNvSpPr/>
          <p:nvPr/>
        </p:nvSpPr>
        <p:spPr>
          <a:xfrm>
            <a:off x="-1336598" y="6452945"/>
            <a:ext cx="456245" cy="456245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074DBE6-69C9-D441-A8CB-C3EFDE544EA4}"/>
              </a:ext>
            </a:extLst>
          </p:cNvPr>
          <p:cNvSpPr/>
          <p:nvPr/>
        </p:nvSpPr>
        <p:spPr>
          <a:xfrm>
            <a:off x="-1823739" y="6982204"/>
            <a:ext cx="338410" cy="338410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93510A7-7BFD-E74F-BEB4-E307BC127ACE}"/>
              </a:ext>
            </a:extLst>
          </p:cNvPr>
          <p:cNvGrpSpPr/>
          <p:nvPr/>
        </p:nvGrpSpPr>
        <p:grpSpPr>
          <a:xfrm>
            <a:off x="-2530162" y="7683205"/>
            <a:ext cx="1200275" cy="200055"/>
            <a:chOff x="-966738" y="9222404"/>
            <a:chExt cx="1354130" cy="359881"/>
          </a:xfrm>
        </p:grpSpPr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F9B506E3-80AA-8C4A-AA87-8BC53D0FDA40}"/>
                </a:ext>
              </a:extLst>
            </p:cNvPr>
            <p:cNvSpPr/>
            <p:nvPr/>
          </p:nvSpPr>
          <p:spPr>
            <a:xfrm>
              <a:off x="-966738" y="9222404"/>
              <a:ext cx="1354130" cy="359881"/>
            </a:xfrm>
            <a:prstGeom prst="round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05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3CD540-0156-DD4A-B748-140118BA0F6B}"/>
                </a:ext>
              </a:extLst>
            </p:cNvPr>
            <p:cNvSpPr txBox="1"/>
            <p:nvPr/>
          </p:nvSpPr>
          <p:spPr>
            <a:xfrm>
              <a:off x="-917653" y="9222404"/>
              <a:ext cx="1239920" cy="275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22:00</a:t>
              </a:r>
              <a:r>
                <a:rPr kumimoji="1"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~</a:t>
              </a:r>
              <a:r>
                <a:rPr kumimoji="1"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en-US" altLang="ko-KR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23:59</a:t>
              </a:r>
              <a:r>
                <a:rPr kumimoji="1" lang="ko-KR" altLang="en-US" sz="7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상승 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803D671-F79B-B741-9FA6-996849A5E1C0}"/>
              </a:ext>
            </a:extLst>
          </p:cNvPr>
          <p:cNvGrpSpPr/>
          <p:nvPr/>
        </p:nvGrpSpPr>
        <p:grpSpPr>
          <a:xfrm>
            <a:off x="-6653659" y="9701525"/>
            <a:ext cx="1950880" cy="246221"/>
            <a:chOff x="478279" y="5393622"/>
            <a:chExt cx="1992442" cy="246221"/>
          </a:xfrm>
        </p:grpSpPr>
        <p:sp>
          <p:nvSpPr>
            <p:cNvPr id="109" name="삼각형 108">
              <a:extLst>
                <a:ext uri="{FF2B5EF4-FFF2-40B4-BE49-F238E27FC236}">
                  <a16:creationId xmlns:a16="http://schemas.microsoft.com/office/drawing/2014/main" id="{5FF44231-B122-5F4D-88C5-0A1468E087E8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36891BE-CD5A-7548-8938-69434C1E39C2}"/>
                </a:ext>
              </a:extLst>
            </p:cNvPr>
            <p:cNvSpPr txBox="1"/>
            <p:nvPr/>
          </p:nvSpPr>
          <p:spPr>
            <a:xfrm>
              <a:off x="552228" y="5393622"/>
              <a:ext cx="19184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설명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24EAEBF-ED03-6A4D-9504-8A6B76AC191C}"/>
              </a:ext>
            </a:extLst>
          </p:cNvPr>
          <p:cNvGrpSpPr/>
          <p:nvPr/>
        </p:nvGrpSpPr>
        <p:grpSpPr>
          <a:xfrm>
            <a:off x="-6653659" y="6332568"/>
            <a:ext cx="1631827" cy="246221"/>
            <a:chOff x="478279" y="5393622"/>
            <a:chExt cx="1666592" cy="246221"/>
          </a:xfrm>
        </p:grpSpPr>
        <p:sp>
          <p:nvSpPr>
            <p:cNvPr id="116" name="삼각형 115">
              <a:extLst>
                <a:ext uri="{FF2B5EF4-FFF2-40B4-BE49-F238E27FC236}">
                  <a16:creationId xmlns:a16="http://schemas.microsoft.com/office/drawing/2014/main" id="{D8515B5E-C75E-BD41-A91A-A9C824DF4AE6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3447DF3-3B37-F24D-B044-2AFF2D8C767D}"/>
                </a:ext>
              </a:extLst>
            </p:cNvPr>
            <p:cNvSpPr txBox="1"/>
            <p:nvPr/>
          </p:nvSpPr>
          <p:spPr>
            <a:xfrm>
              <a:off x="552228" y="5393622"/>
              <a:ext cx="1592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설명</a:t>
              </a:r>
            </a:p>
          </p:txBody>
        </p:sp>
      </p:grpSp>
      <p:graphicFrame>
        <p:nvGraphicFramePr>
          <p:cNvPr id="125" name="차트 124">
            <a:extLst>
              <a:ext uri="{FF2B5EF4-FFF2-40B4-BE49-F238E27FC236}">
                <a16:creationId xmlns:a16="http://schemas.microsoft.com/office/drawing/2014/main" id="{3A29095E-3A4D-FE40-BA64-0885CFFEF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821957"/>
              </p:ext>
            </p:extLst>
          </p:nvPr>
        </p:nvGraphicFramePr>
        <p:xfrm>
          <a:off x="-6606889" y="10030823"/>
          <a:ext cx="5803711" cy="1465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6020D28E-E3C2-4543-9FE4-B6FDA727F284}"/>
              </a:ext>
            </a:extLst>
          </p:cNvPr>
          <p:cNvCxnSpPr/>
          <p:nvPr/>
        </p:nvCxnSpPr>
        <p:spPr>
          <a:xfrm>
            <a:off x="118651" y="1477341"/>
            <a:ext cx="2218491" cy="0"/>
          </a:xfrm>
          <a:prstGeom prst="line">
            <a:avLst/>
          </a:prstGeom>
          <a:ln w="12700">
            <a:solidFill>
              <a:srgbClr val="636363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B743743-0ED4-6E4B-85D4-7B945986DF63}"/>
              </a:ext>
            </a:extLst>
          </p:cNvPr>
          <p:cNvSpPr txBox="1"/>
          <p:nvPr/>
        </p:nvSpPr>
        <p:spPr>
          <a:xfrm>
            <a:off x="260350" y="1092098"/>
            <a:ext cx="19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Anlaysis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148" name="차트 147">
            <a:extLst>
              <a:ext uri="{FF2B5EF4-FFF2-40B4-BE49-F238E27FC236}">
                <a16:creationId xmlns:a16="http://schemas.microsoft.com/office/drawing/2014/main" id="{4F2204CB-19B3-DC4E-B7B8-3115B241D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786164"/>
              </p:ext>
            </p:extLst>
          </p:nvPr>
        </p:nvGraphicFramePr>
        <p:xfrm>
          <a:off x="-5062538" y="7245330"/>
          <a:ext cx="4368860" cy="1818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7" name="왼쪽 중괄호[L] 76">
            <a:extLst>
              <a:ext uri="{FF2B5EF4-FFF2-40B4-BE49-F238E27FC236}">
                <a16:creationId xmlns:a16="http://schemas.microsoft.com/office/drawing/2014/main" id="{C2FD6CF4-101C-9449-8DB1-6269231D152A}"/>
              </a:ext>
            </a:extLst>
          </p:cNvPr>
          <p:cNvSpPr/>
          <p:nvPr/>
        </p:nvSpPr>
        <p:spPr>
          <a:xfrm rot="16200000">
            <a:off x="-3219869" y="1532376"/>
            <a:ext cx="166872" cy="5917470"/>
          </a:xfrm>
          <a:prstGeom prst="leftBrace">
            <a:avLst>
              <a:gd name="adj1" fmla="val 43036"/>
              <a:gd name="adj2" fmla="val 50000"/>
            </a:avLst>
          </a:prstGeom>
          <a:ln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3EE21C-716A-E745-9861-773B44479145}"/>
              </a:ext>
            </a:extLst>
          </p:cNvPr>
          <p:cNvSpPr txBox="1"/>
          <p:nvPr/>
        </p:nvSpPr>
        <p:spPr>
          <a:xfrm>
            <a:off x="-3559678" y="4624723"/>
            <a:ext cx="79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</a:t>
            </a:r>
            <a:r>
              <a:rPr kumimoji="1" lang="en-US" altLang="ko-KR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8.2</a:t>
            </a:r>
            <a:r>
              <a:rPr kumimoji="1" lang="ko-KR" altLang="en-US" sz="1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999B7B8-62F8-1045-9E47-E4159AD3F43F}"/>
              </a:ext>
            </a:extLst>
          </p:cNvPr>
          <p:cNvSpPr txBox="1"/>
          <p:nvPr/>
        </p:nvSpPr>
        <p:spPr>
          <a:xfrm>
            <a:off x="-6354270" y="2340387"/>
            <a:ext cx="532237" cy="261610"/>
          </a:xfrm>
          <a:prstGeom prst="rect">
            <a:avLst/>
          </a:prstGeom>
          <a:solidFill>
            <a:srgbClr val="FDF3D4">
              <a:alpha val="80000"/>
            </a:srgb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4.6</a:t>
            </a:r>
            <a:r>
              <a:rPr kumimoji="1"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2B4D2E8-782D-8A4D-94BD-4020C3AEFD2E}"/>
              </a:ext>
            </a:extLst>
          </p:cNvPr>
          <p:cNvSpPr txBox="1"/>
          <p:nvPr/>
        </p:nvSpPr>
        <p:spPr>
          <a:xfrm>
            <a:off x="-988086" y="2347263"/>
            <a:ext cx="532237" cy="26161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  <a:r>
              <a:rPr kumimoji="1"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</a:t>
            </a:r>
          </a:p>
        </p:txBody>
      </p:sp>
      <p:sp>
        <p:nvSpPr>
          <p:cNvPr id="146" name="갈매기형 수장[C] 145">
            <a:extLst>
              <a:ext uri="{FF2B5EF4-FFF2-40B4-BE49-F238E27FC236}">
                <a16:creationId xmlns:a16="http://schemas.microsoft.com/office/drawing/2014/main" id="{816C168C-06ED-374F-B449-AE3AC7D6DB0B}"/>
              </a:ext>
            </a:extLst>
          </p:cNvPr>
          <p:cNvSpPr/>
          <p:nvPr/>
        </p:nvSpPr>
        <p:spPr>
          <a:xfrm>
            <a:off x="-3405747" y="2592579"/>
            <a:ext cx="3287615" cy="758765"/>
          </a:xfrm>
          <a:prstGeom prst="chevron">
            <a:avLst>
              <a:gd name="adj" fmla="val 47168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7" name="갈매기형 수장[C] 146">
            <a:extLst>
              <a:ext uri="{FF2B5EF4-FFF2-40B4-BE49-F238E27FC236}">
                <a16:creationId xmlns:a16="http://schemas.microsoft.com/office/drawing/2014/main" id="{8B361B08-6C91-8C4E-B127-5CBDCB4F2049}"/>
              </a:ext>
            </a:extLst>
          </p:cNvPr>
          <p:cNvSpPr/>
          <p:nvPr/>
        </p:nvSpPr>
        <p:spPr>
          <a:xfrm>
            <a:off x="-6315627" y="2597044"/>
            <a:ext cx="3287615" cy="758765"/>
          </a:xfrm>
          <a:prstGeom prst="chevron">
            <a:avLst>
              <a:gd name="adj" fmla="val 47168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3A5FC186-F831-444E-985C-C7C33C1B11B1}"/>
              </a:ext>
            </a:extLst>
          </p:cNvPr>
          <p:cNvSpPr/>
          <p:nvPr/>
        </p:nvSpPr>
        <p:spPr>
          <a:xfrm>
            <a:off x="-3963167" y="2525733"/>
            <a:ext cx="1469107" cy="90835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0" name="다이어그램 149">
            <a:extLst>
              <a:ext uri="{FF2B5EF4-FFF2-40B4-BE49-F238E27FC236}">
                <a16:creationId xmlns:a16="http://schemas.microsoft.com/office/drawing/2014/main" id="{BE3649C2-5E87-7D45-859F-DBAFC4DF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97795"/>
              </p:ext>
            </p:extLst>
          </p:nvPr>
        </p:nvGraphicFramePr>
        <p:xfrm>
          <a:off x="-6159237" y="2595720"/>
          <a:ext cx="5930971" cy="74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1" name="TextBox 150">
            <a:extLst>
              <a:ext uri="{FF2B5EF4-FFF2-40B4-BE49-F238E27FC236}">
                <a16:creationId xmlns:a16="http://schemas.microsoft.com/office/drawing/2014/main" id="{BB7A5266-037B-C346-B339-DADD2E052273}"/>
              </a:ext>
            </a:extLst>
          </p:cNvPr>
          <p:cNvSpPr txBox="1"/>
          <p:nvPr/>
        </p:nvSpPr>
        <p:spPr>
          <a:xfrm>
            <a:off x="-3476272" y="3392513"/>
            <a:ext cx="532237" cy="261610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0.8</a:t>
            </a:r>
            <a:r>
              <a:rPr kumimoji="1" lang="ko-KR" altLang="en-US" sz="11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일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3C07FFC-124A-CA4C-B579-30638B87D8E2}"/>
              </a:ext>
            </a:extLst>
          </p:cNvPr>
          <p:cNvSpPr txBox="1"/>
          <p:nvPr/>
        </p:nvSpPr>
        <p:spPr>
          <a:xfrm>
            <a:off x="6073769" y="84754"/>
            <a:ext cx="671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" dirty="0">
                <a:latin typeface="NanumGothic" panose="020D0604000000000000" pitchFamily="34" charset="-127"/>
                <a:ea typeface="NanumGothic" panose="020D0604000000000000" pitchFamily="34" charset="-127"/>
              </a:rPr>
              <a:t>21.07.23</a:t>
            </a:r>
            <a:endParaRPr kumimoji="1" lang="ko-KR" altLang="en-US" sz="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F7876D-6634-0842-9A0C-CF86AE2F17FB}"/>
              </a:ext>
            </a:extLst>
          </p:cNvPr>
          <p:cNvSpPr txBox="1"/>
          <p:nvPr/>
        </p:nvSpPr>
        <p:spPr>
          <a:xfrm>
            <a:off x="531986" y="739292"/>
            <a:ext cx="1903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클레임</a:t>
            </a:r>
            <a:r>
              <a:rPr kumimoji="1" lang="en-US" altLang="ko-KR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반품</a:t>
            </a:r>
            <a:r>
              <a:rPr kumimoji="1" lang="en-US" altLang="ko-KR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sz="12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현황</a:t>
            </a:r>
            <a:endParaRPr kumimoji="1" lang="ko-KR" altLang="en-US" sz="1200" b="1" dirty="0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3231266-0EBB-9E45-995C-FBB7A486E7E7}"/>
              </a:ext>
            </a:extLst>
          </p:cNvPr>
          <p:cNvGrpSpPr/>
          <p:nvPr/>
        </p:nvGrpSpPr>
        <p:grpSpPr>
          <a:xfrm>
            <a:off x="10334626" y="5998421"/>
            <a:ext cx="2561141" cy="246221"/>
            <a:chOff x="478279" y="5393622"/>
            <a:chExt cx="2977589" cy="246221"/>
          </a:xfrm>
        </p:grpSpPr>
        <p:sp>
          <p:nvSpPr>
            <p:cNvPr id="174" name="삼각형 173">
              <a:extLst>
                <a:ext uri="{FF2B5EF4-FFF2-40B4-BE49-F238E27FC236}">
                  <a16:creationId xmlns:a16="http://schemas.microsoft.com/office/drawing/2014/main" id="{1D6AD355-D2D2-D248-B527-3D7BFBFCA108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9F5E308-678B-7947-BC66-A16EB86B1578}"/>
                </a:ext>
              </a:extLst>
            </p:cNvPr>
            <p:cNvSpPr txBox="1"/>
            <p:nvPr/>
          </p:nvSpPr>
          <p:spPr>
            <a:xfrm>
              <a:off x="552228" y="5393622"/>
              <a:ext cx="290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21.06.15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기준 로그인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미접속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기간</a:t>
              </a:r>
            </a:p>
          </p:txBody>
        </p:sp>
      </p:grp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7B17D05-7439-B44A-944D-F133B447B984}"/>
              </a:ext>
            </a:extLst>
          </p:cNvPr>
          <p:cNvCxnSpPr>
            <a:cxnSpLocks/>
            <a:endCxn id="164" idx="1"/>
          </p:cNvCxnSpPr>
          <p:nvPr/>
        </p:nvCxnSpPr>
        <p:spPr>
          <a:xfrm flipH="1">
            <a:off x="9835025" y="7294922"/>
            <a:ext cx="653418" cy="1540644"/>
          </a:xfrm>
          <a:prstGeom prst="line">
            <a:avLst/>
          </a:prstGeom>
          <a:ln w="9525" cap="flat" cmpd="sng" algn="ctr">
            <a:solidFill>
              <a:srgbClr val="A6A6A6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A9C177E3-0348-864E-B174-770EE8491963}"/>
              </a:ext>
            </a:extLst>
          </p:cNvPr>
          <p:cNvGrpSpPr/>
          <p:nvPr/>
        </p:nvGrpSpPr>
        <p:grpSpPr>
          <a:xfrm>
            <a:off x="7484260" y="6004747"/>
            <a:ext cx="2574052" cy="246221"/>
            <a:chOff x="478279" y="5393622"/>
            <a:chExt cx="2628891" cy="246221"/>
          </a:xfrm>
        </p:grpSpPr>
        <p:sp>
          <p:nvSpPr>
            <p:cNvPr id="139" name="삼각형 138">
              <a:extLst>
                <a:ext uri="{FF2B5EF4-FFF2-40B4-BE49-F238E27FC236}">
                  <a16:creationId xmlns:a16="http://schemas.microsoft.com/office/drawing/2014/main" id="{CBD6E0FF-3C65-0C4C-B5C6-0BBCD34E7F73}"/>
                </a:ext>
              </a:extLst>
            </p:cNvPr>
            <p:cNvSpPr/>
            <p:nvPr/>
          </p:nvSpPr>
          <p:spPr>
            <a:xfrm rot="5400000">
              <a:off x="470218" y="5466346"/>
              <a:ext cx="116896" cy="10077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1468CD-D010-D045-B67F-0F7B4FC599DE}"/>
                </a:ext>
              </a:extLst>
            </p:cNvPr>
            <p:cNvSpPr txBox="1"/>
            <p:nvPr/>
          </p:nvSpPr>
          <p:spPr>
            <a:xfrm>
              <a:off x="552227" y="5393622"/>
              <a:ext cx="25549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반품 이후 </a:t>
              </a:r>
              <a:r>
                <a:rPr kumimoji="1" lang="ko-KR" altLang="en-US" sz="10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재구매</a:t>
              </a:r>
              <a:r>
                <a:rPr kumimoji="1" lang="ko-KR" altLang="en-US" sz="10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여부 비율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5C88F89-58A8-2B4F-9512-B796156CA2E3}"/>
              </a:ext>
            </a:extLst>
          </p:cNvPr>
          <p:cNvGrpSpPr/>
          <p:nvPr/>
        </p:nvGrpSpPr>
        <p:grpSpPr>
          <a:xfrm>
            <a:off x="9835025" y="8651628"/>
            <a:ext cx="2917133" cy="369332"/>
            <a:chOff x="-966738" y="9191942"/>
            <a:chExt cx="1754310" cy="664395"/>
          </a:xfrm>
        </p:grpSpPr>
        <p:sp>
          <p:nvSpPr>
            <p:cNvPr id="164" name="모서리가 둥근 직사각형 163">
              <a:extLst>
                <a:ext uri="{FF2B5EF4-FFF2-40B4-BE49-F238E27FC236}">
                  <a16:creationId xmlns:a16="http://schemas.microsoft.com/office/drawing/2014/main" id="{3F38C1C3-43C5-2E45-9AA2-B221D457591F}"/>
                </a:ext>
              </a:extLst>
            </p:cNvPr>
            <p:cNvSpPr/>
            <p:nvPr/>
          </p:nvSpPr>
          <p:spPr>
            <a:xfrm>
              <a:off x="-966738" y="9222403"/>
              <a:ext cx="1754310" cy="600852"/>
            </a:xfrm>
            <a:prstGeom prst="round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sz="105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113B8E9-9DFE-2F4B-BF1B-ED002F237013}"/>
                </a:ext>
              </a:extLst>
            </p:cNvPr>
            <p:cNvSpPr txBox="1"/>
            <p:nvPr/>
          </p:nvSpPr>
          <p:spPr>
            <a:xfrm>
              <a:off x="-911870" y="9191942"/>
              <a:ext cx="1699441" cy="66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구매 하지 않지만 꾸준히 접속하고 있는 </a:t>
              </a:r>
              <a:endParaRPr kumimoji="1" lang="en-US" altLang="ko-KR" sz="900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ko-KR" altLang="en-US" sz="9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고객이 가진 </a:t>
              </a:r>
              <a:r>
                <a:rPr kumimoji="1" lang="ko-KR" altLang="en-US" sz="900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니즈를</a:t>
              </a:r>
              <a:r>
                <a:rPr kumimoji="1" lang="ko-KR" altLang="en-US" sz="9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파악할 필요가 있음</a:t>
              </a:r>
              <a:r>
                <a:rPr kumimoji="1" lang="en-US" altLang="ko-KR" sz="9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.</a:t>
              </a:r>
              <a:r>
                <a:rPr kumimoji="1" lang="ko-KR" altLang="en-US" sz="900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</a:p>
          </p:txBody>
        </p:sp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F58C8733-829A-2C4C-8A32-49757504D843}"/>
              </a:ext>
            </a:extLst>
          </p:cNvPr>
          <p:cNvSpPr/>
          <p:nvPr/>
        </p:nvSpPr>
        <p:spPr>
          <a:xfrm>
            <a:off x="10423961" y="6907291"/>
            <a:ext cx="530529" cy="530529"/>
          </a:xfrm>
          <a:prstGeom prst="ellipse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2F4C0BF-C46B-1D44-9ABD-04F33A24D70C}"/>
              </a:ext>
            </a:extLst>
          </p:cNvPr>
          <p:cNvCxnSpPr>
            <a:cxnSpLocks/>
          </p:cNvCxnSpPr>
          <p:nvPr/>
        </p:nvCxnSpPr>
        <p:spPr>
          <a:xfrm flipV="1">
            <a:off x="8263977" y="9069329"/>
            <a:ext cx="335625" cy="220265"/>
          </a:xfrm>
          <a:prstGeom prst="line">
            <a:avLst/>
          </a:prstGeom>
          <a:ln w="9525" cap="flat" cmpd="sng" algn="ctr">
            <a:solidFill>
              <a:srgbClr val="A6A6A6"/>
            </a:solidFill>
            <a:prstDash val="dash"/>
            <a:round/>
            <a:headEnd type="oval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24" name="차트 123">
            <a:extLst>
              <a:ext uri="{FF2B5EF4-FFF2-40B4-BE49-F238E27FC236}">
                <a16:creationId xmlns:a16="http://schemas.microsoft.com/office/drawing/2014/main" id="{2DBF648C-9CE5-ED4B-A3A3-FFBD1BCE6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051307"/>
              </p:ext>
            </p:extLst>
          </p:nvPr>
        </p:nvGraphicFramePr>
        <p:xfrm>
          <a:off x="7484260" y="3100602"/>
          <a:ext cx="3546252" cy="267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5" name="TextBox 164">
            <a:extLst>
              <a:ext uri="{FF2B5EF4-FFF2-40B4-BE49-F238E27FC236}">
                <a16:creationId xmlns:a16="http://schemas.microsoft.com/office/drawing/2014/main" id="{1B202621-CDAB-8042-9AB0-0A2711A215BD}"/>
              </a:ext>
            </a:extLst>
          </p:cNvPr>
          <p:cNvSpPr txBox="1"/>
          <p:nvPr/>
        </p:nvSpPr>
        <p:spPr>
          <a:xfrm>
            <a:off x="10058312" y="6399140"/>
            <a:ext cx="3012605" cy="38472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0" i="0" u="none" strike="noStrike" baseline="0">
                <a:solidFill>
                  <a:prstClr val="black"/>
                </a:solidFill>
                <a:highlight>
                  <a:srgbClr val="F2F2F2"/>
                </a:highlight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pPr lvl="0"/>
            <a:r>
              <a:rPr kumimoji="1" lang="ko-KR" altLang="en-US" sz="900" dirty="0" err="1">
                <a:solidFill>
                  <a:schemeClr val="tx1"/>
                </a:solidFill>
              </a:rPr>
              <a:t>재구매하지</a:t>
            </a:r>
            <a:r>
              <a:rPr kumimoji="1" lang="ko-KR" altLang="en-US" sz="900" dirty="0">
                <a:solidFill>
                  <a:schemeClr val="tx1"/>
                </a:solidFill>
              </a:rPr>
              <a:t> 않은 고객 중 </a:t>
            </a:r>
            <a:r>
              <a:rPr kumimoji="1" lang="en-US" altLang="ko-KR" sz="900" dirty="0">
                <a:solidFill>
                  <a:schemeClr val="tx1"/>
                </a:solidFill>
              </a:rPr>
              <a:t>1</a:t>
            </a:r>
            <a:r>
              <a:rPr kumimoji="1" lang="ko-KR" altLang="en-US" sz="900" dirty="0">
                <a:solidFill>
                  <a:schemeClr val="tx1"/>
                </a:solidFill>
              </a:rPr>
              <a:t>달 이상 구매하지 않은 </a:t>
            </a:r>
            <a:r>
              <a:rPr kumimoji="1" lang="ko-KR" altLang="en-US" b="1" dirty="0" err="1">
                <a:solidFill>
                  <a:schemeClr val="tx1"/>
                </a:solidFill>
              </a:rPr>
              <a:t>구매기반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이탈고객</a:t>
            </a:r>
            <a:endParaRPr kumimoji="1"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C990AF-A189-3043-8366-4FA185DD586A}"/>
              </a:ext>
            </a:extLst>
          </p:cNvPr>
          <p:cNvSpPr txBox="1"/>
          <p:nvPr/>
        </p:nvSpPr>
        <p:spPr>
          <a:xfrm>
            <a:off x="9728157" y="6618751"/>
            <a:ext cx="763928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2F2F2"/>
                </a:highlight>
              </a:rPr>
              <a:t>21.1%</a:t>
            </a:r>
            <a:endParaRPr kumimoji="1" lang="ko-KR" altLang="en-US" dirty="0">
              <a:highlight>
                <a:srgbClr val="F2F2F2"/>
              </a:highlight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B8F1A980-773D-9743-848B-A5C69FBC0F40}"/>
              </a:ext>
            </a:extLst>
          </p:cNvPr>
          <p:cNvSpPr/>
          <p:nvPr/>
        </p:nvSpPr>
        <p:spPr>
          <a:xfrm>
            <a:off x="9806391" y="6667702"/>
            <a:ext cx="570570" cy="258901"/>
          </a:xfrm>
          <a:prstGeom prst="rect">
            <a:avLst/>
          </a:prstGeom>
          <a:noFill/>
          <a:ln w="19050">
            <a:solidFill>
              <a:srgbClr val="FF2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4F50A54F-B0AC-D641-9148-8A58CE832BEC}"/>
              </a:ext>
            </a:extLst>
          </p:cNvPr>
          <p:cNvSpPr/>
          <p:nvPr/>
        </p:nvSpPr>
        <p:spPr>
          <a:xfrm rot="19427640">
            <a:off x="9323867" y="6898381"/>
            <a:ext cx="480468" cy="2818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20" name="차트 119">
            <a:extLst>
              <a:ext uri="{FF2B5EF4-FFF2-40B4-BE49-F238E27FC236}">
                <a16:creationId xmlns:a16="http://schemas.microsoft.com/office/drawing/2014/main" id="{3D9731B0-CE85-564E-AE74-8D928448C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96986"/>
              </p:ext>
            </p:extLst>
          </p:nvPr>
        </p:nvGraphicFramePr>
        <p:xfrm>
          <a:off x="368294" y="2794383"/>
          <a:ext cx="2326705" cy="202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1" name="타원 120">
            <a:extLst>
              <a:ext uri="{FF2B5EF4-FFF2-40B4-BE49-F238E27FC236}">
                <a16:creationId xmlns:a16="http://schemas.microsoft.com/office/drawing/2014/main" id="{74BF24C6-7345-F542-B112-F7DD73821E45}"/>
              </a:ext>
            </a:extLst>
          </p:cNvPr>
          <p:cNvSpPr/>
          <p:nvPr/>
        </p:nvSpPr>
        <p:spPr>
          <a:xfrm>
            <a:off x="1089075" y="3531355"/>
            <a:ext cx="680300" cy="68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23" name="차트 122">
            <a:extLst>
              <a:ext uri="{FF2B5EF4-FFF2-40B4-BE49-F238E27FC236}">
                <a16:creationId xmlns:a16="http://schemas.microsoft.com/office/drawing/2014/main" id="{72798BF8-94E0-BB41-9B7C-CAF8C31FD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404768"/>
              </p:ext>
            </p:extLst>
          </p:nvPr>
        </p:nvGraphicFramePr>
        <p:xfrm>
          <a:off x="2703404" y="2520518"/>
          <a:ext cx="1540844" cy="137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7" name="차트 126">
            <a:extLst>
              <a:ext uri="{FF2B5EF4-FFF2-40B4-BE49-F238E27FC236}">
                <a16:creationId xmlns:a16="http://schemas.microsoft.com/office/drawing/2014/main" id="{45B530A1-72A4-EF4C-918F-C6345E6B9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092864"/>
              </p:ext>
            </p:extLst>
          </p:nvPr>
        </p:nvGraphicFramePr>
        <p:xfrm>
          <a:off x="4713467" y="2483019"/>
          <a:ext cx="1540844" cy="137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28" name="차트 127">
            <a:extLst>
              <a:ext uri="{FF2B5EF4-FFF2-40B4-BE49-F238E27FC236}">
                <a16:creationId xmlns:a16="http://schemas.microsoft.com/office/drawing/2014/main" id="{A3366B80-B207-CB40-A4B9-BD26F771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279749"/>
              </p:ext>
            </p:extLst>
          </p:nvPr>
        </p:nvGraphicFramePr>
        <p:xfrm>
          <a:off x="2711808" y="3866367"/>
          <a:ext cx="1540844" cy="137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29" name="차트 128">
            <a:extLst>
              <a:ext uri="{FF2B5EF4-FFF2-40B4-BE49-F238E27FC236}">
                <a16:creationId xmlns:a16="http://schemas.microsoft.com/office/drawing/2014/main" id="{996919F3-21E3-664A-872F-88333773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078427"/>
              </p:ext>
            </p:extLst>
          </p:nvPr>
        </p:nvGraphicFramePr>
        <p:xfrm>
          <a:off x="4713467" y="3893837"/>
          <a:ext cx="1540844" cy="137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31E00D3-564A-CE40-9CA6-F33690ADD41F}"/>
              </a:ext>
            </a:extLst>
          </p:cNvPr>
          <p:cNvCxnSpPr>
            <a:cxnSpLocks/>
          </p:cNvCxnSpPr>
          <p:nvPr/>
        </p:nvCxnSpPr>
        <p:spPr>
          <a:xfrm flipV="1">
            <a:off x="2773794" y="3896876"/>
            <a:ext cx="3253567" cy="1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2735E3CD-5CE5-DF4E-8C75-9563C4C17405}"/>
              </a:ext>
            </a:extLst>
          </p:cNvPr>
          <p:cNvCxnSpPr>
            <a:cxnSpLocks/>
          </p:cNvCxnSpPr>
          <p:nvPr/>
        </p:nvCxnSpPr>
        <p:spPr>
          <a:xfrm flipV="1">
            <a:off x="4379459" y="2605797"/>
            <a:ext cx="0" cy="256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차트 134">
            <a:extLst>
              <a:ext uri="{FF2B5EF4-FFF2-40B4-BE49-F238E27FC236}">
                <a16:creationId xmlns:a16="http://schemas.microsoft.com/office/drawing/2014/main" id="{6C1B7D10-FBDE-CD4E-AF48-E048B39B5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578437"/>
              </p:ext>
            </p:extLst>
          </p:nvPr>
        </p:nvGraphicFramePr>
        <p:xfrm>
          <a:off x="337952" y="695395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43" name="차트 142">
            <a:extLst>
              <a:ext uri="{FF2B5EF4-FFF2-40B4-BE49-F238E27FC236}">
                <a16:creationId xmlns:a16="http://schemas.microsoft.com/office/drawing/2014/main" id="{C5D922A8-9CD0-5442-B25B-78E1DB93B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174274"/>
              </p:ext>
            </p:extLst>
          </p:nvPr>
        </p:nvGraphicFramePr>
        <p:xfrm>
          <a:off x="1880272" y="695395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44" name="차트 143">
            <a:extLst>
              <a:ext uri="{FF2B5EF4-FFF2-40B4-BE49-F238E27FC236}">
                <a16:creationId xmlns:a16="http://schemas.microsoft.com/office/drawing/2014/main" id="{A1338347-7F1D-4642-8085-7B446F2FE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963920"/>
              </p:ext>
            </p:extLst>
          </p:nvPr>
        </p:nvGraphicFramePr>
        <p:xfrm>
          <a:off x="3422592" y="695395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45" name="차트 144">
            <a:extLst>
              <a:ext uri="{FF2B5EF4-FFF2-40B4-BE49-F238E27FC236}">
                <a16:creationId xmlns:a16="http://schemas.microsoft.com/office/drawing/2014/main" id="{8857AF5F-8E6A-BF40-98A1-327D9E936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38798"/>
              </p:ext>
            </p:extLst>
          </p:nvPr>
        </p:nvGraphicFramePr>
        <p:xfrm>
          <a:off x="4964913" y="695395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5AE5423-C125-D243-AA7E-F7A81A408FA9}"/>
              </a:ext>
            </a:extLst>
          </p:cNvPr>
          <p:cNvGrpSpPr/>
          <p:nvPr/>
        </p:nvGrpSpPr>
        <p:grpSpPr>
          <a:xfrm>
            <a:off x="390308" y="1705055"/>
            <a:ext cx="2045127" cy="276999"/>
            <a:chOff x="400253" y="2984327"/>
            <a:chExt cx="2045127" cy="276999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F70B4286-8104-F748-8030-AB32E593BE36}"/>
                </a:ext>
              </a:extLst>
            </p:cNvPr>
            <p:cNvGrpSpPr/>
            <p:nvPr/>
          </p:nvGrpSpPr>
          <p:grpSpPr>
            <a:xfrm>
              <a:off x="400253" y="3019455"/>
              <a:ext cx="2045127" cy="205728"/>
              <a:chOff x="-4203702" y="3860800"/>
              <a:chExt cx="4039990" cy="406400"/>
            </a:xfrm>
          </p:grpSpPr>
          <p:sp>
            <p:nvSpPr>
              <p:cNvPr id="201" name="모서리가 둥근 직사각형 200">
                <a:extLst>
                  <a:ext uri="{FF2B5EF4-FFF2-40B4-BE49-F238E27FC236}">
                    <a16:creationId xmlns:a16="http://schemas.microsoft.com/office/drawing/2014/main" id="{3B73783C-AF25-D84E-8C70-9298A7DFEF8F}"/>
                  </a:ext>
                </a:extLst>
              </p:cNvPr>
              <p:cNvSpPr/>
              <p:nvPr/>
            </p:nvSpPr>
            <p:spPr>
              <a:xfrm>
                <a:off x="-4203702" y="3860800"/>
                <a:ext cx="4039990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413CA9AE-6851-4F43-B5F3-2BE829C2037F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1063EC6-AF85-FD4B-A240-A9155056EE77}"/>
                </a:ext>
              </a:extLst>
            </p:cNvPr>
            <p:cNvSpPr txBox="1"/>
            <p:nvPr/>
          </p:nvSpPr>
          <p:spPr>
            <a:xfrm>
              <a:off x="593204" y="2984327"/>
              <a:ext cx="1741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구매 주기 </a:t>
              </a:r>
              <a:r>
                <a:rPr kumimoji="1" lang="en-US" altLang="ko-KR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-</a:t>
              </a:r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연령</a:t>
              </a: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C0758439-4409-E04E-B97F-02C6F430CE6D}"/>
              </a:ext>
            </a:extLst>
          </p:cNvPr>
          <p:cNvSpPr txBox="1"/>
          <p:nvPr/>
        </p:nvSpPr>
        <p:spPr>
          <a:xfrm>
            <a:off x="381165" y="1954842"/>
            <a:ext cx="621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ㅇㅇ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A3429DB-1A20-6448-9F21-D3508E4E4AC3}"/>
              </a:ext>
            </a:extLst>
          </p:cNvPr>
          <p:cNvGrpSpPr/>
          <p:nvPr/>
        </p:nvGrpSpPr>
        <p:grpSpPr>
          <a:xfrm>
            <a:off x="390308" y="5747675"/>
            <a:ext cx="2364655" cy="276999"/>
            <a:chOff x="400253" y="2984327"/>
            <a:chExt cx="2364655" cy="276999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B80F5BDB-7F8D-C042-89FF-ED6890341CEB}"/>
                </a:ext>
              </a:extLst>
            </p:cNvPr>
            <p:cNvGrpSpPr/>
            <p:nvPr/>
          </p:nvGrpSpPr>
          <p:grpSpPr>
            <a:xfrm>
              <a:off x="400253" y="3019455"/>
              <a:ext cx="2364655" cy="205728"/>
              <a:chOff x="-4203702" y="3860800"/>
              <a:chExt cx="4671192" cy="406400"/>
            </a:xfrm>
          </p:grpSpPr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428E663-CD67-B54C-94FB-678CF463202C}"/>
                  </a:ext>
                </a:extLst>
              </p:cNvPr>
              <p:cNvSpPr/>
              <p:nvPr/>
            </p:nvSpPr>
            <p:spPr>
              <a:xfrm>
                <a:off x="-4203702" y="3860800"/>
                <a:ext cx="4671192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20AFCD7A-E65F-074D-8E1C-3F57818E0721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CF3B58B-B3C7-6C47-9715-39B38AB94644}"/>
                </a:ext>
              </a:extLst>
            </p:cNvPr>
            <p:cNvSpPr txBox="1"/>
            <p:nvPr/>
          </p:nvSpPr>
          <p:spPr>
            <a:xfrm>
              <a:off x="593204" y="2984327"/>
              <a:ext cx="2055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구매 주기 </a:t>
              </a:r>
              <a:r>
                <a:rPr kumimoji="1" lang="en-US" altLang="ko-KR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-</a:t>
              </a:r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kumimoji="1" lang="ko-KR" altLang="en-US" sz="1200" b="1" dirty="0" err="1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거래액</a:t>
              </a:r>
              <a:endParaRPr kumimoji="1" lang="ko-KR" altLang="en-US" sz="1200" b="1" dirty="0">
                <a:solidFill>
                  <a:prstClr val="white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0D1270F3-388B-8D47-B8C7-15976158C76F}"/>
              </a:ext>
            </a:extLst>
          </p:cNvPr>
          <p:cNvSpPr txBox="1"/>
          <p:nvPr/>
        </p:nvSpPr>
        <p:spPr>
          <a:xfrm>
            <a:off x="381165" y="5997462"/>
            <a:ext cx="621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ㅇㅇ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10" name="차트 209">
            <a:extLst>
              <a:ext uri="{FF2B5EF4-FFF2-40B4-BE49-F238E27FC236}">
                <a16:creationId xmlns:a16="http://schemas.microsoft.com/office/drawing/2014/main" id="{65191185-47A8-D249-8712-83F913EF8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010981"/>
              </p:ext>
            </p:extLst>
          </p:nvPr>
        </p:nvGraphicFramePr>
        <p:xfrm>
          <a:off x="337952" y="963619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11" name="차트 210">
            <a:extLst>
              <a:ext uri="{FF2B5EF4-FFF2-40B4-BE49-F238E27FC236}">
                <a16:creationId xmlns:a16="http://schemas.microsoft.com/office/drawing/2014/main" id="{8618150D-2A15-E949-B067-C8403157D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812137"/>
              </p:ext>
            </p:extLst>
          </p:nvPr>
        </p:nvGraphicFramePr>
        <p:xfrm>
          <a:off x="1880272" y="963619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12" name="차트 211">
            <a:extLst>
              <a:ext uri="{FF2B5EF4-FFF2-40B4-BE49-F238E27FC236}">
                <a16:creationId xmlns:a16="http://schemas.microsoft.com/office/drawing/2014/main" id="{C6D006A5-D862-8242-9174-DB3904740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516355"/>
              </p:ext>
            </p:extLst>
          </p:nvPr>
        </p:nvGraphicFramePr>
        <p:xfrm>
          <a:off x="3422592" y="963619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213" name="차트 212">
            <a:extLst>
              <a:ext uri="{FF2B5EF4-FFF2-40B4-BE49-F238E27FC236}">
                <a16:creationId xmlns:a16="http://schemas.microsoft.com/office/drawing/2014/main" id="{7627D5DA-5312-D443-A441-159C6C997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52103"/>
              </p:ext>
            </p:extLst>
          </p:nvPr>
        </p:nvGraphicFramePr>
        <p:xfrm>
          <a:off x="4964913" y="9636193"/>
          <a:ext cx="1558016" cy="122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F818FBF-A13D-484F-ACA9-57C8A588E2CB}"/>
              </a:ext>
            </a:extLst>
          </p:cNvPr>
          <p:cNvGrpSpPr/>
          <p:nvPr/>
        </p:nvGrpSpPr>
        <p:grpSpPr>
          <a:xfrm>
            <a:off x="390308" y="8429915"/>
            <a:ext cx="2364655" cy="276999"/>
            <a:chOff x="400253" y="2984327"/>
            <a:chExt cx="2364655" cy="276999"/>
          </a:xfrm>
        </p:grpSpPr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B61CEA96-7A18-9948-ACD8-01C1708FE338}"/>
                </a:ext>
              </a:extLst>
            </p:cNvPr>
            <p:cNvGrpSpPr/>
            <p:nvPr/>
          </p:nvGrpSpPr>
          <p:grpSpPr>
            <a:xfrm>
              <a:off x="400253" y="3019455"/>
              <a:ext cx="2364655" cy="205728"/>
              <a:chOff x="-4203702" y="3860800"/>
              <a:chExt cx="4671192" cy="406400"/>
            </a:xfrm>
          </p:grpSpPr>
          <p:sp>
            <p:nvSpPr>
              <p:cNvPr id="217" name="모서리가 둥근 직사각형 216">
                <a:extLst>
                  <a:ext uri="{FF2B5EF4-FFF2-40B4-BE49-F238E27FC236}">
                    <a16:creationId xmlns:a16="http://schemas.microsoft.com/office/drawing/2014/main" id="{5DB18251-DAD0-0E4E-B15F-C2B60FFA6BA8}"/>
                  </a:ext>
                </a:extLst>
              </p:cNvPr>
              <p:cNvSpPr/>
              <p:nvPr/>
            </p:nvSpPr>
            <p:spPr>
              <a:xfrm>
                <a:off x="-4203702" y="3860800"/>
                <a:ext cx="4671192" cy="406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2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8159C249-0649-9E46-8E00-E1E60249D6D0}"/>
                  </a:ext>
                </a:extLst>
              </p:cNvPr>
              <p:cNvSpPr/>
              <p:nvPr/>
            </p:nvSpPr>
            <p:spPr>
              <a:xfrm>
                <a:off x="-4148886" y="3908689"/>
                <a:ext cx="310621" cy="3106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0AD7029-4A05-F544-875F-E17EEE02BA73}"/>
                </a:ext>
              </a:extLst>
            </p:cNvPr>
            <p:cNvSpPr txBox="1"/>
            <p:nvPr/>
          </p:nvSpPr>
          <p:spPr>
            <a:xfrm>
              <a:off x="593204" y="2984327"/>
              <a:ext cx="2055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고객별 구매 주기 </a:t>
              </a:r>
              <a:r>
                <a:rPr kumimoji="1" lang="en-US" altLang="ko-KR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-</a:t>
              </a:r>
              <a:r>
                <a:rPr kumimoji="1" lang="ko-KR" altLang="en-US" sz="1200" b="1" dirty="0">
                  <a:solidFill>
                    <a:prstClr val="white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결제수단</a:t>
              </a: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C19C0082-3D5E-9F4B-9995-454A69ADF962}"/>
              </a:ext>
            </a:extLst>
          </p:cNvPr>
          <p:cNvSpPr txBox="1"/>
          <p:nvPr/>
        </p:nvSpPr>
        <p:spPr>
          <a:xfrm>
            <a:off x="381165" y="8679702"/>
            <a:ext cx="621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ㅇㅇ</a:t>
            </a:r>
            <a:endParaRPr lang="en-US" altLang="ko-KR" sz="11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0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7427</TotalTime>
  <Words>563</Words>
  <Application>Microsoft Macintosh PowerPoint</Application>
  <PresentationFormat>와이드스크린</PresentationFormat>
  <Paragraphs>209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Calibri Light</vt:lpstr>
      <vt:lpstr>Helvetica Neue</vt:lpstr>
      <vt:lpstr>NanumGothic</vt:lpstr>
      <vt:lpstr>NANUMGOTHIC EXTRABOLD</vt:lpstr>
      <vt:lpstr>Calibri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안소현</dc:creator>
  <cp:lastModifiedBy>안소현</cp:lastModifiedBy>
  <cp:revision>264</cp:revision>
  <dcterms:created xsi:type="dcterms:W3CDTF">2021-06-09T01:58:10Z</dcterms:created>
  <dcterms:modified xsi:type="dcterms:W3CDTF">2021-07-23T02:06:49Z</dcterms:modified>
</cp:coreProperties>
</file>