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62" r:id="rId3"/>
    <p:sldId id="259" r:id="rId4"/>
    <p:sldId id="309" r:id="rId5"/>
    <p:sldId id="260" r:id="rId6"/>
    <p:sldId id="307" r:id="rId7"/>
    <p:sldId id="308" r:id="rId8"/>
    <p:sldId id="306" r:id="rId9"/>
  </p:sldIdLst>
  <p:sldSz cx="9144000" cy="5143500" type="screen16x9"/>
  <p:notesSz cx="6858000" cy="9144000"/>
  <p:embeddedFontLst>
    <p:embeddedFont>
      <p:font typeface="Bahiana" panose="020B0604020202020204" charset="-94"/>
      <p:regular r:id="rId11"/>
    </p:embeddedFont>
    <p:embeddedFont>
      <p:font typeface="Fira Sans Extra Condensed Medium" panose="020B0604020202020204" charset="0"/>
      <p:regular r:id="rId12"/>
      <p:bold r:id="rId13"/>
      <p:italic r:id="rId14"/>
      <p:boldItalic r:id="rId15"/>
    </p:embeddedFont>
    <p:embeddedFont>
      <p:font typeface="Roboto Condensed Light" panose="020B0604020202020204" charset="0"/>
      <p:regular r:id="rId16"/>
      <p:bold r:id="rId17"/>
      <p:italic r:id="rId18"/>
      <p:boldItalic r:id="rId19"/>
    </p:embeddedFont>
    <p:embeddedFont>
      <p:font typeface="Barlow Semi Condensed SemiBold" panose="020B0604020202020204" charset="-94"/>
      <p:regular r:id="rId20"/>
      <p:bold r:id="rId21"/>
      <p:italic r:id="rId22"/>
      <p:boldItalic r:id="rId23"/>
    </p:embeddedFont>
    <p:embeddedFont>
      <p:font typeface="Barlow Semi Condensed" panose="020B0604020202020204" charset="-9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67C480-5892-4CC6-98DF-2AFBA3E94E79}">
  <a:tblStyle styleId="{ED67C480-5892-4CC6-98DF-2AFBA3E94E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d56c906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75c7a8d047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75c7a8d047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16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0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d56c906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69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 name="Google Shape;10;p2"/>
          <p:cNvSpPr txBox="1">
            <a:spLocks noGrp="1"/>
          </p:cNvSpPr>
          <p:nvPr>
            <p:ph type="ctrTitle"/>
          </p:nvPr>
        </p:nvSpPr>
        <p:spPr>
          <a:xfrm>
            <a:off x="1728150" y="1894050"/>
            <a:ext cx="5687700" cy="90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a:off x="-67525" y="-66775"/>
            <a:ext cx="9326125" cy="5245250"/>
          </a:xfrm>
          <a:custGeom>
            <a:avLst/>
            <a:gdLst/>
            <a:ahLst/>
            <a:cxnLst/>
            <a:rect l="l" t="t" r="r" b="b"/>
            <a:pathLst>
              <a:path w="373045" h="209810" extrusionOk="0">
                <a:moveTo>
                  <a:pt x="0" y="82749"/>
                </a:moveTo>
                <a:lnTo>
                  <a:pt x="107166" y="209810"/>
                </a:lnTo>
                <a:lnTo>
                  <a:pt x="373045" y="101288"/>
                </a:lnTo>
                <a:lnTo>
                  <a:pt x="328280" y="0"/>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sp>
        <p:nvSpPr>
          <p:cNvPr id="191" name="Google Shape;191;p7"/>
          <p:cNvSpPr/>
          <p:nvPr/>
        </p:nvSpPr>
        <p:spPr>
          <a:xfrm>
            <a:off x="-16825"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grpSp>
        <p:nvGrpSpPr>
          <p:cNvPr id="192" name="Google Shape;192;p7"/>
          <p:cNvGrpSpPr/>
          <p:nvPr/>
        </p:nvGrpSpPr>
        <p:grpSpPr>
          <a:xfrm>
            <a:off x="198233" y="198029"/>
            <a:ext cx="344700" cy="1169900"/>
            <a:chOff x="198233" y="198029"/>
            <a:chExt cx="344700" cy="1169900"/>
          </a:xfrm>
        </p:grpSpPr>
        <p:sp>
          <p:nvSpPr>
            <p:cNvPr id="193" name="Google Shape;193;p7"/>
            <p:cNvSpPr/>
            <p:nvPr/>
          </p:nvSpPr>
          <p:spPr>
            <a:xfrm>
              <a:off x="198233"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80833"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98233"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80833"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98233"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480833"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198233"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80833"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198233"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80833"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7"/>
          <p:cNvSpPr txBox="1">
            <a:spLocks noGrp="1"/>
          </p:cNvSpPr>
          <p:nvPr>
            <p:ph type="ctrTitle"/>
          </p:nvPr>
        </p:nvSpPr>
        <p:spPr>
          <a:xfrm>
            <a:off x="720000" y="1405200"/>
            <a:ext cx="2958300" cy="969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b="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4" name="Google Shape;204;p7"/>
          <p:cNvSpPr txBox="1">
            <a:spLocks noGrp="1"/>
          </p:cNvSpPr>
          <p:nvPr>
            <p:ph type="subTitle" idx="1"/>
          </p:nvPr>
        </p:nvSpPr>
        <p:spPr>
          <a:xfrm>
            <a:off x="720000" y="2571750"/>
            <a:ext cx="40734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p:nvPr/>
        </p:nvSpPr>
        <p:spPr>
          <a:xfrm>
            <a:off x="-299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209" name="Google Shape;209;p9"/>
          <p:cNvSpPr txBox="1">
            <a:spLocks noGrp="1"/>
          </p:cNvSpPr>
          <p:nvPr>
            <p:ph type="title"/>
          </p:nvPr>
        </p:nvSpPr>
        <p:spPr>
          <a:xfrm>
            <a:off x="720050" y="1724525"/>
            <a:ext cx="3845100" cy="1694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210" name="Google Shape;210;p9"/>
          <p:cNvSpPr txBox="1">
            <a:spLocks noGrp="1"/>
          </p:cNvSpPr>
          <p:nvPr>
            <p:ph type="subTitle" idx="1"/>
          </p:nvPr>
        </p:nvSpPr>
        <p:spPr>
          <a:xfrm>
            <a:off x="720050" y="3362050"/>
            <a:ext cx="3845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211" name="Google Shape;211;p9"/>
          <p:cNvSpPr txBox="1">
            <a:spLocks noGrp="1"/>
          </p:cNvSpPr>
          <p:nvPr>
            <p:ph type="title" idx="2" hasCustomPrompt="1"/>
          </p:nvPr>
        </p:nvSpPr>
        <p:spPr>
          <a:xfrm>
            <a:off x="720050" y="315950"/>
            <a:ext cx="2100300" cy="979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2"/>
        <p:cNvGrpSpPr/>
        <p:nvPr/>
      </p:nvGrpSpPr>
      <p:grpSpPr>
        <a:xfrm>
          <a:off x="0" y="0"/>
          <a:ext cx="0" cy="0"/>
          <a:chOff x="0" y="0"/>
          <a:chExt cx="0" cy="0"/>
        </a:xfrm>
      </p:grpSpPr>
      <p:sp>
        <p:nvSpPr>
          <p:cNvPr id="213" name="Google Shape;213;p10"/>
          <p:cNvSpPr/>
          <p:nvPr/>
        </p:nvSpPr>
        <p:spPr>
          <a:xfrm flipH="1">
            <a:off x="682650"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grpSp>
        <p:nvGrpSpPr>
          <p:cNvPr id="214" name="Google Shape;214;p10"/>
          <p:cNvGrpSpPr/>
          <p:nvPr/>
        </p:nvGrpSpPr>
        <p:grpSpPr>
          <a:xfrm>
            <a:off x="6904678" y="-78921"/>
            <a:ext cx="2605500" cy="1446850"/>
            <a:chOff x="310975" y="334050"/>
            <a:chExt cx="2605500" cy="1446850"/>
          </a:xfrm>
        </p:grpSpPr>
        <p:sp>
          <p:nvSpPr>
            <p:cNvPr id="215" name="Google Shape;215;p10"/>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0"/>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0"/>
          <p:cNvSpPr txBox="1">
            <a:spLocks noGrp="1"/>
          </p:cNvSpPr>
          <p:nvPr>
            <p:ph type="ctrTitle"/>
          </p:nvPr>
        </p:nvSpPr>
        <p:spPr>
          <a:xfrm>
            <a:off x="3828525" y="3730075"/>
            <a:ext cx="4595400" cy="577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1400"/>
              <a:buNone/>
              <a:defRPr sz="1800" b="0"/>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276" name="Google Shape;276;p10"/>
          <p:cNvSpPr txBox="1">
            <a:spLocks noGrp="1"/>
          </p:cNvSpPr>
          <p:nvPr>
            <p:ph type="subTitle" idx="1"/>
          </p:nvPr>
        </p:nvSpPr>
        <p:spPr>
          <a:xfrm>
            <a:off x="3828550" y="2473850"/>
            <a:ext cx="4595400" cy="1213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None/>
              <a:defRPr sz="2200"/>
            </a:lvl1pPr>
            <a:lvl2pPr lvl="1" algn="r" rtl="0">
              <a:lnSpc>
                <a:spcPct val="100000"/>
              </a:lnSpc>
              <a:spcBef>
                <a:spcPts val="0"/>
              </a:spcBef>
              <a:spcAft>
                <a:spcPts val="0"/>
              </a:spcAft>
              <a:buNone/>
              <a:defRPr sz="2200"/>
            </a:lvl2pPr>
            <a:lvl3pPr lvl="2" algn="r" rtl="0">
              <a:lnSpc>
                <a:spcPct val="100000"/>
              </a:lnSpc>
              <a:spcBef>
                <a:spcPts val="0"/>
              </a:spcBef>
              <a:spcAft>
                <a:spcPts val="0"/>
              </a:spcAft>
              <a:buNone/>
              <a:defRPr sz="2200"/>
            </a:lvl3pPr>
            <a:lvl4pPr lvl="3" algn="r" rtl="0">
              <a:lnSpc>
                <a:spcPct val="100000"/>
              </a:lnSpc>
              <a:spcBef>
                <a:spcPts val="0"/>
              </a:spcBef>
              <a:spcAft>
                <a:spcPts val="0"/>
              </a:spcAft>
              <a:buNone/>
              <a:defRPr sz="2200"/>
            </a:lvl4pPr>
            <a:lvl5pPr lvl="4" algn="r" rtl="0">
              <a:lnSpc>
                <a:spcPct val="100000"/>
              </a:lnSpc>
              <a:spcBef>
                <a:spcPts val="0"/>
              </a:spcBef>
              <a:spcAft>
                <a:spcPts val="0"/>
              </a:spcAft>
              <a:buNone/>
              <a:defRPr sz="2200"/>
            </a:lvl5pPr>
            <a:lvl6pPr lvl="5" algn="r" rtl="0">
              <a:lnSpc>
                <a:spcPct val="100000"/>
              </a:lnSpc>
              <a:spcBef>
                <a:spcPts val="0"/>
              </a:spcBef>
              <a:spcAft>
                <a:spcPts val="0"/>
              </a:spcAft>
              <a:buNone/>
              <a:defRPr sz="2200"/>
            </a:lvl6pPr>
            <a:lvl7pPr lvl="6" algn="r" rtl="0">
              <a:lnSpc>
                <a:spcPct val="100000"/>
              </a:lnSpc>
              <a:spcBef>
                <a:spcPts val="0"/>
              </a:spcBef>
              <a:spcAft>
                <a:spcPts val="0"/>
              </a:spcAft>
              <a:buNone/>
              <a:defRPr sz="2200"/>
            </a:lvl7pPr>
            <a:lvl8pPr lvl="7" algn="r" rtl="0">
              <a:lnSpc>
                <a:spcPct val="100000"/>
              </a:lnSpc>
              <a:spcBef>
                <a:spcPts val="0"/>
              </a:spcBef>
              <a:spcAft>
                <a:spcPts val="0"/>
              </a:spcAft>
              <a:buNone/>
              <a:defRPr sz="2200"/>
            </a:lvl8pPr>
            <a:lvl9pPr lvl="8" algn="r" rtl="0">
              <a:lnSpc>
                <a:spcPct val="100000"/>
              </a:lnSpc>
              <a:spcBef>
                <a:spcPts val="0"/>
              </a:spcBef>
              <a:spcAft>
                <a:spcPts val="0"/>
              </a:spcAft>
              <a:buNone/>
              <a:defRPr sz="2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9_1_1_1">
    <p:spTree>
      <p:nvGrpSpPr>
        <p:cNvPr id="1" name="Shape 47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p:cSld name="Headline">
    <p:spTree>
      <p:nvGrpSpPr>
        <p:cNvPr id="1" name="Shape 449"/>
        <p:cNvGrpSpPr/>
        <p:nvPr/>
      </p:nvGrpSpPr>
      <p:grpSpPr>
        <a:xfrm>
          <a:off x="0" y="0"/>
          <a:ext cx="0" cy="0"/>
          <a:chOff x="0" y="0"/>
          <a:chExt cx="0" cy="0"/>
        </a:xfrm>
      </p:grpSpPr>
      <p:sp>
        <p:nvSpPr>
          <p:cNvPr id="450" name="Google Shape;450;p23"/>
          <p:cNvSpPr txBox="1">
            <a:spLocks noGrp="1"/>
          </p:cNvSpPr>
          <p:nvPr>
            <p:ph type="title"/>
          </p:nvPr>
        </p:nvSpPr>
        <p:spPr>
          <a:xfrm>
            <a:off x="1795350" y="1724550"/>
            <a:ext cx="5553300" cy="16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1" name="Google Shape;451;p23"/>
          <p:cNvSpPr txBox="1">
            <a:spLocks noGrp="1"/>
          </p:cNvSpPr>
          <p:nvPr>
            <p:ph type="subTitle" idx="1"/>
          </p:nvPr>
        </p:nvSpPr>
        <p:spPr>
          <a:xfrm>
            <a:off x="1795350" y="3362050"/>
            <a:ext cx="55533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52" name="Google Shape;452;p23"/>
          <p:cNvSpPr txBox="1">
            <a:spLocks noGrp="1"/>
          </p:cNvSpPr>
          <p:nvPr>
            <p:ph type="title" idx="2" hasCustomPrompt="1"/>
          </p:nvPr>
        </p:nvSpPr>
        <p:spPr>
          <a:xfrm>
            <a:off x="3055306" y="315950"/>
            <a:ext cx="3033300" cy="97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999999"/>
              </a:buClr>
              <a:buSzPts val="3600"/>
              <a:buNone/>
              <a:defRPr sz="6000" b="0"/>
            </a:lvl1pPr>
            <a:lvl2pPr lvl="1"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453" name="Google Shape;453;p23"/>
          <p:cNvSpPr/>
          <p:nvPr/>
        </p:nvSpPr>
        <p:spPr>
          <a:xfrm>
            <a:off x="-157950" y="4149775"/>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
        <p:nvSpPr>
          <p:cNvPr id="454" name="Google Shape;454;p23"/>
          <p:cNvSpPr/>
          <p:nvPr/>
        </p:nvSpPr>
        <p:spPr>
          <a:xfrm rot="10800000">
            <a:off x="7346604" y="587"/>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extLst>
      <p:ext uri="{BB962C8B-B14F-4D97-AF65-F5344CB8AC3E}">
        <p14:creationId xmlns:p14="http://schemas.microsoft.com/office/powerpoint/2010/main" val="202928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6" r:id="rId4"/>
    <p:sldLayoutId id="2147483675" r:id="rId5"/>
    <p:sldLayoutId id="2147483676"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1728150" y="1894050"/>
            <a:ext cx="56877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TEST UYGULAMASI</a:t>
            </a:r>
            <a:endParaRPr dirty="0">
              <a:latin typeface="Bahiana"/>
              <a:ea typeface="Bahiana"/>
              <a:cs typeface="Bahiana"/>
              <a:sym typeface="Bahiana"/>
            </a:endParaRPr>
          </a:p>
        </p:txBody>
      </p:sp>
      <p:sp>
        <p:nvSpPr>
          <p:cNvPr id="487" name="Google Shape;487;p33"/>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p>
            <a:pPr marL="0" lvl="0" indent="0">
              <a:spcAft>
                <a:spcPts val="1600"/>
              </a:spcAft>
            </a:pPr>
            <a:r>
              <a:rPr lang="tr-TR" dirty="0"/>
              <a:t>Alpaslan ÇAKICIER &amp; Onur USTA</a:t>
            </a:r>
            <a:endParaRPr dirty="0"/>
          </a:p>
        </p:txBody>
      </p:sp>
      <p:sp>
        <p:nvSpPr>
          <p:cNvPr id="4" name="Google Shape;487;p33">
            <a:extLst>
              <a:ext uri="{FF2B5EF4-FFF2-40B4-BE49-F238E27FC236}">
                <a16:creationId xmlns:a16="http://schemas.microsoft.com/office/drawing/2014/main" id="{34C262B6-F62A-40D6-A2F9-FF8D97310E47}"/>
              </a:ext>
            </a:extLst>
          </p:cNvPr>
          <p:cNvSpPr txBox="1">
            <a:spLocks/>
          </p:cNvSpPr>
          <p:nvPr/>
        </p:nvSpPr>
        <p:spPr>
          <a:xfrm>
            <a:off x="1898270" y="2880856"/>
            <a:ext cx="56877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1600"/>
              </a:spcBef>
              <a:spcAft>
                <a:spcPts val="160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9pPr>
          </a:lstStyle>
          <a:p>
            <a:pPr marL="0" indent="0">
              <a:spcAft>
                <a:spcPts val="1600"/>
              </a:spcAft>
            </a:pPr>
            <a:r>
              <a:rPr lang="tr-TR" sz="1200" dirty="0"/>
              <a:t>18MY93011             18MY93033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4" name="Google Shape;534;p39"/>
          <p:cNvSpPr txBox="1">
            <a:spLocks noGrp="1"/>
          </p:cNvSpPr>
          <p:nvPr>
            <p:ph type="title" idx="2"/>
          </p:nvPr>
        </p:nvSpPr>
        <p:spPr>
          <a:xfrm>
            <a:off x="351454" y="429363"/>
            <a:ext cx="4752173"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BAYRAK TESTİ</a:t>
            </a:r>
            <a:endParaRPr dirty="0"/>
          </a:p>
        </p:txBody>
      </p:sp>
      <p:sp>
        <p:nvSpPr>
          <p:cNvPr id="535" name="Google Shape;535;p39"/>
          <p:cNvSpPr txBox="1">
            <a:spLocks noGrp="1"/>
          </p:cNvSpPr>
          <p:nvPr>
            <p:ph type="subTitle" idx="1"/>
          </p:nvPr>
        </p:nvSpPr>
        <p:spPr>
          <a:xfrm>
            <a:off x="436516" y="2100320"/>
            <a:ext cx="3845100" cy="3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Resim olarak bayrakların verildiği ve aynı zamanda bu </a:t>
            </a:r>
            <a:r>
              <a:rPr lang="tr-TR" dirty="0" err="1"/>
              <a:t>ülkele</a:t>
            </a:r>
            <a:r>
              <a:rPr lang="tr-TR" dirty="0"/>
              <a:t> hakkında ufak </a:t>
            </a:r>
            <a:r>
              <a:rPr lang="tr-TR" dirty="0" err="1"/>
              <a:t>ipucuların</a:t>
            </a:r>
            <a:r>
              <a:rPr lang="tr-TR" dirty="0"/>
              <a:t> verildiği bir test uygulaması</a:t>
            </a:r>
            <a:endParaRPr dirty="0"/>
          </a:p>
        </p:txBody>
      </p:sp>
      <p:pic>
        <p:nvPicPr>
          <p:cNvPr id="1026" name="Picture 2">
            <a:extLst>
              <a:ext uri="{FF2B5EF4-FFF2-40B4-BE49-F238E27FC236}">
                <a16:creationId xmlns:a16="http://schemas.microsoft.com/office/drawing/2014/main" id="{B126C1A7-47C5-4BC9-9510-1621465BF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280" y="-135733"/>
            <a:ext cx="3131989" cy="5414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13"/>
        <p:cNvGrpSpPr/>
        <p:nvPr/>
      </p:nvGrpSpPr>
      <p:grpSpPr>
        <a:xfrm>
          <a:off x="0" y="0"/>
          <a:ext cx="0" cy="0"/>
          <a:chOff x="0" y="0"/>
          <a:chExt cx="0" cy="0"/>
        </a:xfrm>
      </p:grpSpPr>
      <p:sp>
        <p:nvSpPr>
          <p:cNvPr id="514" name="Google Shape;514;p36"/>
          <p:cNvSpPr txBox="1">
            <a:spLocks noGrp="1"/>
          </p:cNvSpPr>
          <p:nvPr>
            <p:ph type="subTitle" idx="1"/>
          </p:nvPr>
        </p:nvSpPr>
        <p:spPr>
          <a:xfrm>
            <a:off x="3828550" y="2473850"/>
            <a:ext cx="4595400" cy="1213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tr-TR" dirty="0"/>
              <a:t>Toplam 6 adet sorudan oluşan bu test uygulamasında verilen cevapların doğru veya yanlış olduğunu diğer soruya geçmeden görülebiliyor.</a:t>
            </a:r>
            <a:endParaRPr dirty="0"/>
          </a:p>
        </p:txBody>
      </p:sp>
      <p:pic>
        <p:nvPicPr>
          <p:cNvPr id="2" name="Resim 1">
            <a:extLst>
              <a:ext uri="{FF2B5EF4-FFF2-40B4-BE49-F238E27FC236}">
                <a16:creationId xmlns:a16="http://schemas.microsoft.com/office/drawing/2014/main" id="{40C01540-810B-4A7F-906D-883E34A20399}"/>
              </a:ext>
            </a:extLst>
          </p:cNvPr>
          <p:cNvPicPr>
            <a:picLocks noChangeAspect="1"/>
          </p:cNvPicPr>
          <p:nvPr/>
        </p:nvPicPr>
        <p:blipFill>
          <a:blip r:embed="rId3"/>
          <a:stretch>
            <a:fillRect/>
          </a:stretch>
        </p:blipFill>
        <p:spPr>
          <a:xfrm>
            <a:off x="0" y="197145"/>
            <a:ext cx="2654903" cy="47492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pic>
        <p:nvPicPr>
          <p:cNvPr id="1026" name="Picture 2">
            <a:extLst>
              <a:ext uri="{FF2B5EF4-FFF2-40B4-BE49-F238E27FC236}">
                <a16:creationId xmlns:a16="http://schemas.microsoft.com/office/drawing/2014/main" id="{D4C5D4AE-0A0D-450A-A728-9F11F8F15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228" y="783633"/>
            <a:ext cx="6741042" cy="3347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subTitle" idx="1"/>
          </p:nvPr>
        </p:nvSpPr>
        <p:spPr>
          <a:xfrm>
            <a:off x="720000" y="2571750"/>
            <a:ext cx="4073400" cy="1693200"/>
          </a:xfrm>
          <a:prstGeom prst="rect">
            <a:avLst/>
          </a:prstGeom>
        </p:spPr>
        <p:txBody>
          <a:bodyPr spcFirstLastPara="1" wrap="square" lIns="91425" tIns="91425" rIns="91425" bIns="91425" anchor="t" anchorCtr="0">
            <a:noAutofit/>
          </a:bodyPr>
          <a:lstStyle/>
          <a:p>
            <a:pPr marL="0" lvl="0" indent="0">
              <a:spcAft>
                <a:spcPts val="1600"/>
              </a:spcAft>
            </a:pPr>
            <a:r>
              <a:rPr lang="tr-TR" dirty="0"/>
              <a:t>Uyarılar, bir işlemin onaylanması için kullanıcıya sormamıza yarar; verileri silme, oturumu kapatma, izin verme, bir değişikliği onaylama gibi işlemlere devam etmeden önce genelde kullanıcıya sorulur .</a:t>
            </a:r>
            <a:endParaRPr dirty="0"/>
          </a:p>
        </p:txBody>
      </p:sp>
      <p:sp>
        <p:nvSpPr>
          <p:cNvPr id="521" name="Google Shape;521;p37"/>
          <p:cNvSpPr txBox="1">
            <a:spLocks noGrp="1"/>
          </p:cNvSpPr>
          <p:nvPr>
            <p:ph type="ctrTitle"/>
          </p:nvPr>
        </p:nvSpPr>
        <p:spPr>
          <a:xfrm>
            <a:off x="720000" y="1405200"/>
            <a:ext cx="6970884" cy="969600"/>
          </a:xfrm>
          <a:prstGeom prst="rect">
            <a:avLst/>
          </a:prstGeom>
        </p:spPr>
        <p:txBody>
          <a:bodyPr spcFirstLastPara="1" wrap="square" lIns="91425" tIns="91425" rIns="91425" bIns="91425" anchor="b" anchorCtr="0">
            <a:noAutofit/>
          </a:bodyPr>
          <a:lstStyle/>
          <a:p>
            <a:pPr lvl="0"/>
            <a:r>
              <a:rPr lang="tr-TR" dirty="0" err="1"/>
              <a:t>AlertController</a:t>
            </a:r>
            <a:r>
              <a:rPr lang="tr-TR" dirty="0"/>
              <a:t> Nedir?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subTitle" idx="1"/>
          </p:nvPr>
        </p:nvSpPr>
        <p:spPr>
          <a:xfrm>
            <a:off x="720000" y="2571750"/>
            <a:ext cx="6970884" cy="1693200"/>
          </a:xfrm>
          <a:prstGeom prst="rect">
            <a:avLst/>
          </a:prstGeom>
        </p:spPr>
        <p:txBody>
          <a:bodyPr spcFirstLastPara="1" wrap="square" lIns="91425" tIns="91425" rIns="91425" bIns="91425" anchor="t" anchorCtr="0">
            <a:noAutofit/>
          </a:bodyPr>
          <a:lstStyle/>
          <a:p>
            <a:pPr marL="0" lvl="0" indent="0">
              <a:spcAft>
                <a:spcPts val="1600"/>
              </a:spcAft>
            </a:pPr>
            <a:r>
              <a:rPr lang="tr-TR" dirty="0" err="1"/>
              <a:t>UICollectionViewFlowLayout</a:t>
            </a:r>
            <a:r>
              <a:rPr lang="tr-TR" dirty="0"/>
              <a:t> Sınıfı , somut bir düzen nesnesi kullanarak koleksiyon görünümlerinizdeki öğeleri düzenleyebilirsiniz . Akış düzeni, satır tabanlı bir kesme düzeni uygular; bu, düzen nesnesinin hücreleri doğrusal bir yola yerleştirdiği ve bu çizgi boyunca olabildiğince çok hücreye sığdığı anlamına gelir. Düzen nesnesinin geçerli satırda yer kalmaması durumunda, yeni bir satır oluşturur ve orada mizanpaj işlemine devam eder.</a:t>
            </a:r>
            <a:endParaRPr dirty="0"/>
          </a:p>
        </p:txBody>
      </p:sp>
      <p:sp>
        <p:nvSpPr>
          <p:cNvPr id="521" name="Google Shape;521;p37"/>
          <p:cNvSpPr txBox="1">
            <a:spLocks noGrp="1"/>
          </p:cNvSpPr>
          <p:nvPr>
            <p:ph type="ctrTitle"/>
          </p:nvPr>
        </p:nvSpPr>
        <p:spPr>
          <a:xfrm>
            <a:off x="720000" y="1405200"/>
            <a:ext cx="6970884" cy="969600"/>
          </a:xfrm>
          <a:prstGeom prst="rect">
            <a:avLst/>
          </a:prstGeom>
        </p:spPr>
        <p:txBody>
          <a:bodyPr spcFirstLastPara="1" wrap="square" lIns="91425" tIns="91425" rIns="91425" bIns="91425" anchor="b" anchorCtr="0">
            <a:noAutofit/>
          </a:bodyPr>
          <a:lstStyle/>
          <a:p>
            <a:pPr lvl="0"/>
            <a:r>
              <a:rPr lang="tr-TR" sz="4000" dirty="0" err="1"/>
              <a:t>UICollectionViewFlowLayout</a:t>
            </a:r>
            <a:r>
              <a:rPr lang="tr-TR" sz="4000" dirty="0"/>
              <a:t> </a:t>
            </a:r>
            <a:br>
              <a:rPr lang="tr-TR" sz="4000" dirty="0"/>
            </a:br>
            <a:r>
              <a:rPr lang="tr-TR" sz="4000" dirty="0"/>
              <a:t>Nedir?</a:t>
            </a:r>
            <a:endParaRPr sz="4000" dirty="0"/>
          </a:p>
        </p:txBody>
      </p:sp>
    </p:spTree>
    <p:extLst>
      <p:ext uri="{BB962C8B-B14F-4D97-AF65-F5344CB8AC3E}">
        <p14:creationId xmlns:p14="http://schemas.microsoft.com/office/powerpoint/2010/main" val="86514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subTitle" idx="1"/>
          </p:nvPr>
        </p:nvSpPr>
        <p:spPr>
          <a:xfrm>
            <a:off x="720000" y="2571750"/>
            <a:ext cx="6673172" cy="1693200"/>
          </a:xfrm>
          <a:prstGeom prst="rect">
            <a:avLst/>
          </a:prstGeom>
        </p:spPr>
        <p:txBody>
          <a:bodyPr spcFirstLastPara="1" wrap="square" lIns="91425" tIns="91425" rIns="91425" bIns="91425" anchor="t" anchorCtr="0">
            <a:noAutofit/>
          </a:bodyPr>
          <a:lstStyle/>
          <a:p>
            <a:pPr marL="0" lvl="0" indent="0">
              <a:spcAft>
                <a:spcPts val="1600"/>
              </a:spcAft>
            </a:pPr>
            <a:r>
              <a:rPr lang="tr-TR" dirty="0"/>
              <a:t>Tabii ki bir </a:t>
            </a:r>
            <a:r>
              <a:rPr lang="tr-TR" dirty="0" err="1"/>
              <a:t>UICollectionView</a:t>
            </a:r>
            <a:r>
              <a:rPr lang="tr-TR" dirty="0"/>
              <a:t> sadece hücrelerin içeriğinden oluşmuyor, aynı zamanda hücrelerin düzeninin ve akış şeklinin de belirlenmesi gerekiyor. Bunun için ise, görevi tam da bunları düzenlemek olan </a:t>
            </a:r>
            <a:r>
              <a:rPr lang="tr-TR" dirty="0" err="1"/>
              <a:t>UICollectionViewLayout</a:t>
            </a:r>
            <a:r>
              <a:rPr lang="tr-TR" dirty="0"/>
              <a:t> sınıfı kullanılıyor. Siz de akış düzeniniz için </a:t>
            </a:r>
            <a:r>
              <a:rPr lang="tr-TR" dirty="0" err="1"/>
              <a:t>Apple’ın</a:t>
            </a:r>
            <a:r>
              <a:rPr lang="tr-TR" dirty="0"/>
              <a:t> varsayılan olarak sağladığı akış düzenini kullanabilir, veya </a:t>
            </a:r>
            <a:r>
              <a:rPr lang="tr-TR" dirty="0" err="1"/>
              <a:t>Cover</a:t>
            </a:r>
            <a:r>
              <a:rPr lang="tr-TR" dirty="0"/>
              <a:t> </a:t>
            </a:r>
            <a:r>
              <a:rPr lang="tr-TR" dirty="0" err="1"/>
              <a:t>Flow</a:t>
            </a:r>
            <a:r>
              <a:rPr lang="tr-TR" dirty="0"/>
              <a:t> gibi daha özel bir akış oluşturmak isterseniz kendi </a:t>
            </a:r>
            <a:r>
              <a:rPr lang="tr-TR" dirty="0" err="1"/>
              <a:t>Flow</a:t>
            </a:r>
            <a:r>
              <a:rPr lang="tr-TR" dirty="0"/>
              <a:t> </a:t>
            </a:r>
            <a:r>
              <a:rPr lang="tr-TR" dirty="0" err="1"/>
              <a:t>Layout’unuzu</a:t>
            </a:r>
            <a:r>
              <a:rPr lang="tr-TR" dirty="0"/>
              <a:t> yaratabilirsiniz.</a:t>
            </a:r>
            <a:endParaRPr dirty="0"/>
          </a:p>
        </p:txBody>
      </p:sp>
      <p:sp>
        <p:nvSpPr>
          <p:cNvPr id="521" name="Google Shape;521;p37"/>
          <p:cNvSpPr txBox="1">
            <a:spLocks noGrp="1"/>
          </p:cNvSpPr>
          <p:nvPr>
            <p:ph type="ctrTitle"/>
          </p:nvPr>
        </p:nvSpPr>
        <p:spPr>
          <a:xfrm>
            <a:off x="719999" y="1405200"/>
            <a:ext cx="8133377" cy="969600"/>
          </a:xfrm>
          <a:prstGeom prst="rect">
            <a:avLst/>
          </a:prstGeom>
        </p:spPr>
        <p:txBody>
          <a:bodyPr spcFirstLastPara="1" wrap="square" lIns="91425" tIns="91425" rIns="91425" bIns="91425" anchor="b" anchorCtr="0">
            <a:noAutofit/>
          </a:bodyPr>
          <a:lstStyle/>
          <a:p>
            <a:pPr lvl="0"/>
            <a:r>
              <a:rPr lang="tr-TR" sz="5000" b="1" dirty="0" err="1">
                <a:ea typeface="+mj-lt"/>
                <a:cs typeface="+mj-lt"/>
              </a:rPr>
              <a:t>UICollectionViewLayout</a:t>
            </a:r>
            <a:r>
              <a:rPr lang="tr-TR" sz="5000" b="1" dirty="0">
                <a:ea typeface="+mj-lt"/>
                <a:cs typeface="+mj-lt"/>
              </a:rPr>
              <a:t> </a:t>
            </a:r>
            <a:br>
              <a:rPr lang="tr-TR" sz="5000" b="1" dirty="0">
                <a:ea typeface="+mj-lt"/>
                <a:cs typeface="+mj-lt"/>
              </a:rPr>
            </a:br>
            <a:r>
              <a:rPr lang="tr-TR" sz="5000" b="1" dirty="0">
                <a:ea typeface="+mj-lt"/>
                <a:cs typeface="+mj-lt"/>
              </a:rPr>
              <a:t>Nedir ?</a:t>
            </a:r>
            <a:endParaRPr sz="5000" dirty="0"/>
          </a:p>
        </p:txBody>
      </p:sp>
    </p:spTree>
    <p:extLst>
      <p:ext uri="{BB962C8B-B14F-4D97-AF65-F5344CB8AC3E}">
        <p14:creationId xmlns:p14="http://schemas.microsoft.com/office/powerpoint/2010/main" val="4778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1728150" y="1894050"/>
            <a:ext cx="56877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TEŞEKKÜRLER </a:t>
            </a:r>
            <a:r>
              <a:rPr lang="tr-TR" dirty="0">
                <a:sym typeface="Wingdings" panose="05000000000000000000" pitchFamily="2" charset="2"/>
              </a:rPr>
              <a:t></a:t>
            </a:r>
            <a:endParaRPr dirty="0">
              <a:latin typeface="Bahiana"/>
              <a:ea typeface="Bahiana"/>
              <a:cs typeface="Bahiana"/>
              <a:sym typeface="Bahiana"/>
            </a:endParaRPr>
          </a:p>
        </p:txBody>
      </p:sp>
      <p:sp>
        <p:nvSpPr>
          <p:cNvPr id="487" name="Google Shape;487;p33"/>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p>
            <a:pPr marL="0" lvl="0" indent="0">
              <a:spcAft>
                <a:spcPts val="1600"/>
              </a:spcAft>
            </a:pPr>
            <a:r>
              <a:rPr lang="tr-TR" dirty="0"/>
              <a:t>Alpaslan ÇAKICIER &amp; Onur USTA</a:t>
            </a:r>
            <a:endParaRPr dirty="0"/>
          </a:p>
        </p:txBody>
      </p:sp>
      <p:sp>
        <p:nvSpPr>
          <p:cNvPr id="4" name="Google Shape;487;p33">
            <a:extLst>
              <a:ext uri="{FF2B5EF4-FFF2-40B4-BE49-F238E27FC236}">
                <a16:creationId xmlns:a16="http://schemas.microsoft.com/office/drawing/2014/main" id="{34C262B6-F62A-40D6-A2F9-FF8D97310E47}"/>
              </a:ext>
            </a:extLst>
          </p:cNvPr>
          <p:cNvSpPr txBox="1">
            <a:spLocks/>
          </p:cNvSpPr>
          <p:nvPr/>
        </p:nvSpPr>
        <p:spPr>
          <a:xfrm>
            <a:off x="1898270" y="2880856"/>
            <a:ext cx="56877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160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1600"/>
              </a:spcBef>
              <a:spcAft>
                <a:spcPts val="160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9pPr>
          </a:lstStyle>
          <a:p>
            <a:pPr marL="0" indent="0">
              <a:spcAft>
                <a:spcPts val="1600"/>
              </a:spcAft>
            </a:pPr>
            <a:r>
              <a:rPr lang="tr-TR" sz="1200" dirty="0"/>
              <a:t>18MY93011             18MY93033</a:t>
            </a:r>
          </a:p>
        </p:txBody>
      </p:sp>
    </p:spTree>
    <p:extLst>
      <p:ext uri="{BB962C8B-B14F-4D97-AF65-F5344CB8AC3E}">
        <p14:creationId xmlns:p14="http://schemas.microsoft.com/office/powerpoint/2010/main" val="1581453333"/>
      </p:ext>
    </p:extLst>
  </p:cSld>
  <p:clrMapOvr>
    <a:masterClrMapping/>
  </p:clrMapOvr>
</p:sld>
</file>

<file path=ppt/theme/theme1.xml><?xml version="1.0" encoding="utf-8"?>
<a:theme xmlns:a="http://schemas.openxmlformats.org/drawingml/2006/main"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155</Words>
  <Application>Microsoft Office PowerPoint</Application>
  <PresentationFormat>On-screen Show (16:9)</PresentationFormat>
  <Paragraphs>15</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Wingdings</vt:lpstr>
      <vt:lpstr>Bahiana</vt:lpstr>
      <vt:lpstr>Fira Sans Extra Condensed Medium</vt:lpstr>
      <vt:lpstr>Roboto Condensed Light</vt:lpstr>
      <vt:lpstr>Barlow Semi Condensed SemiBold</vt:lpstr>
      <vt:lpstr>Barlow Semi Condensed</vt:lpstr>
      <vt:lpstr>Annual Report General by Slidesgo</vt:lpstr>
      <vt:lpstr>TEST UYGULAMASI</vt:lpstr>
      <vt:lpstr>BAYRAK TESTİ</vt:lpstr>
      <vt:lpstr>PowerPoint Presentation</vt:lpstr>
      <vt:lpstr>PowerPoint Presentation</vt:lpstr>
      <vt:lpstr>AlertController Nedir?</vt:lpstr>
      <vt:lpstr>UICollectionViewFlowLayout  Nedir?</vt:lpstr>
      <vt:lpstr>UICollectionViewLayout  Nedir ?</vt:lpstr>
      <vt:lpstr>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UYGULAMASI</dc:title>
  <dc:creator>Omer</dc:creator>
  <cp:lastModifiedBy>Alparslan</cp:lastModifiedBy>
  <cp:revision>4</cp:revision>
  <dcterms:modified xsi:type="dcterms:W3CDTF">2020-05-06T00:10:27Z</dcterms:modified>
</cp:coreProperties>
</file>