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312" r:id="rId4"/>
    <p:sldId id="319" r:id="rId5"/>
    <p:sldId id="315" r:id="rId6"/>
    <p:sldId id="311" r:id="rId7"/>
    <p:sldId id="313" r:id="rId8"/>
    <p:sldId id="321" r:id="rId9"/>
    <p:sldId id="314" r:id="rId10"/>
    <p:sldId id="322" r:id="rId11"/>
    <p:sldId id="323" r:id="rId12"/>
    <p:sldId id="324" r:id="rId13"/>
    <p:sldId id="320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67B6A-9BEF-4D46-AE12-5BE968F92BFC}" v="554" dt="2024-05-17T01:40:21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557" autoAdjust="0"/>
  </p:normalViewPr>
  <p:slideViewPr>
    <p:cSldViewPr snapToGrid="0">
      <p:cViewPr varScale="1">
        <p:scale>
          <a:sx n="61" d="100"/>
          <a:sy n="61" d="100"/>
        </p:scale>
        <p:origin x="716" y="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3E0E-CA16-4AF8-B9AC-2462F0660796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2377-7D14-4090-A451-760B9CF7D68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9606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33E4-33D7-7168-3418-2F3AAAE2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6817F-4324-2D49-CCE5-E74C4A0AE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C991-35A3-1F4D-0B33-4D98D801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8F15-86CE-CE33-5A0C-BBBD8239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93AC-D874-62F4-F025-925C1F66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45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3394-88D4-6CB8-9AC1-46FCC32B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570AE-5A53-BC89-3AA7-603D5FA5D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AACE-87AA-99F0-7E09-E03F7DCC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BF1B-4AC2-170D-81C9-805D6C43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464F-E659-15EE-9BDE-0E38B3AB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3513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59EB-4C4A-7D68-1929-6421692F8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B01B5-9FC4-7742-0A80-3D3E82DC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942D-B7D1-548F-7232-C1EBC584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733E-23BE-2160-E89B-D4136A48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B10D-D9F5-CA0C-94C6-5B6D7727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78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455-C681-590B-1CC0-15C83002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74DA-F9CA-DE85-960D-D62755AE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70FC-FEE9-D415-C4FD-BE67DE5D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984A-8EF0-4250-7898-BE751370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7013-9345-38CD-645D-07E49CB1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86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E117-AF63-96C0-0418-8D5036C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DBDE-7D1C-5D25-0462-942DC36E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81B1-942B-FBED-EC05-386F243B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3496-FC2D-B744-7B1A-942DF600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2F41-D239-D422-FE71-F46DFC88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266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D921-D25E-4752-DC3C-DE73883B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55E2-F9AD-58BD-0F86-81DEAAA35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517C6-9DE4-D3E8-BAF8-D694DA1E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75D8-A782-5A1F-0EF0-0C92B0F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EF6C2-A41D-EC29-330C-E761F939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0D127-F041-EBBE-02AD-88933D1C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60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D4C2-A3BE-A5A8-B195-BAC6D9CB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56E1-F726-100E-E503-5C7491B3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05F1E-83CB-1D72-78E0-5B2BF6C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691B3-C88D-5B4C-8C70-1D48BD8D6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A6DCC-AEED-4FFC-C3D0-487C1505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BB96F-9546-9CD4-39C8-58366159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65042-FF73-0C7A-EBB0-31936770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A220-D057-AE56-E573-A3F6C83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221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30C9-1871-5CE0-0A18-65E10739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E6F07-A6CE-AC68-C34B-1E8DE9D1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4944-7769-8900-4ABC-D402A2E5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7A34-091E-3761-1AAD-311DCE95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71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50E9A-8594-1BCD-260D-CB10D9D7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7AF32-CF90-3C5B-5A4E-D6FEB16B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8CCE-4885-72F6-57A5-C7C59514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27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4DBC-4C52-AC2E-B570-F4EDE80C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C4D-21BC-8CEB-9172-1008F3EE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4C0B4-3320-A212-192B-F500F2BA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0335-29E3-2305-2789-1C43AE8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969D-87FD-E610-BE51-58405F14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DFCA-433F-7C77-B8D9-E4638ECA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800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F152-8588-6291-743A-158C62D4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CBE87-BB28-666E-B030-FDA6495D2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DDBD-FD84-D026-67A7-038DCF209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28119-B58C-B9A0-0C75-E18A7AC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55723-F3D4-5E18-551F-CB44ED2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86C2D-25FB-5C9A-8BEA-1F2CED7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52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8331A-7E4C-12D5-834B-1278C2C8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94BF-7121-1D03-7DA5-5276579D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E685-9078-3E76-33A3-3737EEC60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603A0-DA8D-4972-A16C-E942E2A70BDF}" type="datetimeFigureOut">
              <a:rPr lang="en-PH" smtClean="0"/>
              <a:t>24/05/2024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4D6B1-31FA-4F6E-28A6-7D69DB371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1619-95C9-69EB-C2CF-059BB77A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D9101-418A-4325-860F-A3E2895EB97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35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C2FE-1EF0-03ED-0BF6-2BC6BB17A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quel Sans Semi Bold Disp" panose="020B0603050000020004" pitchFamily="34" charset="0"/>
              </a:rPr>
              <a:t>Income Class Prediction through Expenditure Allocation</a:t>
            </a:r>
            <a:endParaRPr lang="en-PH" sz="4000" dirty="0">
              <a:latin typeface="Sequel Sans Semi Bold Disp" panose="020B06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457A3-78E3-4489-5492-15884DBE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sz="2200" dirty="0">
              <a:latin typeface="Sequel Sans Light Head" panose="020B0403050000020004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pt-BR" sz="2200" b="1" dirty="0">
                <a:latin typeface="Sequel Sans Light Head" panose="020B0403050000020004" pitchFamily="34" charset="0"/>
                <a:ea typeface="Open Sans" pitchFamily="2" charset="0"/>
                <a:cs typeface="Open Sans" pitchFamily="2" charset="0"/>
              </a:rPr>
              <a:t>Genesis Adam D. Mendoza</a:t>
            </a:r>
          </a:p>
        </p:txBody>
      </p:sp>
    </p:spTree>
    <p:extLst>
      <p:ext uri="{BB962C8B-B14F-4D97-AF65-F5344CB8AC3E}">
        <p14:creationId xmlns:p14="http://schemas.microsoft.com/office/powerpoint/2010/main" val="482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Prediction Model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DD8B3-70CA-72F4-664B-D6CF62A5A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4"/>
          <a:stretch/>
        </p:blipFill>
        <p:spPr>
          <a:xfrm>
            <a:off x="838200" y="2355167"/>
            <a:ext cx="10499337" cy="21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Prediction Model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8A5709-DA4A-475F-C3B4-5E76A7EC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8722"/>
            <a:ext cx="4382386" cy="7687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Sequel Sans Light Head" panose="020B0403050000020004" pitchFamily="34" charset="0"/>
              </a:rPr>
              <a:t>The model fails to classify higher classes accurately!</a:t>
            </a:r>
          </a:p>
          <a:p>
            <a:pPr marL="0" indent="0" algn="just">
              <a:buNone/>
            </a:pPr>
            <a:endParaRPr lang="en-US" sz="2400" dirty="0">
              <a:latin typeface="Sequel Sans Light Head" panose="020B0403050000020004" pitchFamily="34" charset="0"/>
            </a:endParaRPr>
          </a:p>
        </p:txBody>
      </p:sp>
      <p:pic>
        <p:nvPicPr>
          <p:cNvPr id="10" name="Picture 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BB84AF2-9C60-AA1F-6E04-04A29A1E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13" y="1690688"/>
            <a:ext cx="5884487" cy="4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Prediction Model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8A5709-DA4A-475F-C3B4-5E76A7EC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8722"/>
            <a:ext cx="4382386" cy="7687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Sequel Sans Light Head" panose="020B0403050000020004" pitchFamily="34" charset="0"/>
              </a:rPr>
              <a:t>The model fails to classify higher classes accurately!</a:t>
            </a:r>
          </a:p>
          <a:p>
            <a:pPr marL="0" indent="0" algn="just">
              <a:buNone/>
            </a:pPr>
            <a:endParaRPr lang="en-US" sz="2400" dirty="0">
              <a:latin typeface="Sequel Sans Light Head" panose="020B04030500000200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A9B6E8-C72C-78FD-0298-06C10A7CD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13" y="1690688"/>
            <a:ext cx="5884487" cy="50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7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Synthesis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E4E6-5CB3-4431-4AD8-40987D6F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1179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Sequel Sans Light Head" panose="020B0403050000020004" pitchFamily="34" charset="0"/>
              </a:rPr>
              <a:t>The spending behavior of higher income classes are less unpredictable.</a:t>
            </a:r>
          </a:p>
          <a:p>
            <a:pPr algn="just"/>
            <a:r>
              <a:rPr lang="en-US" sz="2400" dirty="0">
                <a:latin typeface="Sequel Sans Light Head" panose="020B0403050000020004" pitchFamily="34" charset="0"/>
              </a:rPr>
              <a:t>The budget allocation for lower income classes are consistent.</a:t>
            </a:r>
          </a:p>
          <a:p>
            <a:pPr algn="just"/>
            <a:r>
              <a:rPr lang="en-US" sz="2400" dirty="0">
                <a:latin typeface="Sequel Sans Light Head" panose="020B0403050000020004" pitchFamily="34" charset="0"/>
              </a:rPr>
              <a:t>This may imply that the items with higher expenditure proportions must be the key areas to focus on if we want to address the effects of income inequality.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1E610-204A-3E13-126A-EFA69BE7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"/>
          <a:stretch/>
        </p:blipFill>
        <p:spPr>
          <a:xfrm>
            <a:off x="7285507" y="1527367"/>
            <a:ext cx="4068293" cy="49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8389-42CD-D865-E42F-B630D717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1256" y="5286703"/>
            <a:ext cx="1629103" cy="1029522"/>
          </a:xfrm>
        </p:spPr>
        <p:txBody>
          <a:bodyPr/>
          <a:lstStyle/>
          <a:p>
            <a:pPr algn="l"/>
            <a:r>
              <a:rPr lang="en-US" dirty="0">
                <a:latin typeface="Sequel Sans Semi Bold Disp" panose="020B0603050000020004" pitchFamily="34" charset="0"/>
              </a:rPr>
              <a:t>End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About the data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E4E6-5CB3-4431-4AD8-40987D6FD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67963"/>
                <a:ext cx="10515600" cy="20089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Family Income and Expenditure Survey (2015) from the Philippine Statistics Authority.</a:t>
                </a:r>
              </a:p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Includes total annual income, sources of income, items of expenditure, household characteristics, etc.</a:t>
                </a:r>
              </a:p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Includes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~41,500</m:t>
                    </m:r>
                  </m:oMath>
                </a14:m>
                <a:r>
                  <a:rPr lang="en-US" sz="2400" dirty="0">
                    <a:latin typeface="Sequel Sans Light Head" panose="020B0403050000020004" pitchFamily="34" charset="0"/>
                  </a:rPr>
                  <a:t> households.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E4E6-5CB3-4431-4AD8-40987D6FD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67963"/>
                <a:ext cx="10515600" cy="2008999"/>
              </a:xfrm>
              <a:blipFill>
                <a:blip r:embed="rId2"/>
                <a:stretch>
                  <a:fillRect l="-812" t="-4255" r="-870" b="-60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DF0694-4307-2A60-FC39-1ABD2FB4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77" y="1690688"/>
            <a:ext cx="8546445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Income inequality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8C2D45-460C-D660-9531-20A7F0D4C1BB}"/>
              </a:ext>
            </a:extLst>
          </p:cNvPr>
          <p:cNvSpPr txBox="1">
            <a:spLocks/>
          </p:cNvSpPr>
          <p:nvPr/>
        </p:nvSpPr>
        <p:spPr>
          <a:xfrm>
            <a:off x="838200" y="6519151"/>
            <a:ext cx="10830911" cy="31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Sequel Sans Light Head" panose="020B040305000002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210A52-AE32-3482-1BD6-1F5DE24165EE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Sequel Sans Light Head" panose="020B0403050000020004" pitchFamily="34" charset="0"/>
                  </a:rPr>
                  <a:t>Philippine Institute for Development Studies (PIDS) income classification scheme (monthly)</a:t>
                </a:r>
              </a:p>
              <a:p>
                <a:pPr algn="just"/>
                <a:endParaRPr lang="en-US" sz="2400" b="1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Poor: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0,10957</m:t>
                        </m:r>
                      </m:e>
                    </m:d>
                  </m:oMath>
                </a14:m>
                <a:endParaRPr lang="en-US" sz="2400" b="0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Low income: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10957,  21194)</m:t>
                    </m:r>
                  </m:oMath>
                </a14:m>
                <a:endParaRPr lang="en-PH" sz="2400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Lower middle class: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21194,  43828)</m:t>
                    </m:r>
                  </m:oMath>
                </a14:m>
                <a:endParaRPr lang="en-PH" sz="2400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Middle class: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43828,  76669)</m:t>
                    </m:r>
                  </m:oMath>
                </a14:m>
                <a:endParaRPr lang="en-PH" sz="2400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Upper middle class: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76669, 131484)</m:t>
                    </m:r>
                  </m:oMath>
                </a14:m>
                <a:endParaRPr lang="en-PH" sz="2400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High income: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131484, 219140)</m:t>
                    </m:r>
                  </m:oMath>
                </a14:m>
                <a:endParaRPr lang="en-PH" sz="2400" dirty="0">
                  <a:latin typeface="Sequel Sans Light Head" panose="020B04030500000200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Rich: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219140,∞</m:t>
                        </m:r>
                      </m:e>
                    </m:d>
                  </m:oMath>
                </a14:m>
                <a:endParaRPr lang="en-US" sz="2400" b="1" dirty="0">
                  <a:latin typeface="Sequel Sans Light Head" panose="020B0403050000020004" pitchFamily="34" charset="0"/>
                </a:endParaRPr>
              </a:p>
              <a:p>
                <a:pPr algn="just"/>
                <a:endParaRPr lang="en-US" sz="2400" b="1" dirty="0">
                  <a:latin typeface="Sequel Sans Light Head" panose="020B04030500000200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quel Sans Light Head" panose="020B0403050000020004" pitchFamily="34" charset="0"/>
                  </a:rPr>
                  <a:t>Does not take family size into account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PH" sz="2400" dirty="0">
                  <a:latin typeface="Sequel Sans Light Head" panose="020B0403050000020004" pitchFamily="34" charset="0"/>
                </a:endParaRPr>
              </a:p>
              <a:p>
                <a:pPr lvl="1" algn="just"/>
                <a:endParaRPr lang="en-PH" sz="2400" dirty="0">
                  <a:latin typeface="Sequel Sans Light Head" panose="020B04030500000200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210A52-AE32-3482-1BD6-1F5DE241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812" t="-926" r="-9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8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Income inequality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E4E6-5CB3-4431-4AD8-40987D6F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280"/>
            <a:ext cx="3061137" cy="1001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equel Sans Light Head" panose="020B0403050000020004" pitchFamily="34" charset="0"/>
              </a:rPr>
              <a:t>Majority of Filipinos are </a:t>
            </a:r>
            <a:r>
              <a:rPr lang="en-US" b="1" dirty="0">
                <a:latin typeface="Sequel Sans Light Head" panose="020B0403050000020004" pitchFamily="34" charset="0"/>
              </a:rPr>
              <a:t>poor</a:t>
            </a:r>
            <a:r>
              <a:rPr lang="en-US" dirty="0">
                <a:latin typeface="Sequel Sans Light Head" panose="020B04030500000200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080D9-2ECF-0289-C5C8-5A8D94AF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90" y="1690688"/>
            <a:ext cx="7029710" cy="41862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8C2D45-460C-D660-9531-20A7F0D4C1BB}"/>
              </a:ext>
            </a:extLst>
          </p:cNvPr>
          <p:cNvSpPr txBox="1">
            <a:spLocks/>
          </p:cNvSpPr>
          <p:nvPr/>
        </p:nvSpPr>
        <p:spPr>
          <a:xfrm>
            <a:off x="838200" y="6519151"/>
            <a:ext cx="10830911" cy="31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Sequel Sans Light Head" panose="020B0403050000020004" pitchFamily="34" charset="0"/>
              </a:rPr>
              <a:t>Philippine Institute for Development Studies (PIDS) income classification scheme</a:t>
            </a:r>
          </a:p>
        </p:txBody>
      </p:sp>
    </p:spTree>
    <p:extLst>
      <p:ext uri="{BB962C8B-B14F-4D97-AF65-F5344CB8AC3E}">
        <p14:creationId xmlns:p14="http://schemas.microsoft.com/office/powerpoint/2010/main" val="14712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Income inequality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E4E6-5CB3-4431-4AD8-40987D6FD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44143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If we sort the total household income of each family and we take their cumulative sum, we will get its </a:t>
                </a:r>
                <a:r>
                  <a:rPr lang="en-US" sz="2400" b="1" dirty="0">
                    <a:latin typeface="Sequel Sans Light Head" panose="020B0403050000020004" pitchFamily="34" charset="0"/>
                  </a:rPr>
                  <a:t>Lorenz curve</a:t>
                </a:r>
                <a:r>
                  <a:rPr lang="en-US" sz="2400" dirty="0">
                    <a:latin typeface="Sequel Sans Light Head" panose="020B0403050000020004" pitchFamily="34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sz="2400" dirty="0">
                    <a:latin typeface="Sequel Sans Light Head" panose="020B0403050000020004" pitchFamily="34" charset="0"/>
                  </a:rPr>
                  <a:t> of the population holds just around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sz="2400" dirty="0">
                    <a:latin typeface="Sequel Sans Light Head" panose="020B0403050000020004" pitchFamily="34" charset="0"/>
                  </a:rPr>
                  <a:t> of the total income.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E4E6-5CB3-4431-4AD8-40987D6FD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44143" cy="4351338"/>
              </a:xfrm>
              <a:blipFill>
                <a:blip r:embed="rId2"/>
                <a:stretch>
                  <a:fillRect l="-1763" t="-1961" r="-201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2A6602A3-D3DC-9292-9D9B-61C73604E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68" y="1983695"/>
            <a:ext cx="5409632" cy="40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Income inequality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E4E6-5CB3-4431-4AD8-40987D6FD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44143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The Gini coefficient is the area between the line of equality and the Lorenz curve.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Sequel Sans Light Head" panose="020B0403050000020004" pitchFamily="34" charset="0"/>
                  </a:rPr>
                  <a:t> means perfect income equality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Sequel Sans Light Head" panose="020B0403050000020004" pitchFamily="34" charset="0"/>
                  </a:rPr>
                  <a:t> means perfect inequality.</a:t>
                </a:r>
              </a:p>
              <a:p>
                <a:pPr algn="just"/>
                <a:r>
                  <a:rPr lang="en-US" sz="2400" dirty="0">
                    <a:latin typeface="Sequel Sans Light Head" panose="020B0403050000020004" pitchFamily="34" charset="0"/>
                  </a:rPr>
                  <a:t>In the FIES (2015) dataset, we have calculated a Gini coefficient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0.4438</m:t>
                    </m:r>
                  </m:oMath>
                </a14:m>
                <a:r>
                  <a:rPr lang="en-US" sz="2400" dirty="0">
                    <a:latin typeface="Sequel Sans Light Head" panose="020B04030500000200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2E4E6-5CB3-4431-4AD8-40987D6FD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44143" cy="4351338"/>
              </a:xfrm>
              <a:blipFill>
                <a:blip r:embed="rId2"/>
                <a:stretch>
                  <a:fillRect l="-1763" t="-1961" r="-201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2A6602A3-D3DC-9292-9D9B-61C73604E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68" y="1983695"/>
            <a:ext cx="5409632" cy="40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5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Expenditure allocation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544BF0-4131-1C73-290F-3E2209BB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1" t="20620" r="17151" b="23721"/>
          <a:stretch/>
        </p:blipFill>
        <p:spPr>
          <a:xfrm>
            <a:off x="996059" y="1882074"/>
            <a:ext cx="1019988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Expenditure allocation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5E3F7ACE-0469-F7CA-DD44-9949A7C73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b="3597"/>
          <a:stretch/>
        </p:blipFill>
        <p:spPr>
          <a:xfrm>
            <a:off x="1433945" y="1690688"/>
            <a:ext cx="932410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FD6-46F5-C31F-0C82-3386D92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quel Sans Semi Bold Disp" panose="020B0603050000020004" pitchFamily="34" charset="0"/>
              </a:rPr>
              <a:t>Prediction Model</a:t>
            </a:r>
            <a:endParaRPr lang="en-PH" dirty="0">
              <a:latin typeface="Sequel Sans Semi Bold Disp" panose="020B06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5AD39-0B4C-0903-0F78-5A7F178E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667"/>
            <a:ext cx="6487634" cy="3656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1F82E-4ECF-8133-CDD6-A57B0EA5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1493"/>
            <a:ext cx="6744527" cy="11413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3C60A-58B8-42D4-B6CF-7809C7C4B3DC}"/>
                  </a:ext>
                </a:extLst>
              </p:cNvPr>
              <p:cNvSpPr txBox="1"/>
              <p:nvPr/>
            </p:nvSpPr>
            <p:spPr>
              <a:xfrm>
                <a:off x="7582727" y="1690688"/>
                <a:ext cx="29647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80−20</m:t>
                    </m:r>
                  </m:oMath>
                </a14:m>
                <a:r>
                  <a:rPr lang="en-PH" sz="2400" dirty="0">
                    <a:latin typeface="Sequel Sans Light Head" panose="020B0403050000020004" pitchFamily="34" charset="0"/>
                  </a:rPr>
                  <a:t> train-test division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400" dirty="0">
                    <a:latin typeface="Sequel Sans Light Head" panose="020B0403050000020004" pitchFamily="34" charset="0"/>
                  </a:rPr>
                  <a:t>We use a random forest classifier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3C60A-58B8-42D4-B6CF-7809C7C4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727" y="1690688"/>
                <a:ext cx="2964771" cy="1569660"/>
              </a:xfrm>
              <a:prstGeom prst="rect">
                <a:avLst/>
              </a:prstGeom>
              <a:blipFill>
                <a:blip r:embed="rId4"/>
                <a:stretch>
                  <a:fillRect l="-2881" t="-3488" b="-77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42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324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Sequel Sans Light Head</vt:lpstr>
      <vt:lpstr>Sequel Sans Semi Bold Disp</vt:lpstr>
      <vt:lpstr>Office Theme</vt:lpstr>
      <vt:lpstr>Income Class Prediction through Expenditure Allocation</vt:lpstr>
      <vt:lpstr>About the data</vt:lpstr>
      <vt:lpstr>Income inequality</vt:lpstr>
      <vt:lpstr>Income inequality</vt:lpstr>
      <vt:lpstr>Income inequality</vt:lpstr>
      <vt:lpstr>Income inequality</vt:lpstr>
      <vt:lpstr>Expenditure allocation</vt:lpstr>
      <vt:lpstr>Expenditure allocation</vt:lpstr>
      <vt:lpstr>Prediction Model</vt:lpstr>
      <vt:lpstr>Prediction Model</vt:lpstr>
      <vt:lpstr>Prediction Model</vt:lpstr>
      <vt:lpstr>Prediction Model</vt:lpstr>
      <vt:lpstr>Synthesis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Mendoza</dc:creator>
  <cp:lastModifiedBy>Adam Mendoza</cp:lastModifiedBy>
  <cp:revision>12</cp:revision>
  <dcterms:created xsi:type="dcterms:W3CDTF">2024-05-11T08:39:53Z</dcterms:created>
  <dcterms:modified xsi:type="dcterms:W3CDTF">2024-05-24T19:03:39Z</dcterms:modified>
</cp:coreProperties>
</file>