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9" r:id="rId3"/>
    <p:sldId id="328" r:id="rId4"/>
    <p:sldId id="312" r:id="rId5"/>
    <p:sldId id="330" r:id="rId6"/>
    <p:sldId id="319" r:id="rId7"/>
    <p:sldId id="315" r:id="rId8"/>
    <p:sldId id="311" r:id="rId9"/>
    <p:sldId id="331" r:id="rId10"/>
    <p:sldId id="313" r:id="rId11"/>
    <p:sldId id="326" r:id="rId12"/>
    <p:sldId id="325" r:id="rId13"/>
    <p:sldId id="327" r:id="rId14"/>
    <p:sldId id="314" r:id="rId15"/>
    <p:sldId id="322" r:id="rId16"/>
    <p:sldId id="323" r:id="rId17"/>
    <p:sldId id="324" r:id="rId18"/>
    <p:sldId id="320" r:id="rId19"/>
    <p:sldId id="310" r:id="rId20"/>
    <p:sldId id="332" r:id="rId21"/>
    <p:sldId id="3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67B6A-9BEF-4D46-AE12-5BE968F92BFC}" v="554" dt="2024-05-17T01:40:21.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93557" autoAdjust="0"/>
  </p:normalViewPr>
  <p:slideViewPr>
    <p:cSldViewPr snapToGrid="0">
      <p:cViewPr varScale="1">
        <p:scale>
          <a:sx n="61" d="100"/>
          <a:sy n="61" d="100"/>
        </p:scale>
        <p:origin x="716" y="52"/>
      </p:cViewPr>
      <p:guideLst/>
    </p:cSldViewPr>
  </p:slideViewPr>
  <p:notesTextViewPr>
    <p:cViewPr>
      <p:scale>
        <a:sx n="50" d="100"/>
        <a:sy n="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33E0E-CA16-4AF8-B9AC-2462F0660796}" type="datetimeFigureOut">
              <a:rPr lang="en-PH" smtClean="0"/>
              <a:t>28/05/2024</a:t>
            </a:fld>
            <a:endParaRPr lang="en-PH"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E2377-7D14-4090-A451-760B9CF7D680}" type="slidenum">
              <a:rPr lang="en-PH" smtClean="0"/>
              <a:t>‹#›</a:t>
            </a:fld>
            <a:endParaRPr lang="en-PH" dirty="0"/>
          </a:p>
        </p:txBody>
      </p:sp>
    </p:spTree>
    <p:extLst>
      <p:ext uri="{BB962C8B-B14F-4D97-AF65-F5344CB8AC3E}">
        <p14:creationId xmlns:p14="http://schemas.microsoft.com/office/powerpoint/2010/main" val="289606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33E4-33D7-7168-3418-2F3AAAE24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426817F-4324-2D49-CCE5-E74C4A0AE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5FAC991-35A3-1F4D-0B33-4D98D801A2B8}"/>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A62F8F15-86CE-CE33-5A0C-BBBD8239DC4D}"/>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78B893AC-D874-62F4-F025-925C1F66FEB7}"/>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1684505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3394-88D4-6CB8-9AC1-46FCC32B78D3}"/>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5B570AE-5A53-BC89-3AA7-603D5FA5D7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21AACE-87AA-99F0-7E09-E03F7DCCB54E}"/>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F143BF1B-4AC2-170D-81C9-805D6C437820}"/>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2D24464F-E659-15EE-9BDE-0E38B3ABFC1B}"/>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535130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359EB-4C4A-7D68-1929-6421692F8C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7BB01B5-9FC4-7742-0A80-3D3E82DC65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02F942D-B7D1-548F-7232-C1EBC584F027}"/>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90A9733E-23BE-2160-E89B-D4136A486B80}"/>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A6D1B10D-D9F5-CA0C-94C6-5B6D77274517}"/>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403785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4455-C681-590B-1CC0-15C830026C5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A9A74DA-F9CA-DE85-960D-D62755AEC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C8F70FC-FEE9-D415-C4FD-BE67DE5D3BBF}"/>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B0AD984A-8EF0-4250-7898-BE7513701544}"/>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966F7013-9345-38CD-645D-07E49CB13819}"/>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407860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E117-AF63-96C0-0418-8D5036C014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55BDBDE-7D1C-5D25-0462-942DC36E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CB81B1-942B-FBED-EC05-386F243B2684}"/>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6B943496-FC2D-B744-7B1A-942DF6009DF5}"/>
              </a:ext>
            </a:extLst>
          </p:cNvPr>
          <p:cNvSpPr>
            <a:spLocks noGrp="1"/>
          </p:cNvSpPr>
          <p:nvPr>
            <p:ph type="ftr" sz="quarter" idx="11"/>
          </p:nvPr>
        </p:nvSpPr>
        <p:spPr/>
        <p:txBody>
          <a:bodyPr/>
          <a:lstStyle/>
          <a:p>
            <a:endParaRPr lang="en-PH" dirty="0"/>
          </a:p>
        </p:txBody>
      </p:sp>
      <p:sp>
        <p:nvSpPr>
          <p:cNvPr id="6" name="Slide Number Placeholder 5">
            <a:extLst>
              <a:ext uri="{FF2B5EF4-FFF2-40B4-BE49-F238E27FC236}">
                <a16:creationId xmlns:a16="http://schemas.microsoft.com/office/drawing/2014/main" id="{2DEB2F41-D239-D422-FE71-F46DFC88CDF5}"/>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862664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D921-D25E-4752-DC3C-DE73883BE9B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1AC55E2-F9AD-58BD-0F86-81DEAAA35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BE517C6-9DE4-D3E8-BAF8-D694DA1E19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021775D8-A782-5A1F-0EF0-0C92B0F3E8DC}"/>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6" name="Footer Placeholder 5">
            <a:extLst>
              <a:ext uri="{FF2B5EF4-FFF2-40B4-BE49-F238E27FC236}">
                <a16:creationId xmlns:a16="http://schemas.microsoft.com/office/drawing/2014/main" id="{81AEF6C2-A41D-EC29-330C-E761F9390CB5}"/>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2E20D127-F041-EBBE-02AD-88933D1CFE3F}"/>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67606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D4C2-A3BE-A5A8-B195-BAC6D9CB5756}"/>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D7A56E1-F726-100E-E503-5C7491B38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05F1E-83CB-1D72-78E0-5B2BF6CB8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D5691B3-C88D-5B4C-8C70-1D48BD8D6E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A6DCC-AEED-4FFC-C3D0-487C1505DD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5A6BB96F-9546-9CD4-39C8-583661597244}"/>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8" name="Footer Placeholder 7">
            <a:extLst>
              <a:ext uri="{FF2B5EF4-FFF2-40B4-BE49-F238E27FC236}">
                <a16:creationId xmlns:a16="http://schemas.microsoft.com/office/drawing/2014/main" id="{6A665042-FF73-0C7A-EBB0-319367704FFF}"/>
              </a:ext>
            </a:extLst>
          </p:cNvPr>
          <p:cNvSpPr>
            <a:spLocks noGrp="1"/>
          </p:cNvSpPr>
          <p:nvPr>
            <p:ph type="ftr" sz="quarter" idx="11"/>
          </p:nvPr>
        </p:nvSpPr>
        <p:spPr/>
        <p:txBody>
          <a:bodyPr/>
          <a:lstStyle/>
          <a:p>
            <a:endParaRPr lang="en-PH" dirty="0"/>
          </a:p>
        </p:txBody>
      </p:sp>
      <p:sp>
        <p:nvSpPr>
          <p:cNvPr id="9" name="Slide Number Placeholder 8">
            <a:extLst>
              <a:ext uri="{FF2B5EF4-FFF2-40B4-BE49-F238E27FC236}">
                <a16:creationId xmlns:a16="http://schemas.microsoft.com/office/drawing/2014/main" id="{6ACFA220-D057-AE56-E573-A3F6C837EB48}"/>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3222213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30C9-1871-5CE0-0A18-65E10739B4BD}"/>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F8E6F07-A6CE-AC68-C34B-1E8DE9D1A3E6}"/>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4" name="Footer Placeholder 3">
            <a:extLst>
              <a:ext uri="{FF2B5EF4-FFF2-40B4-BE49-F238E27FC236}">
                <a16:creationId xmlns:a16="http://schemas.microsoft.com/office/drawing/2014/main" id="{55DE4944-7769-8900-4ABC-D402A2E5A101}"/>
              </a:ext>
            </a:extLst>
          </p:cNvPr>
          <p:cNvSpPr>
            <a:spLocks noGrp="1"/>
          </p:cNvSpPr>
          <p:nvPr>
            <p:ph type="ftr" sz="quarter" idx="11"/>
          </p:nvPr>
        </p:nvSpPr>
        <p:spPr/>
        <p:txBody>
          <a:bodyPr/>
          <a:lstStyle/>
          <a:p>
            <a:endParaRPr lang="en-PH" dirty="0"/>
          </a:p>
        </p:txBody>
      </p:sp>
      <p:sp>
        <p:nvSpPr>
          <p:cNvPr id="5" name="Slide Number Placeholder 4">
            <a:extLst>
              <a:ext uri="{FF2B5EF4-FFF2-40B4-BE49-F238E27FC236}">
                <a16:creationId xmlns:a16="http://schemas.microsoft.com/office/drawing/2014/main" id="{06847A34-091E-3761-1AAD-311DCE950BC4}"/>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667174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850E9A-8594-1BCD-260D-CB10D9D7FFE8}"/>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3" name="Footer Placeholder 2">
            <a:extLst>
              <a:ext uri="{FF2B5EF4-FFF2-40B4-BE49-F238E27FC236}">
                <a16:creationId xmlns:a16="http://schemas.microsoft.com/office/drawing/2014/main" id="{4817AF32-CF90-3C5B-5A4E-D6FEB16B3100}"/>
              </a:ext>
            </a:extLst>
          </p:cNvPr>
          <p:cNvSpPr>
            <a:spLocks noGrp="1"/>
          </p:cNvSpPr>
          <p:nvPr>
            <p:ph type="ftr" sz="quarter" idx="11"/>
          </p:nvPr>
        </p:nvSpPr>
        <p:spPr/>
        <p:txBody>
          <a:bodyPr/>
          <a:lstStyle/>
          <a:p>
            <a:endParaRPr lang="en-PH" dirty="0"/>
          </a:p>
        </p:txBody>
      </p:sp>
      <p:sp>
        <p:nvSpPr>
          <p:cNvPr id="4" name="Slide Number Placeholder 3">
            <a:extLst>
              <a:ext uri="{FF2B5EF4-FFF2-40B4-BE49-F238E27FC236}">
                <a16:creationId xmlns:a16="http://schemas.microsoft.com/office/drawing/2014/main" id="{28FA8CCE-4885-72F6-57A5-C7C595141C63}"/>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172278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4DBC-4C52-AC2E-B570-F4EDE80C6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832CFC4D-21BC-8CEB-9172-1008F3EEC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014C0B4-3320-A212-192B-F500F2BA6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D0335-29E3-2305-2789-1C43AE8E41EF}"/>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6" name="Footer Placeholder 5">
            <a:extLst>
              <a:ext uri="{FF2B5EF4-FFF2-40B4-BE49-F238E27FC236}">
                <a16:creationId xmlns:a16="http://schemas.microsoft.com/office/drawing/2014/main" id="{FF6A969D-87FD-E610-BE51-58405F14F173}"/>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C1ABDFCA-433F-7C77-B8D9-E4638ECA95DE}"/>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256800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F152-8588-6291-743A-158C62D4D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D8ACBE87-BB28-666E-B030-FDA6495D28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dirty="0"/>
          </a:p>
        </p:txBody>
      </p:sp>
      <p:sp>
        <p:nvSpPr>
          <p:cNvPr id="4" name="Text Placeholder 3">
            <a:extLst>
              <a:ext uri="{FF2B5EF4-FFF2-40B4-BE49-F238E27FC236}">
                <a16:creationId xmlns:a16="http://schemas.microsoft.com/office/drawing/2014/main" id="{9EF2DDBD-FD84-D026-67A7-038DCF209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928119-B58C-B9A0-0C75-E18A7AC22796}"/>
              </a:ext>
            </a:extLst>
          </p:cNvPr>
          <p:cNvSpPr>
            <a:spLocks noGrp="1"/>
          </p:cNvSpPr>
          <p:nvPr>
            <p:ph type="dt" sz="half" idx="10"/>
          </p:nvPr>
        </p:nvSpPr>
        <p:spPr/>
        <p:txBody>
          <a:bodyPr/>
          <a:lstStyle/>
          <a:p>
            <a:fld id="{3BA603A0-DA8D-4972-A16C-E942E2A70BDF}" type="datetimeFigureOut">
              <a:rPr lang="en-PH" smtClean="0"/>
              <a:t>28/05/2024</a:t>
            </a:fld>
            <a:endParaRPr lang="en-PH" dirty="0"/>
          </a:p>
        </p:txBody>
      </p:sp>
      <p:sp>
        <p:nvSpPr>
          <p:cNvPr id="6" name="Footer Placeholder 5">
            <a:extLst>
              <a:ext uri="{FF2B5EF4-FFF2-40B4-BE49-F238E27FC236}">
                <a16:creationId xmlns:a16="http://schemas.microsoft.com/office/drawing/2014/main" id="{F9055723-F3D4-5E18-551F-CB44ED24AA62}"/>
              </a:ext>
            </a:extLst>
          </p:cNvPr>
          <p:cNvSpPr>
            <a:spLocks noGrp="1"/>
          </p:cNvSpPr>
          <p:nvPr>
            <p:ph type="ftr" sz="quarter" idx="11"/>
          </p:nvPr>
        </p:nvSpPr>
        <p:spPr/>
        <p:txBody>
          <a:bodyPr/>
          <a:lstStyle/>
          <a:p>
            <a:endParaRPr lang="en-PH" dirty="0"/>
          </a:p>
        </p:txBody>
      </p:sp>
      <p:sp>
        <p:nvSpPr>
          <p:cNvPr id="7" name="Slide Number Placeholder 6">
            <a:extLst>
              <a:ext uri="{FF2B5EF4-FFF2-40B4-BE49-F238E27FC236}">
                <a16:creationId xmlns:a16="http://schemas.microsoft.com/office/drawing/2014/main" id="{1BE86C2D-25FB-5C9A-8BEA-1F2CED78636E}"/>
              </a:ext>
            </a:extLst>
          </p:cNvPr>
          <p:cNvSpPr>
            <a:spLocks noGrp="1"/>
          </p:cNvSpPr>
          <p:nvPr>
            <p:ph type="sldNum" sz="quarter" idx="12"/>
          </p:nvPr>
        </p:nvSpPr>
        <p:spPr/>
        <p:txBody>
          <a:bodyPr/>
          <a:lstStyle/>
          <a:p>
            <a:fld id="{2AFD9101-418A-4325-860F-A3E2895EB970}" type="slidenum">
              <a:rPr lang="en-PH" smtClean="0"/>
              <a:t>‹#›</a:t>
            </a:fld>
            <a:endParaRPr lang="en-PH" dirty="0"/>
          </a:p>
        </p:txBody>
      </p:sp>
    </p:spTree>
    <p:extLst>
      <p:ext uri="{BB962C8B-B14F-4D97-AF65-F5344CB8AC3E}">
        <p14:creationId xmlns:p14="http://schemas.microsoft.com/office/powerpoint/2010/main" val="368527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8331A-7E4C-12D5-834B-1278C2C8B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4E094BF-7121-1D03-7DA5-5276579DA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6E1E685-9078-3E76-33A3-3737EEC609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A603A0-DA8D-4972-A16C-E942E2A70BDF}" type="datetimeFigureOut">
              <a:rPr lang="en-PH" smtClean="0"/>
              <a:t>28/05/2024</a:t>
            </a:fld>
            <a:endParaRPr lang="en-PH" dirty="0"/>
          </a:p>
        </p:txBody>
      </p:sp>
      <p:sp>
        <p:nvSpPr>
          <p:cNvPr id="5" name="Footer Placeholder 4">
            <a:extLst>
              <a:ext uri="{FF2B5EF4-FFF2-40B4-BE49-F238E27FC236}">
                <a16:creationId xmlns:a16="http://schemas.microsoft.com/office/drawing/2014/main" id="{2114D6B1-31FA-4F6E-28A6-7D69DB371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dirty="0"/>
          </a:p>
        </p:txBody>
      </p:sp>
      <p:sp>
        <p:nvSpPr>
          <p:cNvPr id="6" name="Slide Number Placeholder 5">
            <a:extLst>
              <a:ext uri="{FF2B5EF4-FFF2-40B4-BE49-F238E27FC236}">
                <a16:creationId xmlns:a16="http://schemas.microsoft.com/office/drawing/2014/main" id="{0CFC1619-95C9-69EB-C2CF-059BB77A8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FD9101-418A-4325-860F-A3E2895EB970}" type="slidenum">
              <a:rPr lang="en-PH" smtClean="0"/>
              <a:t>‹#›</a:t>
            </a:fld>
            <a:endParaRPr lang="en-PH" dirty="0"/>
          </a:p>
        </p:txBody>
      </p:sp>
    </p:spTree>
    <p:extLst>
      <p:ext uri="{BB962C8B-B14F-4D97-AF65-F5344CB8AC3E}">
        <p14:creationId xmlns:p14="http://schemas.microsoft.com/office/powerpoint/2010/main" val="3193511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C2FE-1EF0-03ED-0BF6-2BC6BB17A868}"/>
              </a:ext>
            </a:extLst>
          </p:cNvPr>
          <p:cNvSpPr>
            <a:spLocks noGrp="1"/>
          </p:cNvSpPr>
          <p:nvPr>
            <p:ph type="ctrTitle"/>
          </p:nvPr>
        </p:nvSpPr>
        <p:spPr/>
        <p:txBody>
          <a:bodyPr>
            <a:normAutofit/>
          </a:bodyPr>
          <a:lstStyle/>
          <a:p>
            <a:r>
              <a:rPr lang="en-US" sz="4000" dirty="0">
                <a:latin typeface="Sequel Sans Semi Bold Disp" panose="020B0603050000020004" pitchFamily="34" charset="0"/>
              </a:rPr>
              <a:t>Income Class Prediction through Expenditure Allocation</a:t>
            </a:r>
            <a:endParaRPr lang="en-PH" sz="4000" dirty="0">
              <a:latin typeface="Sequel Sans Semi Bold Disp" panose="020B0603050000020004" pitchFamily="34" charset="0"/>
            </a:endParaRPr>
          </a:p>
        </p:txBody>
      </p:sp>
      <p:sp>
        <p:nvSpPr>
          <p:cNvPr id="3" name="Subtitle 2">
            <a:extLst>
              <a:ext uri="{FF2B5EF4-FFF2-40B4-BE49-F238E27FC236}">
                <a16:creationId xmlns:a16="http://schemas.microsoft.com/office/drawing/2014/main" id="{7CB457A3-78E3-4489-5492-15884DBE1FE4}"/>
              </a:ext>
            </a:extLst>
          </p:cNvPr>
          <p:cNvSpPr>
            <a:spLocks noGrp="1"/>
          </p:cNvSpPr>
          <p:nvPr>
            <p:ph type="subTitle" idx="1"/>
          </p:nvPr>
        </p:nvSpPr>
        <p:spPr/>
        <p:txBody>
          <a:bodyPr>
            <a:normAutofit/>
          </a:bodyPr>
          <a:lstStyle/>
          <a:p>
            <a:endParaRPr lang="en-PH" sz="2200" dirty="0">
              <a:latin typeface="Sequel Sans Light Head" panose="020B0403050000020004" pitchFamily="34" charset="0"/>
              <a:ea typeface="Open Sans" pitchFamily="2" charset="0"/>
              <a:cs typeface="Open Sans" pitchFamily="2" charset="0"/>
            </a:endParaRPr>
          </a:p>
          <a:p>
            <a:r>
              <a:rPr lang="pt-BR" sz="2200" b="1" dirty="0">
                <a:latin typeface="Sequel Sans Light Head" panose="020B0403050000020004" pitchFamily="34" charset="0"/>
                <a:ea typeface="Open Sans" pitchFamily="2" charset="0"/>
                <a:cs typeface="Open Sans" pitchFamily="2" charset="0"/>
              </a:rPr>
              <a:t>Genesis Adam D. Mendoza</a:t>
            </a:r>
          </a:p>
        </p:txBody>
      </p:sp>
    </p:spTree>
    <p:extLst>
      <p:ext uri="{BB962C8B-B14F-4D97-AF65-F5344CB8AC3E}">
        <p14:creationId xmlns:p14="http://schemas.microsoft.com/office/powerpoint/2010/main" val="48287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Expenditure allocation</a:t>
            </a:r>
            <a:endParaRPr lang="en-PH" dirty="0">
              <a:latin typeface="Sequel Sans Semi Bold Disp" panose="020B0603050000020004" pitchFamily="34" charset="0"/>
            </a:endParaRPr>
          </a:p>
        </p:txBody>
      </p:sp>
      <p:pic>
        <p:nvPicPr>
          <p:cNvPr id="6" name="Picture 5">
            <a:extLst>
              <a:ext uri="{FF2B5EF4-FFF2-40B4-BE49-F238E27FC236}">
                <a16:creationId xmlns:a16="http://schemas.microsoft.com/office/drawing/2014/main" id="{8458CA30-3CDD-A2FF-CC8F-BCF26F69A1D4}"/>
              </a:ext>
            </a:extLst>
          </p:cNvPr>
          <p:cNvPicPr>
            <a:picLocks noChangeAspect="1"/>
          </p:cNvPicPr>
          <p:nvPr/>
        </p:nvPicPr>
        <p:blipFill>
          <a:blip r:embed="rId2"/>
          <a:stretch>
            <a:fillRect/>
          </a:stretch>
        </p:blipFill>
        <p:spPr>
          <a:xfrm>
            <a:off x="1197428" y="1690688"/>
            <a:ext cx="9797143" cy="4205916"/>
          </a:xfrm>
          <a:prstGeom prst="rect">
            <a:avLst/>
          </a:prstGeom>
        </p:spPr>
      </p:pic>
    </p:spTree>
    <p:extLst>
      <p:ext uri="{BB962C8B-B14F-4D97-AF65-F5344CB8AC3E}">
        <p14:creationId xmlns:p14="http://schemas.microsoft.com/office/powerpoint/2010/main" val="345256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Expenditure allocation</a:t>
            </a:r>
            <a:endParaRPr lang="en-PH" dirty="0">
              <a:latin typeface="Sequel Sans Semi Bold Disp" panose="020B0603050000020004" pitchFamily="34" charset="0"/>
            </a:endParaRPr>
          </a:p>
        </p:txBody>
      </p:sp>
      <p:pic>
        <p:nvPicPr>
          <p:cNvPr id="6" name="Picture 5">
            <a:extLst>
              <a:ext uri="{FF2B5EF4-FFF2-40B4-BE49-F238E27FC236}">
                <a16:creationId xmlns:a16="http://schemas.microsoft.com/office/drawing/2014/main" id="{8458CA30-3CDD-A2FF-CC8F-BCF26F69A1D4}"/>
              </a:ext>
            </a:extLst>
          </p:cNvPr>
          <p:cNvPicPr>
            <a:picLocks noChangeAspect="1"/>
          </p:cNvPicPr>
          <p:nvPr/>
        </p:nvPicPr>
        <p:blipFill>
          <a:blip r:embed="rId2"/>
          <a:stretch>
            <a:fillRect/>
          </a:stretch>
        </p:blipFill>
        <p:spPr>
          <a:xfrm>
            <a:off x="1197428" y="1690688"/>
            <a:ext cx="9797143" cy="4205916"/>
          </a:xfrm>
          <a:prstGeom prst="rect">
            <a:avLst/>
          </a:prstGeom>
        </p:spPr>
      </p:pic>
      <p:pic>
        <p:nvPicPr>
          <p:cNvPr id="4" name="Picture 3">
            <a:extLst>
              <a:ext uri="{FF2B5EF4-FFF2-40B4-BE49-F238E27FC236}">
                <a16:creationId xmlns:a16="http://schemas.microsoft.com/office/drawing/2014/main" id="{0488AFA1-4E03-E413-2260-684DF5419DCE}"/>
              </a:ext>
            </a:extLst>
          </p:cNvPr>
          <p:cNvPicPr>
            <a:picLocks noChangeAspect="1"/>
          </p:cNvPicPr>
          <p:nvPr/>
        </p:nvPicPr>
        <p:blipFill>
          <a:blip r:embed="rId3"/>
          <a:stretch>
            <a:fillRect/>
          </a:stretch>
        </p:blipFill>
        <p:spPr>
          <a:xfrm>
            <a:off x="1490018" y="2159880"/>
            <a:ext cx="9211961" cy="3267531"/>
          </a:xfrm>
          <a:prstGeom prst="rect">
            <a:avLst/>
          </a:prstGeom>
        </p:spPr>
      </p:pic>
    </p:spTree>
    <p:extLst>
      <p:ext uri="{BB962C8B-B14F-4D97-AF65-F5344CB8AC3E}">
        <p14:creationId xmlns:p14="http://schemas.microsoft.com/office/powerpoint/2010/main" val="3245140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Expenditure allocation</a:t>
            </a:r>
            <a:endParaRPr lang="en-PH" dirty="0">
              <a:latin typeface="Sequel Sans Semi Bold Disp" panose="020B0603050000020004" pitchFamily="34" charset="0"/>
            </a:endParaRPr>
          </a:p>
        </p:txBody>
      </p:sp>
      <p:pic>
        <p:nvPicPr>
          <p:cNvPr id="21" name="Picture 20">
            <a:extLst>
              <a:ext uri="{FF2B5EF4-FFF2-40B4-BE49-F238E27FC236}">
                <a16:creationId xmlns:a16="http://schemas.microsoft.com/office/drawing/2014/main" id="{BF544BF0-4131-1C73-290F-3E2209BBC5DF}"/>
              </a:ext>
            </a:extLst>
          </p:cNvPr>
          <p:cNvPicPr>
            <a:picLocks noChangeAspect="1"/>
          </p:cNvPicPr>
          <p:nvPr/>
        </p:nvPicPr>
        <p:blipFill rotWithShape="1">
          <a:blip r:embed="rId2"/>
          <a:srcRect l="7761" t="20620" r="17151" b="23721"/>
          <a:stretch/>
        </p:blipFill>
        <p:spPr>
          <a:xfrm>
            <a:off x="996059" y="1882074"/>
            <a:ext cx="10199882" cy="4252912"/>
          </a:xfrm>
          <a:prstGeom prst="rect">
            <a:avLst/>
          </a:prstGeom>
        </p:spPr>
      </p:pic>
      <p:sp>
        <p:nvSpPr>
          <p:cNvPr id="3" name="TextBox 2">
            <a:extLst>
              <a:ext uri="{FF2B5EF4-FFF2-40B4-BE49-F238E27FC236}">
                <a16:creationId xmlns:a16="http://schemas.microsoft.com/office/drawing/2014/main" id="{483FF35A-7B55-73DF-BD69-9A07734E2770}"/>
              </a:ext>
            </a:extLst>
          </p:cNvPr>
          <p:cNvSpPr txBox="1"/>
          <p:nvPr/>
        </p:nvSpPr>
        <p:spPr>
          <a:xfrm>
            <a:off x="996059" y="1506022"/>
            <a:ext cx="10199882" cy="376052"/>
          </a:xfrm>
          <a:prstGeom prst="rect">
            <a:avLst/>
          </a:prstGeom>
          <a:noFill/>
        </p:spPr>
        <p:txBody>
          <a:bodyPr wrap="square" rtlCol="0">
            <a:spAutoFit/>
          </a:bodyPr>
          <a:lstStyle/>
          <a:p>
            <a:r>
              <a:rPr lang="en-US" dirty="0">
                <a:latin typeface="Sequel Sans Light Head" panose="020B0403050000020004" pitchFamily="34" charset="0"/>
              </a:rPr>
              <a:t>What percentage of the total expenditure is allocated for each expenditure item? </a:t>
            </a:r>
            <a:endParaRPr lang="en-PH" dirty="0">
              <a:latin typeface="Sequel Sans Light Head" panose="020B0403050000020004" pitchFamily="34" charset="0"/>
            </a:endParaRPr>
          </a:p>
        </p:txBody>
      </p:sp>
    </p:spTree>
    <p:extLst>
      <p:ext uri="{BB962C8B-B14F-4D97-AF65-F5344CB8AC3E}">
        <p14:creationId xmlns:p14="http://schemas.microsoft.com/office/powerpoint/2010/main" val="16322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video game&#10;&#10;Description automatically generated">
            <a:extLst>
              <a:ext uri="{FF2B5EF4-FFF2-40B4-BE49-F238E27FC236}">
                <a16:creationId xmlns:a16="http://schemas.microsoft.com/office/drawing/2014/main" id="{D31B07E2-095C-0BD1-B71E-5FD88B287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13" y="614578"/>
            <a:ext cx="10876173" cy="5874029"/>
          </a:xfrm>
          <a:prstGeom prst="rect">
            <a:avLst/>
          </a:prstGeom>
        </p:spPr>
      </p:pic>
      <p:sp>
        <p:nvSpPr>
          <p:cNvPr id="11" name="TextBox 10">
            <a:extLst>
              <a:ext uri="{FF2B5EF4-FFF2-40B4-BE49-F238E27FC236}">
                <a16:creationId xmlns:a16="http://schemas.microsoft.com/office/drawing/2014/main" id="{5CA445A2-782E-9BF1-7F55-5B511288A7EE}"/>
              </a:ext>
            </a:extLst>
          </p:cNvPr>
          <p:cNvSpPr txBox="1"/>
          <p:nvPr/>
        </p:nvSpPr>
        <p:spPr>
          <a:xfrm>
            <a:off x="2259926" y="238526"/>
            <a:ext cx="8085099" cy="376052"/>
          </a:xfrm>
          <a:prstGeom prst="rect">
            <a:avLst/>
          </a:prstGeom>
          <a:noFill/>
        </p:spPr>
        <p:txBody>
          <a:bodyPr wrap="square" rtlCol="0">
            <a:spAutoFit/>
          </a:bodyPr>
          <a:lstStyle/>
          <a:p>
            <a:r>
              <a:rPr lang="en-US" dirty="0">
                <a:latin typeface="Sequel Sans Light Head" panose="020B0403050000020004" pitchFamily="34" charset="0"/>
              </a:rPr>
              <a:t>What percentage of the total expenditure is allocated for each expenditure item? </a:t>
            </a:r>
            <a:endParaRPr lang="en-PH" dirty="0">
              <a:latin typeface="Sequel Sans Light Head" panose="020B0403050000020004" pitchFamily="34" charset="0"/>
            </a:endParaRPr>
          </a:p>
        </p:txBody>
      </p:sp>
    </p:spTree>
    <p:extLst>
      <p:ext uri="{BB962C8B-B14F-4D97-AF65-F5344CB8AC3E}">
        <p14:creationId xmlns:p14="http://schemas.microsoft.com/office/powerpoint/2010/main" val="228517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Prediction Model</a:t>
            </a:r>
            <a:endParaRPr lang="en-PH" dirty="0">
              <a:latin typeface="Sequel Sans Semi Bold Disp" panose="020B0603050000020004" pitchFamily="34" charset="0"/>
            </a:endParaRPr>
          </a:p>
        </p:txBody>
      </p:sp>
      <p:pic>
        <p:nvPicPr>
          <p:cNvPr id="8" name="Picture 7">
            <a:extLst>
              <a:ext uri="{FF2B5EF4-FFF2-40B4-BE49-F238E27FC236}">
                <a16:creationId xmlns:a16="http://schemas.microsoft.com/office/drawing/2014/main" id="{6975AD39-0B4C-0903-0F78-5A7F178EC17C}"/>
              </a:ext>
            </a:extLst>
          </p:cNvPr>
          <p:cNvPicPr>
            <a:picLocks noChangeAspect="1"/>
          </p:cNvPicPr>
          <p:nvPr/>
        </p:nvPicPr>
        <p:blipFill>
          <a:blip r:embed="rId2"/>
          <a:stretch>
            <a:fillRect/>
          </a:stretch>
        </p:blipFill>
        <p:spPr>
          <a:xfrm>
            <a:off x="838200" y="1600667"/>
            <a:ext cx="6487634" cy="3656666"/>
          </a:xfrm>
          <a:prstGeom prst="rect">
            <a:avLst/>
          </a:prstGeom>
        </p:spPr>
      </p:pic>
      <p:pic>
        <p:nvPicPr>
          <p:cNvPr id="10" name="Picture 9">
            <a:extLst>
              <a:ext uri="{FF2B5EF4-FFF2-40B4-BE49-F238E27FC236}">
                <a16:creationId xmlns:a16="http://schemas.microsoft.com/office/drawing/2014/main" id="{9D81F82E-4ECF-8133-CDD6-A57B0EA57A99}"/>
              </a:ext>
            </a:extLst>
          </p:cNvPr>
          <p:cNvPicPr>
            <a:picLocks noChangeAspect="1"/>
          </p:cNvPicPr>
          <p:nvPr/>
        </p:nvPicPr>
        <p:blipFill>
          <a:blip r:embed="rId3"/>
          <a:stretch>
            <a:fillRect/>
          </a:stretch>
        </p:blipFill>
        <p:spPr>
          <a:xfrm>
            <a:off x="838200" y="5351493"/>
            <a:ext cx="6744527" cy="114138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8D3C60A-58B8-42D4-B6CF-7809C7C4B3DC}"/>
                  </a:ext>
                </a:extLst>
              </p:cNvPr>
              <p:cNvSpPr txBox="1"/>
              <p:nvPr/>
            </p:nvSpPr>
            <p:spPr>
              <a:xfrm>
                <a:off x="7582727" y="1690688"/>
                <a:ext cx="2964771" cy="15696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80−20</m:t>
                    </m:r>
                  </m:oMath>
                </a14:m>
                <a:r>
                  <a:rPr lang="en-PH" sz="2400" dirty="0">
                    <a:latin typeface="Sequel Sans Light Head" panose="020B0403050000020004" pitchFamily="34" charset="0"/>
                  </a:rPr>
                  <a:t> train-test division</a:t>
                </a:r>
              </a:p>
              <a:p>
                <a:pPr marL="285750" indent="-285750">
                  <a:buFont typeface="Arial" panose="020B0604020202020204" pitchFamily="34" charset="0"/>
                  <a:buChar char="•"/>
                </a:pPr>
                <a:r>
                  <a:rPr lang="en-PH" sz="2400" dirty="0">
                    <a:latin typeface="Sequel Sans Light Head" panose="020B0403050000020004" pitchFamily="34" charset="0"/>
                  </a:rPr>
                  <a:t>We use a random forest classifier</a:t>
                </a:r>
              </a:p>
            </p:txBody>
          </p:sp>
        </mc:Choice>
        <mc:Fallback xmlns="">
          <p:sp>
            <p:nvSpPr>
              <p:cNvPr id="11" name="TextBox 10">
                <a:extLst>
                  <a:ext uri="{FF2B5EF4-FFF2-40B4-BE49-F238E27FC236}">
                    <a16:creationId xmlns:a16="http://schemas.microsoft.com/office/drawing/2014/main" id="{48D3C60A-58B8-42D4-B6CF-7809C7C4B3DC}"/>
                  </a:ext>
                </a:extLst>
              </p:cNvPr>
              <p:cNvSpPr txBox="1">
                <a:spLocks noRot="1" noChangeAspect="1" noMove="1" noResize="1" noEditPoints="1" noAdjustHandles="1" noChangeArrowheads="1" noChangeShapeType="1" noTextEdit="1"/>
              </p:cNvSpPr>
              <p:nvPr/>
            </p:nvSpPr>
            <p:spPr>
              <a:xfrm>
                <a:off x="7582727" y="1690688"/>
                <a:ext cx="2964771" cy="1569660"/>
              </a:xfrm>
              <a:prstGeom prst="rect">
                <a:avLst/>
              </a:prstGeom>
              <a:blipFill>
                <a:blip r:embed="rId4"/>
                <a:stretch>
                  <a:fillRect l="-2881" t="-3488" b="-7752"/>
                </a:stretch>
              </a:blipFill>
            </p:spPr>
            <p:txBody>
              <a:bodyPr/>
              <a:lstStyle/>
              <a:p>
                <a:r>
                  <a:rPr lang="en-PH">
                    <a:noFill/>
                  </a:rPr>
                  <a:t> </a:t>
                </a:r>
              </a:p>
            </p:txBody>
          </p:sp>
        </mc:Fallback>
      </mc:AlternateContent>
    </p:spTree>
    <p:extLst>
      <p:ext uri="{BB962C8B-B14F-4D97-AF65-F5344CB8AC3E}">
        <p14:creationId xmlns:p14="http://schemas.microsoft.com/office/powerpoint/2010/main" val="51542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Prediction Model</a:t>
            </a:r>
            <a:endParaRPr lang="en-PH" dirty="0">
              <a:latin typeface="Sequel Sans Semi Bold Disp" panose="020B0603050000020004" pitchFamily="34" charset="0"/>
            </a:endParaRPr>
          </a:p>
        </p:txBody>
      </p:sp>
      <p:pic>
        <p:nvPicPr>
          <p:cNvPr id="4" name="Picture 3">
            <a:extLst>
              <a:ext uri="{FF2B5EF4-FFF2-40B4-BE49-F238E27FC236}">
                <a16:creationId xmlns:a16="http://schemas.microsoft.com/office/drawing/2014/main" id="{530DD8B3-70CA-72F4-664B-D6CF62A5A899}"/>
              </a:ext>
            </a:extLst>
          </p:cNvPr>
          <p:cNvPicPr>
            <a:picLocks noChangeAspect="1"/>
          </p:cNvPicPr>
          <p:nvPr/>
        </p:nvPicPr>
        <p:blipFill rotWithShape="1">
          <a:blip r:embed="rId2"/>
          <a:srcRect b="2884"/>
          <a:stretch/>
        </p:blipFill>
        <p:spPr>
          <a:xfrm>
            <a:off x="838200" y="2355167"/>
            <a:ext cx="10499337" cy="2147666"/>
          </a:xfrm>
          <a:prstGeom prst="rect">
            <a:avLst/>
          </a:prstGeom>
        </p:spPr>
      </p:pic>
    </p:spTree>
    <p:extLst>
      <p:ext uri="{BB962C8B-B14F-4D97-AF65-F5344CB8AC3E}">
        <p14:creationId xmlns:p14="http://schemas.microsoft.com/office/powerpoint/2010/main" val="631135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Prediction Model</a:t>
            </a:r>
            <a:endParaRPr lang="en-PH" dirty="0">
              <a:latin typeface="Sequel Sans Semi Bold Disp" panose="020B0603050000020004" pitchFamily="34" charset="0"/>
            </a:endParaRPr>
          </a:p>
        </p:txBody>
      </p:sp>
      <p:sp>
        <p:nvSpPr>
          <p:cNvPr id="8" name="Content Placeholder 2">
            <a:extLst>
              <a:ext uri="{FF2B5EF4-FFF2-40B4-BE49-F238E27FC236}">
                <a16:creationId xmlns:a16="http://schemas.microsoft.com/office/drawing/2014/main" id="{048A5709-DA4A-475F-C3B4-5E76A7EC36E1}"/>
              </a:ext>
            </a:extLst>
          </p:cNvPr>
          <p:cNvSpPr>
            <a:spLocks noGrp="1"/>
          </p:cNvSpPr>
          <p:nvPr>
            <p:ph idx="1"/>
          </p:nvPr>
        </p:nvSpPr>
        <p:spPr>
          <a:xfrm>
            <a:off x="838200" y="3388722"/>
            <a:ext cx="4382386" cy="768719"/>
          </a:xfrm>
        </p:spPr>
        <p:txBody>
          <a:bodyPr>
            <a:normAutofit/>
          </a:bodyPr>
          <a:lstStyle/>
          <a:p>
            <a:pPr marL="0" indent="0" algn="just">
              <a:buNone/>
            </a:pPr>
            <a:r>
              <a:rPr lang="en-US" sz="2400" dirty="0">
                <a:latin typeface="Sequel Sans Light Head" panose="020B0403050000020004" pitchFamily="34" charset="0"/>
              </a:rPr>
              <a:t>The model fails to classify higher classes accurately!</a:t>
            </a:r>
          </a:p>
          <a:p>
            <a:pPr marL="0" indent="0" algn="just">
              <a:buNone/>
            </a:pPr>
            <a:endParaRPr lang="en-US" sz="2400" dirty="0">
              <a:latin typeface="Sequel Sans Light Head" panose="020B0403050000020004" pitchFamily="34" charset="0"/>
            </a:endParaRPr>
          </a:p>
        </p:txBody>
      </p:sp>
      <p:pic>
        <p:nvPicPr>
          <p:cNvPr id="10" name="Picture 9" descr="A screenshot of a computer game&#10;&#10;Description automatically generated">
            <a:extLst>
              <a:ext uri="{FF2B5EF4-FFF2-40B4-BE49-F238E27FC236}">
                <a16:creationId xmlns:a16="http://schemas.microsoft.com/office/drawing/2014/main" id="{DBB84AF2-9C60-AA1F-6E04-04A29A1EA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313" y="1690688"/>
            <a:ext cx="5884487" cy="4933507"/>
          </a:xfrm>
          <a:prstGeom prst="rect">
            <a:avLst/>
          </a:prstGeom>
        </p:spPr>
      </p:pic>
    </p:spTree>
    <p:extLst>
      <p:ext uri="{BB962C8B-B14F-4D97-AF65-F5344CB8AC3E}">
        <p14:creationId xmlns:p14="http://schemas.microsoft.com/office/powerpoint/2010/main" val="2662779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Prediction Model</a:t>
            </a:r>
            <a:endParaRPr lang="en-PH" dirty="0">
              <a:latin typeface="Sequel Sans Semi Bold Disp" panose="020B0603050000020004" pitchFamily="34" charset="0"/>
            </a:endParaRPr>
          </a:p>
        </p:txBody>
      </p:sp>
      <p:sp>
        <p:nvSpPr>
          <p:cNvPr id="8" name="Content Placeholder 2">
            <a:extLst>
              <a:ext uri="{FF2B5EF4-FFF2-40B4-BE49-F238E27FC236}">
                <a16:creationId xmlns:a16="http://schemas.microsoft.com/office/drawing/2014/main" id="{048A5709-DA4A-475F-C3B4-5E76A7EC36E1}"/>
              </a:ext>
            </a:extLst>
          </p:cNvPr>
          <p:cNvSpPr>
            <a:spLocks noGrp="1"/>
          </p:cNvSpPr>
          <p:nvPr>
            <p:ph idx="1"/>
          </p:nvPr>
        </p:nvSpPr>
        <p:spPr>
          <a:xfrm>
            <a:off x="838200" y="3388722"/>
            <a:ext cx="4382386" cy="768719"/>
          </a:xfrm>
        </p:spPr>
        <p:txBody>
          <a:bodyPr>
            <a:normAutofit/>
          </a:bodyPr>
          <a:lstStyle/>
          <a:p>
            <a:pPr marL="0" indent="0" algn="just">
              <a:buNone/>
            </a:pPr>
            <a:r>
              <a:rPr lang="en-US" sz="2400" dirty="0">
                <a:latin typeface="Sequel Sans Light Head" panose="020B0403050000020004" pitchFamily="34" charset="0"/>
              </a:rPr>
              <a:t>The model fails to classify higher classes accurately!</a:t>
            </a:r>
          </a:p>
          <a:p>
            <a:pPr marL="0" indent="0" algn="just">
              <a:buNone/>
            </a:pPr>
            <a:endParaRPr lang="en-US" sz="2400" dirty="0">
              <a:latin typeface="Sequel Sans Light Head" panose="020B0403050000020004" pitchFamily="34" charset="0"/>
            </a:endParaRPr>
          </a:p>
        </p:txBody>
      </p:sp>
      <p:pic>
        <p:nvPicPr>
          <p:cNvPr id="5" name="Picture 4" descr="A screenshot of a computer&#10;&#10;Description automatically generated">
            <a:extLst>
              <a:ext uri="{FF2B5EF4-FFF2-40B4-BE49-F238E27FC236}">
                <a16:creationId xmlns:a16="http://schemas.microsoft.com/office/drawing/2014/main" id="{F2A9B6E8-C72C-78FD-0298-06C10A7CD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313" y="1690688"/>
            <a:ext cx="5884487" cy="5006059"/>
          </a:xfrm>
          <a:prstGeom prst="rect">
            <a:avLst/>
          </a:prstGeom>
        </p:spPr>
      </p:pic>
    </p:spTree>
    <p:extLst>
      <p:ext uri="{BB962C8B-B14F-4D97-AF65-F5344CB8AC3E}">
        <p14:creationId xmlns:p14="http://schemas.microsoft.com/office/powerpoint/2010/main" val="257137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Synthesis</a:t>
            </a:r>
            <a:endParaRPr lang="en-PH" dirty="0">
              <a:latin typeface="Sequel Sans Semi Bold Disp" panose="020B0603050000020004" pitchFamily="34" charset="0"/>
            </a:endParaRPr>
          </a:p>
        </p:txBody>
      </p:sp>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199" y="1825625"/>
            <a:ext cx="6151179" cy="4351338"/>
          </a:xfrm>
        </p:spPr>
        <p:txBody>
          <a:bodyPr>
            <a:normAutofit/>
          </a:bodyPr>
          <a:lstStyle/>
          <a:p>
            <a:pPr algn="just"/>
            <a:r>
              <a:rPr lang="en-US" sz="2400" dirty="0">
                <a:latin typeface="Sequel Sans Light Head" panose="020B0403050000020004" pitchFamily="34" charset="0"/>
              </a:rPr>
              <a:t>How does income inequality affect the spending behavior of different income classes?</a:t>
            </a:r>
          </a:p>
          <a:p>
            <a:pPr lvl="1" algn="just"/>
            <a:r>
              <a:rPr lang="en-US" sz="2000" dirty="0">
                <a:latin typeface="Sequel Sans Light Head" panose="020B0403050000020004" pitchFamily="34" charset="0"/>
              </a:rPr>
              <a:t>Lower income classes have more constrained budget, forcing them to prioritize one expenditure more than the other.</a:t>
            </a:r>
          </a:p>
          <a:p>
            <a:pPr lvl="1" algn="just"/>
            <a:r>
              <a:rPr lang="en-US" sz="2000" dirty="0">
                <a:latin typeface="Sequel Sans Light Head" panose="020B0403050000020004" pitchFamily="34" charset="0"/>
              </a:rPr>
              <a:t>Higher income classes have more freedom in budgeting.</a:t>
            </a:r>
          </a:p>
          <a:p>
            <a:pPr algn="just"/>
            <a:r>
              <a:rPr lang="en-US" sz="2400" dirty="0">
                <a:latin typeface="Sequel Sans Light Head" panose="020B0403050000020004" pitchFamily="34" charset="0"/>
              </a:rPr>
              <a:t>This implies that expenditure proportions are sufficient determinants on the key areas to focus on in addressing the effects of income inequality on lower income classes.</a:t>
            </a:r>
          </a:p>
        </p:txBody>
      </p:sp>
      <p:pic>
        <p:nvPicPr>
          <p:cNvPr id="8" name="Picture 7">
            <a:extLst>
              <a:ext uri="{FF2B5EF4-FFF2-40B4-BE49-F238E27FC236}">
                <a16:creationId xmlns:a16="http://schemas.microsoft.com/office/drawing/2014/main" id="{82F1E610-204A-3E13-126A-EFA69BE7D03F}"/>
              </a:ext>
            </a:extLst>
          </p:cNvPr>
          <p:cNvPicPr>
            <a:picLocks noChangeAspect="1"/>
          </p:cNvPicPr>
          <p:nvPr/>
        </p:nvPicPr>
        <p:blipFill rotWithShape="1">
          <a:blip r:embed="rId2"/>
          <a:srcRect t="1679"/>
          <a:stretch/>
        </p:blipFill>
        <p:spPr>
          <a:xfrm>
            <a:off x="7285507" y="1527367"/>
            <a:ext cx="4068293" cy="4947854"/>
          </a:xfrm>
          <a:prstGeom prst="rect">
            <a:avLst/>
          </a:prstGeom>
        </p:spPr>
      </p:pic>
    </p:spTree>
    <p:extLst>
      <p:ext uri="{BB962C8B-B14F-4D97-AF65-F5344CB8AC3E}">
        <p14:creationId xmlns:p14="http://schemas.microsoft.com/office/powerpoint/2010/main" val="1123126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8389-42CD-D865-E42F-B630D71771F7}"/>
              </a:ext>
            </a:extLst>
          </p:cNvPr>
          <p:cNvSpPr>
            <a:spLocks noGrp="1"/>
          </p:cNvSpPr>
          <p:nvPr>
            <p:ph type="ctrTitle"/>
          </p:nvPr>
        </p:nvSpPr>
        <p:spPr>
          <a:xfrm>
            <a:off x="9911256" y="5286703"/>
            <a:ext cx="1629103" cy="1029522"/>
          </a:xfrm>
        </p:spPr>
        <p:txBody>
          <a:bodyPr/>
          <a:lstStyle/>
          <a:p>
            <a:pPr algn="l"/>
            <a:r>
              <a:rPr lang="en-US" dirty="0">
                <a:latin typeface="Sequel Sans Semi Bold Disp" panose="020B0603050000020004" pitchFamily="34" charset="0"/>
              </a:rPr>
              <a:t>End</a:t>
            </a:r>
            <a:endParaRPr lang="en-PH" dirty="0">
              <a:latin typeface="Sequel Sans Semi Bold Disp" panose="020B0603050000020004" pitchFamily="34" charset="0"/>
            </a:endParaRPr>
          </a:p>
        </p:txBody>
      </p:sp>
    </p:spTree>
    <p:extLst>
      <p:ext uri="{BB962C8B-B14F-4D97-AF65-F5344CB8AC3E}">
        <p14:creationId xmlns:p14="http://schemas.microsoft.com/office/powerpoint/2010/main" val="351241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About the data</a:t>
            </a:r>
            <a:endParaRPr lang="en-PH" dirty="0">
              <a:latin typeface="Sequel Sans Semi Bold Disp" panose="020B06030500000200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4167963"/>
                <a:ext cx="10515600" cy="2008999"/>
              </a:xfrm>
            </p:spPr>
            <p:txBody>
              <a:bodyPr>
                <a:normAutofit/>
              </a:bodyPr>
              <a:lstStyle/>
              <a:p>
                <a:pPr algn="just"/>
                <a:r>
                  <a:rPr lang="en-US" sz="2400" dirty="0">
                    <a:latin typeface="Sequel Sans Light Head" panose="020B0403050000020004" pitchFamily="34" charset="0"/>
                  </a:rPr>
                  <a:t>Family Income and Expenditure Survey (2015) from the Philippine Statistics Authority.</a:t>
                </a:r>
              </a:p>
              <a:p>
                <a:pPr algn="just"/>
                <a:r>
                  <a:rPr lang="en-US" sz="2400" dirty="0">
                    <a:latin typeface="Sequel Sans Light Head" panose="020B0403050000020004" pitchFamily="34" charset="0"/>
                  </a:rPr>
                  <a:t>Includes total annual income, sources of income, items of expenditure, household characteristics, etc.</a:t>
                </a:r>
              </a:p>
              <a:p>
                <a:pPr algn="just"/>
                <a:r>
                  <a:rPr lang="en-US" sz="2400" dirty="0">
                    <a:latin typeface="Sequel Sans Light Head" panose="020B0403050000020004" pitchFamily="34" charset="0"/>
                  </a:rPr>
                  <a:t>Includes </a:t>
                </a:r>
                <a14:m>
                  <m:oMath xmlns:m="http://schemas.openxmlformats.org/officeDocument/2006/math">
                    <m:r>
                      <a:rPr lang="en-US" sz="2400" b="0" i="1" smtClean="0">
                        <a:latin typeface="Cambria Math" panose="02040503050406030204" pitchFamily="18" charset="0"/>
                      </a:rPr>
                      <m:t>~41,500</m:t>
                    </m:r>
                  </m:oMath>
                </a14:m>
                <a:r>
                  <a:rPr lang="en-US" sz="2400" dirty="0">
                    <a:latin typeface="Sequel Sans Light Head" panose="020B0403050000020004" pitchFamily="34" charset="0"/>
                  </a:rPr>
                  <a:t> households.</a:t>
                </a:r>
              </a:p>
            </p:txBody>
          </p:sp>
        </mc:Choice>
        <mc:Fallback xmlns="">
          <p:sp>
            <p:nvSpPr>
              <p:cNvPr id="3" name="Content Placeholder 2">
                <a:extLst>
                  <a:ext uri="{FF2B5EF4-FFF2-40B4-BE49-F238E27FC236}">
                    <a16:creationId xmlns:a16="http://schemas.microsoft.com/office/drawing/2014/main" id="{3CC2E4E6-5CB3-4431-4AD8-40987D6FD123}"/>
                  </a:ext>
                </a:extLst>
              </p:cNvPr>
              <p:cNvSpPr>
                <a:spLocks noGrp="1" noRot="1" noChangeAspect="1" noMove="1" noResize="1" noEditPoints="1" noAdjustHandles="1" noChangeArrowheads="1" noChangeShapeType="1" noTextEdit="1"/>
              </p:cNvSpPr>
              <p:nvPr>
                <p:ph idx="1"/>
              </p:nvPr>
            </p:nvSpPr>
            <p:spPr>
              <a:xfrm>
                <a:off x="838200" y="4167963"/>
                <a:ext cx="10515600" cy="2008999"/>
              </a:xfrm>
              <a:blipFill>
                <a:blip r:embed="rId2"/>
                <a:stretch>
                  <a:fillRect l="-812" t="-4255" r="-870" b="-6079"/>
                </a:stretch>
              </a:blipFill>
            </p:spPr>
            <p:txBody>
              <a:bodyPr/>
              <a:lstStyle/>
              <a:p>
                <a:r>
                  <a:rPr lang="en-PH">
                    <a:noFill/>
                  </a:rPr>
                  <a:t> </a:t>
                </a:r>
              </a:p>
            </p:txBody>
          </p:sp>
        </mc:Fallback>
      </mc:AlternateContent>
      <p:pic>
        <p:nvPicPr>
          <p:cNvPr id="5" name="Picture 4">
            <a:extLst>
              <a:ext uri="{FF2B5EF4-FFF2-40B4-BE49-F238E27FC236}">
                <a16:creationId xmlns:a16="http://schemas.microsoft.com/office/drawing/2014/main" id="{89DF0694-4307-2A60-FC39-1ABD2FB4C65A}"/>
              </a:ext>
            </a:extLst>
          </p:cNvPr>
          <p:cNvPicPr>
            <a:picLocks noChangeAspect="1"/>
          </p:cNvPicPr>
          <p:nvPr/>
        </p:nvPicPr>
        <p:blipFill>
          <a:blip r:embed="rId3"/>
          <a:stretch>
            <a:fillRect/>
          </a:stretch>
        </p:blipFill>
        <p:spPr>
          <a:xfrm>
            <a:off x="1822777" y="1690688"/>
            <a:ext cx="8546445" cy="2175669"/>
          </a:xfrm>
          <a:prstGeom prst="rect">
            <a:avLst/>
          </a:prstGeom>
        </p:spPr>
      </p:pic>
    </p:spTree>
    <p:extLst>
      <p:ext uri="{BB962C8B-B14F-4D97-AF65-F5344CB8AC3E}">
        <p14:creationId xmlns:p14="http://schemas.microsoft.com/office/powerpoint/2010/main" val="3216655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Region?</a:t>
            </a:r>
            <a:endParaRPr lang="en-PH" dirty="0">
              <a:latin typeface="Sequel Sans Semi Bold Disp" panose="020B0603050000020004" pitchFamily="34" charset="0"/>
            </a:endParaRPr>
          </a:p>
        </p:txBody>
      </p:sp>
      <p:sp>
        <p:nvSpPr>
          <p:cNvPr id="8" name="Content Placeholder 2">
            <a:extLst>
              <a:ext uri="{FF2B5EF4-FFF2-40B4-BE49-F238E27FC236}">
                <a16:creationId xmlns:a16="http://schemas.microsoft.com/office/drawing/2014/main" id="{048A5709-DA4A-475F-C3B4-5E76A7EC36E1}"/>
              </a:ext>
            </a:extLst>
          </p:cNvPr>
          <p:cNvSpPr>
            <a:spLocks noGrp="1"/>
          </p:cNvSpPr>
          <p:nvPr>
            <p:ph idx="1"/>
          </p:nvPr>
        </p:nvSpPr>
        <p:spPr>
          <a:xfrm>
            <a:off x="838200" y="3388722"/>
            <a:ext cx="4382386" cy="768719"/>
          </a:xfrm>
        </p:spPr>
        <p:txBody>
          <a:bodyPr>
            <a:normAutofit/>
          </a:bodyPr>
          <a:lstStyle/>
          <a:p>
            <a:pPr marL="0" indent="0" algn="just">
              <a:buNone/>
            </a:pPr>
            <a:r>
              <a:rPr lang="en-US" sz="2400" dirty="0">
                <a:latin typeface="Sequel Sans Light Head" panose="020B0403050000020004" pitchFamily="34" charset="0"/>
              </a:rPr>
              <a:t>Accuracy: 73.93%</a:t>
            </a:r>
          </a:p>
          <a:p>
            <a:pPr marL="0" indent="0" algn="just">
              <a:buNone/>
            </a:pPr>
            <a:endParaRPr lang="en-US" sz="2400" dirty="0">
              <a:latin typeface="Sequel Sans Light Head" panose="020B0403050000020004" pitchFamily="34" charset="0"/>
            </a:endParaRPr>
          </a:p>
        </p:txBody>
      </p:sp>
      <p:pic>
        <p:nvPicPr>
          <p:cNvPr id="7" name="Picture 6" descr="A screenshot of a computer&#10;&#10;Description automatically generated">
            <a:extLst>
              <a:ext uri="{FF2B5EF4-FFF2-40B4-BE49-F238E27FC236}">
                <a16:creationId xmlns:a16="http://schemas.microsoft.com/office/drawing/2014/main" id="{CA1040C1-A122-0106-202C-E9512D4F3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464" y="1690688"/>
            <a:ext cx="5883336" cy="5005080"/>
          </a:xfrm>
          <a:prstGeom prst="rect">
            <a:avLst/>
          </a:prstGeom>
        </p:spPr>
      </p:pic>
    </p:spTree>
    <p:extLst>
      <p:ext uri="{BB962C8B-B14F-4D97-AF65-F5344CB8AC3E}">
        <p14:creationId xmlns:p14="http://schemas.microsoft.com/office/powerpoint/2010/main" val="3781399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Different Training Data Size</a:t>
            </a:r>
            <a:endParaRPr lang="en-PH" dirty="0">
              <a:latin typeface="Sequel Sans Semi Bold Disp" panose="020B0603050000020004" pitchFamily="34" charset="0"/>
            </a:endParaRPr>
          </a:p>
        </p:txBody>
      </p:sp>
      <p:pic>
        <p:nvPicPr>
          <p:cNvPr id="12" name="Content Placeholder 11" descr="A line graph with dots&#10;&#10;Description automatically generated">
            <a:extLst>
              <a:ext uri="{FF2B5EF4-FFF2-40B4-BE49-F238E27FC236}">
                <a16:creationId xmlns:a16="http://schemas.microsoft.com/office/drawing/2014/main" id="{C297857C-DA28-2110-1BBD-86244C64CF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963" y="1406908"/>
            <a:ext cx="5157540" cy="3438360"/>
          </a:xfrm>
        </p:spPr>
      </p:pic>
      <p:pic>
        <p:nvPicPr>
          <p:cNvPr id="18" name="Picture 17" descr="A graph with dots and lines&#10;&#10;Description automatically generated">
            <a:extLst>
              <a:ext uri="{FF2B5EF4-FFF2-40B4-BE49-F238E27FC236}">
                <a16:creationId xmlns:a16="http://schemas.microsoft.com/office/drawing/2014/main" id="{0A4A9836-F5C3-C2A9-DEB8-5A3A59562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119" y="1763645"/>
            <a:ext cx="4978918" cy="3330709"/>
          </a:xfrm>
          <a:prstGeom prst="rect">
            <a:avLst/>
          </a:prstGeom>
        </p:spPr>
      </p:pic>
    </p:spTree>
    <p:extLst>
      <p:ext uri="{BB962C8B-B14F-4D97-AF65-F5344CB8AC3E}">
        <p14:creationId xmlns:p14="http://schemas.microsoft.com/office/powerpoint/2010/main" val="246414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About the data</a:t>
            </a:r>
            <a:endParaRPr lang="en-PH" dirty="0">
              <a:latin typeface="Sequel Sans Semi Bold Disp" panose="020B0603050000020004" pitchFamily="34" charset="0"/>
            </a:endParaRPr>
          </a:p>
        </p:txBody>
      </p:sp>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1690689"/>
            <a:ext cx="10515600" cy="4486274"/>
          </a:xfrm>
        </p:spPr>
        <p:txBody>
          <a:bodyPr>
            <a:noAutofit/>
          </a:bodyPr>
          <a:lstStyle/>
          <a:p>
            <a:pPr marL="0" indent="0" algn="just">
              <a:buNone/>
            </a:pPr>
            <a:r>
              <a:rPr lang="en-US" sz="1800" dirty="0">
                <a:latin typeface="Sequel Sans Light Head" panose="020B0403050000020004" pitchFamily="34" charset="0"/>
              </a:rPr>
              <a:t>'Total Household Income', 'Region', 'Total Food Expenditure', 'Main Source of Income', 'Agricultural Household indicator', 'Bread and Cereals Expenditure', 'Total Rice Expenditure', 'Meat Expenditure', 'Total Fish and  marine products Expenditure', 'Fruit Expenditure', 'Vegetables Expenditure', 'Restaurant and hotels Expenditure', 'Alcoholic Beverages Expenditure', 'Tobacco Expenditure', 'Clothing, Footwear and Other Wear Expenditure', 'Housing and water Expenditure', 'Imputed House Rental Value', 'Medical Care Expenditure', 'Transportation Expenditure', 'Communication Expenditure', 'Education Expenditure', 'Miscellaneous Goods and Services Expenditure', 'Special Occasions Expenditure', 'Crop Farming and Gardening expenses', 'Total Income from Entrepreneurial </a:t>
            </a:r>
            <a:r>
              <a:rPr lang="en-US" sz="1800" dirty="0" err="1">
                <a:latin typeface="Sequel Sans Light Head" panose="020B0403050000020004" pitchFamily="34" charset="0"/>
              </a:rPr>
              <a:t>Acitivites</a:t>
            </a:r>
            <a:r>
              <a:rPr lang="en-US" sz="1800" dirty="0">
                <a:latin typeface="Sequel Sans Light Head" panose="020B0403050000020004" pitchFamily="34" charset="0"/>
              </a:rPr>
              <a:t>', 'Household Head Sex', 'Household Head Age', 'Household Head Marital Status', 'Household Head Highest Grade Completed', 'Household Head Job or Business Indicator', 'Household Head Occupation', 'Household Head Class of Worker', 'Type of Household', 'Total Number of Family members', 'Members with age less than 5 year old', 'Members with age 5 - 17 years old', 'Total number of family members employed', 'Type of Building/House', 'Type of Roof', 'Type of Walls', 'House Floor Area', 'House Age', 'Number of bedrooms', 'Tenure Status', 'Toilet Facilities', 'Electricity', 'Main Source of Water Supply', 'Number of Television', 'Number of CD/VCD/DVD', 'Number of Component/Stereo set', 'Number of Refrigerator/Freezer', 'Number of Washing Machine', 'Number of </a:t>
            </a:r>
            <a:r>
              <a:rPr lang="en-US" sz="1800" dirty="0" err="1">
                <a:latin typeface="Sequel Sans Light Head" panose="020B0403050000020004" pitchFamily="34" charset="0"/>
              </a:rPr>
              <a:t>Airconditioner</a:t>
            </a:r>
            <a:r>
              <a:rPr lang="en-US" sz="1800" dirty="0">
                <a:latin typeface="Sequel Sans Light Head" panose="020B0403050000020004" pitchFamily="34" charset="0"/>
              </a:rPr>
              <a:t>', 'Number of Car, Jeep, Van', 'Number of Landline/wireless telephones', 'Number of Cellular phone', 'Number of Personal Computer', 'Number of Stove with Oven/Gas Range', 'Number of Motorized Banca', 'Number of Motorcycle/Tricycle'</a:t>
            </a:r>
          </a:p>
        </p:txBody>
      </p:sp>
    </p:spTree>
    <p:extLst>
      <p:ext uri="{BB962C8B-B14F-4D97-AF65-F5344CB8AC3E}">
        <p14:creationId xmlns:p14="http://schemas.microsoft.com/office/powerpoint/2010/main" val="344354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classification</a:t>
            </a:r>
            <a:endParaRPr lang="en-PH" dirty="0">
              <a:latin typeface="Sequel Sans Semi Bold Disp" panose="020B0603050000020004" pitchFamily="34" charset="0"/>
            </a:endParaRPr>
          </a:p>
        </p:txBody>
      </p:sp>
      <p:sp>
        <p:nvSpPr>
          <p:cNvPr id="9" name="Content Placeholder 2">
            <a:extLst>
              <a:ext uri="{FF2B5EF4-FFF2-40B4-BE49-F238E27FC236}">
                <a16:creationId xmlns:a16="http://schemas.microsoft.com/office/drawing/2014/main" id="{0B8C2D45-460C-D660-9531-20A7F0D4C1BB}"/>
              </a:ext>
            </a:extLst>
          </p:cNvPr>
          <p:cNvSpPr txBox="1">
            <a:spLocks/>
          </p:cNvSpPr>
          <p:nvPr/>
        </p:nvSpPr>
        <p:spPr>
          <a:xfrm>
            <a:off x="838200" y="6519151"/>
            <a:ext cx="10830911" cy="31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latin typeface="Sequel Sans Light Head" panose="020B04030500000200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210A52-AE32-3482-1BD6-1F5DE24165EE}"/>
                  </a:ext>
                </a:extLst>
              </p:cNvPr>
              <p:cNvSpPr txBox="1"/>
              <p:nvPr/>
            </p:nvSpPr>
            <p:spPr>
              <a:xfrm>
                <a:off x="838200" y="1690688"/>
                <a:ext cx="10515599"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Sequel Sans Light Head" panose="020B0403050000020004" pitchFamily="34" charset="0"/>
                  </a:rPr>
                  <a:t>Philippine Institute for Development Studies (PIDS) income classification scheme (yearly)</a:t>
                </a:r>
              </a:p>
              <a:p>
                <a:pPr algn="just"/>
                <a:endParaRPr lang="en-US" sz="2400" b="1"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Poor: </a:t>
                </a:r>
                <a14:m>
                  <m:oMath xmlns:m="http://schemas.openxmlformats.org/officeDocument/2006/math">
                    <m:r>
                      <a:rPr lang="en-US" sz="2400" b="0" i="0" smtClean="0">
                        <a:latin typeface="Cambria Math" panose="02040503050406030204" pitchFamily="18" charset="0"/>
                      </a:rPr>
                      <m:t> </m:t>
                    </m:r>
                    <m:d>
                      <m:dPr>
                        <m:beg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0, 131484</m:t>
                        </m:r>
                      </m:e>
                    </m:d>
                  </m:oMath>
                </a14:m>
                <a:endParaRPr lang="en-US" sz="2400" b="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Low income: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131484,  254328)</m:t>
                    </m:r>
                  </m:oMath>
                </a14:m>
                <a:endParaRPr lang="en-PH" sz="240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Lower middle class: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254328,  525936)</m:t>
                    </m:r>
                  </m:oMath>
                </a14:m>
                <a:endParaRPr lang="en-PH" sz="240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Middle class: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525936,  920028)</m:t>
                    </m:r>
                  </m:oMath>
                </a14:m>
                <a:endParaRPr lang="en-PH" sz="240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Upper middle class: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920028, 1577808)</m:t>
                    </m:r>
                  </m:oMath>
                </a14:m>
                <a:endParaRPr lang="en-PH" sz="240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High income: </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m:t>
                    </m:r>
                    <m:r>
                      <a:rPr lang="en-US" sz="2400" b="0" i="1" smtClean="0">
                        <a:latin typeface="Cambria Math" panose="02040503050406030204" pitchFamily="18" charset="0"/>
                      </a:rPr>
                      <m:t>1577808, 2629680)</m:t>
                    </m:r>
                  </m:oMath>
                </a14:m>
                <a:endParaRPr lang="en-PH" sz="2400" dirty="0">
                  <a:latin typeface="Sequel Sans Light Head" panose="020B0403050000020004" pitchFamily="34" charset="0"/>
                </a:endParaRPr>
              </a:p>
              <a:p>
                <a:pPr marL="742950" lvl="1" indent="-285750" algn="just">
                  <a:buFont typeface="Arial" panose="020B0604020202020204" pitchFamily="34" charset="0"/>
                  <a:buChar char="•"/>
                </a:pPr>
                <a:r>
                  <a:rPr lang="en-US" sz="2400" dirty="0">
                    <a:latin typeface="Sequel Sans Light Head" panose="020B0403050000020004" pitchFamily="34" charset="0"/>
                  </a:rPr>
                  <a:t>Rich: </a:t>
                </a:r>
                <a14:m>
                  <m:oMath xmlns:m="http://schemas.openxmlformats.org/officeDocument/2006/math">
                    <m:r>
                      <a:rPr lang="en-US" sz="2400" b="0" i="0" smtClean="0">
                        <a:latin typeface="Cambria Math" panose="02040503050406030204" pitchFamily="18" charset="0"/>
                      </a:rPr>
                      <m:t> </m:t>
                    </m:r>
                    <m:d>
                      <m:dPr>
                        <m:begChr m:val="["/>
                        <m:ctrlPr>
                          <a:rPr lang="en-US" sz="2400" b="0" i="1">
                            <a:latin typeface="Cambria Math" panose="02040503050406030204" pitchFamily="18" charset="0"/>
                          </a:rPr>
                        </m:ctrlPr>
                      </m:dPr>
                      <m:e>
                        <m:r>
                          <a:rPr lang="en-US" sz="2400" b="0" i="1" smtClean="0">
                            <a:latin typeface="Cambria Math" panose="02040503050406030204" pitchFamily="18" charset="0"/>
                          </a:rPr>
                          <m:t>2629680,∞</m:t>
                        </m:r>
                      </m:e>
                    </m:d>
                  </m:oMath>
                </a14:m>
                <a:endParaRPr lang="en-US" sz="2400" b="1" dirty="0">
                  <a:latin typeface="Sequel Sans Light Head" panose="020B0403050000020004" pitchFamily="34" charset="0"/>
                </a:endParaRPr>
              </a:p>
              <a:p>
                <a:pPr algn="just"/>
                <a:endParaRPr lang="en-US" sz="2400" b="1" dirty="0">
                  <a:latin typeface="Sequel Sans Light Head" panose="020B0403050000020004" pitchFamily="34" charset="0"/>
                </a:endParaRPr>
              </a:p>
              <a:p>
                <a:pPr marL="342900" indent="-342900" algn="just">
                  <a:buFont typeface="Arial" panose="020B0604020202020204" pitchFamily="34" charset="0"/>
                  <a:buChar char="•"/>
                </a:pPr>
                <a:r>
                  <a:rPr lang="en-US" sz="2400" dirty="0">
                    <a:latin typeface="Sequel Sans Light Head" panose="020B0403050000020004" pitchFamily="34" charset="0"/>
                  </a:rPr>
                  <a:t>Does not take family size into account</a:t>
                </a:r>
              </a:p>
              <a:p>
                <a:pPr marL="742950" lvl="1" indent="-285750" algn="just">
                  <a:buFont typeface="Arial" panose="020B0604020202020204" pitchFamily="34" charset="0"/>
                  <a:buChar char="•"/>
                </a:pPr>
                <a:endParaRPr lang="en-PH" sz="2400" dirty="0">
                  <a:latin typeface="Sequel Sans Light Head" panose="020B0403050000020004" pitchFamily="34" charset="0"/>
                </a:endParaRPr>
              </a:p>
              <a:p>
                <a:pPr lvl="1" algn="just"/>
                <a:endParaRPr lang="en-PH" sz="2400" dirty="0">
                  <a:latin typeface="Sequel Sans Light Head" panose="020B0403050000020004" pitchFamily="34" charset="0"/>
                </a:endParaRPr>
              </a:p>
            </p:txBody>
          </p:sp>
        </mc:Choice>
        <mc:Fallback xmlns="">
          <p:sp>
            <p:nvSpPr>
              <p:cNvPr id="16" name="TextBox 15">
                <a:extLst>
                  <a:ext uri="{FF2B5EF4-FFF2-40B4-BE49-F238E27FC236}">
                    <a16:creationId xmlns:a16="http://schemas.microsoft.com/office/drawing/2014/main" id="{EA210A52-AE32-3482-1BD6-1F5DE24165EE}"/>
                  </a:ext>
                </a:extLst>
              </p:cNvPr>
              <p:cNvSpPr txBox="1">
                <a:spLocks noRot="1" noChangeAspect="1" noMove="1" noResize="1" noEditPoints="1" noAdjustHandles="1" noChangeArrowheads="1" noChangeShapeType="1" noTextEdit="1"/>
              </p:cNvSpPr>
              <p:nvPr/>
            </p:nvSpPr>
            <p:spPr>
              <a:xfrm>
                <a:off x="838200" y="1690688"/>
                <a:ext cx="10515599" cy="5262979"/>
              </a:xfrm>
              <a:prstGeom prst="rect">
                <a:avLst/>
              </a:prstGeom>
              <a:blipFill>
                <a:blip r:embed="rId2"/>
                <a:stretch>
                  <a:fillRect l="-812" t="-926" r="-928"/>
                </a:stretch>
              </a:blipFill>
            </p:spPr>
            <p:txBody>
              <a:bodyPr/>
              <a:lstStyle/>
              <a:p>
                <a:r>
                  <a:rPr lang="en-PH">
                    <a:noFill/>
                  </a:rPr>
                  <a:t> </a:t>
                </a:r>
              </a:p>
            </p:txBody>
          </p:sp>
        </mc:Fallback>
      </mc:AlternateContent>
    </p:spTree>
    <p:extLst>
      <p:ext uri="{BB962C8B-B14F-4D97-AF65-F5344CB8AC3E}">
        <p14:creationId xmlns:p14="http://schemas.microsoft.com/office/powerpoint/2010/main" val="53298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classification</a:t>
            </a:r>
            <a:endParaRPr lang="en-PH" dirty="0">
              <a:latin typeface="Sequel Sans Semi Bold Disp" panose="020B0603050000020004" pitchFamily="34" charset="0"/>
            </a:endParaRPr>
          </a:p>
        </p:txBody>
      </p:sp>
      <p:sp>
        <p:nvSpPr>
          <p:cNvPr id="9" name="Content Placeholder 2">
            <a:extLst>
              <a:ext uri="{FF2B5EF4-FFF2-40B4-BE49-F238E27FC236}">
                <a16:creationId xmlns:a16="http://schemas.microsoft.com/office/drawing/2014/main" id="{0B8C2D45-460C-D660-9531-20A7F0D4C1BB}"/>
              </a:ext>
            </a:extLst>
          </p:cNvPr>
          <p:cNvSpPr txBox="1">
            <a:spLocks/>
          </p:cNvSpPr>
          <p:nvPr/>
        </p:nvSpPr>
        <p:spPr>
          <a:xfrm>
            <a:off x="838200" y="6519151"/>
            <a:ext cx="10830911" cy="31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latin typeface="Sequel Sans Light Head" panose="020B0403050000020004" pitchFamily="34" charset="0"/>
            </a:endParaRPr>
          </a:p>
        </p:txBody>
      </p:sp>
      <p:pic>
        <p:nvPicPr>
          <p:cNvPr id="4" name="Picture 3">
            <a:extLst>
              <a:ext uri="{FF2B5EF4-FFF2-40B4-BE49-F238E27FC236}">
                <a16:creationId xmlns:a16="http://schemas.microsoft.com/office/drawing/2014/main" id="{0E037DD4-24AB-7491-C510-4CE43B8B11E7}"/>
              </a:ext>
            </a:extLst>
          </p:cNvPr>
          <p:cNvPicPr>
            <a:picLocks noChangeAspect="1"/>
          </p:cNvPicPr>
          <p:nvPr/>
        </p:nvPicPr>
        <p:blipFill>
          <a:blip r:embed="rId2"/>
          <a:stretch>
            <a:fillRect/>
          </a:stretch>
        </p:blipFill>
        <p:spPr>
          <a:xfrm>
            <a:off x="838200" y="5546164"/>
            <a:ext cx="10515600" cy="699175"/>
          </a:xfrm>
          <a:prstGeom prst="rect">
            <a:avLst/>
          </a:prstGeom>
        </p:spPr>
      </p:pic>
      <p:pic>
        <p:nvPicPr>
          <p:cNvPr id="6" name="Picture 5">
            <a:extLst>
              <a:ext uri="{FF2B5EF4-FFF2-40B4-BE49-F238E27FC236}">
                <a16:creationId xmlns:a16="http://schemas.microsoft.com/office/drawing/2014/main" id="{44A87AE5-AF7D-282F-31C2-FA2F2309913D}"/>
              </a:ext>
            </a:extLst>
          </p:cNvPr>
          <p:cNvPicPr>
            <a:picLocks noChangeAspect="1"/>
          </p:cNvPicPr>
          <p:nvPr/>
        </p:nvPicPr>
        <p:blipFill rotWithShape="1">
          <a:blip r:embed="rId3"/>
          <a:srcRect b="2583"/>
          <a:stretch/>
        </p:blipFill>
        <p:spPr>
          <a:xfrm>
            <a:off x="3970337" y="1638168"/>
            <a:ext cx="4251325" cy="3581664"/>
          </a:xfrm>
          <a:prstGeom prst="rect">
            <a:avLst/>
          </a:prstGeom>
        </p:spPr>
      </p:pic>
    </p:spTree>
    <p:extLst>
      <p:ext uri="{BB962C8B-B14F-4D97-AF65-F5344CB8AC3E}">
        <p14:creationId xmlns:p14="http://schemas.microsoft.com/office/powerpoint/2010/main" val="126342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classification</a:t>
            </a:r>
            <a:endParaRPr lang="en-PH" dirty="0">
              <a:latin typeface="Sequel Sans Semi Bold Disp" panose="020B0603050000020004" pitchFamily="34" charset="0"/>
            </a:endParaRPr>
          </a:p>
        </p:txBody>
      </p:sp>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2928280"/>
            <a:ext cx="3061137" cy="1001439"/>
          </a:xfrm>
        </p:spPr>
        <p:txBody>
          <a:bodyPr>
            <a:normAutofit/>
          </a:bodyPr>
          <a:lstStyle/>
          <a:p>
            <a:pPr marL="0" indent="0" algn="ctr">
              <a:buNone/>
            </a:pPr>
            <a:r>
              <a:rPr lang="en-US" dirty="0">
                <a:latin typeface="Sequel Sans Light Head" panose="020B0403050000020004" pitchFamily="34" charset="0"/>
              </a:rPr>
              <a:t>Majority of Filipinos are </a:t>
            </a:r>
            <a:r>
              <a:rPr lang="en-US" b="1" dirty="0">
                <a:latin typeface="Sequel Sans Light Head" panose="020B0403050000020004" pitchFamily="34" charset="0"/>
              </a:rPr>
              <a:t>poor</a:t>
            </a:r>
            <a:r>
              <a:rPr lang="en-US" dirty="0">
                <a:latin typeface="Sequel Sans Light Head" panose="020B0403050000020004" pitchFamily="34" charset="0"/>
              </a:rPr>
              <a:t>.</a:t>
            </a:r>
          </a:p>
        </p:txBody>
      </p:sp>
      <p:pic>
        <p:nvPicPr>
          <p:cNvPr id="8" name="Picture 7">
            <a:extLst>
              <a:ext uri="{FF2B5EF4-FFF2-40B4-BE49-F238E27FC236}">
                <a16:creationId xmlns:a16="http://schemas.microsoft.com/office/drawing/2014/main" id="{74C080D9-2ECF-0289-C5C8-5A8D94AF3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090" y="1690688"/>
            <a:ext cx="7029710" cy="4186212"/>
          </a:xfrm>
          <a:prstGeom prst="rect">
            <a:avLst/>
          </a:prstGeom>
        </p:spPr>
      </p:pic>
      <p:sp>
        <p:nvSpPr>
          <p:cNvPr id="9" name="Content Placeholder 2">
            <a:extLst>
              <a:ext uri="{FF2B5EF4-FFF2-40B4-BE49-F238E27FC236}">
                <a16:creationId xmlns:a16="http://schemas.microsoft.com/office/drawing/2014/main" id="{0B8C2D45-460C-D660-9531-20A7F0D4C1BB}"/>
              </a:ext>
            </a:extLst>
          </p:cNvPr>
          <p:cNvSpPr txBox="1">
            <a:spLocks/>
          </p:cNvSpPr>
          <p:nvPr/>
        </p:nvSpPr>
        <p:spPr>
          <a:xfrm>
            <a:off x="838200" y="6519151"/>
            <a:ext cx="10830911" cy="31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Sequel Sans Light Head" panose="020B0403050000020004" pitchFamily="34" charset="0"/>
              </a:rPr>
              <a:t>Philippine Institute for Development Studies (PIDS) income classification scheme</a:t>
            </a:r>
          </a:p>
        </p:txBody>
      </p:sp>
    </p:spTree>
    <p:extLst>
      <p:ext uri="{BB962C8B-B14F-4D97-AF65-F5344CB8AC3E}">
        <p14:creationId xmlns:p14="http://schemas.microsoft.com/office/powerpoint/2010/main" val="147122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inequality</a:t>
            </a:r>
            <a:endParaRPr lang="en-PH" dirty="0">
              <a:latin typeface="Sequel Sans Semi Bold Disp" panose="020B06030500000200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1825625"/>
                <a:ext cx="4844143" cy="4351338"/>
              </a:xfrm>
            </p:spPr>
            <p:txBody>
              <a:bodyPr>
                <a:normAutofit/>
              </a:bodyPr>
              <a:lstStyle/>
              <a:p>
                <a:pPr algn="just"/>
                <a:r>
                  <a:rPr lang="en-US" sz="2400" dirty="0">
                    <a:latin typeface="Sequel Sans Light Head" panose="020B0403050000020004" pitchFamily="34" charset="0"/>
                  </a:rPr>
                  <a:t>If we sort the total household income of each family and we take their cumulative sum, we will get its </a:t>
                </a:r>
                <a:r>
                  <a:rPr lang="en-US" sz="2400" b="1" dirty="0">
                    <a:latin typeface="Sequel Sans Light Head" panose="020B0403050000020004" pitchFamily="34" charset="0"/>
                  </a:rPr>
                  <a:t>Lorenz curve</a:t>
                </a:r>
                <a:r>
                  <a:rPr lang="en-US" sz="2400" dirty="0">
                    <a:latin typeface="Sequel Sans Light Head" panose="020B0403050000020004" pitchFamily="34" charset="0"/>
                  </a:rPr>
                  <a:t>.</a:t>
                </a:r>
              </a:p>
              <a:p>
                <a:pPr algn="just"/>
                <a:r>
                  <a:rPr lang="en-US" sz="2400" dirty="0">
                    <a:latin typeface="Sequel Sans Light Head" panose="020B0403050000020004" pitchFamily="34" charset="0"/>
                  </a:rPr>
                  <a:t>For example, </a:t>
                </a:r>
                <a14:m>
                  <m:oMath xmlns:m="http://schemas.openxmlformats.org/officeDocument/2006/math">
                    <m:r>
                      <a:rPr lang="en-US" sz="2400" b="0" i="1" dirty="0" smtClean="0">
                        <a:latin typeface="Cambria Math" panose="02040503050406030204" pitchFamily="18" charset="0"/>
                      </a:rPr>
                      <m:t>50%</m:t>
                    </m:r>
                  </m:oMath>
                </a14:m>
                <a:r>
                  <a:rPr lang="en-US" sz="2400" dirty="0">
                    <a:latin typeface="Sequel Sans Light Head" panose="020B0403050000020004" pitchFamily="34" charset="0"/>
                  </a:rPr>
                  <a:t> of the population holds just around </a:t>
                </a:r>
                <a14:m>
                  <m:oMath xmlns:m="http://schemas.openxmlformats.org/officeDocument/2006/math">
                    <m:r>
                      <a:rPr lang="en-US" sz="2400" b="0" i="1" smtClean="0">
                        <a:latin typeface="Cambria Math" panose="02040503050406030204" pitchFamily="18" charset="0"/>
                      </a:rPr>
                      <m:t>20%</m:t>
                    </m:r>
                  </m:oMath>
                </a14:m>
                <a:r>
                  <a:rPr lang="en-US" sz="2400" dirty="0">
                    <a:latin typeface="Sequel Sans Light Head" panose="020B0403050000020004" pitchFamily="34" charset="0"/>
                  </a:rPr>
                  <a:t> of the total income.</a:t>
                </a:r>
              </a:p>
            </p:txBody>
          </p:sp>
        </mc:Choice>
        <mc:Fallback xmlns="">
          <p:sp>
            <p:nvSpPr>
              <p:cNvPr id="3" name="Content Placeholder 2">
                <a:extLst>
                  <a:ext uri="{FF2B5EF4-FFF2-40B4-BE49-F238E27FC236}">
                    <a16:creationId xmlns:a16="http://schemas.microsoft.com/office/drawing/2014/main" id="{3CC2E4E6-5CB3-4431-4AD8-40987D6FD123}"/>
                  </a:ext>
                </a:extLst>
              </p:cNvPr>
              <p:cNvSpPr>
                <a:spLocks noGrp="1" noRot="1" noChangeAspect="1" noMove="1" noResize="1" noEditPoints="1" noAdjustHandles="1" noChangeArrowheads="1" noChangeShapeType="1" noTextEdit="1"/>
              </p:cNvSpPr>
              <p:nvPr>
                <p:ph idx="1"/>
              </p:nvPr>
            </p:nvSpPr>
            <p:spPr>
              <a:xfrm>
                <a:off x="838200" y="1825625"/>
                <a:ext cx="4844143" cy="4351338"/>
              </a:xfrm>
              <a:blipFill>
                <a:blip r:embed="rId2"/>
                <a:stretch>
                  <a:fillRect l="-1763" t="-1961" r="-2015"/>
                </a:stretch>
              </a:blipFill>
            </p:spPr>
            <p:txBody>
              <a:bodyPr/>
              <a:lstStyle/>
              <a:p>
                <a:r>
                  <a:rPr lang="en-PH">
                    <a:noFill/>
                  </a:rPr>
                  <a:t> </a:t>
                </a:r>
              </a:p>
            </p:txBody>
          </p:sp>
        </mc:Fallback>
      </mc:AlternateContent>
      <p:pic>
        <p:nvPicPr>
          <p:cNvPr id="7" name="Picture 6" descr="A graph of a curve&#10;&#10;Description automatically generated">
            <a:extLst>
              <a:ext uri="{FF2B5EF4-FFF2-40B4-BE49-F238E27FC236}">
                <a16:creationId xmlns:a16="http://schemas.microsoft.com/office/drawing/2014/main" id="{2A6602A3-D3DC-9292-9D9B-61C73604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168" y="1983695"/>
            <a:ext cx="5409632" cy="4035198"/>
          </a:xfrm>
          <a:prstGeom prst="rect">
            <a:avLst/>
          </a:prstGeom>
        </p:spPr>
      </p:pic>
    </p:spTree>
    <p:extLst>
      <p:ext uri="{BB962C8B-B14F-4D97-AF65-F5344CB8AC3E}">
        <p14:creationId xmlns:p14="http://schemas.microsoft.com/office/powerpoint/2010/main" val="170766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inequality</a:t>
            </a:r>
            <a:endParaRPr lang="en-PH" dirty="0">
              <a:latin typeface="Sequel Sans Semi Bold Disp" panose="020B06030500000200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1825625"/>
                <a:ext cx="4844143" cy="4351338"/>
              </a:xfrm>
            </p:spPr>
            <p:txBody>
              <a:bodyPr>
                <a:normAutofit/>
              </a:bodyPr>
              <a:lstStyle/>
              <a:p>
                <a:pPr algn="just"/>
                <a:r>
                  <a:rPr lang="en-US" sz="2400" dirty="0">
                    <a:latin typeface="Sequel Sans Light Head" panose="020B0403050000020004" pitchFamily="34" charset="0"/>
                  </a:rPr>
                  <a:t>The Gini coefficient is twice the area between the line of equality and the Lorenz curve.</a:t>
                </a:r>
              </a:p>
              <a:p>
                <a:pPr algn="just"/>
                <a14:m>
                  <m:oMath xmlns:m="http://schemas.openxmlformats.org/officeDocument/2006/math">
                    <m:r>
                      <a:rPr lang="en-US" sz="2400" i="1" dirty="0" smtClean="0">
                        <a:latin typeface="Cambria Math" panose="02040503050406030204" pitchFamily="18" charset="0"/>
                      </a:rPr>
                      <m:t>0</m:t>
                    </m:r>
                  </m:oMath>
                </a14:m>
                <a:r>
                  <a:rPr lang="en-US" sz="2400" dirty="0">
                    <a:latin typeface="Sequel Sans Light Head" panose="020B0403050000020004" pitchFamily="34" charset="0"/>
                  </a:rPr>
                  <a:t> means perfect income equality and </a:t>
                </a:r>
                <a14:m>
                  <m:oMath xmlns:m="http://schemas.openxmlformats.org/officeDocument/2006/math">
                    <m:r>
                      <a:rPr lang="en-US" sz="2400" i="1" dirty="0" smtClean="0">
                        <a:latin typeface="Cambria Math" panose="02040503050406030204" pitchFamily="18" charset="0"/>
                      </a:rPr>
                      <m:t>1</m:t>
                    </m:r>
                  </m:oMath>
                </a14:m>
                <a:r>
                  <a:rPr lang="en-US" sz="2400" dirty="0">
                    <a:latin typeface="Sequel Sans Light Head" panose="020B0403050000020004" pitchFamily="34" charset="0"/>
                  </a:rPr>
                  <a:t> means perfect inequality.</a:t>
                </a:r>
              </a:p>
              <a:p>
                <a:pPr algn="just"/>
                <a:r>
                  <a:rPr lang="en-US" sz="2400" dirty="0">
                    <a:latin typeface="Sequel Sans Light Head" panose="020B0403050000020004" pitchFamily="34" charset="0"/>
                  </a:rPr>
                  <a:t>In the FIES (2015) dataset, we have calculated a Gini coefficient of </a:t>
                </a:r>
                <a14:m>
                  <m:oMath xmlns:m="http://schemas.openxmlformats.org/officeDocument/2006/math">
                    <m:r>
                      <a:rPr lang="en-US" sz="2400" b="0" i="1" smtClean="0">
                        <a:latin typeface="Cambria Math" panose="02040503050406030204" pitchFamily="18" charset="0"/>
                      </a:rPr>
                      <m:t>0.4438</m:t>
                    </m:r>
                  </m:oMath>
                </a14:m>
                <a:r>
                  <a:rPr lang="en-US" sz="2400" dirty="0">
                    <a:latin typeface="Sequel Sans Light Head" panose="020B0403050000020004" pitchFamily="34" charset="0"/>
                  </a:rPr>
                  <a:t>.</a:t>
                </a:r>
              </a:p>
            </p:txBody>
          </p:sp>
        </mc:Choice>
        <mc:Fallback xmlns="">
          <p:sp>
            <p:nvSpPr>
              <p:cNvPr id="3" name="Content Placeholder 2">
                <a:extLst>
                  <a:ext uri="{FF2B5EF4-FFF2-40B4-BE49-F238E27FC236}">
                    <a16:creationId xmlns:a16="http://schemas.microsoft.com/office/drawing/2014/main" id="{3CC2E4E6-5CB3-4431-4AD8-40987D6FD123}"/>
                  </a:ext>
                </a:extLst>
              </p:cNvPr>
              <p:cNvSpPr>
                <a:spLocks noGrp="1" noRot="1" noChangeAspect="1" noMove="1" noResize="1" noEditPoints="1" noAdjustHandles="1" noChangeArrowheads="1" noChangeShapeType="1" noTextEdit="1"/>
              </p:cNvSpPr>
              <p:nvPr>
                <p:ph idx="1"/>
              </p:nvPr>
            </p:nvSpPr>
            <p:spPr>
              <a:xfrm>
                <a:off x="838200" y="1825625"/>
                <a:ext cx="4844143" cy="4351338"/>
              </a:xfrm>
              <a:blipFill>
                <a:blip r:embed="rId2"/>
                <a:stretch>
                  <a:fillRect l="-1763" t="-1961" r="-2015"/>
                </a:stretch>
              </a:blipFill>
            </p:spPr>
            <p:txBody>
              <a:bodyPr/>
              <a:lstStyle/>
              <a:p>
                <a:r>
                  <a:rPr lang="en-PH">
                    <a:noFill/>
                  </a:rPr>
                  <a:t> </a:t>
                </a:r>
              </a:p>
            </p:txBody>
          </p:sp>
        </mc:Fallback>
      </mc:AlternateContent>
      <p:pic>
        <p:nvPicPr>
          <p:cNvPr id="7" name="Picture 6" descr="A graph of a curve&#10;&#10;Description automatically generated">
            <a:extLst>
              <a:ext uri="{FF2B5EF4-FFF2-40B4-BE49-F238E27FC236}">
                <a16:creationId xmlns:a16="http://schemas.microsoft.com/office/drawing/2014/main" id="{2A6602A3-D3DC-9292-9D9B-61C73604E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168" y="1983695"/>
            <a:ext cx="5409632" cy="4035198"/>
          </a:xfrm>
          <a:prstGeom prst="rect">
            <a:avLst/>
          </a:prstGeom>
        </p:spPr>
      </p:pic>
    </p:spTree>
    <p:extLst>
      <p:ext uri="{BB962C8B-B14F-4D97-AF65-F5344CB8AC3E}">
        <p14:creationId xmlns:p14="http://schemas.microsoft.com/office/powerpoint/2010/main" val="327235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9FD6-46F5-C31F-0C82-3386D9271BB1}"/>
              </a:ext>
            </a:extLst>
          </p:cNvPr>
          <p:cNvSpPr>
            <a:spLocks noGrp="1"/>
          </p:cNvSpPr>
          <p:nvPr>
            <p:ph type="title"/>
          </p:nvPr>
        </p:nvSpPr>
        <p:spPr/>
        <p:txBody>
          <a:bodyPr/>
          <a:lstStyle/>
          <a:p>
            <a:r>
              <a:rPr lang="en-US" dirty="0">
                <a:latin typeface="Sequel Sans Semi Bold Disp" panose="020B0603050000020004" pitchFamily="34" charset="0"/>
              </a:rPr>
              <a:t>Income inequality</a:t>
            </a:r>
            <a:endParaRPr lang="en-PH" dirty="0">
              <a:latin typeface="Sequel Sans Semi Bold Disp" panose="020B0603050000020004" pitchFamily="34" charset="0"/>
            </a:endParaRPr>
          </a:p>
        </p:txBody>
      </p:sp>
      <p:sp>
        <p:nvSpPr>
          <p:cNvPr id="3" name="Content Placeholder 2">
            <a:extLst>
              <a:ext uri="{FF2B5EF4-FFF2-40B4-BE49-F238E27FC236}">
                <a16:creationId xmlns:a16="http://schemas.microsoft.com/office/drawing/2014/main" id="{3CC2E4E6-5CB3-4431-4AD8-40987D6FD123}"/>
              </a:ext>
            </a:extLst>
          </p:cNvPr>
          <p:cNvSpPr>
            <a:spLocks noGrp="1"/>
          </p:cNvSpPr>
          <p:nvPr>
            <p:ph idx="1"/>
          </p:nvPr>
        </p:nvSpPr>
        <p:spPr>
          <a:xfrm>
            <a:off x="838200" y="1825625"/>
            <a:ext cx="10515600" cy="4351338"/>
          </a:xfrm>
        </p:spPr>
        <p:txBody>
          <a:bodyPr>
            <a:normAutofit fontScale="92500" lnSpcReduction="10000"/>
          </a:bodyPr>
          <a:lstStyle/>
          <a:p>
            <a:pPr marL="0" indent="0" algn="ctr">
              <a:buNone/>
            </a:pPr>
            <a:r>
              <a:rPr lang="en-US" sz="2400" b="1" dirty="0">
                <a:latin typeface="Sequel Sans Semi Bold Disp" panose="020B0603050000020004" pitchFamily="34" charset="0"/>
              </a:rPr>
              <a:t>Caveat</a:t>
            </a:r>
          </a:p>
          <a:p>
            <a:pPr marL="0" indent="0" algn="ctr">
              <a:buNone/>
            </a:pPr>
            <a:r>
              <a:rPr lang="en-US" sz="2400" dirty="0">
                <a:latin typeface="Sequel Sans Light Head" panose="020B0403050000020004" pitchFamily="34" charset="0"/>
              </a:rPr>
              <a:t>We are </a:t>
            </a:r>
            <a:r>
              <a:rPr lang="en-US" sz="2400" b="1" dirty="0">
                <a:latin typeface="Sequel Sans Semi Bold Disp" panose="020B0603050000020004" pitchFamily="34" charset="0"/>
              </a:rPr>
              <a:t>not</a:t>
            </a:r>
            <a:r>
              <a:rPr lang="en-US" sz="2400" dirty="0">
                <a:latin typeface="Sequel Sans Light Head" panose="020B0403050000020004" pitchFamily="34" charset="0"/>
              </a:rPr>
              <a:t> proposing a solution to the problem of income inequality. </a:t>
            </a:r>
          </a:p>
          <a:p>
            <a:pPr algn="just"/>
            <a:endParaRPr lang="en-US" sz="2400" dirty="0">
              <a:latin typeface="Sequel Sans Light Head" panose="020B0403050000020004" pitchFamily="34" charset="0"/>
            </a:endParaRPr>
          </a:p>
          <a:p>
            <a:pPr algn="just"/>
            <a:r>
              <a:rPr lang="en-US" sz="2400" dirty="0">
                <a:latin typeface="Sequel Sans Light Head" panose="020B0403050000020004" pitchFamily="34" charset="0"/>
              </a:rPr>
              <a:t>Income inequality is complex (Estudillo, 1997):</a:t>
            </a:r>
          </a:p>
          <a:p>
            <a:pPr lvl="1" algn="just"/>
            <a:r>
              <a:rPr lang="en-US" dirty="0">
                <a:latin typeface="Sequel Sans Light Head" panose="020B0403050000020004" pitchFamily="34" charset="0"/>
              </a:rPr>
              <a:t>Rising proportion of urban households</a:t>
            </a:r>
          </a:p>
          <a:p>
            <a:pPr lvl="1" algn="just"/>
            <a:r>
              <a:rPr lang="en-US" dirty="0">
                <a:latin typeface="Sequel Sans Light Head" panose="020B0403050000020004" pitchFamily="34" charset="0"/>
              </a:rPr>
              <a:t>Age distribution</a:t>
            </a:r>
          </a:p>
          <a:p>
            <a:pPr lvl="1" algn="just"/>
            <a:r>
              <a:rPr lang="en-US" dirty="0">
                <a:latin typeface="Sequel Sans Light Head" panose="020B0403050000020004" pitchFamily="34" charset="0"/>
              </a:rPr>
              <a:t>Increasing number of highly educated households</a:t>
            </a:r>
          </a:p>
          <a:p>
            <a:pPr lvl="1" algn="just"/>
            <a:r>
              <a:rPr lang="en-US" dirty="0">
                <a:latin typeface="Sequel Sans Light Head" panose="020B0403050000020004" pitchFamily="34" charset="0"/>
              </a:rPr>
              <a:t>Wage rate inequality</a:t>
            </a:r>
            <a:endParaRPr lang="en-US" sz="2000" dirty="0">
              <a:latin typeface="Sequel Sans Light Head" panose="020B0403050000020004" pitchFamily="34" charset="0"/>
            </a:endParaRPr>
          </a:p>
          <a:p>
            <a:pPr lvl="1" algn="just"/>
            <a:endParaRPr lang="en-US" sz="2000" dirty="0">
              <a:latin typeface="Sequel Sans Light Head" panose="020B0403050000020004" pitchFamily="34" charset="0"/>
            </a:endParaRPr>
          </a:p>
          <a:p>
            <a:pPr marL="228600" lvl="1"/>
            <a:r>
              <a:rPr lang="en-US" dirty="0">
                <a:latin typeface="Sequel Sans Light Head" panose="020B0403050000020004" pitchFamily="34" charset="0"/>
              </a:rPr>
              <a:t>Main question: </a:t>
            </a:r>
          </a:p>
          <a:p>
            <a:pPr marL="685800" lvl="2"/>
            <a:r>
              <a:rPr lang="en-US" sz="2400" dirty="0">
                <a:latin typeface="Sequel Sans Light Head" panose="020B0403050000020004" pitchFamily="34" charset="0"/>
              </a:rPr>
              <a:t>How does income inequality affect the spending behavior of different income classes?</a:t>
            </a:r>
          </a:p>
        </p:txBody>
      </p:sp>
      <p:sp>
        <p:nvSpPr>
          <p:cNvPr id="4" name="TextBox 3">
            <a:extLst>
              <a:ext uri="{FF2B5EF4-FFF2-40B4-BE49-F238E27FC236}">
                <a16:creationId xmlns:a16="http://schemas.microsoft.com/office/drawing/2014/main" id="{1032BDE4-4788-EF04-F489-87970A51AB23}"/>
              </a:ext>
            </a:extLst>
          </p:cNvPr>
          <p:cNvSpPr txBox="1"/>
          <p:nvPr/>
        </p:nvSpPr>
        <p:spPr>
          <a:xfrm>
            <a:off x="838200" y="6547940"/>
            <a:ext cx="8559074" cy="307777"/>
          </a:xfrm>
          <a:prstGeom prst="rect">
            <a:avLst/>
          </a:prstGeom>
          <a:noFill/>
        </p:spPr>
        <p:txBody>
          <a:bodyPr wrap="none" rtlCol="0">
            <a:spAutoFit/>
          </a:bodyPr>
          <a:lstStyle/>
          <a:p>
            <a:r>
              <a:rPr lang="en-US" sz="1400" dirty="0"/>
              <a:t>Estudillo, J. P. (1997). Income inequality in the Philippines, 1961–91. The Developing Economies, 35(1), 68-95.</a:t>
            </a:r>
            <a:endParaRPr lang="en-PH" sz="1400" dirty="0"/>
          </a:p>
        </p:txBody>
      </p:sp>
    </p:spTree>
    <p:extLst>
      <p:ext uri="{BB962C8B-B14F-4D97-AF65-F5344CB8AC3E}">
        <p14:creationId xmlns:p14="http://schemas.microsoft.com/office/powerpoint/2010/main" val="3170195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1891</TotalTime>
  <Words>766</Words>
  <Application>Microsoft Office PowerPoint</Application>
  <PresentationFormat>Widescreen</PresentationFormat>
  <Paragraphs>67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 Math</vt:lpstr>
      <vt:lpstr>Sequel Sans Light Head</vt:lpstr>
      <vt:lpstr>Sequel Sans Semi Bold Disp</vt:lpstr>
      <vt:lpstr>Office Theme</vt:lpstr>
      <vt:lpstr>Income Class Prediction through Expenditure Allocation</vt:lpstr>
      <vt:lpstr>About the data</vt:lpstr>
      <vt:lpstr>About the data</vt:lpstr>
      <vt:lpstr>Income classification</vt:lpstr>
      <vt:lpstr>Income classification</vt:lpstr>
      <vt:lpstr>Income classification</vt:lpstr>
      <vt:lpstr>Income inequality</vt:lpstr>
      <vt:lpstr>Income inequality</vt:lpstr>
      <vt:lpstr>Income inequality</vt:lpstr>
      <vt:lpstr>Expenditure allocation</vt:lpstr>
      <vt:lpstr>Expenditure allocation</vt:lpstr>
      <vt:lpstr>Expenditure allocation</vt:lpstr>
      <vt:lpstr>PowerPoint Presentation</vt:lpstr>
      <vt:lpstr>Prediction Model</vt:lpstr>
      <vt:lpstr>Prediction Model</vt:lpstr>
      <vt:lpstr>Prediction Model</vt:lpstr>
      <vt:lpstr>Prediction Model</vt:lpstr>
      <vt:lpstr>Synthesis</vt:lpstr>
      <vt:lpstr>End</vt:lpstr>
      <vt:lpstr>Region?</vt:lpstr>
      <vt:lpstr>Different Training Data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Mendoza</dc:creator>
  <cp:lastModifiedBy>Adam Mendoza</cp:lastModifiedBy>
  <cp:revision>14</cp:revision>
  <dcterms:created xsi:type="dcterms:W3CDTF">2024-05-11T08:39:53Z</dcterms:created>
  <dcterms:modified xsi:type="dcterms:W3CDTF">2024-05-27T22:35:03Z</dcterms:modified>
</cp:coreProperties>
</file>