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4" r:id="rId3"/>
    <p:sldId id="257" r:id="rId4"/>
    <p:sldId id="281" r:id="rId5"/>
    <p:sldId id="282" r:id="rId6"/>
    <p:sldId id="283" r:id="rId7"/>
    <p:sldId id="258" r:id="rId8"/>
    <p:sldId id="297" r:id="rId9"/>
    <p:sldId id="295" r:id="rId10"/>
    <p:sldId id="296" r:id="rId11"/>
    <p:sldId id="298" r:id="rId12"/>
    <p:sldId id="260" r:id="rId13"/>
    <p:sldId id="261" r:id="rId14"/>
    <p:sldId id="262" r:id="rId15"/>
    <p:sldId id="265" r:id="rId16"/>
    <p:sldId id="287" r:id="rId17"/>
    <p:sldId id="266" r:id="rId18"/>
    <p:sldId id="267" r:id="rId19"/>
    <p:sldId id="268" r:id="rId20"/>
    <p:sldId id="269" r:id="rId21"/>
    <p:sldId id="270" r:id="rId22"/>
    <p:sldId id="292" r:id="rId23"/>
    <p:sldId id="293" r:id="rId24"/>
    <p:sldId id="288" r:id="rId25"/>
    <p:sldId id="294" r:id="rId26"/>
    <p:sldId id="27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029D3-1330-3C46-858F-C62FC80DD7C5}"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C48EAD-EFA4-B94E-8ED6-B552949DBEA0}" type="slidenum">
              <a:rPr lang="en-US" smtClean="0"/>
              <a:t>‹#›</a:t>
            </a:fld>
            <a:endParaRPr lang="en-US"/>
          </a:p>
        </p:txBody>
      </p:sp>
    </p:spTree>
    <p:extLst>
      <p:ext uri="{BB962C8B-B14F-4D97-AF65-F5344CB8AC3E}">
        <p14:creationId xmlns:p14="http://schemas.microsoft.com/office/powerpoint/2010/main" val="5777246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2AEF2-1157-BD40-B61B-1DE5929F637A}" type="slidenum">
              <a:rPr lang="en-US"/>
              <a:pPr/>
              <a:t>7</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7075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45100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191303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2667000" y="6324600"/>
            <a:ext cx="38862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94318B1E-EB75-AA42-8FD4-A753D18293A6}" type="slidenum">
              <a:rPr lang="en-US"/>
              <a:pPr/>
              <a:t>‹#›</a:t>
            </a:fld>
            <a:endParaRPr lang="en-US"/>
          </a:p>
        </p:txBody>
      </p:sp>
    </p:spTree>
    <p:extLst>
      <p:ext uri="{BB962C8B-B14F-4D97-AF65-F5344CB8AC3E}">
        <p14:creationId xmlns:p14="http://schemas.microsoft.com/office/powerpoint/2010/main" val="18839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25958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99EB2-270D-B949-BEF5-95C506D62BA4}"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75507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99EB2-270D-B949-BEF5-95C506D62BA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62252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99EB2-270D-B949-BEF5-95C506D62BA4}"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63541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99EB2-270D-B949-BEF5-95C506D62BA4}"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88998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99EB2-270D-B949-BEF5-95C506D62BA4}"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0744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99EB2-270D-B949-BEF5-95C506D62BA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196783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99EB2-270D-B949-BEF5-95C506D62BA4}"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2944312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99EB2-270D-B949-BEF5-95C506D62BA4}"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44895-21E9-684A-91CE-CA913A7F9F59}" type="slidenum">
              <a:rPr lang="en-US" smtClean="0"/>
              <a:t>‹#›</a:t>
            </a:fld>
            <a:endParaRPr lang="en-US"/>
          </a:p>
        </p:txBody>
      </p:sp>
    </p:spTree>
    <p:extLst>
      <p:ext uri="{BB962C8B-B14F-4D97-AF65-F5344CB8AC3E}">
        <p14:creationId xmlns:p14="http://schemas.microsoft.com/office/powerpoint/2010/main" val="4023189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 Processes, Interrupts</a:t>
            </a:r>
            <a:r>
              <a:rPr lang="en-US" dirty="0"/>
              <a:t>, GNU C </a:t>
            </a:r>
            <a:r>
              <a:rPr lang="en-US" dirty="0" smtClean="0"/>
              <a:t>Library Functions</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23705575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Steps for all Interrupts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Using the pointer to the current process control block, the state and all register values for the process are saved onto kernel stack for use when the process is later restarted.</a:t>
            </a:r>
          </a:p>
          <a:p>
            <a:r>
              <a:rPr lang="en-US" dirty="0"/>
              <a:t>The CPU mode bit is switched to supervisory mode -&gt; (kernel mode).</a:t>
            </a:r>
          </a:p>
          <a:p>
            <a:r>
              <a:rPr lang="en-US" dirty="0"/>
              <a:t>Using the pointer to the interrupt handler table and the interrupt vector, the location of the kernel code to execute is determined. The interrupt vector is the IRQ for hardware interrupts (read from an interrupt controller register) and an argument to the interrupt assembly language instruction for software interrupts.</a:t>
            </a:r>
          </a:p>
          <a:p>
            <a:r>
              <a:rPr lang="en-US" dirty="0"/>
              <a:t>Processing is switched to the appropriate portion of the </a:t>
            </a:r>
            <a:r>
              <a:rPr lang="en-US" dirty="0" smtClean="0"/>
              <a:t>kernel.</a:t>
            </a:r>
            <a:endParaRPr lang="en-US" dirty="0"/>
          </a:p>
        </p:txBody>
      </p:sp>
    </p:spTree>
    <p:extLst>
      <p:ext uri="{BB962C8B-B14F-4D97-AF65-F5344CB8AC3E}">
        <p14:creationId xmlns:p14="http://schemas.microsoft.com/office/powerpoint/2010/main" val="1569215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save state?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Kernel threads</a:t>
            </a:r>
          </a:p>
          <a:p>
            <a:endParaRPr lang="en-US" dirty="0"/>
          </a:p>
          <a:p>
            <a:r>
              <a:rPr lang="en-US" dirty="0"/>
              <a:t>x86_64 has a kernel stack for every active thread</a:t>
            </a:r>
          </a:p>
          <a:p>
            <a:endParaRPr lang="en-US" dirty="0"/>
          </a:p>
          <a:p>
            <a:r>
              <a:rPr lang="en-US" dirty="0"/>
              <a:t>While the thread is in user space the kernel stack is empty except for the </a:t>
            </a:r>
            <a:r>
              <a:rPr lang="en-US" dirty="0" err="1"/>
              <a:t>thread_info</a:t>
            </a:r>
            <a:r>
              <a:rPr lang="en-US" dirty="0"/>
              <a:t> structure at the bottom</a:t>
            </a:r>
            <a:r>
              <a:rPr lang="en-US" dirty="0" smtClean="0"/>
              <a:t>.</a:t>
            </a:r>
            <a:endParaRPr lang="en-US" dirty="0"/>
          </a:p>
          <a:p>
            <a:endParaRPr lang="en-US" dirty="0"/>
          </a:p>
          <a:p>
            <a:r>
              <a:rPr lang="en-US" dirty="0" smtClean="0"/>
              <a:t>specialized </a:t>
            </a:r>
            <a:r>
              <a:rPr lang="en-US" dirty="0" err="1" smtClean="0"/>
              <a:t>stakcs</a:t>
            </a:r>
            <a:r>
              <a:rPr lang="en-US" dirty="0" smtClean="0"/>
              <a:t> associated with CPU: interrupt stack</a:t>
            </a:r>
          </a:p>
          <a:p>
            <a:r>
              <a:rPr lang="en-US" dirty="0" smtClean="0"/>
              <a:t>Save </a:t>
            </a:r>
            <a:r>
              <a:rPr lang="en-US" dirty="0" err="1" smtClean="0"/>
              <a:t>reigsters</a:t>
            </a:r>
            <a:r>
              <a:rPr lang="en-US" dirty="0" smtClean="0"/>
              <a:t>/state to kernel stack. Jump to interrupt handler. Interrupt handler state saved onto interrupt stack.</a:t>
            </a:r>
          </a:p>
          <a:p>
            <a:r>
              <a:rPr lang="en-US" dirty="0" smtClean="0"/>
              <a:t>After interrupt handler completes, resumes interrupted process. Gets return address of user process PC, jumps there.</a:t>
            </a:r>
          </a:p>
        </p:txBody>
      </p:sp>
    </p:spTree>
    <p:extLst>
      <p:ext uri="{BB962C8B-B14F-4D97-AF65-F5344CB8AC3E}">
        <p14:creationId xmlns:p14="http://schemas.microsoft.com/office/powerpoint/2010/main" val="4548397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5602E6-498C-3F49-B378-CCB575B375EF}" type="slidenum">
              <a:rPr lang="ru-RU"/>
              <a:pPr/>
              <a:t>12</a:t>
            </a:fld>
            <a:endParaRPr lang="ru-RU"/>
          </a:p>
        </p:txBody>
      </p:sp>
      <p:sp>
        <p:nvSpPr>
          <p:cNvPr id="6146" name="Rectangle 2"/>
          <p:cNvSpPr>
            <a:spLocks noGrp="1" noChangeArrowheads="1"/>
          </p:cNvSpPr>
          <p:nvPr>
            <p:ph type="title"/>
          </p:nvPr>
        </p:nvSpPr>
        <p:spPr/>
        <p:txBody>
          <a:bodyPr/>
          <a:lstStyle/>
          <a:p>
            <a:r>
              <a:rPr lang="en-US" dirty="0" smtClean="0"/>
              <a:t>Part 2: System Calls in C</a:t>
            </a:r>
            <a:endParaRPr lang="en-US" dirty="0"/>
          </a:p>
        </p:txBody>
      </p:sp>
      <p:sp>
        <p:nvSpPr>
          <p:cNvPr id="6147" name="Rectangle 3"/>
          <p:cNvSpPr>
            <a:spLocks noGrp="1" noChangeArrowheads="1"/>
          </p:cNvSpPr>
          <p:nvPr>
            <p:ph type="body" idx="1"/>
          </p:nvPr>
        </p:nvSpPr>
        <p:spPr/>
        <p:txBody>
          <a:bodyPr>
            <a:normAutofit fontScale="70000" lnSpcReduction="20000"/>
          </a:bodyPr>
          <a:lstStyle/>
          <a:p>
            <a:r>
              <a:rPr lang="en-US" dirty="0"/>
              <a:t>System Call </a:t>
            </a:r>
            <a:r>
              <a:rPr lang="en-US" dirty="0" smtClean="0"/>
              <a:t>Interface</a:t>
            </a:r>
          </a:p>
          <a:p>
            <a:r>
              <a:rPr lang="en-US" dirty="0"/>
              <a:t> On Unix-like systems, </a:t>
            </a:r>
            <a:r>
              <a:rPr lang="en-US" dirty="0" smtClean="0"/>
              <a:t>SCI API </a:t>
            </a:r>
            <a:r>
              <a:rPr lang="en-US" dirty="0"/>
              <a:t>is usually part of an implementation of the C library (</a:t>
            </a:r>
            <a:r>
              <a:rPr lang="en-US" dirty="0" err="1"/>
              <a:t>libc</a:t>
            </a:r>
            <a:r>
              <a:rPr lang="en-US" dirty="0"/>
              <a:t>), such as </a:t>
            </a:r>
            <a:r>
              <a:rPr lang="en-US" dirty="0" err="1"/>
              <a:t>glibc</a:t>
            </a:r>
            <a:r>
              <a:rPr lang="en-US" dirty="0"/>
              <a:t>, that provides wrapper functions for the system calls, often named the same as the system calls that they call. </a:t>
            </a:r>
          </a:p>
          <a:p>
            <a:r>
              <a:rPr lang="en-US" dirty="0"/>
              <a:t>Process Management with C</a:t>
            </a:r>
          </a:p>
          <a:p>
            <a:pPr lvl="1"/>
            <a:r>
              <a:rPr lang="en-US" dirty="0">
                <a:latin typeface="Courier New" charset="0"/>
              </a:rPr>
              <a:t>fork()</a:t>
            </a:r>
            <a:endParaRPr lang="en-US" dirty="0"/>
          </a:p>
          <a:p>
            <a:pPr lvl="1"/>
            <a:r>
              <a:rPr lang="en-US" dirty="0">
                <a:latin typeface="Courier New" charset="0"/>
              </a:rPr>
              <a:t>exec()</a:t>
            </a:r>
            <a:endParaRPr lang="en-US" dirty="0"/>
          </a:p>
          <a:p>
            <a:pPr lvl="1"/>
            <a:r>
              <a:rPr lang="en-US" dirty="0">
                <a:latin typeface="Courier New" charset="0"/>
              </a:rPr>
              <a:t>wait()</a:t>
            </a:r>
            <a:endParaRPr lang="en-US" dirty="0"/>
          </a:p>
          <a:p>
            <a:pPr lvl="1"/>
            <a:r>
              <a:rPr lang="en-US" dirty="0">
                <a:latin typeface="Courier New" charset="0"/>
              </a:rPr>
              <a:t>exit(</a:t>
            </a:r>
            <a:r>
              <a:rPr lang="en-US" dirty="0" smtClean="0">
                <a:latin typeface="Courier New" charset="0"/>
              </a:rPr>
              <a:t>)</a:t>
            </a:r>
          </a:p>
          <a:p>
            <a:pPr lvl="1"/>
            <a:r>
              <a:rPr lang="en-US" dirty="0" smtClean="0">
                <a:latin typeface="Courier New" charset="0"/>
              </a:rPr>
              <a:t>Signal()</a:t>
            </a:r>
          </a:p>
          <a:p>
            <a:pPr lvl="1"/>
            <a:r>
              <a:rPr lang="en-US" dirty="0" smtClean="0">
                <a:latin typeface="Courier New" charset="0"/>
              </a:rPr>
              <a:t>Pipe()</a:t>
            </a:r>
          </a:p>
          <a:p>
            <a:pPr lvl="1"/>
            <a:r>
              <a:rPr lang="en-US" dirty="0" smtClean="0">
                <a:latin typeface="Courier New" charset="0"/>
              </a:rPr>
              <a:t>Dup()</a:t>
            </a:r>
          </a:p>
          <a:p>
            <a:pPr lvl="1"/>
            <a:r>
              <a:rPr lang="en-US" dirty="0" smtClean="0">
                <a:latin typeface="Courier New" charset="0"/>
              </a:rPr>
              <a:t>Dup2()</a:t>
            </a:r>
            <a:endParaRPr lang="en-US" dirty="0"/>
          </a:p>
        </p:txBody>
      </p:sp>
    </p:spTree>
    <p:extLst>
      <p:ext uri="{BB962C8B-B14F-4D97-AF65-F5344CB8AC3E}">
        <p14:creationId xmlns:p14="http://schemas.microsoft.com/office/powerpoint/2010/main" val="37506327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D03D8B39-9BFF-8441-BC1B-B60212840C36}" type="slidenum">
              <a:rPr lang="ru-RU"/>
              <a:pPr/>
              <a:t>13</a:t>
            </a:fld>
            <a:endParaRPr lang="ru-RU"/>
          </a:p>
        </p:txBody>
      </p:sp>
      <p:sp>
        <p:nvSpPr>
          <p:cNvPr id="23554" name="Rectangle 2"/>
          <p:cNvSpPr>
            <a:spLocks noGrp="1" noChangeArrowheads="1"/>
          </p:cNvSpPr>
          <p:nvPr>
            <p:ph type="title"/>
          </p:nvPr>
        </p:nvSpPr>
        <p:spPr/>
        <p:txBody>
          <a:bodyPr/>
          <a:lstStyle/>
          <a:p>
            <a:r>
              <a:rPr lang="en-US"/>
              <a:t>System Call Interface</a:t>
            </a:r>
          </a:p>
        </p:txBody>
      </p:sp>
      <p:grpSp>
        <p:nvGrpSpPr>
          <p:cNvPr id="23556" name="Group 4"/>
          <p:cNvGrpSpPr>
            <a:grpSpLocks/>
          </p:cNvGrpSpPr>
          <p:nvPr/>
        </p:nvGrpSpPr>
        <p:grpSpPr bwMode="auto">
          <a:xfrm>
            <a:off x="4800600" y="2286000"/>
            <a:ext cx="4114800" cy="2743200"/>
            <a:chOff x="2736" y="1392"/>
            <a:chExt cx="2592" cy="1728"/>
          </a:xfrm>
        </p:grpSpPr>
        <p:sp>
          <p:nvSpPr>
            <p:cNvPr id="23557" name="Oval 5"/>
            <p:cNvSpPr>
              <a:spLocks noChangeArrowheads="1"/>
            </p:cNvSpPr>
            <p:nvPr/>
          </p:nvSpPr>
          <p:spPr bwMode="auto">
            <a:xfrm>
              <a:off x="3216" y="1392"/>
              <a:ext cx="91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User-running</a:t>
              </a:r>
            </a:p>
          </p:txBody>
        </p:sp>
        <p:sp>
          <p:nvSpPr>
            <p:cNvPr id="23558" name="Oval 6"/>
            <p:cNvSpPr>
              <a:spLocks noChangeArrowheads="1"/>
            </p:cNvSpPr>
            <p:nvPr/>
          </p:nvSpPr>
          <p:spPr bwMode="auto">
            <a:xfrm>
              <a:off x="3216" y="2064"/>
              <a:ext cx="91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Kernel-running</a:t>
              </a:r>
            </a:p>
          </p:txBody>
        </p:sp>
        <p:sp>
          <p:nvSpPr>
            <p:cNvPr id="23559" name="Line 7"/>
            <p:cNvSpPr>
              <a:spLocks noChangeShapeType="1"/>
            </p:cNvSpPr>
            <p:nvPr/>
          </p:nvSpPr>
          <p:spPr bwMode="auto">
            <a:xfrm flipV="1">
              <a:off x="369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0" name="Oval 8"/>
            <p:cNvSpPr>
              <a:spLocks noChangeArrowheads="1"/>
            </p:cNvSpPr>
            <p:nvPr/>
          </p:nvSpPr>
          <p:spPr bwMode="auto">
            <a:xfrm>
              <a:off x="2880" y="2736"/>
              <a:ext cx="67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Blocked</a:t>
              </a:r>
            </a:p>
          </p:txBody>
        </p:sp>
        <p:sp>
          <p:nvSpPr>
            <p:cNvPr id="23561" name="Oval 9"/>
            <p:cNvSpPr>
              <a:spLocks noChangeArrowheads="1"/>
            </p:cNvSpPr>
            <p:nvPr/>
          </p:nvSpPr>
          <p:spPr bwMode="auto">
            <a:xfrm>
              <a:off x="3744" y="2736"/>
              <a:ext cx="67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Ready</a:t>
              </a:r>
            </a:p>
          </p:txBody>
        </p:sp>
        <p:sp>
          <p:nvSpPr>
            <p:cNvPr id="23562" name="Line 10"/>
            <p:cNvSpPr>
              <a:spLocks noChangeShapeType="1"/>
            </p:cNvSpPr>
            <p:nvPr/>
          </p:nvSpPr>
          <p:spPr bwMode="auto">
            <a:xfrm>
              <a:off x="3552"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3" name="Line 11"/>
            <p:cNvSpPr>
              <a:spLocks noChangeShapeType="1"/>
            </p:cNvSpPr>
            <p:nvPr/>
          </p:nvSpPr>
          <p:spPr bwMode="auto">
            <a:xfrm flipH="1">
              <a:off x="3216"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4" name="Line 12"/>
            <p:cNvSpPr>
              <a:spLocks noChangeShapeType="1"/>
            </p:cNvSpPr>
            <p:nvPr/>
          </p:nvSpPr>
          <p:spPr bwMode="auto">
            <a:xfrm>
              <a:off x="3744"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5" name="Line 13"/>
            <p:cNvSpPr>
              <a:spLocks noChangeShapeType="1"/>
            </p:cNvSpPr>
            <p:nvPr/>
          </p:nvSpPr>
          <p:spPr bwMode="auto">
            <a:xfrm flipH="1" flipV="1">
              <a:off x="3648"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6" name="Oval 14"/>
            <p:cNvSpPr>
              <a:spLocks noChangeArrowheads="1"/>
            </p:cNvSpPr>
            <p:nvPr/>
          </p:nvSpPr>
          <p:spPr bwMode="auto">
            <a:xfrm>
              <a:off x="4416" y="2064"/>
              <a:ext cx="91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Zombie</a:t>
              </a:r>
            </a:p>
          </p:txBody>
        </p:sp>
        <p:sp>
          <p:nvSpPr>
            <p:cNvPr id="23567" name="Text Box 15"/>
            <p:cNvSpPr txBox="1">
              <a:spLocks noChangeArrowheads="1"/>
            </p:cNvSpPr>
            <p:nvPr/>
          </p:nvSpPr>
          <p:spPr bwMode="auto">
            <a:xfrm>
              <a:off x="4080" y="2016"/>
              <a:ext cx="3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exit()</a:t>
              </a:r>
              <a:endParaRPr lang="en-US"/>
            </a:p>
          </p:txBody>
        </p:sp>
        <p:sp>
          <p:nvSpPr>
            <p:cNvPr id="23568" name="Text Box 16"/>
            <p:cNvSpPr txBox="1">
              <a:spLocks noChangeArrowheads="1"/>
            </p:cNvSpPr>
            <p:nvPr/>
          </p:nvSpPr>
          <p:spPr bwMode="auto">
            <a:xfrm>
              <a:off x="2827" y="1804"/>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syscall - trap</a:t>
              </a:r>
              <a:endParaRPr lang="en-US"/>
            </a:p>
          </p:txBody>
        </p:sp>
        <p:sp>
          <p:nvSpPr>
            <p:cNvPr id="23569" name="Text Box 17"/>
            <p:cNvSpPr txBox="1">
              <a:spLocks noChangeArrowheads="1"/>
            </p:cNvSpPr>
            <p:nvPr/>
          </p:nvSpPr>
          <p:spPr bwMode="auto">
            <a:xfrm>
              <a:off x="2736" y="2400"/>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read(), write(),</a:t>
              </a:r>
            </a:p>
            <a:p>
              <a:r>
                <a:rPr lang="en-US" sz="1200"/>
                <a:t>wait(), sleep()</a:t>
              </a:r>
              <a:endParaRPr lang="en-US" sz="1600"/>
            </a:p>
          </p:txBody>
        </p:sp>
        <p:sp>
          <p:nvSpPr>
            <p:cNvPr id="23570" name="Line 18"/>
            <p:cNvSpPr>
              <a:spLocks noChangeShapeType="1"/>
            </p:cNvSpPr>
            <p:nvPr/>
          </p:nvSpPr>
          <p:spPr bwMode="auto">
            <a:xfrm>
              <a:off x="4128" y="22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Line 19"/>
            <p:cNvSpPr>
              <a:spLocks noChangeShapeType="1"/>
            </p:cNvSpPr>
            <p:nvPr/>
          </p:nvSpPr>
          <p:spPr bwMode="auto">
            <a:xfrm>
              <a:off x="3600"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3572" name="Group 20"/>
          <p:cNvGrpSpPr>
            <a:grpSpLocks/>
          </p:cNvGrpSpPr>
          <p:nvPr/>
        </p:nvGrpSpPr>
        <p:grpSpPr bwMode="auto">
          <a:xfrm>
            <a:off x="914400" y="2209800"/>
            <a:ext cx="2971800" cy="3124200"/>
            <a:chOff x="528" y="1776"/>
            <a:chExt cx="1872" cy="1968"/>
          </a:xfrm>
        </p:grpSpPr>
        <p:sp>
          <p:nvSpPr>
            <p:cNvPr id="23573" name="Line 21"/>
            <p:cNvSpPr>
              <a:spLocks noChangeShapeType="1"/>
            </p:cNvSpPr>
            <p:nvPr/>
          </p:nvSpPr>
          <p:spPr bwMode="auto">
            <a:xfrm>
              <a:off x="1440" y="259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4" name="Oval 22"/>
            <p:cNvSpPr>
              <a:spLocks noChangeArrowheads="1"/>
            </p:cNvSpPr>
            <p:nvPr/>
          </p:nvSpPr>
          <p:spPr bwMode="auto">
            <a:xfrm>
              <a:off x="528" y="1776"/>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App Software</a:t>
              </a:r>
              <a:endParaRPr lang="en-US"/>
            </a:p>
          </p:txBody>
        </p:sp>
        <p:sp>
          <p:nvSpPr>
            <p:cNvPr id="23575" name="Oval 23"/>
            <p:cNvSpPr>
              <a:spLocks noChangeArrowheads="1"/>
            </p:cNvSpPr>
            <p:nvPr/>
          </p:nvSpPr>
          <p:spPr bwMode="auto">
            <a:xfrm>
              <a:off x="528" y="2352"/>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Sys Software</a:t>
              </a:r>
              <a:endParaRPr lang="en-US"/>
            </a:p>
          </p:txBody>
        </p:sp>
        <p:sp>
          <p:nvSpPr>
            <p:cNvPr id="23576" name="Oval 24"/>
            <p:cNvSpPr>
              <a:spLocks noChangeArrowheads="1"/>
            </p:cNvSpPr>
            <p:nvPr/>
          </p:nvSpPr>
          <p:spPr bwMode="auto">
            <a:xfrm>
              <a:off x="528" y="2928"/>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OS</a:t>
              </a:r>
              <a:endParaRPr lang="en-US"/>
            </a:p>
          </p:txBody>
        </p:sp>
        <p:sp>
          <p:nvSpPr>
            <p:cNvPr id="23577" name="Oval 25"/>
            <p:cNvSpPr>
              <a:spLocks noChangeArrowheads="1"/>
            </p:cNvSpPr>
            <p:nvPr/>
          </p:nvSpPr>
          <p:spPr bwMode="auto">
            <a:xfrm>
              <a:off x="528" y="3504"/>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Hardware</a:t>
              </a:r>
              <a:endParaRPr lang="en-US"/>
            </a:p>
          </p:txBody>
        </p:sp>
        <p:sp>
          <p:nvSpPr>
            <p:cNvPr id="23578" name="AutoShape 26"/>
            <p:cNvSpPr>
              <a:spLocks noChangeArrowheads="1"/>
            </p:cNvSpPr>
            <p:nvPr/>
          </p:nvSpPr>
          <p:spPr bwMode="auto">
            <a:xfrm>
              <a:off x="528" y="2112"/>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API</a:t>
              </a:r>
              <a:endParaRPr lang="en-US"/>
            </a:p>
          </p:txBody>
        </p:sp>
        <p:sp>
          <p:nvSpPr>
            <p:cNvPr id="23579" name="AutoShape 27"/>
            <p:cNvSpPr>
              <a:spLocks noChangeArrowheads="1"/>
            </p:cNvSpPr>
            <p:nvPr/>
          </p:nvSpPr>
          <p:spPr bwMode="auto">
            <a:xfrm>
              <a:off x="528" y="2688"/>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Sys Call (OS) Interface</a:t>
              </a:r>
              <a:endParaRPr lang="en-US"/>
            </a:p>
          </p:txBody>
        </p:sp>
        <p:sp>
          <p:nvSpPr>
            <p:cNvPr id="23580" name="AutoShape 28"/>
            <p:cNvSpPr>
              <a:spLocks noChangeArrowheads="1"/>
            </p:cNvSpPr>
            <p:nvPr/>
          </p:nvSpPr>
          <p:spPr bwMode="auto">
            <a:xfrm>
              <a:off x="528" y="3264"/>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Sw-Hw I-face (drivers)</a:t>
              </a:r>
              <a:endParaRPr lang="en-US"/>
            </a:p>
          </p:txBody>
        </p:sp>
        <p:sp>
          <p:nvSpPr>
            <p:cNvPr id="23581" name="Line 29"/>
            <p:cNvSpPr>
              <a:spLocks noChangeShapeType="1"/>
            </p:cNvSpPr>
            <p:nvPr/>
          </p:nvSpPr>
          <p:spPr bwMode="auto">
            <a:xfrm>
              <a:off x="144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2" name="Line 30"/>
            <p:cNvSpPr>
              <a:spLocks noChangeShapeType="1"/>
            </p:cNvSpPr>
            <p:nvPr/>
          </p:nvSpPr>
          <p:spPr bwMode="auto">
            <a:xfrm>
              <a:off x="1440" y="225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3" name="Line 31"/>
            <p:cNvSpPr>
              <a:spLocks noChangeShapeType="1"/>
            </p:cNvSpPr>
            <p:nvPr/>
          </p:nvSpPr>
          <p:spPr bwMode="auto">
            <a:xfrm>
              <a:off x="1440"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4" name="Line 32"/>
            <p:cNvSpPr>
              <a:spLocks noChangeShapeType="1"/>
            </p:cNvSpPr>
            <p:nvPr/>
          </p:nvSpPr>
          <p:spPr bwMode="auto">
            <a:xfrm>
              <a:off x="1440"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5" name="Line 33"/>
            <p:cNvSpPr>
              <a:spLocks noChangeShapeType="1"/>
            </p:cNvSpPr>
            <p:nvPr/>
          </p:nvSpPr>
          <p:spPr bwMode="auto">
            <a:xfrm>
              <a:off x="1440" y="340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586" name="AutoShape 34"/>
          <p:cNvSpPr>
            <a:spLocks/>
          </p:cNvSpPr>
          <p:nvPr/>
        </p:nvSpPr>
        <p:spPr bwMode="auto">
          <a:xfrm>
            <a:off x="3886200" y="3352800"/>
            <a:ext cx="1371600" cy="342900"/>
          </a:xfrm>
          <a:prstGeom prst="borderCallout2">
            <a:avLst>
              <a:gd name="adj1" fmla="val 33333"/>
              <a:gd name="adj2" fmla="val -5556"/>
              <a:gd name="adj3" fmla="val 33333"/>
              <a:gd name="adj4" fmla="val -11111"/>
              <a:gd name="adj5" fmla="val 112500"/>
              <a:gd name="adj6" fmla="val -31134"/>
            </a:avLst>
          </a:prstGeom>
          <a:solidFill>
            <a:schemeClr val="accent1"/>
          </a:solidFill>
          <a:ln w="38100">
            <a:solidFill>
              <a:srgbClr val="FF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ja-JP" altLang="en-US" sz="1400">
                <a:latin typeface="Arial"/>
              </a:rPr>
              <a:t>“</a:t>
            </a:r>
            <a:r>
              <a:rPr lang="en-US" sz="1400"/>
              <a:t>You are here</a:t>
            </a:r>
            <a:r>
              <a:rPr lang="ja-JP" altLang="en-US" sz="1400">
                <a:latin typeface="Arial"/>
              </a:rPr>
              <a:t>”</a:t>
            </a:r>
            <a:endParaRPr lang="en-US"/>
          </a:p>
        </p:txBody>
      </p:sp>
    </p:spTree>
    <p:extLst>
      <p:ext uri="{BB962C8B-B14F-4D97-AF65-F5344CB8AC3E}">
        <p14:creationId xmlns:p14="http://schemas.microsoft.com/office/powerpoint/2010/main" val="2161259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DFD4607-DF22-0C4C-8C49-0EB65CC05FCA}" type="slidenum">
              <a:rPr lang="ru-RU"/>
              <a:pPr/>
              <a:t>14</a:t>
            </a:fld>
            <a:endParaRPr lang="ru-RU"/>
          </a:p>
        </p:txBody>
      </p:sp>
      <p:sp>
        <p:nvSpPr>
          <p:cNvPr id="7170" name="Rectangle 2"/>
          <p:cNvSpPr>
            <a:spLocks noGrp="1" noChangeArrowheads="1"/>
          </p:cNvSpPr>
          <p:nvPr>
            <p:ph type="title"/>
          </p:nvPr>
        </p:nvSpPr>
        <p:spPr/>
        <p:txBody>
          <a:bodyPr/>
          <a:lstStyle/>
          <a:p>
            <a:r>
              <a:rPr lang="en-US" dirty="0"/>
              <a:t>The </a:t>
            </a:r>
            <a:r>
              <a:rPr lang="en-US" dirty="0">
                <a:latin typeface="Courier New" charset="0"/>
              </a:rPr>
              <a:t>fork()</a:t>
            </a:r>
            <a:r>
              <a:rPr lang="en-US" dirty="0"/>
              <a:t> System Call (1)</a:t>
            </a:r>
          </a:p>
        </p:txBody>
      </p:sp>
      <p:sp>
        <p:nvSpPr>
          <p:cNvPr id="7171" name="Rectangle 3"/>
          <p:cNvSpPr>
            <a:spLocks noGrp="1" noChangeArrowheads="1"/>
          </p:cNvSpPr>
          <p:nvPr>
            <p:ph type="body" idx="1"/>
          </p:nvPr>
        </p:nvSpPr>
        <p:spPr/>
        <p:txBody>
          <a:bodyPr>
            <a:normAutofit fontScale="85000" lnSpcReduction="20000"/>
          </a:bodyPr>
          <a:lstStyle/>
          <a:p>
            <a:pPr>
              <a:lnSpc>
                <a:spcPct val="90000"/>
              </a:lnSpc>
            </a:pPr>
            <a:r>
              <a:rPr lang="en-US" dirty="0"/>
              <a:t>A process calling </a:t>
            </a:r>
            <a:r>
              <a:rPr lang="en-US" dirty="0">
                <a:latin typeface="Courier New" charset="0"/>
              </a:rPr>
              <a:t>fork()</a:t>
            </a:r>
            <a:r>
              <a:rPr lang="en-US" dirty="0"/>
              <a:t> spawns a child process.</a:t>
            </a:r>
          </a:p>
          <a:p>
            <a:r>
              <a:rPr lang="en-US" dirty="0"/>
              <a:t>assigns a new process entry in the process table and clones the information from the current one</a:t>
            </a:r>
          </a:p>
          <a:p>
            <a:r>
              <a:rPr lang="en-US" dirty="0"/>
              <a:t>All file descriptors that are open in the parent will be open in the the child. The executable memory image is copied as well. </a:t>
            </a:r>
          </a:p>
          <a:p>
            <a:r>
              <a:rPr lang="en-US" dirty="0"/>
              <a:t>The only difference is that the child gets a different return value from fork.</a:t>
            </a:r>
          </a:p>
          <a:p>
            <a:r>
              <a:rPr lang="en-US" dirty="0"/>
              <a:t>The parent gets the </a:t>
            </a:r>
            <a:r>
              <a:rPr lang="en-US" dirty="0" err="1"/>
              <a:t>procsss</a:t>
            </a:r>
            <a:r>
              <a:rPr lang="en-US" dirty="0"/>
              <a:t> ID of the child that was just created. The child gets a return of 0. If fork returns -1 then the operating system was unable to create the process.</a:t>
            </a:r>
          </a:p>
          <a:p>
            <a:endParaRPr lang="en-US" dirty="0"/>
          </a:p>
          <a:p>
            <a:pPr>
              <a:lnSpc>
                <a:spcPct val="90000"/>
              </a:lnSpc>
            </a:pPr>
            <a:endParaRPr lang="en-US" dirty="0"/>
          </a:p>
        </p:txBody>
      </p:sp>
    </p:spTree>
    <p:extLst>
      <p:ext uri="{BB962C8B-B14F-4D97-AF65-F5344CB8AC3E}">
        <p14:creationId xmlns:p14="http://schemas.microsoft.com/office/powerpoint/2010/main" val="24182938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787FFE-6B42-594A-8EF7-5D9674ACCCA4}" type="slidenum">
              <a:rPr lang="ru-RU"/>
              <a:pPr/>
              <a:t>15</a:t>
            </a:fld>
            <a:endParaRPr lang="ru-RU"/>
          </a:p>
        </p:txBody>
      </p:sp>
      <p:sp>
        <p:nvSpPr>
          <p:cNvPr id="9218" name="Rectangle 2"/>
          <p:cNvSpPr>
            <a:spLocks noGrp="1" noChangeArrowheads="1"/>
          </p:cNvSpPr>
          <p:nvPr>
            <p:ph type="title"/>
          </p:nvPr>
        </p:nvSpPr>
        <p:spPr/>
        <p:txBody>
          <a:bodyPr/>
          <a:lstStyle/>
          <a:p>
            <a:r>
              <a:rPr lang="en-US"/>
              <a:t>The </a:t>
            </a:r>
            <a:r>
              <a:rPr lang="en-US">
                <a:latin typeface="Courier New" charset="0"/>
              </a:rPr>
              <a:t>exec()</a:t>
            </a:r>
            <a:r>
              <a:rPr lang="en-US"/>
              <a:t>System Call (1)</a:t>
            </a:r>
          </a:p>
        </p:txBody>
      </p:sp>
      <p:sp>
        <p:nvSpPr>
          <p:cNvPr id="9219" name="Rectangle 3"/>
          <p:cNvSpPr>
            <a:spLocks noGrp="1" noChangeArrowheads="1"/>
          </p:cNvSpPr>
          <p:nvPr>
            <p:ph type="body" idx="1"/>
          </p:nvPr>
        </p:nvSpPr>
        <p:spPr>
          <a:xfrm>
            <a:off x="685800" y="1676400"/>
            <a:ext cx="7772400" cy="4572000"/>
          </a:xfrm>
        </p:spPr>
        <p:txBody>
          <a:bodyPr>
            <a:normAutofit/>
          </a:bodyPr>
          <a:lstStyle/>
          <a:p>
            <a:pPr>
              <a:lnSpc>
                <a:spcPct val="90000"/>
              </a:lnSpc>
            </a:pPr>
            <a:r>
              <a:rPr lang="en-US" sz="2000" dirty="0"/>
              <a:t>The </a:t>
            </a:r>
            <a:r>
              <a:rPr lang="en-US" sz="2000" dirty="0">
                <a:latin typeface="Courier New" charset="0"/>
              </a:rPr>
              <a:t>exec()</a:t>
            </a:r>
            <a:r>
              <a:rPr lang="en-US" sz="2000" dirty="0"/>
              <a:t> call replaces a current </a:t>
            </a:r>
            <a:r>
              <a:rPr lang="en-US" sz="2000" dirty="0" smtClean="0"/>
              <a:t>process</a:t>
            </a:r>
            <a:r>
              <a:rPr lang="ja-JP" altLang="en-US" sz="2000" dirty="0" smtClean="0">
                <a:latin typeface="Arial"/>
              </a:rPr>
              <a:t>‘</a:t>
            </a:r>
            <a:r>
              <a:rPr lang="en-US" altLang="ja-JP" sz="2000" dirty="0"/>
              <a:t> </a:t>
            </a:r>
            <a:r>
              <a:rPr lang="en-US" altLang="ja-JP" sz="2000" dirty="0" smtClean="0"/>
              <a:t>execution image</a:t>
            </a:r>
            <a:r>
              <a:rPr lang="en-US" sz="2000" dirty="0" smtClean="0"/>
              <a:t> </a:t>
            </a:r>
            <a:r>
              <a:rPr lang="en-US" sz="2000" dirty="0"/>
              <a:t>with a new one (i.e. loads a new program within current process)</a:t>
            </a:r>
            <a:r>
              <a:rPr lang="en-US" sz="2000" dirty="0" smtClean="0"/>
              <a:t>.</a:t>
            </a:r>
          </a:p>
          <a:p>
            <a:pPr>
              <a:lnSpc>
                <a:spcPct val="90000"/>
              </a:lnSpc>
            </a:pPr>
            <a:r>
              <a:rPr lang="en-US" sz="2000" dirty="0"/>
              <a:t>new process is not created, the process identifier (PID) does not change, but the machine code, data, heap, and stack of the process are replaced by those of the new program</a:t>
            </a:r>
            <a:r>
              <a:rPr lang="en-US" sz="2000" dirty="0" smtClean="0"/>
              <a:t>.</a:t>
            </a:r>
          </a:p>
          <a:p>
            <a:r>
              <a:rPr lang="en-US" sz="2000" dirty="0"/>
              <a:t>In OS command interpreters, exec built-in command replaces the shell process with the specified program</a:t>
            </a:r>
            <a:r>
              <a:rPr lang="en-US" sz="2000" dirty="0" smtClean="0"/>
              <a:t>.</a:t>
            </a:r>
            <a:endParaRPr lang="en-US" sz="2000" dirty="0"/>
          </a:p>
          <a:p>
            <a:r>
              <a:rPr lang="en-US" sz="2000" dirty="0"/>
              <a:t>   Try typing in exec </a:t>
            </a:r>
            <a:r>
              <a:rPr lang="en-US" sz="2000" dirty="0" err="1"/>
              <a:t>ls</a:t>
            </a:r>
            <a:r>
              <a:rPr lang="en-US" sz="2000" dirty="0"/>
              <a:t> in your terminal</a:t>
            </a:r>
            <a:r>
              <a:rPr lang="en-US" sz="2000" dirty="0" smtClean="0"/>
              <a:t>!</a:t>
            </a:r>
          </a:p>
          <a:p>
            <a:pPr>
              <a:lnSpc>
                <a:spcPct val="90000"/>
              </a:lnSpc>
            </a:pPr>
            <a:r>
              <a:rPr lang="en-US" sz="2000" dirty="0" smtClean="0"/>
              <a:t>The </a:t>
            </a:r>
            <a:r>
              <a:rPr lang="en-US" sz="2000" dirty="0"/>
              <a:t>new image is either regular executable binary file or a shell script</a:t>
            </a:r>
            <a:r>
              <a:rPr lang="en-US" sz="2000" dirty="0" smtClean="0"/>
              <a:t>.</a:t>
            </a:r>
            <a:endParaRPr lang="en-US" sz="2000" dirty="0"/>
          </a:p>
        </p:txBody>
      </p:sp>
    </p:spTree>
    <p:extLst>
      <p:ext uri="{BB962C8B-B14F-4D97-AF65-F5344CB8AC3E}">
        <p14:creationId xmlns:p14="http://schemas.microsoft.com/office/powerpoint/2010/main" val="2533125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pPr>
            <a:r>
              <a:rPr lang="en-US" sz="2000" dirty="0"/>
              <a:t>There</a:t>
            </a:r>
            <a:r>
              <a:rPr lang="ja-JP" altLang="en-US" sz="2000" dirty="0">
                <a:latin typeface="Arial"/>
              </a:rPr>
              <a:t>’</a:t>
            </a:r>
            <a:r>
              <a:rPr lang="en-US" sz="2000" dirty="0"/>
              <a:t>s no a </a:t>
            </a:r>
            <a:r>
              <a:rPr lang="en-US" sz="2000" dirty="0" err="1"/>
              <a:t>syscall</a:t>
            </a:r>
            <a:r>
              <a:rPr lang="en-US" sz="2000" dirty="0"/>
              <a:t> under the name </a:t>
            </a:r>
            <a:r>
              <a:rPr lang="en-US" sz="2000" dirty="0">
                <a:latin typeface="Courier New" charset="0"/>
              </a:rPr>
              <a:t>exec()</a:t>
            </a:r>
            <a:r>
              <a:rPr lang="en-US" sz="2000" dirty="0"/>
              <a:t>. By </a:t>
            </a:r>
            <a:r>
              <a:rPr lang="en-US" sz="2000" dirty="0">
                <a:latin typeface="Courier New" charset="0"/>
              </a:rPr>
              <a:t>exec()</a:t>
            </a:r>
            <a:r>
              <a:rPr lang="en-US" sz="2000" dirty="0"/>
              <a:t> we usually refer to a family of calls: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a:t>
            </a:r>
            <a:r>
              <a:rPr lang="en-US" sz="1600" dirty="0">
                <a:latin typeface="Courier New" charset="0"/>
                <a:cs typeface="Arial Unicode MS" charset="0"/>
              </a:rPr>
              <a:t>(char *path, char *</a:t>
            </a:r>
            <a:r>
              <a:rPr lang="en-US" sz="1600" dirty="0" err="1">
                <a:latin typeface="Courier New" charset="0"/>
                <a:cs typeface="Arial Unicode MS" charset="0"/>
              </a:rPr>
              <a:t>arg</a:t>
            </a:r>
            <a:r>
              <a:rPr lang="en-US" sz="1600" dirty="0">
                <a:latin typeface="Courier New" charset="0"/>
                <a:cs typeface="Arial Unicode MS" charset="0"/>
              </a:rPr>
              <a:t>,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a:t>
            </a:r>
            <a:r>
              <a:rPr lang="en-US" sz="1600" dirty="0">
                <a:latin typeface="Courier New" charset="0"/>
                <a:cs typeface="Arial Unicode MS" charset="0"/>
              </a:rPr>
              <a:t>(char *path, char *</a:t>
            </a:r>
            <a:r>
              <a:rPr lang="en-US" sz="1600" dirty="0" err="1">
                <a:latin typeface="Courier New" charset="0"/>
                <a:cs typeface="Arial Unicode MS" charset="0"/>
              </a:rPr>
              <a:t>argv</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execle</a:t>
            </a:r>
            <a:r>
              <a:rPr lang="en-US" sz="1600" dirty="0">
                <a:latin typeface="Courier New" charset="0"/>
                <a:cs typeface="Arial Unicode MS" charset="0"/>
              </a:rPr>
              <a:t>(char *path, char *</a:t>
            </a:r>
            <a:r>
              <a:rPr lang="en-US" sz="1600" dirty="0" err="1">
                <a:latin typeface="Courier New" charset="0"/>
                <a:cs typeface="Arial Unicode MS" charset="0"/>
              </a:rPr>
              <a:t>arg</a:t>
            </a:r>
            <a:r>
              <a:rPr lang="en-US" sz="1600" dirty="0">
                <a:latin typeface="Courier New" charset="0"/>
                <a:cs typeface="Arial Unicode MS" charset="0"/>
              </a:rPr>
              <a:t>, ..., char *</a:t>
            </a:r>
            <a:r>
              <a:rPr lang="en-US" sz="1600" dirty="0" err="1">
                <a:latin typeface="Courier New" charset="0"/>
                <a:cs typeface="Arial Unicode MS" charset="0"/>
              </a:rPr>
              <a:t>envp</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execve</a:t>
            </a:r>
            <a:r>
              <a:rPr lang="en-US" sz="1600" dirty="0">
                <a:latin typeface="Courier New" charset="0"/>
                <a:cs typeface="Arial Unicode MS" charset="0"/>
              </a:rPr>
              <a:t>(char *path, char *</a:t>
            </a:r>
            <a:r>
              <a:rPr lang="en-US" sz="1600" dirty="0" err="1">
                <a:latin typeface="Courier New" charset="0"/>
                <a:cs typeface="Arial Unicode MS" charset="0"/>
              </a:rPr>
              <a:t>argv</a:t>
            </a:r>
            <a:r>
              <a:rPr lang="en-US" sz="1600" dirty="0">
                <a:latin typeface="Courier New" charset="0"/>
                <a:cs typeface="Arial Unicode MS" charset="0"/>
              </a:rPr>
              <a:t>[], char *</a:t>
            </a:r>
            <a:r>
              <a:rPr lang="en-US" sz="1600" dirty="0" err="1">
                <a:latin typeface="Courier New" charset="0"/>
                <a:cs typeface="Arial Unicode MS" charset="0"/>
              </a:rPr>
              <a:t>envp</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execlp</a:t>
            </a:r>
            <a:r>
              <a:rPr lang="en-US" sz="1600" dirty="0">
                <a:latin typeface="Courier New" charset="0"/>
                <a:cs typeface="Arial Unicode MS" charset="0"/>
              </a:rPr>
              <a:t>(char *file, char *</a:t>
            </a:r>
            <a:r>
              <a:rPr lang="en-US" sz="1600" dirty="0" err="1">
                <a:latin typeface="Courier New" charset="0"/>
                <a:cs typeface="Arial Unicode MS" charset="0"/>
              </a:rPr>
              <a:t>arg</a:t>
            </a:r>
            <a:r>
              <a:rPr lang="en-US" sz="1600" dirty="0">
                <a:latin typeface="Courier New" charset="0"/>
                <a:cs typeface="Arial Unicode MS" charset="0"/>
              </a:rPr>
              <a:t>,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execvp</a:t>
            </a:r>
            <a:r>
              <a:rPr lang="en-US" sz="1600" dirty="0">
                <a:latin typeface="Courier New" charset="0"/>
                <a:cs typeface="Arial Unicode MS" charset="0"/>
              </a:rPr>
              <a:t>(char *file, char *</a:t>
            </a:r>
            <a:r>
              <a:rPr lang="en-US" sz="1600" dirty="0" err="1">
                <a:latin typeface="Courier New" charset="0"/>
                <a:cs typeface="Arial Unicode MS" charset="0"/>
              </a:rPr>
              <a:t>argv</a:t>
            </a:r>
            <a:r>
              <a:rPr lang="en-US" sz="1600" dirty="0">
                <a:latin typeface="Courier New" charset="0"/>
                <a:cs typeface="Arial Unicode MS" charset="0"/>
              </a:rPr>
              <a:t>[]);</a:t>
            </a:r>
            <a:endParaRPr lang="en-US" sz="1600" dirty="0">
              <a:latin typeface="Courier New" charset="0"/>
            </a:endParaRPr>
          </a:p>
          <a:p>
            <a:pPr>
              <a:lnSpc>
                <a:spcPct val="90000"/>
              </a:lnSpc>
            </a:pPr>
            <a:r>
              <a:rPr lang="en-US" sz="2000" dirty="0">
                <a:cs typeface="Arial Unicode MS" charset="0"/>
              </a:rPr>
              <a:t>Here's what </a:t>
            </a:r>
            <a:r>
              <a:rPr lang="en-US" sz="2000" i="1" dirty="0">
                <a:cs typeface="Arial Unicode MS" charset="0"/>
              </a:rPr>
              <a:t>l</a:t>
            </a:r>
            <a:r>
              <a:rPr lang="en-US" sz="2000" dirty="0">
                <a:cs typeface="Arial Unicode MS" charset="0"/>
              </a:rPr>
              <a:t>, </a:t>
            </a:r>
            <a:r>
              <a:rPr lang="en-US" sz="2000" i="1" dirty="0">
                <a:cs typeface="Arial Unicode MS" charset="0"/>
              </a:rPr>
              <a:t>v</a:t>
            </a:r>
            <a:r>
              <a:rPr lang="en-US" sz="2000" dirty="0">
                <a:cs typeface="Arial Unicode MS" charset="0"/>
              </a:rPr>
              <a:t>, </a:t>
            </a:r>
            <a:r>
              <a:rPr lang="en-US" sz="2000" i="1" dirty="0">
                <a:cs typeface="Arial Unicode MS" charset="0"/>
              </a:rPr>
              <a:t>e</a:t>
            </a:r>
            <a:r>
              <a:rPr lang="en-US" sz="2000" dirty="0">
                <a:cs typeface="Arial Unicode MS" charset="0"/>
              </a:rPr>
              <a:t>, and </a:t>
            </a:r>
            <a:r>
              <a:rPr lang="en-US" sz="2000" i="1" dirty="0">
                <a:cs typeface="Arial Unicode MS" charset="0"/>
              </a:rPr>
              <a:t>p</a:t>
            </a:r>
            <a:r>
              <a:rPr lang="en-US" sz="2000" dirty="0">
                <a:cs typeface="Arial Unicode MS" charset="0"/>
              </a:rPr>
              <a:t> mean:</a:t>
            </a:r>
          </a:p>
          <a:p>
            <a:pPr lvl="1">
              <a:lnSpc>
                <a:spcPct val="60000"/>
              </a:lnSpc>
            </a:pPr>
            <a:r>
              <a:rPr lang="en-US" sz="1800" b="1" i="1" dirty="0">
                <a:cs typeface="Arial Unicode MS" charset="0"/>
              </a:rPr>
              <a:t>l</a:t>
            </a:r>
            <a:r>
              <a:rPr lang="en-US" sz="1800" dirty="0">
                <a:cs typeface="Arial Unicode MS" charset="0"/>
              </a:rPr>
              <a:t> means an argument list,</a:t>
            </a:r>
          </a:p>
          <a:p>
            <a:pPr lvl="1">
              <a:lnSpc>
                <a:spcPct val="60000"/>
              </a:lnSpc>
            </a:pPr>
            <a:r>
              <a:rPr lang="en-US" sz="1800" b="1" i="1" dirty="0">
                <a:cs typeface="Arial Unicode MS" charset="0"/>
              </a:rPr>
              <a:t>v</a:t>
            </a:r>
            <a:r>
              <a:rPr lang="en-US" sz="1800" dirty="0">
                <a:cs typeface="Arial Unicode MS" charset="0"/>
              </a:rPr>
              <a:t> means an argument vector,</a:t>
            </a:r>
          </a:p>
          <a:p>
            <a:pPr lvl="1">
              <a:lnSpc>
                <a:spcPct val="60000"/>
              </a:lnSpc>
            </a:pPr>
            <a:r>
              <a:rPr lang="en-US" sz="1800" b="1" i="1" dirty="0">
                <a:cs typeface="Arial Unicode MS" charset="0"/>
              </a:rPr>
              <a:t>e</a:t>
            </a:r>
            <a:r>
              <a:rPr lang="en-US" sz="1800" dirty="0">
                <a:cs typeface="Arial Unicode MS" charset="0"/>
              </a:rPr>
              <a:t> means an environment vector, and</a:t>
            </a:r>
          </a:p>
          <a:p>
            <a:pPr lvl="1">
              <a:lnSpc>
                <a:spcPct val="60000"/>
              </a:lnSpc>
            </a:pPr>
            <a:r>
              <a:rPr lang="en-US" sz="1800" b="1" i="1" dirty="0">
                <a:cs typeface="Arial Unicode MS" charset="0"/>
              </a:rPr>
              <a:t>p</a:t>
            </a:r>
            <a:r>
              <a:rPr lang="en-US" sz="1800" dirty="0">
                <a:cs typeface="Arial Unicode MS" charset="0"/>
              </a:rPr>
              <a:t> means a search path.</a:t>
            </a:r>
            <a:endParaRPr lang="en-US" sz="2000" dirty="0"/>
          </a:p>
          <a:p>
            <a:endParaRPr lang="en-US" dirty="0"/>
          </a:p>
        </p:txBody>
      </p:sp>
    </p:spTree>
    <p:extLst>
      <p:ext uri="{BB962C8B-B14F-4D97-AF65-F5344CB8AC3E}">
        <p14:creationId xmlns:p14="http://schemas.microsoft.com/office/powerpoint/2010/main" val="11203622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00CA6169-6C96-8040-9723-0938878A2FD1}" type="slidenum">
              <a:rPr lang="ru-RU"/>
              <a:pPr/>
              <a:t>17</a:t>
            </a:fld>
            <a:endParaRPr lang="ru-RU"/>
          </a:p>
        </p:txBody>
      </p:sp>
      <p:sp>
        <p:nvSpPr>
          <p:cNvPr id="10242" name="Rectangle 2"/>
          <p:cNvSpPr>
            <a:spLocks noGrp="1" noChangeArrowheads="1"/>
          </p:cNvSpPr>
          <p:nvPr>
            <p:ph type="title"/>
          </p:nvPr>
        </p:nvSpPr>
        <p:spPr/>
        <p:txBody>
          <a:bodyPr/>
          <a:lstStyle/>
          <a:p>
            <a:r>
              <a:rPr lang="en-US"/>
              <a:t>The </a:t>
            </a:r>
            <a:r>
              <a:rPr lang="en-US">
                <a:latin typeface="Courier New" charset="0"/>
              </a:rPr>
              <a:t>exec()</a:t>
            </a:r>
            <a:r>
              <a:rPr lang="en-US"/>
              <a:t>System Call (2)</a:t>
            </a:r>
          </a:p>
        </p:txBody>
      </p:sp>
      <p:sp>
        <p:nvSpPr>
          <p:cNvPr id="10243" name="Rectangle 3"/>
          <p:cNvSpPr>
            <a:spLocks noGrp="1" noChangeArrowheads="1"/>
          </p:cNvSpPr>
          <p:nvPr>
            <p:ph type="body" idx="1"/>
          </p:nvPr>
        </p:nvSpPr>
        <p:spPr>
          <a:xfrm>
            <a:off x="685800" y="1524000"/>
            <a:ext cx="7772400" cy="2286000"/>
          </a:xfrm>
        </p:spPr>
        <p:txBody>
          <a:bodyPr/>
          <a:lstStyle/>
          <a:p>
            <a:pPr>
              <a:lnSpc>
                <a:spcPct val="90000"/>
              </a:lnSpc>
            </a:pPr>
            <a:r>
              <a:rPr lang="en-US" sz="2000" dirty="0"/>
              <a:t>Upon success, </a:t>
            </a:r>
            <a:r>
              <a:rPr lang="en-US" sz="2000" dirty="0">
                <a:latin typeface="Courier New" charset="0"/>
                <a:cs typeface="Arial Unicode MS" charset="0"/>
              </a:rPr>
              <a:t>exec()</a:t>
            </a:r>
            <a:r>
              <a:rPr lang="en-US" sz="2000" dirty="0">
                <a:cs typeface="Arial Unicode MS" charset="0"/>
              </a:rPr>
              <a:t> </a:t>
            </a:r>
            <a:r>
              <a:rPr lang="en-US" sz="2000" b="1" dirty="0">
                <a:cs typeface="Arial Unicode MS" charset="0"/>
              </a:rPr>
              <a:t>never</a:t>
            </a:r>
            <a:r>
              <a:rPr lang="en-US" sz="2000" dirty="0">
                <a:cs typeface="Arial Unicode MS" charset="0"/>
              </a:rPr>
              <a:t> returns to the caller</a:t>
            </a:r>
            <a:r>
              <a:rPr lang="en-US" sz="2000" dirty="0"/>
              <a:t>. If it does return, it means the call failed. Typical reasons are: non-existent file (bad path) or bad permissions.</a:t>
            </a:r>
          </a:p>
          <a:p>
            <a:pPr>
              <a:lnSpc>
                <a:spcPct val="90000"/>
              </a:lnSpc>
            </a:pPr>
            <a:r>
              <a:rPr lang="en-US" sz="2000" dirty="0"/>
              <a:t>Arguments passed via </a:t>
            </a:r>
            <a:r>
              <a:rPr lang="en-US" sz="2000" dirty="0">
                <a:latin typeface="Courier New" charset="0"/>
                <a:cs typeface="Arial Unicode MS" charset="0"/>
              </a:rPr>
              <a:t>exec()</a:t>
            </a:r>
            <a:r>
              <a:rPr lang="en-US" sz="2000" dirty="0"/>
              <a:t> appear in the </a:t>
            </a:r>
            <a:r>
              <a:rPr lang="en-US" sz="2000" dirty="0" err="1">
                <a:latin typeface="Courier New" charset="0"/>
                <a:cs typeface="Arial Unicode MS" charset="0"/>
              </a:rPr>
              <a:t>argv</a:t>
            </a:r>
            <a:r>
              <a:rPr lang="en-US" sz="2000" dirty="0">
                <a:latin typeface="Courier New" charset="0"/>
                <a:cs typeface="Arial Unicode MS" charset="0"/>
              </a:rPr>
              <a:t>[]</a:t>
            </a:r>
            <a:r>
              <a:rPr lang="en-US" sz="2000" dirty="0">
                <a:cs typeface="Arial Unicode MS" charset="0"/>
              </a:rPr>
              <a:t> of the </a:t>
            </a:r>
            <a:r>
              <a:rPr lang="en-US" sz="2000" dirty="0">
                <a:latin typeface="Courier New" charset="0"/>
                <a:cs typeface="Arial Unicode MS" charset="0"/>
              </a:rPr>
              <a:t>main()</a:t>
            </a:r>
            <a:r>
              <a:rPr lang="en-US" sz="2000" dirty="0">
                <a:cs typeface="Arial Unicode MS" charset="0"/>
              </a:rPr>
              <a:t> function</a:t>
            </a:r>
            <a:r>
              <a:rPr lang="en-US" sz="2000" dirty="0" smtClean="0"/>
              <a:t>.</a:t>
            </a:r>
            <a:endParaRPr lang="en-US" sz="2000" dirty="0"/>
          </a:p>
        </p:txBody>
      </p:sp>
      <p:grpSp>
        <p:nvGrpSpPr>
          <p:cNvPr id="10244" name="Group 4"/>
          <p:cNvGrpSpPr>
            <a:grpSpLocks/>
          </p:cNvGrpSpPr>
          <p:nvPr/>
        </p:nvGrpSpPr>
        <p:grpSpPr bwMode="auto">
          <a:xfrm>
            <a:off x="1143000" y="3886200"/>
            <a:ext cx="914400" cy="1301750"/>
            <a:chOff x="672" y="2824"/>
            <a:chExt cx="576" cy="820"/>
          </a:xfrm>
        </p:grpSpPr>
        <p:sp>
          <p:nvSpPr>
            <p:cNvPr id="10245" name="AutoShape 5"/>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Text Box 6"/>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0247" name="Text Box 7"/>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0258" name="Group 18"/>
          <p:cNvGrpSpPr>
            <a:grpSpLocks/>
          </p:cNvGrpSpPr>
          <p:nvPr/>
        </p:nvGrpSpPr>
        <p:grpSpPr bwMode="auto">
          <a:xfrm>
            <a:off x="2971800" y="3887788"/>
            <a:ext cx="914400" cy="1301750"/>
            <a:chOff x="1872" y="2348"/>
            <a:chExt cx="576" cy="820"/>
          </a:xfrm>
        </p:grpSpPr>
        <p:sp>
          <p:nvSpPr>
            <p:cNvPr id="10249" name="AutoShape 9"/>
            <p:cNvSpPr>
              <a:spLocks noChangeArrowheads="1"/>
            </p:cNvSpPr>
            <p:nvPr/>
          </p:nvSpPr>
          <p:spPr bwMode="auto">
            <a:xfrm>
              <a:off x="1872" y="2356"/>
              <a:ext cx="576" cy="576"/>
            </a:xfrm>
            <a:prstGeom prst="smileyFace">
              <a:avLst>
                <a:gd name="adj" fmla="val 4653"/>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Text Box 10"/>
            <p:cNvSpPr txBox="1">
              <a:spLocks noChangeArrowheads="1"/>
            </p:cNvSpPr>
            <p:nvPr/>
          </p:nvSpPr>
          <p:spPr bwMode="auto">
            <a:xfrm>
              <a:off x="2001" y="2348"/>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6600"/>
                  </a:solidFill>
                </a:rPr>
                <a:t>PID=28</a:t>
              </a:r>
              <a:endParaRPr lang="en-US" sz="800" b="1">
                <a:solidFill>
                  <a:srgbClr val="FFFF00"/>
                </a:solidFill>
              </a:endParaRPr>
            </a:p>
          </p:txBody>
        </p:sp>
        <p:sp>
          <p:nvSpPr>
            <p:cNvPr id="10251" name="Text Box 11"/>
            <p:cNvSpPr txBox="1">
              <a:spLocks noChangeArrowheads="1"/>
            </p:cNvSpPr>
            <p:nvPr/>
          </p:nvSpPr>
          <p:spPr bwMode="auto">
            <a:xfrm>
              <a:off x="2029" y="28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sp>
        <p:nvSpPr>
          <p:cNvPr id="10252" name="Line 12"/>
          <p:cNvSpPr>
            <a:spLocks noChangeShapeType="1"/>
          </p:cNvSpPr>
          <p:nvPr/>
        </p:nvSpPr>
        <p:spPr bwMode="auto">
          <a:xfrm>
            <a:off x="2057400" y="43592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Text Box 13"/>
          <p:cNvSpPr txBox="1">
            <a:spLocks noChangeArrowheads="1"/>
          </p:cNvSpPr>
          <p:nvPr/>
        </p:nvSpPr>
        <p:spPr bwMode="auto">
          <a:xfrm>
            <a:off x="2174875" y="4078288"/>
            <a:ext cx="65881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t>exec()</a:t>
            </a:r>
            <a:endParaRPr lang="en-US"/>
          </a:p>
        </p:txBody>
      </p:sp>
      <p:grpSp>
        <p:nvGrpSpPr>
          <p:cNvPr id="10257" name="Group 17"/>
          <p:cNvGrpSpPr>
            <a:grpSpLocks/>
          </p:cNvGrpSpPr>
          <p:nvPr/>
        </p:nvGrpSpPr>
        <p:grpSpPr bwMode="auto">
          <a:xfrm>
            <a:off x="1035050" y="5341938"/>
            <a:ext cx="2133600" cy="785812"/>
            <a:chOff x="432" y="3201"/>
            <a:chExt cx="1344" cy="495"/>
          </a:xfrm>
        </p:grpSpPr>
        <p:sp>
          <p:nvSpPr>
            <p:cNvPr id="10254" name="Rectangle 14"/>
            <p:cNvSpPr>
              <a:spLocks noChangeArrowheads="1"/>
            </p:cNvSpPr>
            <p:nvPr/>
          </p:nvSpPr>
          <p:spPr bwMode="auto">
            <a:xfrm>
              <a:off x="1152" y="3264"/>
              <a:ext cx="62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b="1"/>
                <a:t>Old Program</a:t>
              </a:r>
              <a:endParaRPr lang="en-US"/>
            </a:p>
          </p:txBody>
        </p:sp>
        <p:sp>
          <p:nvSpPr>
            <p:cNvPr id="10255" name="Rectangle 15"/>
            <p:cNvSpPr>
              <a:spLocks noChangeArrowheads="1"/>
            </p:cNvSpPr>
            <p:nvPr/>
          </p:nvSpPr>
          <p:spPr bwMode="auto">
            <a:xfrm>
              <a:off x="1152" y="3504"/>
              <a:ext cx="624" cy="192"/>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b="1"/>
                <a:t>New Program</a:t>
              </a:r>
            </a:p>
          </p:txBody>
        </p:sp>
        <p:sp>
          <p:nvSpPr>
            <p:cNvPr id="10256" name="Text Box 16"/>
            <p:cNvSpPr txBox="1">
              <a:spLocks noChangeArrowheads="1"/>
            </p:cNvSpPr>
            <p:nvPr/>
          </p:nvSpPr>
          <p:spPr bwMode="auto">
            <a:xfrm>
              <a:off x="432" y="3201"/>
              <a:ext cx="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Legend:</a:t>
              </a:r>
            </a:p>
          </p:txBody>
        </p:sp>
      </p:grpSp>
    </p:spTree>
    <p:extLst>
      <p:ext uri="{BB962C8B-B14F-4D97-AF65-F5344CB8AC3E}">
        <p14:creationId xmlns:p14="http://schemas.microsoft.com/office/powerpoint/2010/main" val="30861128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B1C447-A757-7443-B7D2-2BF717AC3E5E}" type="slidenum">
              <a:rPr lang="ru-RU"/>
              <a:pPr/>
              <a:t>18</a:t>
            </a:fld>
            <a:endParaRPr lang="ru-RU"/>
          </a:p>
        </p:txBody>
      </p:sp>
      <p:sp>
        <p:nvSpPr>
          <p:cNvPr id="11266" name="Rectangle 2"/>
          <p:cNvSpPr>
            <a:spLocks noGrp="1" noChangeArrowheads="1"/>
          </p:cNvSpPr>
          <p:nvPr>
            <p:ph type="title"/>
          </p:nvPr>
        </p:nvSpPr>
        <p:spPr/>
        <p:txBody>
          <a:bodyPr/>
          <a:lstStyle/>
          <a:p>
            <a:r>
              <a:rPr lang="en-US"/>
              <a:t>Environment</a:t>
            </a:r>
          </a:p>
        </p:txBody>
      </p:sp>
      <p:sp>
        <p:nvSpPr>
          <p:cNvPr id="11267" name="Rectangle 3"/>
          <p:cNvSpPr>
            <a:spLocks noGrp="1" noChangeArrowheads="1"/>
          </p:cNvSpPr>
          <p:nvPr>
            <p:ph type="body" idx="1"/>
          </p:nvPr>
        </p:nvSpPr>
        <p:spPr>
          <a:xfrm>
            <a:off x="685800" y="1752600"/>
            <a:ext cx="7772400" cy="4114800"/>
          </a:xfrm>
        </p:spPr>
        <p:txBody>
          <a:bodyPr>
            <a:normAutofit lnSpcReduction="10000"/>
          </a:bodyPr>
          <a:lstStyle/>
          <a:p>
            <a:pPr>
              <a:lnSpc>
                <a:spcPct val="90000"/>
              </a:lnSpc>
            </a:pPr>
            <a:r>
              <a:rPr lang="en-US" sz="2000"/>
              <a:t>The </a:t>
            </a:r>
            <a:r>
              <a:rPr lang="en-US" sz="2000" i="1"/>
              <a:t>e</a:t>
            </a:r>
            <a:r>
              <a:rPr lang="en-US" sz="2000"/>
              <a:t>-exec calls use the environment when attempt to invoke a new program.</a:t>
            </a:r>
          </a:p>
          <a:p>
            <a:pPr>
              <a:lnSpc>
                <a:spcPct val="90000"/>
              </a:lnSpc>
            </a:pPr>
            <a:r>
              <a:rPr lang="en-US" sz="2000"/>
              <a:t>Name = Value</a:t>
            </a:r>
          </a:p>
          <a:p>
            <a:pPr lvl="1">
              <a:lnSpc>
                <a:spcPct val="90000"/>
              </a:lnSpc>
            </a:pPr>
            <a:r>
              <a:rPr lang="en-US" sz="1800"/>
              <a:t>HOME</a:t>
            </a:r>
          </a:p>
          <a:p>
            <a:pPr lvl="1">
              <a:lnSpc>
                <a:spcPct val="90000"/>
              </a:lnSpc>
            </a:pPr>
            <a:r>
              <a:rPr lang="en-US" sz="1800"/>
              <a:t>PATH</a:t>
            </a:r>
          </a:p>
          <a:p>
            <a:pPr lvl="1">
              <a:lnSpc>
                <a:spcPct val="90000"/>
              </a:lnSpc>
            </a:pPr>
            <a:r>
              <a:rPr lang="en-US" sz="1800"/>
              <a:t>SHELL</a:t>
            </a:r>
          </a:p>
          <a:p>
            <a:pPr lvl="1">
              <a:lnSpc>
                <a:spcPct val="90000"/>
              </a:lnSpc>
            </a:pPr>
            <a:r>
              <a:rPr lang="en-US" sz="1800"/>
              <a:t>USER</a:t>
            </a:r>
          </a:p>
          <a:p>
            <a:pPr lvl="1">
              <a:lnSpc>
                <a:spcPct val="90000"/>
              </a:lnSpc>
            </a:pPr>
            <a:r>
              <a:rPr lang="en-US" sz="1800"/>
              <a:t>LOGNAME</a:t>
            </a:r>
          </a:p>
          <a:p>
            <a:pPr lvl="1">
              <a:lnSpc>
                <a:spcPct val="90000"/>
              </a:lnSpc>
            </a:pPr>
            <a:r>
              <a:rPr lang="en-US" sz="1800"/>
              <a:t>...</a:t>
            </a:r>
          </a:p>
          <a:p>
            <a:pPr>
              <a:lnSpc>
                <a:spcPct val="90000"/>
              </a:lnSpc>
            </a:pPr>
            <a:r>
              <a:rPr lang="en-US" sz="2000">
                <a:latin typeface="Courier New" charset="0"/>
              </a:rPr>
              <a:t>set</a:t>
            </a:r>
            <a:r>
              <a:rPr lang="en-US" sz="2000"/>
              <a:t> or </a:t>
            </a:r>
            <a:r>
              <a:rPr lang="en-US" sz="2000">
                <a:latin typeface="Courier New" charset="0"/>
              </a:rPr>
              <a:t>env</a:t>
            </a:r>
            <a:r>
              <a:rPr lang="en-US" sz="2000"/>
              <a:t> - will display current environment, which you can modify with:</a:t>
            </a:r>
          </a:p>
          <a:p>
            <a:pPr lvl="1">
              <a:lnSpc>
                <a:spcPct val="90000"/>
              </a:lnSpc>
            </a:pPr>
            <a:r>
              <a:rPr lang="en-US" sz="1800"/>
              <a:t>the </a:t>
            </a:r>
            <a:r>
              <a:rPr lang="en-US" sz="1800">
                <a:latin typeface="Courier New" charset="0"/>
              </a:rPr>
              <a:t>export </a:t>
            </a:r>
            <a:r>
              <a:rPr lang="en-US" sz="1800"/>
              <a:t>command in a shell or a shell script (</a:t>
            </a:r>
            <a:r>
              <a:rPr lang="en-US" sz="1800">
                <a:latin typeface="Courier New" charset="0"/>
              </a:rPr>
              <a:t>bash</a:t>
            </a:r>
            <a:r>
              <a:rPr lang="en-US" sz="1800"/>
              <a:t>);</a:t>
            </a:r>
          </a:p>
          <a:p>
            <a:pPr lvl="1">
              <a:lnSpc>
                <a:spcPct val="90000"/>
              </a:lnSpc>
            </a:pPr>
            <a:r>
              <a:rPr lang="en-US" sz="1800"/>
              <a:t>the </a:t>
            </a:r>
            <a:r>
              <a:rPr lang="en-US" sz="1800">
                <a:latin typeface="Courier New" charset="0"/>
              </a:rPr>
              <a:t>setenv</a:t>
            </a:r>
            <a:r>
              <a:rPr lang="en-US" sz="1800"/>
              <a:t> for </a:t>
            </a:r>
            <a:r>
              <a:rPr lang="en-US" sz="1800">
                <a:latin typeface="Courier New" charset="0"/>
              </a:rPr>
              <a:t>tcsh</a:t>
            </a:r>
            <a:endParaRPr lang="en-US" sz="1800"/>
          </a:p>
          <a:p>
            <a:pPr lvl="1">
              <a:lnSpc>
                <a:spcPct val="90000"/>
              </a:lnSpc>
            </a:pPr>
            <a:r>
              <a:rPr lang="en-US" sz="1800"/>
              <a:t>the </a:t>
            </a:r>
            <a:r>
              <a:rPr lang="en-US" sz="1800">
                <a:latin typeface="Courier New" charset="0"/>
              </a:rPr>
              <a:t>getenv()</a:t>
            </a:r>
            <a:r>
              <a:rPr lang="en-US" sz="1800"/>
              <a:t>, </a:t>
            </a:r>
            <a:r>
              <a:rPr lang="en-US" sz="1800">
                <a:latin typeface="Courier New" charset="0"/>
              </a:rPr>
              <a:t>setenv()</a:t>
            </a:r>
            <a:r>
              <a:rPr lang="en-US" sz="1800"/>
              <a:t>, </a:t>
            </a:r>
            <a:r>
              <a:rPr lang="en-US" sz="1800">
                <a:latin typeface="Courier New" charset="0"/>
              </a:rPr>
              <a:t>putenv()</a:t>
            </a:r>
            <a:r>
              <a:rPr lang="en-US" sz="1800"/>
              <a:t>, etc. in C</a:t>
            </a:r>
          </a:p>
        </p:txBody>
      </p:sp>
    </p:spTree>
    <p:extLst>
      <p:ext uri="{BB962C8B-B14F-4D97-AF65-F5344CB8AC3E}">
        <p14:creationId xmlns:p14="http://schemas.microsoft.com/office/powerpoint/2010/main" val="6882498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FAF96A98-EBF7-6B47-AEC1-674E179DFA3E}" type="slidenum">
              <a:rPr lang="ru-RU"/>
              <a:pPr/>
              <a:t>19</a:t>
            </a:fld>
            <a:endParaRPr lang="ru-RU"/>
          </a:p>
        </p:txBody>
      </p:sp>
      <p:sp>
        <p:nvSpPr>
          <p:cNvPr id="17410" name="Rectangle 2"/>
          <p:cNvSpPr>
            <a:spLocks noGrp="1" noChangeArrowheads="1"/>
          </p:cNvSpPr>
          <p:nvPr>
            <p:ph type="title"/>
          </p:nvPr>
        </p:nvSpPr>
        <p:spPr/>
        <p:txBody>
          <a:bodyPr/>
          <a:lstStyle/>
          <a:p>
            <a:r>
              <a:rPr lang="en-US">
                <a:latin typeface="Courier New" charset="0"/>
              </a:rPr>
              <a:t>fork()</a:t>
            </a:r>
            <a:r>
              <a:rPr lang="en-US"/>
              <a:t> and </a:t>
            </a:r>
            <a:r>
              <a:rPr lang="en-US">
                <a:latin typeface="Courier New" charset="0"/>
              </a:rPr>
              <a:t>exec()</a:t>
            </a:r>
            <a:r>
              <a:rPr lang="en-US"/>
              <a:t> Combined</a:t>
            </a:r>
          </a:p>
        </p:txBody>
      </p:sp>
      <p:sp>
        <p:nvSpPr>
          <p:cNvPr id="17411" name="Rectangle 3"/>
          <p:cNvSpPr>
            <a:spLocks noGrp="1" noChangeArrowheads="1"/>
          </p:cNvSpPr>
          <p:nvPr>
            <p:ph type="body" idx="1"/>
          </p:nvPr>
        </p:nvSpPr>
        <p:spPr/>
        <p:txBody>
          <a:bodyPr/>
          <a:lstStyle/>
          <a:p>
            <a:r>
              <a:rPr lang="en-US"/>
              <a:t>Often after doing </a:t>
            </a:r>
            <a:r>
              <a:rPr lang="en-US">
                <a:latin typeface="Courier New" charset="0"/>
              </a:rPr>
              <a:t>fork()</a:t>
            </a:r>
            <a:r>
              <a:rPr lang="en-US"/>
              <a:t> we want to load a new program into the child. </a:t>
            </a:r>
            <a:r>
              <a:rPr lang="en-US" i="1"/>
              <a:t>E.g.</a:t>
            </a:r>
            <a:r>
              <a:rPr lang="en-US"/>
              <a:t>: a shell.</a:t>
            </a:r>
          </a:p>
        </p:txBody>
      </p:sp>
      <p:grpSp>
        <p:nvGrpSpPr>
          <p:cNvPr id="17412" name="Group 4"/>
          <p:cNvGrpSpPr>
            <a:grpSpLocks/>
          </p:cNvGrpSpPr>
          <p:nvPr/>
        </p:nvGrpSpPr>
        <p:grpSpPr bwMode="auto">
          <a:xfrm>
            <a:off x="1066800" y="3355975"/>
            <a:ext cx="914400" cy="1301750"/>
            <a:chOff x="672" y="2824"/>
            <a:chExt cx="576" cy="820"/>
          </a:xfrm>
        </p:grpSpPr>
        <p:sp>
          <p:nvSpPr>
            <p:cNvPr id="17413" name="AutoShape 5"/>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4" name="Text Box 6"/>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7415" name="Text Box 7"/>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7416" name="Group 8"/>
          <p:cNvGrpSpPr>
            <a:grpSpLocks/>
          </p:cNvGrpSpPr>
          <p:nvPr/>
        </p:nvGrpSpPr>
        <p:grpSpPr bwMode="auto">
          <a:xfrm>
            <a:off x="2590800" y="3352800"/>
            <a:ext cx="914400" cy="1301750"/>
            <a:chOff x="672" y="2824"/>
            <a:chExt cx="576" cy="820"/>
          </a:xfrm>
        </p:grpSpPr>
        <p:sp>
          <p:nvSpPr>
            <p:cNvPr id="17417" name="AutoShape 9"/>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Text Box 10"/>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7419" name="Text Box 11"/>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7420" name="Group 12"/>
          <p:cNvGrpSpPr>
            <a:grpSpLocks/>
          </p:cNvGrpSpPr>
          <p:nvPr/>
        </p:nvGrpSpPr>
        <p:grpSpPr bwMode="auto">
          <a:xfrm>
            <a:off x="4419600" y="3354388"/>
            <a:ext cx="914400" cy="1301750"/>
            <a:chOff x="672" y="2824"/>
            <a:chExt cx="576" cy="820"/>
          </a:xfrm>
        </p:grpSpPr>
        <p:sp>
          <p:nvSpPr>
            <p:cNvPr id="17421" name="AutoShape 13"/>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Text Box 14"/>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endParaRPr lang="en-US"/>
            </a:p>
          </p:txBody>
        </p:sp>
        <p:sp>
          <p:nvSpPr>
            <p:cNvPr id="17423" name="Text Box 15"/>
            <p:cNvSpPr txBox="1">
              <a:spLocks noChangeArrowheads="1"/>
            </p:cNvSpPr>
            <p:nvPr/>
          </p:nvSpPr>
          <p:spPr bwMode="auto">
            <a:xfrm>
              <a:off x="829" y="33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grpSp>
      <p:sp>
        <p:nvSpPr>
          <p:cNvPr id="17424" name="Line 16"/>
          <p:cNvSpPr>
            <a:spLocks noChangeShapeType="1"/>
          </p:cNvSpPr>
          <p:nvPr/>
        </p:nvSpPr>
        <p:spPr bwMode="auto">
          <a:xfrm>
            <a:off x="3505200" y="38004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5" name="Text Box 17"/>
          <p:cNvSpPr txBox="1">
            <a:spLocks noChangeArrowheads="1"/>
          </p:cNvSpPr>
          <p:nvPr/>
        </p:nvSpPr>
        <p:spPr bwMode="auto">
          <a:xfrm>
            <a:off x="3581400" y="3429000"/>
            <a:ext cx="8699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Courier New" charset="0"/>
              </a:rPr>
              <a:t>fork()</a:t>
            </a:r>
            <a:endParaRPr lang="en-US"/>
          </a:p>
        </p:txBody>
      </p:sp>
      <p:sp>
        <p:nvSpPr>
          <p:cNvPr id="17426" name="Text Box 18"/>
          <p:cNvSpPr txBox="1">
            <a:spLocks noChangeArrowheads="1"/>
          </p:cNvSpPr>
          <p:nvPr/>
        </p:nvSpPr>
        <p:spPr bwMode="auto">
          <a:xfrm>
            <a:off x="12303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27" name="Text Box 19"/>
          <p:cNvSpPr txBox="1">
            <a:spLocks noChangeArrowheads="1"/>
          </p:cNvSpPr>
          <p:nvPr/>
        </p:nvSpPr>
        <p:spPr bwMode="auto">
          <a:xfrm>
            <a:off x="26781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28" name="Text Box 20"/>
          <p:cNvSpPr txBox="1">
            <a:spLocks noChangeArrowheads="1"/>
          </p:cNvSpPr>
          <p:nvPr/>
        </p:nvSpPr>
        <p:spPr bwMode="auto">
          <a:xfrm>
            <a:off x="45831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grpSp>
        <p:nvGrpSpPr>
          <p:cNvPr id="17429" name="Group 21"/>
          <p:cNvGrpSpPr>
            <a:grpSpLocks/>
          </p:cNvGrpSpPr>
          <p:nvPr/>
        </p:nvGrpSpPr>
        <p:grpSpPr bwMode="auto">
          <a:xfrm>
            <a:off x="4475163" y="5021263"/>
            <a:ext cx="914400" cy="1301750"/>
            <a:chOff x="672" y="2824"/>
            <a:chExt cx="576" cy="820"/>
          </a:xfrm>
        </p:grpSpPr>
        <p:sp>
          <p:nvSpPr>
            <p:cNvPr id="17430" name="AutoShape 22"/>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p>
          </p:txBody>
        </p:sp>
        <p:sp>
          <p:nvSpPr>
            <p:cNvPr id="17432" name="Text Box 24"/>
            <p:cNvSpPr txBox="1">
              <a:spLocks noChangeArrowheads="1"/>
            </p:cNvSpPr>
            <p:nvPr/>
          </p:nvSpPr>
          <p:spPr bwMode="auto">
            <a:xfrm>
              <a:off x="829" y="33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grpSp>
      <p:sp>
        <p:nvSpPr>
          <p:cNvPr id="17434" name="AutoShape 26"/>
          <p:cNvSpPr>
            <a:spLocks noChangeArrowheads="1"/>
          </p:cNvSpPr>
          <p:nvPr/>
        </p:nvSpPr>
        <p:spPr bwMode="auto">
          <a:xfrm>
            <a:off x="6303963" y="5035550"/>
            <a:ext cx="914400" cy="914400"/>
          </a:xfrm>
          <a:prstGeom prst="smileyFace">
            <a:avLst>
              <a:gd name="adj" fmla="val 4653"/>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5" name="Text Box 27"/>
          <p:cNvSpPr txBox="1">
            <a:spLocks noChangeArrowheads="1"/>
          </p:cNvSpPr>
          <p:nvPr/>
        </p:nvSpPr>
        <p:spPr bwMode="auto">
          <a:xfrm>
            <a:off x="6508750" y="5022850"/>
            <a:ext cx="5175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p>
        </p:txBody>
      </p:sp>
      <p:sp>
        <p:nvSpPr>
          <p:cNvPr id="17436" name="Text Box 28"/>
          <p:cNvSpPr txBox="1">
            <a:spLocks noChangeArrowheads="1"/>
          </p:cNvSpPr>
          <p:nvPr/>
        </p:nvSpPr>
        <p:spPr bwMode="auto">
          <a:xfrm>
            <a:off x="6553200" y="5867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sp>
        <p:nvSpPr>
          <p:cNvPr id="17437" name="Line 29"/>
          <p:cNvSpPr>
            <a:spLocks noChangeShapeType="1"/>
          </p:cNvSpPr>
          <p:nvPr/>
        </p:nvSpPr>
        <p:spPr bwMode="auto">
          <a:xfrm>
            <a:off x="5389563" y="5503863"/>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8" name="Text Box 30"/>
          <p:cNvSpPr txBox="1">
            <a:spLocks noChangeArrowheads="1"/>
          </p:cNvSpPr>
          <p:nvPr/>
        </p:nvSpPr>
        <p:spPr bwMode="auto">
          <a:xfrm>
            <a:off x="5302250" y="5181600"/>
            <a:ext cx="10985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Courier New" charset="0"/>
              </a:rPr>
              <a:t>exec(ls)</a:t>
            </a:r>
            <a:endParaRPr lang="en-US"/>
          </a:p>
        </p:txBody>
      </p:sp>
      <p:sp>
        <p:nvSpPr>
          <p:cNvPr id="17439" name="Text Box 31"/>
          <p:cNvSpPr txBox="1">
            <a:spLocks noChangeArrowheads="1"/>
          </p:cNvSpPr>
          <p:nvPr/>
        </p:nvSpPr>
        <p:spPr bwMode="auto">
          <a:xfrm>
            <a:off x="4562475" y="4564063"/>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40" name="Text Box 32"/>
          <p:cNvSpPr txBox="1">
            <a:spLocks noChangeArrowheads="1"/>
          </p:cNvSpPr>
          <p:nvPr/>
        </p:nvSpPr>
        <p:spPr bwMode="auto">
          <a:xfrm>
            <a:off x="6546850" y="45640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ls</a:t>
            </a:r>
          </a:p>
        </p:txBody>
      </p:sp>
    </p:spTree>
    <p:extLst>
      <p:ext uri="{BB962C8B-B14F-4D97-AF65-F5344CB8AC3E}">
        <p14:creationId xmlns:p14="http://schemas.microsoft.com/office/powerpoint/2010/main" val="8718927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3: Processes</a:t>
            </a:r>
          </a:p>
        </p:txBody>
      </p:sp>
      <p:sp>
        <p:nvSpPr>
          <p:cNvPr id="7" name="Slide Number Placeholder 5"/>
          <p:cNvSpPr>
            <a:spLocks noGrp="1"/>
          </p:cNvSpPr>
          <p:nvPr>
            <p:ph type="sldNum" sz="quarter" idx="12"/>
          </p:nvPr>
        </p:nvSpPr>
        <p:spPr/>
        <p:txBody>
          <a:bodyPr/>
          <a:lstStyle/>
          <a:p>
            <a:fld id="{57CC4C17-1D9E-2E47-AF8C-37378750A00F}" type="slidenum">
              <a:rPr lang="en-US"/>
              <a:pPr/>
              <a:t>2</a:t>
            </a:fld>
            <a:endParaRPr lang="en-US"/>
          </a:p>
        </p:txBody>
      </p:sp>
      <p:sp>
        <p:nvSpPr>
          <p:cNvPr id="2050" name="Rectangle 2"/>
          <p:cNvSpPr>
            <a:spLocks noGrp="1" noChangeArrowheads="1"/>
          </p:cNvSpPr>
          <p:nvPr>
            <p:ph type="ctrTitle"/>
          </p:nvPr>
        </p:nvSpPr>
        <p:spPr>
          <a:xfrm>
            <a:off x="228600" y="228600"/>
            <a:ext cx="3733800" cy="914400"/>
          </a:xfrm>
        </p:spPr>
        <p:txBody>
          <a:bodyPr/>
          <a:lstStyle/>
          <a:p>
            <a:r>
              <a:rPr lang="en-US" b="1"/>
              <a:t>PROCESSES</a:t>
            </a:r>
          </a:p>
        </p:txBody>
      </p:sp>
      <p:sp>
        <p:nvSpPr>
          <p:cNvPr id="2051" name="Rectangle 3"/>
          <p:cNvSpPr>
            <a:spLocks noGrp="1" noChangeArrowheads="1"/>
          </p:cNvSpPr>
          <p:nvPr>
            <p:ph type="subTitle" idx="1"/>
          </p:nvPr>
        </p:nvSpPr>
        <p:spPr>
          <a:xfrm>
            <a:off x="304800" y="1219200"/>
            <a:ext cx="8458200" cy="4800600"/>
          </a:xfrm>
        </p:spPr>
        <p:txBody>
          <a:bodyPr/>
          <a:lstStyle/>
          <a:p>
            <a:pPr algn="just"/>
            <a:r>
              <a:rPr lang="en-US" sz="1600" b="1" dirty="0"/>
              <a:t>PROCESS CONCEPT:</a:t>
            </a:r>
          </a:p>
          <a:p>
            <a:pPr algn="just"/>
            <a:endParaRPr lang="en-US" sz="1600" dirty="0"/>
          </a:p>
          <a:p>
            <a:pPr algn="just"/>
            <a:r>
              <a:rPr lang="en-US" sz="1600" dirty="0"/>
              <a:t>A </a:t>
            </a:r>
            <a:r>
              <a:rPr lang="en-US" sz="1600" b="1" dirty="0"/>
              <a:t>program</a:t>
            </a:r>
            <a:r>
              <a:rPr lang="en-US" sz="1600" dirty="0"/>
              <a:t> is passive; a </a:t>
            </a:r>
            <a:r>
              <a:rPr lang="en-US" sz="1600" b="1" dirty="0"/>
              <a:t>process</a:t>
            </a:r>
            <a:r>
              <a:rPr lang="en-US" sz="1600" dirty="0"/>
              <a:t> active. </a:t>
            </a:r>
          </a:p>
          <a:p>
            <a:pPr algn="just"/>
            <a:r>
              <a:rPr lang="en-US" sz="1600" dirty="0"/>
              <a:t>Attributes held by a process include </a:t>
            </a:r>
          </a:p>
          <a:p>
            <a:pPr algn="just">
              <a:buFont typeface="Arial Unicode MS" charset="0"/>
              <a:buChar char="•"/>
            </a:pPr>
            <a:r>
              <a:rPr lang="en-US" sz="1600" dirty="0"/>
              <a:t>hardware state, </a:t>
            </a:r>
          </a:p>
          <a:p>
            <a:pPr algn="just">
              <a:buFont typeface="Arial Unicode MS" charset="0"/>
              <a:buChar char="•"/>
            </a:pPr>
            <a:r>
              <a:rPr lang="en-US" sz="1600" dirty="0"/>
              <a:t>memory, </a:t>
            </a:r>
          </a:p>
          <a:p>
            <a:pPr algn="just">
              <a:buFont typeface="Arial Unicode MS" charset="0"/>
              <a:buChar char="•"/>
            </a:pPr>
            <a:r>
              <a:rPr lang="en-US" sz="1600" dirty="0"/>
              <a:t>CPU, </a:t>
            </a:r>
          </a:p>
          <a:p>
            <a:pPr algn="just">
              <a:buFont typeface="Arial Unicode MS" charset="0"/>
              <a:buChar char="•"/>
            </a:pPr>
            <a:r>
              <a:rPr lang="en-US" sz="1600" dirty="0"/>
              <a:t>progress (executing)</a:t>
            </a:r>
          </a:p>
          <a:p>
            <a:pPr algn="just">
              <a:buFont typeface="Arial Unicode MS" charset="0"/>
              <a:buChar char="•"/>
            </a:pPr>
            <a:endParaRPr lang="en-US" sz="1600" dirty="0"/>
          </a:p>
          <a:p>
            <a:pPr algn="just"/>
            <a:r>
              <a:rPr lang="en-US" sz="1600" b="1" dirty="0"/>
              <a:t>WHY HAVE PROCESSES?</a:t>
            </a:r>
          </a:p>
          <a:p>
            <a:pPr algn="just"/>
            <a:endParaRPr lang="en-US" sz="1600" dirty="0"/>
          </a:p>
          <a:p>
            <a:pPr lvl="1" algn="just">
              <a:lnSpc>
                <a:spcPct val="70000"/>
              </a:lnSpc>
              <a:buFont typeface="Symbol" charset="0"/>
              <a:buNone/>
            </a:pPr>
            <a:r>
              <a:rPr lang="en-US" sz="1600" dirty="0"/>
              <a:t>Resource sharing ( logical (files) and physical(hardware) ).</a:t>
            </a:r>
          </a:p>
          <a:p>
            <a:pPr lvl="2" algn="just">
              <a:lnSpc>
                <a:spcPct val="70000"/>
              </a:lnSpc>
            </a:pPr>
            <a:endParaRPr lang="en-US" sz="1600" dirty="0"/>
          </a:p>
          <a:p>
            <a:pPr lvl="1" algn="just">
              <a:lnSpc>
                <a:spcPct val="70000"/>
              </a:lnSpc>
              <a:buFont typeface="Symbol" charset="0"/>
              <a:buNone/>
            </a:pPr>
            <a:r>
              <a:rPr lang="en-US" sz="1600" dirty="0"/>
              <a:t>Computation speedup - taking advantage of multiprogramming – i.e. example of a customer/server database system. </a:t>
            </a:r>
          </a:p>
          <a:p>
            <a:pPr algn="just">
              <a:lnSpc>
                <a:spcPct val="70000"/>
              </a:lnSpc>
            </a:pPr>
            <a:endParaRPr lang="en-US" sz="1600" dirty="0"/>
          </a:p>
          <a:p>
            <a:pPr lvl="1" algn="just">
              <a:lnSpc>
                <a:spcPct val="70000"/>
              </a:lnSpc>
              <a:buFont typeface="Symbol" charset="0"/>
              <a:buNone/>
            </a:pPr>
            <a:r>
              <a:rPr lang="en-US" sz="1600" dirty="0"/>
              <a:t>Modularity for protection.</a:t>
            </a:r>
          </a:p>
          <a:p>
            <a:endParaRPr lang="en-US" sz="1600" dirty="0"/>
          </a:p>
        </p:txBody>
      </p:sp>
      <p:sp>
        <p:nvSpPr>
          <p:cNvPr id="2056" name="Rectangle 8"/>
          <p:cNvSpPr>
            <a:spLocks noChangeArrowheads="1"/>
          </p:cNvSpPr>
          <p:nvPr/>
        </p:nvSpPr>
        <p:spPr bwMode="auto">
          <a:xfrm>
            <a:off x="5105400" y="22860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solidFill>
                  <a:srgbClr val="FF3300"/>
                </a:solidFill>
              </a:rPr>
              <a:t>Definitions</a:t>
            </a:r>
          </a:p>
        </p:txBody>
      </p:sp>
    </p:spTree>
    <p:extLst>
      <p:ext uri="{BB962C8B-B14F-4D97-AF65-F5344CB8AC3E}">
        <p14:creationId xmlns:p14="http://schemas.microsoft.com/office/powerpoint/2010/main" val="37479972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950D63-F935-2C41-825F-F23DDE1D12CC}" type="slidenum">
              <a:rPr lang="ru-RU"/>
              <a:pPr/>
              <a:t>20</a:t>
            </a:fld>
            <a:endParaRPr lang="ru-RU"/>
          </a:p>
        </p:txBody>
      </p:sp>
      <p:sp>
        <p:nvSpPr>
          <p:cNvPr id="18434" name="Rectangle 2"/>
          <p:cNvSpPr>
            <a:spLocks noGrp="1" noChangeArrowheads="1"/>
          </p:cNvSpPr>
          <p:nvPr>
            <p:ph type="title"/>
          </p:nvPr>
        </p:nvSpPr>
        <p:spPr/>
        <p:txBody>
          <a:bodyPr/>
          <a:lstStyle/>
          <a:p>
            <a:r>
              <a:rPr lang="en-US"/>
              <a:t>The System </a:t>
            </a:r>
            <a:r>
              <a:rPr lang="en-US">
                <a:latin typeface="Courier New" charset="0"/>
              </a:rPr>
              <a:t>wait()</a:t>
            </a:r>
            <a:r>
              <a:rPr lang="en-US"/>
              <a:t> Call</a:t>
            </a:r>
          </a:p>
        </p:txBody>
      </p:sp>
      <p:sp>
        <p:nvSpPr>
          <p:cNvPr id="18435" name="Rectangle 3"/>
          <p:cNvSpPr>
            <a:spLocks noGrp="1" noChangeArrowheads="1"/>
          </p:cNvSpPr>
          <p:nvPr>
            <p:ph type="body" idx="1"/>
          </p:nvPr>
        </p:nvSpPr>
        <p:spPr/>
        <p:txBody>
          <a:bodyPr/>
          <a:lstStyle/>
          <a:p>
            <a:r>
              <a:rPr lang="en-US" dirty="0"/>
              <a:t>Forces the parent to suspend execution, i.e. wait for its children or a specific child to die (</a:t>
            </a:r>
            <a:r>
              <a:rPr lang="en-US" i="1" dirty="0"/>
              <a:t>terminate</a:t>
            </a:r>
            <a:r>
              <a:rPr lang="en-US" dirty="0"/>
              <a:t> is more appropriate terminology, but a bit less common)</a:t>
            </a:r>
            <a:r>
              <a:rPr lang="en-US" dirty="0" smtClean="0"/>
              <a:t>.</a:t>
            </a:r>
            <a:endParaRPr lang="en-US" dirty="0"/>
          </a:p>
        </p:txBody>
      </p:sp>
    </p:spTree>
    <p:extLst>
      <p:ext uri="{BB962C8B-B14F-4D97-AF65-F5344CB8AC3E}">
        <p14:creationId xmlns:p14="http://schemas.microsoft.com/office/powerpoint/2010/main" val="13019960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8F76E00-E5DC-6B4E-A4A1-19C4074A1851}" type="slidenum">
              <a:rPr lang="ru-RU"/>
              <a:pPr/>
              <a:t>21</a:t>
            </a:fld>
            <a:endParaRPr lang="ru-RU"/>
          </a:p>
        </p:txBody>
      </p:sp>
      <p:sp>
        <p:nvSpPr>
          <p:cNvPr id="28674" name="Rectangle 2"/>
          <p:cNvSpPr>
            <a:spLocks noGrp="1" noChangeArrowheads="1"/>
          </p:cNvSpPr>
          <p:nvPr>
            <p:ph type="title"/>
          </p:nvPr>
        </p:nvSpPr>
        <p:spPr/>
        <p:txBody>
          <a:bodyPr/>
          <a:lstStyle/>
          <a:p>
            <a:r>
              <a:rPr lang="en-US"/>
              <a:t>The System </a:t>
            </a:r>
            <a:r>
              <a:rPr lang="en-US">
                <a:latin typeface="Courier New" charset="0"/>
              </a:rPr>
              <a:t>wait()</a:t>
            </a:r>
            <a:r>
              <a:rPr lang="en-US"/>
              <a:t> Call (2)</a:t>
            </a:r>
          </a:p>
        </p:txBody>
      </p:sp>
      <p:sp>
        <p:nvSpPr>
          <p:cNvPr id="28675" name="Rectangle 3"/>
          <p:cNvSpPr>
            <a:spLocks noGrp="1" noChangeArrowheads="1"/>
          </p:cNvSpPr>
          <p:nvPr>
            <p:ph type="body" idx="1"/>
          </p:nvPr>
        </p:nvSpPr>
        <p:spPr>
          <a:xfrm>
            <a:off x="533400" y="3276600"/>
            <a:ext cx="8153400" cy="2895600"/>
          </a:xfrm>
        </p:spPr>
        <p:txBody>
          <a:bodyPr>
            <a:normAutofit fontScale="92500" lnSpcReduction="10000"/>
          </a:bodyPr>
          <a:lstStyle/>
          <a:p>
            <a:r>
              <a:rPr lang="en-US" sz="2400" dirty="0"/>
              <a:t>The </a:t>
            </a:r>
            <a:r>
              <a:rPr lang="en-US" sz="2400" dirty="0">
                <a:latin typeface="Courier New" charset="0"/>
              </a:rPr>
              <a:t>wait()</a:t>
            </a:r>
            <a:r>
              <a:rPr lang="en-US" sz="2400" dirty="0"/>
              <a:t> causes the parent to wait for any child process.</a:t>
            </a:r>
          </a:p>
          <a:p>
            <a:r>
              <a:rPr lang="en-US" sz="2400" dirty="0"/>
              <a:t>The </a:t>
            </a:r>
            <a:r>
              <a:rPr lang="en-US" sz="2400" dirty="0" err="1">
                <a:latin typeface="Courier New" charset="0"/>
              </a:rPr>
              <a:t>waitpid</a:t>
            </a:r>
            <a:r>
              <a:rPr lang="en-US" sz="2400" dirty="0">
                <a:latin typeface="Courier New" charset="0"/>
              </a:rPr>
              <a:t>()</a:t>
            </a:r>
            <a:r>
              <a:rPr lang="en-US" sz="2400" dirty="0"/>
              <a:t> waits for the child with specific PID.</a:t>
            </a:r>
          </a:p>
          <a:p>
            <a:r>
              <a:rPr lang="en-US" sz="2400" dirty="0"/>
              <a:t>The status, if not NULL, stores exit information of the child, which can be analyzed by the parent using the </a:t>
            </a:r>
            <a:r>
              <a:rPr lang="en-US" sz="2400" dirty="0">
                <a:latin typeface="Courier New" charset="0"/>
              </a:rPr>
              <a:t>W*()</a:t>
            </a:r>
            <a:r>
              <a:rPr lang="en-US" sz="2400" dirty="0"/>
              <a:t> </a:t>
            </a:r>
            <a:r>
              <a:rPr lang="en-US" sz="2400" dirty="0" smtClean="0"/>
              <a:t>macros.</a:t>
            </a:r>
          </a:p>
          <a:p>
            <a:r>
              <a:rPr lang="en-US" sz="2400" dirty="0"/>
              <a:t>http://man7.org/</a:t>
            </a:r>
            <a:r>
              <a:rPr lang="en-US" sz="2400" dirty="0" err="1"/>
              <a:t>linux</a:t>
            </a:r>
            <a:r>
              <a:rPr lang="en-US" sz="2400" dirty="0"/>
              <a:t>/man-pages/man2/wait.2.html</a:t>
            </a:r>
          </a:p>
          <a:p>
            <a:r>
              <a:rPr lang="en-US" sz="2400" dirty="0"/>
              <a:t>The return value is:</a:t>
            </a:r>
          </a:p>
          <a:p>
            <a:pPr lvl="1"/>
            <a:r>
              <a:rPr lang="en-US" sz="2000" dirty="0"/>
              <a:t>PID of the exited process, if no error</a:t>
            </a:r>
          </a:p>
          <a:p>
            <a:pPr lvl="1"/>
            <a:r>
              <a:rPr lang="en-US" sz="2000" dirty="0"/>
              <a:t>(-1) if an error has happened</a:t>
            </a:r>
          </a:p>
        </p:txBody>
      </p:sp>
      <p:sp>
        <p:nvSpPr>
          <p:cNvPr id="28676" name="Text Box 4"/>
          <p:cNvSpPr txBox="1">
            <a:spLocks noChangeArrowheads="1"/>
          </p:cNvSpPr>
          <p:nvPr/>
        </p:nvSpPr>
        <p:spPr bwMode="auto">
          <a:xfrm>
            <a:off x="1371600" y="1676400"/>
            <a:ext cx="6427788"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urier New" charset="0"/>
              </a:rPr>
              <a:t>#include &lt;sys/types.h&gt;</a:t>
            </a:r>
          </a:p>
          <a:p>
            <a:r>
              <a:rPr lang="en-US" sz="1600">
                <a:latin typeface="Courier New" charset="0"/>
              </a:rPr>
              <a:t>#include &lt;sys/wait.h&gt;</a:t>
            </a:r>
          </a:p>
          <a:p>
            <a:endParaRPr lang="en-US" sz="1600">
              <a:latin typeface="Courier New" charset="0"/>
            </a:endParaRPr>
          </a:p>
          <a:p>
            <a:r>
              <a:rPr lang="en-US" sz="1600">
                <a:latin typeface="Courier New" charset="0"/>
              </a:rPr>
              <a:t>pid_t wait(int *status);</a:t>
            </a:r>
          </a:p>
          <a:p>
            <a:r>
              <a:rPr lang="en-US" sz="1600">
                <a:latin typeface="Courier New" charset="0"/>
              </a:rPr>
              <a:t>pid_t waitpid(pid_t pid, int *status, int options);</a:t>
            </a:r>
          </a:p>
        </p:txBody>
      </p:sp>
    </p:spTree>
    <p:extLst>
      <p:ext uri="{BB962C8B-B14F-4D97-AF65-F5344CB8AC3E}">
        <p14:creationId xmlns:p14="http://schemas.microsoft.com/office/powerpoint/2010/main" val="30531728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HW1 Hints	</a:t>
            </a:r>
            <a:endParaRPr lang="en-US" dirty="0"/>
          </a:p>
        </p:txBody>
      </p:sp>
      <p:sp>
        <p:nvSpPr>
          <p:cNvPr id="3" name="Content Placeholder 2"/>
          <p:cNvSpPr>
            <a:spLocks noGrp="1"/>
          </p:cNvSpPr>
          <p:nvPr>
            <p:ph idx="1"/>
          </p:nvPr>
        </p:nvSpPr>
        <p:spPr/>
        <p:txBody>
          <a:bodyPr/>
          <a:lstStyle/>
          <a:p>
            <a:r>
              <a:rPr lang="en-US" dirty="0" smtClean="0"/>
              <a:t>How to wait for all background processes to finish?</a:t>
            </a:r>
          </a:p>
          <a:p>
            <a:r>
              <a:rPr lang="en-US" dirty="0" smtClean="0"/>
              <a:t>Fork child process. The </a:t>
            </a:r>
            <a:r>
              <a:rPr lang="en-US" dirty="0"/>
              <a:t>stack will be copied completely. Copied, not shared. Thus if you want your parent and child to communicate you have to use sockets or shared memory. </a:t>
            </a:r>
            <a:endParaRPr lang="en-US" dirty="0" smtClean="0"/>
          </a:p>
          <a:p>
            <a:r>
              <a:rPr lang="en-US" dirty="0"/>
              <a:t>Better approach: http://man7.org/</a:t>
            </a:r>
            <a:r>
              <a:rPr lang="en-US" dirty="0" err="1"/>
              <a:t>linux</a:t>
            </a:r>
            <a:r>
              <a:rPr lang="en-US" dirty="0"/>
              <a:t>/man-pages/man3/errno.3.html</a:t>
            </a:r>
          </a:p>
        </p:txBody>
      </p:sp>
    </p:spTree>
    <p:extLst>
      <p:ext uri="{BB962C8B-B14F-4D97-AF65-F5344CB8AC3E}">
        <p14:creationId xmlns:p14="http://schemas.microsoft.com/office/powerpoint/2010/main" val="34362330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Errno.h</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&lt;</a:t>
            </a:r>
            <a:r>
              <a:rPr lang="en-US" dirty="0" err="1"/>
              <a:t>errno.h</a:t>
            </a:r>
            <a:r>
              <a:rPr lang="en-US" dirty="0"/>
              <a:t>&gt; header file defines the integer variable </a:t>
            </a:r>
            <a:r>
              <a:rPr lang="en-US" dirty="0" err="1"/>
              <a:t>errno</a:t>
            </a:r>
            <a:r>
              <a:rPr lang="en-US" dirty="0"/>
              <a:t>, </a:t>
            </a:r>
            <a:r>
              <a:rPr lang="en-US" dirty="0" smtClean="0"/>
              <a:t>which  </a:t>
            </a:r>
            <a:r>
              <a:rPr lang="en-US" dirty="0"/>
              <a:t>is set by system calls and some library functions in the event of </a:t>
            </a:r>
            <a:r>
              <a:rPr lang="en-US" dirty="0" smtClean="0"/>
              <a:t>an  </a:t>
            </a:r>
            <a:r>
              <a:rPr lang="en-US" dirty="0"/>
              <a:t>error to indicate what went wrong</a:t>
            </a:r>
            <a:r>
              <a:rPr lang="en-US" dirty="0" smtClean="0"/>
              <a:t>.</a:t>
            </a:r>
          </a:p>
          <a:p>
            <a:r>
              <a:rPr lang="en-US" dirty="0"/>
              <a:t>ECHILD No child processes (POSIX.1</a:t>
            </a:r>
            <a:r>
              <a:rPr lang="en-US" dirty="0" smtClean="0"/>
              <a:t>)</a:t>
            </a:r>
          </a:p>
          <a:p>
            <a:endParaRPr lang="en-US" dirty="0" smtClean="0"/>
          </a:p>
          <a:p>
            <a:pPr marL="0" indent="0">
              <a:buNone/>
            </a:pPr>
            <a:r>
              <a:rPr lang="en-US" dirty="0" smtClean="0"/>
              <a:t>while </a:t>
            </a:r>
            <a:r>
              <a:rPr lang="en-US" dirty="0"/>
              <a:t>(</a:t>
            </a:r>
            <a:r>
              <a:rPr lang="en-US" dirty="0" err="1"/>
              <a:t>pid</a:t>
            </a:r>
            <a:r>
              <a:rPr lang="en-US" dirty="0"/>
              <a:t> = wait(NULL))) {</a:t>
            </a:r>
          </a:p>
          <a:p>
            <a:pPr marL="0" indent="0">
              <a:buNone/>
            </a:pPr>
            <a:r>
              <a:rPr lang="en-US" dirty="0"/>
              <a:t>   if (</a:t>
            </a:r>
            <a:r>
              <a:rPr lang="en-US" dirty="0" err="1"/>
              <a:t>errno</a:t>
            </a:r>
            <a:r>
              <a:rPr lang="en-US" dirty="0"/>
              <a:t> == ECHILD) {</a:t>
            </a:r>
          </a:p>
          <a:p>
            <a:pPr marL="0" indent="0">
              <a:buNone/>
            </a:pPr>
            <a:r>
              <a:rPr lang="en-US" dirty="0"/>
              <a:t>      break;</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0984676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Zombie Processes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child process terminates, it </a:t>
            </a:r>
            <a:r>
              <a:rPr lang="en-US" dirty="0" smtClean="0"/>
              <a:t>continues </a:t>
            </a:r>
            <a:r>
              <a:rPr lang="en-US" dirty="0"/>
              <a:t>to exist as an entry in the system process table even though it is no longer an actively executing program. </a:t>
            </a:r>
            <a:endParaRPr lang="en-US" dirty="0" smtClean="0"/>
          </a:p>
          <a:p>
            <a:r>
              <a:rPr lang="en-US" dirty="0" smtClean="0"/>
              <a:t>Typically waited </a:t>
            </a:r>
            <a:r>
              <a:rPr lang="en-US" dirty="0"/>
              <a:t>on by its parent, and </a:t>
            </a:r>
            <a:r>
              <a:rPr lang="en-US" dirty="0" smtClean="0"/>
              <a:t>reclaimed by system</a:t>
            </a:r>
          </a:p>
          <a:p>
            <a:r>
              <a:rPr lang="en-US" dirty="0" smtClean="0"/>
              <a:t>If </a:t>
            </a:r>
            <a:r>
              <a:rPr lang="en-US" dirty="0"/>
              <a:t>a child is not waited on by its parent, it continues to consume this resource indefinitely, and thus is a resource </a:t>
            </a:r>
            <a:r>
              <a:rPr lang="en-US" dirty="0" smtClean="0"/>
              <a:t>leak</a:t>
            </a:r>
            <a:r>
              <a:rPr lang="en-US" dirty="0"/>
              <a:t> </a:t>
            </a:r>
            <a:r>
              <a:rPr lang="en-US" dirty="0" smtClean="0"/>
              <a:t>-&gt; Zombie Processes</a:t>
            </a:r>
          </a:p>
          <a:p>
            <a:r>
              <a:rPr lang="en-US" dirty="0" smtClean="0"/>
              <a:t>Look out for when doing hw1!</a:t>
            </a:r>
            <a:endParaRPr lang="en-US" dirty="0"/>
          </a:p>
        </p:txBody>
      </p:sp>
    </p:spTree>
    <p:extLst>
      <p:ext uri="{BB962C8B-B14F-4D97-AF65-F5344CB8AC3E}">
        <p14:creationId xmlns:p14="http://schemas.microsoft.com/office/powerpoint/2010/main" val="21503341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rid of zombie processes?	</a:t>
            </a:r>
            <a:endParaRPr lang="en-US" dirty="0"/>
          </a:p>
        </p:txBody>
      </p:sp>
      <p:sp>
        <p:nvSpPr>
          <p:cNvPr id="3" name="Content Placeholder 2"/>
          <p:cNvSpPr>
            <a:spLocks noGrp="1"/>
          </p:cNvSpPr>
          <p:nvPr>
            <p:ph idx="1"/>
          </p:nvPr>
        </p:nvSpPr>
        <p:spPr/>
        <p:txBody>
          <a:bodyPr>
            <a:normAutofit lnSpcReduction="10000"/>
          </a:bodyPr>
          <a:lstStyle/>
          <a:p>
            <a:r>
              <a:rPr lang="en-US" dirty="0" smtClean="0"/>
              <a:t>Signals</a:t>
            </a:r>
          </a:p>
          <a:p>
            <a:r>
              <a:rPr lang="en-US" dirty="0"/>
              <a:t>SIGCHLD is a signal your program receives if a child process gets terminated</a:t>
            </a:r>
            <a:r>
              <a:rPr lang="en-US" dirty="0" smtClean="0"/>
              <a:t>.</a:t>
            </a:r>
          </a:p>
          <a:p>
            <a:endParaRPr lang="en-US" dirty="0" smtClean="0"/>
          </a:p>
          <a:p>
            <a:pPr marL="0" indent="0">
              <a:buNone/>
            </a:pPr>
            <a:r>
              <a:rPr lang="en-US" dirty="0"/>
              <a:t>void </a:t>
            </a:r>
            <a:r>
              <a:rPr lang="en-US" dirty="0" err="1"/>
              <a:t>cleanup_child</a:t>
            </a:r>
            <a:r>
              <a:rPr lang="en-US" dirty="0"/>
              <a:t>(</a:t>
            </a:r>
            <a:r>
              <a:rPr lang="en-US" dirty="0" err="1"/>
              <a:t>int</a:t>
            </a:r>
            <a:r>
              <a:rPr lang="en-US" dirty="0"/>
              <a:t> signal) {</a:t>
            </a:r>
          </a:p>
          <a:p>
            <a:pPr marL="0" indent="0">
              <a:buNone/>
            </a:pPr>
            <a:r>
              <a:rPr lang="en-US" dirty="0"/>
              <a:t>    wait();</a:t>
            </a:r>
          </a:p>
          <a:p>
            <a:pPr marL="0" indent="0">
              <a:buNone/>
            </a:pPr>
            <a:r>
              <a:rPr lang="en-US" dirty="0" smtClean="0"/>
              <a:t>}</a:t>
            </a:r>
          </a:p>
          <a:p>
            <a:pPr marL="0" indent="0">
              <a:buNone/>
            </a:pPr>
            <a:r>
              <a:rPr lang="en-US" dirty="0"/>
              <a:t>signal(</a:t>
            </a:r>
            <a:r>
              <a:rPr lang="en-US" dirty="0" err="1"/>
              <a:t>SIGCHLD,cleanup_child</a:t>
            </a:r>
            <a:r>
              <a:rPr lang="en-US" dirty="0"/>
              <a:t>);</a:t>
            </a:r>
          </a:p>
        </p:txBody>
      </p:sp>
    </p:spTree>
    <p:extLst>
      <p:ext uri="{BB962C8B-B14F-4D97-AF65-F5344CB8AC3E}">
        <p14:creationId xmlns:p14="http://schemas.microsoft.com/office/powerpoint/2010/main" val="20387907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18CAA84-77D7-BA44-8241-0D9AC5C484A2}" type="slidenum">
              <a:rPr lang="ru-RU"/>
              <a:pPr/>
              <a:t>26</a:t>
            </a:fld>
            <a:endParaRPr lang="ru-RU"/>
          </a:p>
        </p:txBody>
      </p:sp>
      <p:sp>
        <p:nvSpPr>
          <p:cNvPr id="19458" name="Rectangle 2"/>
          <p:cNvSpPr>
            <a:spLocks noGrp="1" noChangeArrowheads="1"/>
          </p:cNvSpPr>
          <p:nvPr>
            <p:ph type="title"/>
          </p:nvPr>
        </p:nvSpPr>
        <p:spPr/>
        <p:txBody>
          <a:bodyPr/>
          <a:lstStyle/>
          <a:p>
            <a:r>
              <a:rPr lang="en-US"/>
              <a:t>The </a:t>
            </a:r>
            <a:r>
              <a:rPr lang="en-US">
                <a:latin typeface="Courier New" charset="0"/>
              </a:rPr>
              <a:t>exit()</a:t>
            </a:r>
            <a:r>
              <a:rPr lang="en-US"/>
              <a:t> System Call</a:t>
            </a:r>
          </a:p>
        </p:txBody>
      </p:sp>
      <p:sp>
        <p:nvSpPr>
          <p:cNvPr id="19459" name="Rectangle 3"/>
          <p:cNvSpPr>
            <a:spLocks noGrp="1" noChangeArrowheads="1"/>
          </p:cNvSpPr>
          <p:nvPr>
            <p:ph type="body" idx="1"/>
          </p:nvPr>
        </p:nvSpPr>
        <p:spPr>
          <a:xfrm>
            <a:off x="304800" y="2667000"/>
            <a:ext cx="8534400" cy="3581400"/>
          </a:xfrm>
        </p:spPr>
        <p:txBody>
          <a:bodyPr>
            <a:normAutofit/>
          </a:bodyPr>
          <a:lstStyle/>
          <a:p>
            <a:r>
              <a:rPr lang="en-US" sz="2400" dirty="0"/>
              <a:t>This call gracefully terminates process execution. Gracefully means it does clean up and release of resources, and puts the process into the zombie state.</a:t>
            </a:r>
          </a:p>
          <a:p>
            <a:r>
              <a:rPr lang="en-US" sz="2400" dirty="0" smtClean="0">
                <a:latin typeface="Courier New" charset="0"/>
              </a:rPr>
              <a:t>exit</a:t>
            </a:r>
            <a:r>
              <a:rPr lang="en-US" sz="2400" dirty="0">
                <a:latin typeface="Courier New" charset="0"/>
              </a:rPr>
              <a:t>()</a:t>
            </a:r>
            <a:r>
              <a:rPr lang="en-US" sz="2400" dirty="0"/>
              <a:t> specifies a return value from the program, which a parent process might want to examine as well as status of the dead process.</a:t>
            </a:r>
          </a:p>
          <a:p>
            <a:r>
              <a:rPr lang="en-US" sz="2400" dirty="0">
                <a:latin typeface="Courier New" charset="0"/>
              </a:rPr>
              <a:t>_exit()</a:t>
            </a:r>
            <a:r>
              <a:rPr lang="en-US" sz="2400" dirty="0"/>
              <a:t> call is another possibility of quick death without cleanup.</a:t>
            </a:r>
          </a:p>
        </p:txBody>
      </p:sp>
      <p:sp>
        <p:nvSpPr>
          <p:cNvPr id="19460" name="Text Box 4"/>
          <p:cNvSpPr txBox="1">
            <a:spLocks noChangeArrowheads="1"/>
          </p:cNvSpPr>
          <p:nvPr/>
        </p:nvSpPr>
        <p:spPr bwMode="auto">
          <a:xfrm>
            <a:off x="2686050" y="1581150"/>
            <a:ext cx="333375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Courier New" charset="0"/>
              </a:rPr>
              <a:t> #include &lt;stdlib.h&gt;</a:t>
            </a:r>
          </a:p>
          <a:p>
            <a:endParaRPr lang="en-US" sz="1800">
              <a:latin typeface="Courier New" charset="0"/>
            </a:endParaRPr>
          </a:p>
          <a:p>
            <a:r>
              <a:rPr lang="en-US" sz="1800">
                <a:latin typeface="Courier New" charset="0"/>
              </a:rPr>
              <a:t> void exit(int status);</a:t>
            </a:r>
          </a:p>
        </p:txBody>
      </p:sp>
    </p:spTree>
    <p:extLst>
      <p:ext uri="{BB962C8B-B14F-4D97-AF65-F5344CB8AC3E}">
        <p14:creationId xmlns:p14="http://schemas.microsoft.com/office/powerpoint/2010/main" val="15772403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3: Processes</a:t>
            </a:r>
          </a:p>
        </p:txBody>
      </p:sp>
      <p:sp>
        <p:nvSpPr>
          <p:cNvPr id="8" name="Slide Number Placeholder 5"/>
          <p:cNvSpPr>
            <a:spLocks noGrp="1"/>
          </p:cNvSpPr>
          <p:nvPr>
            <p:ph type="sldNum" sz="quarter" idx="12"/>
          </p:nvPr>
        </p:nvSpPr>
        <p:spPr/>
        <p:txBody>
          <a:bodyPr/>
          <a:lstStyle/>
          <a:p>
            <a:fld id="{B4F74EF8-1628-D34C-9A56-242280E14A19}" type="slidenum">
              <a:rPr lang="en-US"/>
              <a:pPr/>
              <a:t>3</a:t>
            </a:fld>
            <a:endParaRPr lang="en-US"/>
          </a:p>
        </p:txBody>
      </p:sp>
      <p:sp>
        <p:nvSpPr>
          <p:cNvPr id="4101" name="Rectangle 5"/>
          <p:cNvSpPr>
            <a:spLocks noChangeArrowheads="1"/>
          </p:cNvSpPr>
          <p:nvPr/>
        </p:nvSpPr>
        <p:spPr bwMode="auto">
          <a:xfrm>
            <a:off x="228600" y="17526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00050" indent="-400050" algn="just">
              <a:spcBef>
                <a:spcPct val="20000"/>
              </a:spcBef>
              <a:buFont typeface="Arial Unicode MS" charset="0"/>
              <a:buNone/>
            </a:pPr>
            <a:r>
              <a:rPr lang="en-US" b="1"/>
              <a:t>PROCESS CONTROL BLOCK:</a:t>
            </a:r>
          </a:p>
          <a:p>
            <a:pPr marL="400050" indent="-400050" algn="just">
              <a:spcBef>
                <a:spcPct val="20000"/>
              </a:spcBef>
              <a:buFont typeface="Arial Unicode MS" charset="0"/>
              <a:buNone/>
            </a:pPr>
            <a:endParaRPr lang="en-US"/>
          </a:p>
          <a:p>
            <a:pPr marL="400050" indent="-400050" algn="just">
              <a:spcBef>
                <a:spcPct val="20000"/>
              </a:spcBef>
              <a:buFont typeface="Arial Unicode MS" charset="0"/>
              <a:buNone/>
            </a:pPr>
            <a:r>
              <a:rPr lang="en-US"/>
              <a:t>CONTAINS INFORMATION ASSOCIATED WITH EACH PROCESS:</a:t>
            </a:r>
          </a:p>
          <a:p>
            <a:pPr marL="400050" indent="-400050" algn="just">
              <a:spcBef>
                <a:spcPct val="20000"/>
              </a:spcBef>
              <a:buFont typeface="Arial Unicode MS" charset="0"/>
              <a:buNone/>
            </a:pPr>
            <a:endParaRPr lang="en-US"/>
          </a:p>
          <a:p>
            <a:pPr marL="400050" indent="-400050" algn="just">
              <a:spcBef>
                <a:spcPct val="20000"/>
              </a:spcBef>
              <a:buFont typeface="Arial Unicode MS" charset="0"/>
              <a:buNone/>
            </a:pPr>
            <a:r>
              <a:rPr lang="en-US"/>
              <a:t>It's a data structure holding:</a:t>
            </a:r>
          </a:p>
          <a:p>
            <a:pPr marL="1028700" lvl="2" algn="just">
              <a:spcBef>
                <a:spcPct val="20000"/>
              </a:spcBef>
            </a:pPr>
            <a:endParaRPr lang="en-US"/>
          </a:p>
          <a:p>
            <a:pPr marL="400050" indent="-400050" algn="just">
              <a:lnSpc>
                <a:spcPct val="110000"/>
              </a:lnSpc>
              <a:spcBef>
                <a:spcPct val="20000"/>
              </a:spcBef>
              <a:buFont typeface="Symbol" charset="0"/>
              <a:buChar char="·"/>
            </a:pPr>
            <a:r>
              <a:rPr lang="en-US"/>
              <a:t>PC, CPU registers,</a:t>
            </a:r>
          </a:p>
          <a:p>
            <a:pPr marL="400050" indent="-400050" algn="just">
              <a:lnSpc>
                <a:spcPct val="110000"/>
              </a:lnSpc>
              <a:spcBef>
                <a:spcPct val="20000"/>
              </a:spcBef>
              <a:buFont typeface="Symbol" charset="0"/>
              <a:buChar char="·"/>
            </a:pPr>
            <a:r>
              <a:rPr lang="en-US"/>
              <a:t>memory management information,</a:t>
            </a:r>
          </a:p>
          <a:p>
            <a:pPr marL="400050" indent="-400050" algn="just">
              <a:lnSpc>
                <a:spcPct val="110000"/>
              </a:lnSpc>
              <a:spcBef>
                <a:spcPct val="20000"/>
              </a:spcBef>
              <a:buFont typeface="Symbol" charset="0"/>
              <a:buChar char="·"/>
            </a:pPr>
            <a:r>
              <a:rPr lang="en-US"/>
              <a:t>accounting ( time used, ID, ... )</a:t>
            </a:r>
          </a:p>
          <a:p>
            <a:pPr marL="400050" indent="-400050" algn="just">
              <a:lnSpc>
                <a:spcPct val="110000"/>
              </a:lnSpc>
              <a:spcBef>
                <a:spcPct val="20000"/>
              </a:spcBef>
              <a:buFont typeface="Symbol" charset="0"/>
              <a:buChar char="·"/>
            </a:pPr>
            <a:r>
              <a:rPr lang="en-US"/>
              <a:t>I/O status ( such as file resources ),</a:t>
            </a:r>
          </a:p>
          <a:p>
            <a:pPr marL="400050" indent="-400050" algn="just">
              <a:lnSpc>
                <a:spcPct val="110000"/>
              </a:lnSpc>
              <a:spcBef>
                <a:spcPct val="20000"/>
              </a:spcBef>
              <a:buFont typeface="Symbol" charset="0"/>
              <a:buChar char="·"/>
            </a:pPr>
            <a:r>
              <a:rPr lang="en-US"/>
              <a:t>scheduling data ( relative priority, etc. )</a:t>
            </a:r>
          </a:p>
          <a:p>
            <a:pPr marL="400050" indent="-400050" algn="just">
              <a:lnSpc>
                <a:spcPct val="110000"/>
              </a:lnSpc>
              <a:spcBef>
                <a:spcPct val="20000"/>
              </a:spcBef>
              <a:buFont typeface="Symbol" charset="0"/>
              <a:buChar char="·"/>
            </a:pPr>
            <a:r>
              <a:rPr lang="en-US"/>
              <a:t>Process State (so running, suspended, etc. is simply a field in the PCB ).</a:t>
            </a:r>
            <a:endParaRPr lang="en-US" b="1"/>
          </a:p>
        </p:txBody>
      </p:sp>
      <p:pic>
        <p:nvPicPr>
          <p:cNvPr id="4107" name="Picture 11"/>
          <p:cNvPicPr>
            <a:picLocks noChangeAspect="1" noChangeArrowheads="1"/>
          </p:cNvPicPr>
          <p:nvPr/>
        </p:nvPicPr>
        <p:blipFill>
          <a:blip r:embed="rId2">
            <a:extLst>
              <a:ext uri="{28A0092B-C50C-407E-A947-70E740481C1C}">
                <a14:useLocalDpi xmlns:a14="http://schemas.microsoft.com/office/drawing/2010/main" val="0"/>
              </a:ext>
            </a:extLst>
          </a:blip>
          <a:srcRect l="28017" t="731" r="28017" b="540"/>
          <a:stretch>
            <a:fillRect/>
          </a:stretch>
        </p:blipFill>
        <p:spPr bwMode="auto">
          <a:xfrm>
            <a:off x="6096000" y="1828800"/>
            <a:ext cx="2747963" cy="4402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09" name="Rectangle 13"/>
          <p:cNvSpPr>
            <a:spLocks noGrp="1" noChangeArrowheads="1"/>
          </p:cNvSpPr>
          <p:nvPr>
            <p:ph type="ctrTitle"/>
          </p:nvPr>
        </p:nvSpPr>
        <p:spPr>
          <a:xfrm>
            <a:off x="685800" y="228600"/>
            <a:ext cx="3124200" cy="762000"/>
          </a:xfrm>
          <a:noFill/>
          <a:ln/>
        </p:spPr>
        <p:txBody>
          <a:bodyPr/>
          <a:lstStyle/>
          <a:p>
            <a:r>
              <a:rPr lang="en-US" sz="3600" b="1"/>
              <a:t>PROCESSES</a:t>
            </a:r>
          </a:p>
        </p:txBody>
      </p:sp>
      <p:sp>
        <p:nvSpPr>
          <p:cNvPr id="4110" name="Rectangle 14"/>
          <p:cNvSpPr>
            <a:spLocks noChangeArrowheads="1"/>
          </p:cNvSpPr>
          <p:nvPr/>
        </p:nvSpPr>
        <p:spPr bwMode="auto">
          <a:xfrm>
            <a:off x="5105400" y="22860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solidFill>
                  <a:srgbClr val="FF3300"/>
                </a:solidFill>
              </a:rPr>
              <a:t>Process State</a:t>
            </a:r>
          </a:p>
        </p:txBody>
      </p:sp>
    </p:spTree>
    <p:extLst>
      <p:ext uri="{BB962C8B-B14F-4D97-AF65-F5344CB8AC3E}">
        <p14:creationId xmlns:p14="http://schemas.microsoft.com/office/powerpoint/2010/main" val="2081885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Processes?</a:t>
            </a:r>
            <a:endParaRPr lang="en-US" dirty="0"/>
          </a:p>
        </p:txBody>
      </p:sp>
      <p:sp>
        <p:nvSpPr>
          <p:cNvPr id="3" name="Content Placeholder 2"/>
          <p:cNvSpPr>
            <a:spLocks noGrp="1"/>
          </p:cNvSpPr>
          <p:nvPr>
            <p:ph idx="1"/>
          </p:nvPr>
        </p:nvSpPr>
        <p:spPr/>
        <p:txBody>
          <a:bodyPr/>
          <a:lstStyle/>
          <a:p>
            <a:r>
              <a:rPr lang="en-US" dirty="0" smtClean="0"/>
              <a:t>Consider Web Server</a:t>
            </a:r>
          </a:p>
          <a:p>
            <a:r>
              <a:rPr lang="en-US" dirty="0" smtClean="0"/>
              <a:t>Needs to get network message (URL) from client, fetch URL data from disk, compose response, send response</a:t>
            </a:r>
          </a:p>
          <a:p>
            <a:r>
              <a:rPr lang="en-US" dirty="0" smtClean="0"/>
              <a:t>How many incoming requests can this serve?</a:t>
            </a:r>
          </a:p>
          <a:p>
            <a:r>
              <a:rPr lang="en-US" dirty="0" smtClean="0"/>
              <a:t>Access data all over disk?</a:t>
            </a:r>
          </a:p>
          <a:p>
            <a:r>
              <a:rPr lang="en-US" dirty="0" smtClean="0"/>
              <a:t>Bad performance….</a:t>
            </a:r>
            <a:endParaRPr lang="en-US" dirty="0"/>
          </a:p>
        </p:txBody>
      </p:sp>
    </p:spTree>
    <p:extLst>
      <p:ext uri="{BB962C8B-B14F-4D97-AF65-F5344CB8AC3E}">
        <p14:creationId xmlns:p14="http://schemas.microsoft.com/office/powerpoint/2010/main" val="12116518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Web Server</a:t>
            </a:r>
          </a:p>
          <a:p>
            <a:r>
              <a:rPr lang="en-US" dirty="0" smtClean="0"/>
              <a:t>Gets network message(URL) from client</a:t>
            </a:r>
          </a:p>
          <a:p>
            <a:r>
              <a:rPr lang="en-US" dirty="0" smtClean="0"/>
              <a:t>Creates child process: child process responsible for fetching URL data from disk, compose response, send response</a:t>
            </a:r>
          </a:p>
          <a:p>
            <a:r>
              <a:rPr lang="en-US" dirty="0" smtClean="0"/>
              <a:t>Parallelizing requests, able to serve more</a:t>
            </a:r>
          </a:p>
          <a:p>
            <a:endParaRPr lang="en-US" dirty="0" smtClean="0"/>
          </a:p>
        </p:txBody>
      </p:sp>
    </p:spTree>
    <p:extLst>
      <p:ext uri="{BB962C8B-B14F-4D97-AF65-F5344CB8AC3E}">
        <p14:creationId xmlns:p14="http://schemas.microsoft.com/office/powerpoint/2010/main" val="23298249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Processes useful also for web browser</a:t>
            </a:r>
          </a:p>
          <a:p>
            <a:r>
              <a:rPr lang="en-US" dirty="0" smtClean="0"/>
              <a:t>Fork a new process for each request</a:t>
            </a:r>
          </a:p>
          <a:p>
            <a:r>
              <a:rPr lang="en-US" dirty="0" smtClean="0"/>
              <a:t>Protects against one instance of malicious JavaScript code taking over entire browser</a:t>
            </a:r>
          </a:p>
          <a:p>
            <a:r>
              <a:rPr lang="en-US" dirty="0" smtClean="0"/>
              <a:t>Process is basic unit of protected execution.</a:t>
            </a:r>
          </a:p>
          <a:p>
            <a:r>
              <a:rPr lang="en-US" dirty="0" smtClean="0"/>
              <a:t>Also, multitasking!</a:t>
            </a:r>
            <a:endParaRPr lang="en-US" dirty="0"/>
          </a:p>
        </p:txBody>
      </p:sp>
    </p:spTree>
    <p:extLst>
      <p:ext uri="{BB962C8B-B14F-4D97-AF65-F5344CB8AC3E}">
        <p14:creationId xmlns:p14="http://schemas.microsoft.com/office/powerpoint/2010/main" val="35514047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Interrupts</a:t>
            </a:r>
            <a:endParaRPr lang="en-US" dirty="0"/>
          </a:p>
        </p:txBody>
      </p:sp>
      <p:sp>
        <p:nvSpPr>
          <p:cNvPr id="2" name="Content Placeholder 1"/>
          <p:cNvSpPr>
            <a:spLocks noGrp="1"/>
          </p:cNvSpPr>
          <p:nvPr>
            <p:ph idx="1"/>
          </p:nvPr>
        </p:nvSpPr>
        <p:spPr/>
        <p:txBody>
          <a:bodyPr/>
          <a:lstStyle/>
          <a:p>
            <a:r>
              <a:rPr lang="en-US" dirty="0"/>
              <a:t>Interrupts are signals sent to the CPU by external devices, normally I/O devices. They tell the CPU to stop its current activities and execute the appropriate part of the operating </a:t>
            </a:r>
            <a:r>
              <a:rPr lang="en-US" dirty="0" smtClean="0"/>
              <a:t>system</a:t>
            </a:r>
          </a:p>
          <a:p>
            <a:r>
              <a:rPr lang="en-US" dirty="0" smtClean="0"/>
              <a:t>Can be implemented in hardware/software, different depending on OS</a:t>
            </a:r>
          </a:p>
          <a:p>
            <a:endParaRPr lang="en-US" dirty="0"/>
          </a:p>
        </p:txBody>
      </p:sp>
    </p:spTree>
    <p:extLst>
      <p:ext uri="{BB962C8B-B14F-4D97-AF65-F5344CB8AC3E}">
        <p14:creationId xmlns:p14="http://schemas.microsoft.com/office/powerpoint/2010/main" val="41671362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CPU</a:t>
            </a:r>
            <a:r>
              <a:rPr lang="ja-JP" altLang="en-US">
                <a:latin typeface="Arial"/>
              </a:rPr>
              <a:t>’</a:t>
            </a:r>
            <a:r>
              <a:rPr lang="en-US"/>
              <a:t>s </a:t>
            </a:r>
            <a:r>
              <a:rPr lang="ja-JP" altLang="en-US">
                <a:latin typeface="Arial"/>
              </a:rPr>
              <a:t>‘</a:t>
            </a:r>
            <a:r>
              <a:rPr lang="en-US"/>
              <a:t>fetch-execute</a:t>
            </a:r>
            <a:r>
              <a:rPr lang="ja-JP" altLang="en-US">
                <a:latin typeface="Arial"/>
              </a:rPr>
              <a:t>’</a:t>
            </a:r>
            <a:r>
              <a:rPr lang="en-US"/>
              <a:t> cycle</a:t>
            </a:r>
          </a:p>
        </p:txBody>
      </p:sp>
      <p:sp>
        <p:nvSpPr>
          <p:cNvPr id="164867" name="Rectangle 3"/>
          <p:cNvSpPr>
            <a:spLocks noChangeArrowheads="1"/>
          </p:cNvSpPr>
          <p:nvPr/>
        </p:nvSpPr>
        <p:spPr bwMode="auto">
          <a:xfrm>
            <a:off x="2362200" y="19812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Fetch instruction at IP</a:t>
            </a:r>
          </a:p>
        </p:txBody>
      </p:sp>
      <p:sp>
        <p:nvSpPr>
          <p:cNvPr id="164868" name="Rectangle 4"/>
          <p:cNvSpPr>
            <a:spLocks noChangeArrowheads="1"/>
          </p:cNvSpPr>
          <p:nvPr/>
        </p:nvSpPr>
        <p:spPr bwMode="auto">
          <a:xfrm>
            <a:off x="2362200" y="44958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Advance IP to next instruction</a:t>
            </a:r>
          </a:p>
        </p:txBody>
      </p:sp>
      <p:sp>
        <p:nvSpPr>
          <p:cNvPr id="164869" name="Rectangle 5"/>
          <p:cNvSpPr>
            <a:spLocks noChangeArrowheads="1"/>
          </p:cNvSpPr>
          <p:nvPr/>
        </p:nvSpPr>
        <p:spPr bwMode="auto">
          <a:xfrm>
            <a:off x="2362200" y="28194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Decode the fetched instruction</a:t>
            </a:r>
          </a:p>
        </p:txBody>
      </p:sp>
      <p:sp>
        <p:nvSpPr>
          <p:cNvPr id="164870" name="Rectangle 6"/>
          <p:cNvSpPr>
            <a:spLocks noChangeArrowheads="1"/>
          </p:cNvSpPr>
          <p:nvPr/>
        </p:nvSpPr>
        <p:spPr bwMode="auto">
          <a:xfrm>
            <a:off x="2362200" y="36576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Execute the decoded instruction</a:t>
            </a:r>
          </a:p>
        </p:txBody>
      </p:sp>
      <p:sp>
        <p:nvSpPr>
          <p:cNvPr id="164871" name="Line 7"/>
          <p:cNvSpPr>
            <a:spLocks noChangeShapeType="1"/>
          </p:cNvSpPr>
          <p:nvPr/>
        </p:nvSpPr>
        <p:spPr bwMode="auto">
          <a:xfrm>
            <a:off x="4267200" y="15240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2" name="Line 8"/>
          <p:cNvSpPr>
            <a:spLocks noChangeShapeType="1"/>
          </p:cNvSpPr>
          <p:nvPr/>
        </p:nvSpPr>
        <p:spPr bwMode="auto">
          <a:xfrm>
            <a:off x="4267200" y="25908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3" name="Line 9"/>
          <p:cNvSpPr>
            <a:spLocks noChangeShapeType="1"/>
          </p:cNvSpPr>
          <p:nvPr/>
        </p:nvSpPr>
        <p:spPr bwMode="auto">
          <a:xfrm>
            <a:off x="4267200" y="3429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4" name="Line 10"/>
          <p:cNvSpPr>
            <a:spLocks noChangeShapeType="1"/>
          </p:cNvSpPr>
          <p:nvPr/>
        </p:nvSpPr>
        <p:spPr bwMode="auto">
          <a:xfrm>
            <a:off x="4267200" y="4267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5" name="Line 11"/>
          <p:cNvSpPr>
            <a:spLocks noChangeShapeType="1"/>
          </p:cNvSpPr>
          <p:nvPr/>
        </p:nvSpPr>
        <p:spPr bwMode="auto">
          <a:xfrm>
            <a:off x="4267200" y="51054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6" name="AutoShape 12"/>
          <p:cNvSpPr>
            <a:spLocks noChangeArrowheads="1"/>
          </p:cNvSpPr>
          <p:nvPr/>
        </p:nvSpPr>
        <p:spPr bwMode="auto">
          <a:xfrm>
            <a:off x="2667000" y="5334000"/>
            <a:ext cx="3200400" cy="914400"/>
          </a:xfrm>
          <a:prstGeom prst="diamond">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Interrupt?</a:t>
            </a:r>
          </a:p>
        </p:txBody>
      </p:sp>
      <p:sp>
        <p:nvSpPr>
          <p:cNvPr id="164877" name="Line 13"/>
          <p:cNvSpPr>
            <a:spLocks noChangeShapeType="1"/>
          </p:cNvSpPr>
          <p:nvPr/>
        </p:nvSpPr>
        <p:spPr bwMode="auto">
          <a:xfrm>
            <a:off x="4267200" y="6248400"/>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8" name="Line 14"/>
          <p:cNvSpPr>
            <a:spLocks noChangeShapeType="1"/>
          </p:cNvSpPr>
          <p:nvPr/>
        </p:nvSpPr>
        <p:spPr bwMode="auto">
          <a:xfrm flipH="1">
            <a:off x="2057400" y="6553200"/>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9" name="Line 15"/>
          <p:cNvSpPr>
            <a:spLocks noChangeShapeType="1"/>
          </p:cNvSpPr>
          <p:nvPr/>
        </p:nvSpPr>
        <p:spPr bwMode="auto">
          <a:xfrm flipV="1">
            <a:off x="2057400" y="1524000"/>
            <a:ext cx="0" cy="502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0" name="Line 16"/>
          <p:cNvSpPr>
            <a:spLocks noChangeShapeType="1"/>
          </p:cNvSpPr>
          <p:nvPr/>
        </p:nvSpPr>
        <p:spPr bwMode="auto">
          <a:xfrm>
            <a:off x="2057400" y="1524000"/>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1" name="Text Box 17"/>
          <p:cNvSpPr txBox="1">
            <a:spLocks noChangeArrowheads="1"/>
          </p:cNvSpPr>
          <p:nvPr/>
        </p:nvSpPr>
        <p:spPr bwMode="auto">
          <a:xfrm>
            <a:off x="3794125" y="62087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no</a:t>
            </a:r>
          </a:p>
        </p:txBody>
      </p:sp>
      <p:sp>
        <p:nvSpPr>
          <p:cNvPr id="164882" name="Rectangle 18"/>
          <p:cNvSpPr>
            <a:spLocks noChangeArrowheads="1"/>
          </p:cNvSpPr>
          <p:nvPr/>
        </p:nvSpPr>
        <p:spPr bwMode="auto">
          <a:xfrm>
            <a:off x="7086600" y="28194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Save context</a:t>
            </a:r>
          </a:p>
        </p:txBody>
      </p:sp>
      <p:sp>
        <p:nvSpPr>
          <p:cNvPr id="164883" name="Rectangle 19"/>
          <p:cNvSpPr>
            <a:spLocks noChangeArrowheads="1"/>
          </p:cNvSpPr>
          <p:nvPr/>
        </p:nvSpPr>
        <p:spPr bwMode="auto">
          <a:xfrm>
            <a:off x="7086600" y="35052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Get INTR ID</a:t>
            </a:r>
          </a:p>
        </p:txBody>
      </p:sp>
      <p:sp>
        <p:nvSpPr>
          <p:cNvPr id="164884" name="Rectangle 20"/>
          <p:cNvSpPr>
            <a:spLocks noChangeArrowheads="1"/>
          </p:cNvSpPr>
          <p:nvPr/>
        </p:nvSpPr>
        <p:spPr bwMode="auto">
          <a:xfrm>
            <a:off x="7086600" y="4191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Lookup ISR</a:t>
            </a:r>
          </a:p>
        </p:txBody>
      </p:sp>
      <p:sp>
        <p:nvSpPr>
          <p:cNvPr id="164885" name="Rectangle 21"/>
          <p:cNvSpPr>
            <a:spLocks noChangeArrowheads="1"/>
          </p:cNvSpPr>
          <p:nvPr/>
        </p:nvSpPr>
        <p:spPr bwMode="auto">
          <a:xfrm>
            <a:off x="7086600" y="48768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Execute ISR</a:t>
            </a:r>
          </a:p>
        </p:txBody>
      </p:sp>
      <p:sp>
        <p:nvSpPr>
          <p:cNvPr id="164886" name="Line 22"/>
          <p:cNvSpPr>
            <a:spLocks noChangeShapeType="1"/>
          </p:cNvSpPr>
          <p:nvPr/>
        </p:nvSpPr>
        <p:spPr bwMode="auto">
          <a:xfrm>
            <a:off x="5867400" y="5791200"/>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7" name="Text Box 23"/>
          <p:cNvSpPr txBox="1">
            <a:spLocks noChangeArrowheads="1"/>
          </p:cNvSpPr>
          <p:nvPr/>
        </p:nvSpPr>
        <p:spPr bwMode="auto">
          <a:xfrm>
            <a:off x="5791200" y="57150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yes</a:t>
            </a:r>
          </a:p>
        </p:txBody>
      </p:sp>
      <p:sp>
        <p:nvSpPr>
          <p:cNvPr id="164888" name="Line 24"/>
          <p:cNvSpPr>
            <a:spLocks noChangeShapeType="1"/>
          </p:cNvSpPr>
          <p:nvPr/>
        </p:nvSpPr>
        <p:spPr bwMode="auto">
          <a:xfrm flipV="1">
            <a:off x="6705600" y="2514600"/>
            <a:ext cx="0" cy="3276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9" name="Line 25"/>
          <p:cNvSpPr>
            <a:spLocks noChangeShapeType="1"/>
          </p:cNvSpPr>
          <p:nvPr/>
        </p:nvSpPr>
        <p:spPr bwMode="auto">
          <a:xfrm>
            <a:off x="7848600" y="25146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0" name="Line 26"/>
          <p:cNvSpPr>
            <a:spLocks noChangeShapeType="1"/>
          </p:cNvSpPr>
          <p:nvPr/>
        </p:nvSpPr>
        <p:spPr bwMode="auto">
          <a:xfrm>
            <a:off x="7848600" y="32766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1" name="Line 27"/>
          <p:cNvSpPr>
            <a:spLocks noChangeShapeType="1"/>
          </p:cNvSpPr>
          <p:nvPr/>
        </p:nvSpPr>
        <p:spPr bwMode="auto">
          <a:xfrm>
            <a:off x="7848600" y="3962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2" name="Line 28"/>
          <p:cNvSpPr>
            <a:spLocks noChangeShapeType="1"/>
          </p:cNvSpPr>
          <p:nvPr/>
        </p:nvSpPr>
        <p:spPr bwMode="auto">
          <a:xfrm>
            <a:off x="7848600" y="4648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3" name="Line 29"/>
          <p:cNvSpPr>
            <a:spLocks noChangeShapeType="1"/>
          </p:cNvSpPr>
          <p:nvPr/>
        </p:nvSpPr>
        <p:spPr bwMode="auto">
          <a:xfrm>
            <a:off x="7848600" y="5334000"/>
            <a:ext cx="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4" name="Line 30"/>
          <p:cNvSpPr>
            <a:spLocks noChangeShapeType="1"/>
          </p:cNvSpPr>
          <p:nvPr/>
        </p:nvSpPr>
        <p:spPr bwMode="auto">
          <a:xfrm>
            <a:off x="6705600" y="25146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5" name="Line 31"/>
          <p:cNvSpPr>
            <a:spLocks noChangeShapeType="1"/>
          </p:cNvSpPr>
          <p:nvPr/>
        </p:nvSpPr>
        <p:spPr bwMode="auto">
          <a:xfrm>
            <a:off x="4267200" y="6400800"/>
            <a:ext cx="3581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6" name="Text Box 32"/>
          <p:cNvSpPr txBox="1">
            <a:spLocks noChangeArrowheads="1"/>
          </p:cNvSpPr>
          <p:nvPr/>
        </p:nvSpPr>
        <p:spPr bwMode="auto">
          <a:xfrm>
            <a:off x="7832725" y="5726113"/>
            <a:ext cx="588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i="1">
                <a:solidFill>
                  <a:srgbClr val="CC3300"/>
                </a:solidFill>
              </a:rPr>
              <a:t>IRET</a:t>
            </a:r>
          </a:p>
        </p:txBody>
      </p:sp>
      <p:sp>
        <p:nvSpPr>
          <p:cNvPr id="164902" name="Text Box 38"/>
          <p:cNvSpPr txBox="1">
            <a:spLocks noChangeArrowheads="1"/>
          </p:cNvSpPr>
          <p:nvPr/>
        </p:nvSpPr>
        <p:spPr bwMode="auto">
          <a:xfrm>
            <a:off x="750888" y="1652588"/>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b="1">
                <a:latin typeface="Times New Roman" charset="0"/>
              </a:rPr>
              <a:t>User </a:t>
            </a:r>
          </a:p>
          <a:p>
            <a:pPr algn="ctr" eaLnBrk="0" hangingPunct="0"/>
            <a:r>
              <a:rPr lang="en-US" b="1">
                <a:latin typeface="Times New Roman" charset="0"/>
              </a:rPr>
              <a:t>Program</a:t>
            </a:r>
          </a:p>
        </p:txBody>
      </p:sp>
      <p:sp>
        <p:nvSpPr>
          <p:cNvPr id="164904" name="Text Box 40"/>
          <p:cNvSpPr txBox="1">
            <a:spLocks noChangeArrowheads="1"/>
          </p:cNvSpPr>
          <p:nvPr/>
        </p:nvSpPr>
        <p:spPr bwMode="auto">
          <a:xfrm>
            <a:off x="209550" y="2986088"/>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IP</a:t>
            </a:r>
          </a:p>
        </p:txBody>
      </p:sp>
      <p:sp>
        <p:nvSpPr>
          <p:cNvPr id="164905" name="Line 41"/>
          <p:cNvSpPr>
            <a:spLocks noChangeShapeType="1"/>
          </p:cNvSpPr>
          <p:nvPr/>
        </p:nvSpPr>
        <p:spPr bwMode="auto">
          <a:xfrm>
            <a:off x="609600" y="320040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64948" name="Group 84"/>
          <p:cNvGraphicFramePr>
            <a:graphicFrameLocks noGrp="1"/>
          </p:cNvGraphicFramePr>
          <p:nvPr>
            <p:ph idx="1"/>
          </p:nvPr>
        </p:nvGraphicFramePr>
        <p:xfrm>
          <a:off x="990600" y="2362200"/>
          <a:ext cx="685800" cy="3352800"/>
        </p:xfrm>
        <a:graphic>
          <a:graphicData uri="http://schemas.openxmlformats.org/drawingml/2006/table">
            <a:tbl>
              <a:tblPr/>
              <a:tblGrid>
                <a:gridCol w="685800"/>
              </a:tblGrid>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ld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add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mul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ld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sub</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bne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add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jmp</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Tree>
    <p:extLst>
      <p:ext uri="{BB962C8B-B14F-4D97-AF65-F5344CB8AC3E}">
        <p14:creationId xmlns:p14="http://schemas.microsoft.com/office/powerpoint/2010/main" val="27536297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dirty="0"/>
              <a:t>Hardware </a:t>
            </a:r>
            <a:r>
              <a:rPr lang="en-US" dirty="0" smtClean="0"/>
              <a:t>or Software</a:t>
            </a:r>
            <a:endParaRPr lang="en-US" dirty="0"/>
          </a:p>
        </p:txBody>
      </p:sp>
      <p:sp>
        <p:nvSpPr>
          <p:cNvPr id="233475" name="Rectangle 3"/>
          <p:cNvSpPr>
            <a:spLocks noChangeArrowheads="1"/>
          </p:cNvSpPr>
          <p:nvPr/>
        </p:nvSpPr>
        <p:spPr bwMode="auto">
          <a:xfrm>
            <a:off x="1828800" y="2224088"/>
            <a:ext cx="8382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b="1"/>
              <a:t>PIC</a:t>
            </a:r>
          </a:p>
        </p:txBody>
      </p:sp>
      <p:sp>
        <p:nvSpPr>
          <p:cNvPr id="233476" name="Rectangle 4"/>
          <p:cNvSpPr>
            <a:spLocks noChangeArrowheads="1"/>
          </p:cNvSpPr>
          <p:nvPr/>
        </p:nvSpPr>
        <p:spPr bwMode="auto">
          <a:xfrm>
            <a:off x="3886200" y="2605088"/>
            <a:ext cx="16002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t>CPU</a:t>
            </a:r>
          </a:p>
        </p:txBody>
      </p:sp>
      <p:sp>
        <p:nvSpPr>
          <p:cNvPr id="233477" name="Line 5"/>
          <p:cNvSpPr>
            <a:spLocks noChangeShapeType="1"/>
          </p:cNvSpPr>
          <p:nvPr/>
        </p:nvSpPr>
        <p:spPr bwMode="auto">
          <a:xfrm>
            <a:off x="762000" y="1614488"/>
            <a:ext cx="6019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78" name="Line 6"/>
          <p:cNvSpPr>
            <a:spLocks noChangeShapeType="1"/>
          </p:cNvSpPr>
          <p:nvPr/>
        </p:nvSpPr>
        <p:spPr bwMode="auto">
          <a:xfrm flipV="1">
            <a:off x="2209800" y="1614488"/>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79" name="Line 7"/>
          <p:cNvSpPr>
            <a:spLocks noChangeShapeType="1"/>
          </p:cNvSpPr>
          <p:nvPr/>
        </p:nvSpPr>
        <p:spPr bwMode="auto">
          <a:xfrm flipV="1">
            <a:off x="4724400" y="1614488"/>
            <a:ext cx="0" cy="990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0" name="Text Box 8"/>
          <p:cNvSpPr txBox="1">
            <a:spLocks noChangeArrowheads="1"/>
          </p:cNvSpPr>
          <p:nvPr/>
        </p:nvSpPr>
        <p:spPr bwMode="auto">
          <a:xfrm>
            <a:off x="5394325" y="1676400"/>
            <a:ext cx="160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Memory Bus</a:t>
            </a:r>
          </a:p>
        </p:txBody>
      </p:sp>
      <p:sp>
        <p:nvSpPr>
          <p:cNvPr id="233481" name="Line 9"/>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2" name="Text Box 10"/>
          <p:cNvSpPr txBox="1">
            <a:spLocks noChangeArrowheads="1"/>
          </p:cNvSpPr>
          <p:nvPr/>
        </p:nvSpPr>
        <p:spPr bwMode="auto">
          <a:xfrm>
            <a:off x="2895600" y="28956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INTR</a:t>
            </a:r>
          </a:p>
        </p:txBody>
      </p:sp>
      <p:sp>
        <p:nvSpPr>
          <p:cNvPr id="233483" name="Text Box 11"/>
          <p:cNvSpPr txBox="1">
            <a:spLocks noChangeArrowheads="1"/>
          </p:cNvSpPr>
          <p:nvPr/>
        </p:nvSpPr>
        <p:spPr bwMode="auto">
          <a:xfrm>
            <a:off x="1524000" y="2057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233484" name="Text Box 12"/>
          <p:cNvSpPr txBox="1">
            <a:spLocks noChangeArrowheads="1"/>
          </p:cNvSpPr>
          <p:nvPr/>
        </p:nvSpPr>
        <p:spPr bwMode="auto">
          <a:xfrm>
            <a:off x="1479550" y="4129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a:t>
            </a:r>
          </a:p>
        </p:txBody>
      </p:sp>
      <p:sp>
        <p:nvSpPr>
          <p:cNvPr id="233485" name="Text Box 13"/>
          <p:cNvSpPr txBox="1">
            <a:spLocks noChangeArrowheads="1"/>
          </p:cNvSpPr>
          <p:nvPr/>
        </p:nvSpPr>
        <p:spPr bwMode="auto">
          <a:xfrm>
            <a:off x="646113" y="20574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IRQs</a:t>
            </a:r>
          </a:p>
        </p:txBody>
      </p:sp>
      <p:sp>
        <p:nvSpPr>
          <p:cNvPr id="233486" name="Rectangle 14"/>
          <p:cNvSpPr>
            <a:spLocks noChangeArrowheads="1"/>
          </p:cNvSpPr>
          <p:nvPr/>
        </p:nvSpPr>
        <p:spPr bwMode="auto">
          <a:xfrm>
            <a:off x="6248400" y="2819400"/>
            <a:ext cx="1143000" cy="3352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b="1"/>
              <a:t>IDT</a:t>
            </a:r>
          </a:p>
        </p:txBody>
      </p:sp>
      <p:sp>
        <p:nvSpPr>
          <p:cNvPr id="233487" name="Text Box 15"/>
          <p:cNvSpPr txBox="1">
            <a:spLocks noChangeArrowheads="1"/>
          </p:cNvSpPr>
          <p:nvPr/>
        </p:nvSpPr>
        <p:spPr bwMode="auto">
          <a:xfrm>
            <a:off x="5867400" y="2971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233488" name="Text Box 16"/>
          <p:cNvSpPr txBox="1">
            <a:spLocks noChangeArrowheads="1"/>
          </p:cNvSpPr>
          <p:nvPr/>
        </p:nvSpPr>
        <p:spPr bwMode="auto">
          <a:xfrm>
            <a:off x="5715000" y="61864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255</a:t>
            </a:r>
          </a:p>
        </p:txBody>
      </p:sp>
      <p:sp>
        <p:nvSpPr>
          <p:cNvPr id="233489" name="Line 17"/>
          <p:cNvSpPr>
            <a:spLocks noChangeShapeType="1"/>
          </p:cNvSpPr>
          <p:nvPr/>
        </p:nvSpPr>
        <p:spPr bwMode="auto">
          <a:xfrm>
            <a:off x="762000" y="25288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0" name="Line 18"/>
          <p:cNvSpPr>
            <a:spLocks noChangeShapeType="1"/>
          </p:cNvSpPr>
          <p:nvPr/>
        </p:nvSpPr>
        <p:spPr bwMode="auto">
          <a:xfrm>
            <a:off x="762000" y="26812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1" name="Line 19"/>
          <p:cNvSpPr>
            <a:spLocks noChangeShapeType="1"/>
          </p:cNvSpPr>
          <p:nvPr/>
        </p:nvSpPr>
        <p:spPr bwMode="auto">
          <a:xfrm>
            <a:off x="762000" y="28336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2" name="Line 20"/>
          <p:cNvSpPr>
            <a:spLocks noChangeShapeType="1"/>
          </p:cNvSpPr>
          <p:nvPr/>
        </p:nvSpPr>
        <p:spPr bwMode="auto">
          <a:xfrm>
            <a:off x="762000" y="29860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3" name="Rectangle 21"/>
          <p:cNvSpPr>
            <a:spLocks noChangeArrowheads="1"/>
          </p:cNvSpPr>
          <p:nvPr/>
        </p:nvSpPr>
        <p:spPr bwMode="auto">
          <a:xfrm>
            <a:off x="7620000" y="4114800"/>
            <a:ext cx="13716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b="1"/>
              <a:t>handler</a:t>
            </a:r>
          </a:p>
        </p:txBody>
      </p:sp>
      <p:sp>
        <p:nvSpPr>
          <p:cNvPr id="233494" name="Text Box 22"/>
          <p:cNvSpPr txBox="1">
            <a:spLocks noChangeArrowheads="1"/>
          </p:cNvSpPr>
          <p:nvPr/>
        </p:nvSpPr>
        <p:spPr bwMode="auto">
          <a:xfrm>
            <a:off x="4800600" y="2562225"/>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idtr</a:t>
            </a:r>
          </a:p>
        </p:txBody>
      </p:sp>
      <p:sp>
        <p:nvSpPr>
          <p:cNvPr id="233495" name="Line 23"/>
          <p:cNvSpPr>
            <a:spLocks noChangeShapeType="1"/>
          </p:cNvSpPr>
          <p:nvPr/>
        </p:nvSpPr>
        <p:spPr bwMode="auto">
          <a:xfrm>
            <a:off x="5410200" y="2819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6" name="Line 24"/>
          <p:cNvSpPr>
            <a:spLocks noChangeShapeType="1"/>
          </p:cNvSpPr>
          <p:nvPr/>
        </p:nvSpPr>
        <p:spPr bwMode="auto">
          <a:xfrm flipV="1">
            <a:off x="6858000" y="441960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7" name="Line 25"/>
          <p:cNvSpPr>
            <a:spLocks noChangeShapeType="1"/>
          </p:cNvSpPr>
          <p:nvPr/>
        </p:nvSpPr>
        <p:spPr bwMode="auto">
          <a:xfrm>
            <a:off x="6248400" y="4495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8" name="Line 26"/>
          <p:cNvSpPr>
            <a:spLocks noChangeShapeType="1"/>
          </p:cNvSpPr>
          <p:nvPr/>
        </p:nvSpPr>
        <p:spPr bwMode="auto">
          <a:xfrm>
            <a:off x="6248400" y="4876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9" name="Line 27"/>
          <p:cNvSpPr>
            <a:spLocks noChangeShapeType="1"/>
          </p:cNvSpPr>
          <p:nvPr/>
        </p:nvSpPr>
        <p:spPr bwMode="auto">
          <a:xfrm>
            <a:off x="5562600" y="38100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0" name="Text Box 28"/>
          <p:cNvSpPr txBox="1">
            <a:spLocks noChangeArrowheads="1"/>
          </p:cNvSpPr>
          <p:nvPr/>
        </p:nvSpPr>
        <p:spPr bwMode="auto">
          <a:xfrm>
            <a:off x="1143000" y="5638800"/>
            <a:ext cx="181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Mask points</a:t>
            </a:r>
          </a:p>
        </p:txBody>
      </p:sp>
      <p:sp>
        <p:nvSpPr>
          <p:cNvPr id="233501" name="Line 29"/>
          <p:cNvSpPr>
            <a:spLocks noChangeShapeType="1"/>
          </p:cNvSpPr>
          <p:nvPr/>
        </p:nvSpPr>
        <p:spPr bwMode="auto">
          <a:xfrm flipH="1" flipV="1">
            <a:off x="1295400" y="3124200"/>
            <a:ext cx="3048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2" name="Line 30"/>
          <p:cNvSpPr>
            <a:spLocks noChangeShapeType="1"/>
          </p:cNvSpPr>
          <p:nvPr/>
        </p:nvSpPr>
        <p:spPr bwMode="auto">
          <a:xfrm flipV="1">
            <a:off x="2438400" y="3367088"/>
            <a:ext cx="1295400" cy="2195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3" name="Text Box 31"/>
          <p:cNvSpPr txBox="1">
            <a:spLocks noChangeArrowheads="1"/>
          </p:cNvSpPr>
          <p:nvPr/>
        </p:nvSpPr>
        <p:spPr bwMode="auto">
          <a:xfrm>
            <a:off x="4648200" y="3565525"/>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vector</a:t>
            </a:r>
          </a:p>
        </p:txBody>
      </p:sp>
    </p:spTree>
    <p:extLst>
      <p:ext uri="{BB962C8B-B14F-4D97-AF65-F5344CB8AC3E}">
        <p14:creationId xmlns:p14="http://schemas.microsoft.com/office/powerpoint/2010/main" val="3907511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TotalTime>
  <Words>1927</Words>
  <Application>Microsoft Macintosh PowerPoint</Application>
  <PresentationFormat>On-screen Show (4:3)</PresentationFormat>
  <Paragraphs>268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Section 2: Processes, Interrupts, GNU C Library Functions</vt:lpstr>
      <vt:lpstr>PROCESSES</vt:lpstr>
      <vt:lpstr>PROCESSES</vt:lpstr>
      <vt:lpstr>Why Processes?</vt:lpstr>
      <vt:lpstr>PowerPoint Presentation</vt:lpstr>
      <vt:lpstr>PowerPoint Presentation</vt:lpstr>
      <vt:lpstr>Interrupts</vt:lpstr>
      <vt:lpstr>CPU’s ‘fetch-execute’ cycle</vt:lpstr>
      <vt:lpstr>Hardware or Software</vt:lpstr>
      <vt:lpstr>Similar Steps for all Interrupts</vt:lpstr>
      <vt:lpstr>Where to save state? </vt:lpstr>
      <vt:lpstr>Part 2: System Calls in C</vt:lpstr>
      <vt:lpstr>System Call Interface</vt:lpstr>
      <vt:lpstr>The fork() System Call (1)</vt:lpstr>
      <vt:lpstr>The exec()System Call (1)</vt:lpstr>
      <vt:lpstr>PowerPoint Presentation</vt:lpstr>
      <vt:lpstr>The exec()System Call (2)</vt:lpstr>
      <vt:lpstr>Environment</vt:lpstr>
      <vt:lpstr>fork() and exec() Combined</vt:lpstr>
      <vt:lpstr>The System wait() Call</vt:lpstr>
      <vt:lpstr>The System wait() Call (2)</vt:lpstr>
      <vt:lpstr>HW1 Hints </vt:lpstr>
      <vt:lpstr>Errno.h</vt:lpstr>
      <vt:lpstr>Zombie Processes</vt:lpstr>
      <vt:lpstr>How to get rid of zombie processes? </vt:lpstr>
      <vt:lpstr>The exit() System Call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Liu</dc:creator>
  <cp:lastModifiedBy>William Liu</cp:lastModifiedBy>
  <cp:revision>25</cp:revision>
  <dcterms:created xsi:type="dcterms:W3CDTF">2014-09-07T20:57:17Z</dcterms:created>
  <dcterms:modified xsi:type="dcterms:W3CDTF">2015-01-26T01:15:37Z</dcterms:modified>
</cp:coreProperties>
</file>