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0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09DD-AF43-0742-BC7D-FF0642A2EF70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DB53-1AB2-D84F-8230-5DC42692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.udec.cl/~leo/Malloc_tutorial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jek/baby-steps-in-assembly" TargetMode="External"/><Relationship Id="rId3" Type="http://schemas.openxmlformats.org/officeDocument/2006/relationships/hyperlink" Target="https://idea.popcount.org/2013-07-16-baby-steps-in-x86-assembly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1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if a pointer is passed by value, then although the pointer itself is not affected by changes made to the corresponding formal parameter, the object pointed by the pointed can be changed.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*p) {</a:t>
            </a:r>
          </a:p>
          <a:p>
            <a:r>
              <a:rPr lang="en-US" dirty="0" smtClean="0"/>
              <a:t>    *p = 5;</a:t>
            </a:r>
          </a:p>
          <a:p>
            <a:r>
              <a:rPr lang="en-US" dirty="0" smtClean="0"/>
              <a:t>    p = NULL;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*q = &amp;x;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f(q);</a:t>
            </a:r>
          </a:p>
          <a:p>
            <a:endParaRPr lang="en-US" dirty="0" smtClean="0"/>
          </a:p>
          <a:p>
            <a:r>
              <a:rPr lang="en-US" dirty="0" smtClean="0"/>
              <a:t>    // here, x == 5, but q != NULL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26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this example, f's parameter is passed by value. Therefore, the assignment p = NULL; in f has no effect on variable q in main (since f was passed a copy of q, not q itself). However, the assignment *p = 5: in f, does change the value pointed to by q. To understand why, consider what happens when the example program runs: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After executing the two statements: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*q = &amp;x;</a:t>
            </a:r>
          </a:p>
          <a:p>
            <a:endParaRPr lang="en-US" dirty="0" smtClean="0"/>
          </a:p>
          <a:p>
            <a:r>
              <a:rPr lang="en-US" dirty="0" smtClean="0"/>
              <a:t>memory looks like this:</a:t>
            </a:r>
          </a:p>
          <a:p>
            <a:endParaRPr lang="en-US" dirty="0" smtClean="0"/>
          </a:p>
          <a:p>
            <a:r>
              <a:rPr lang="en-US" dirty="0" smtClean="0"/>
              <a:t>       +---+</a:t>
            </a:r>
          </a:p>
          <a:p>
            <a:r>
              <a:rPr lang="en-US" dirty="0" smtClean="0"/>
              <a:t>    x: | 2 | &lt;--+</a:t>
            </a:r>
          </a:p>
          <a:p>
            <a:r>
              <a:rPr lang="en-US" dirty="0" smtClean="0"/>
              <a:t>       +---+    |</a:t>
            </a:r>
          </a:p>
          <a:p>
            <a:r>
              <a:rPr lang="en-US" dirty="0" smtClean="0"/>
              <a:t>                   |</a:t>
            </a:r>
          </a:p>
          <a:p>
            <a:r>
              <a:rPr lang="en-US" dirty="0" smtClean="0"/>
              <a:t>       +---+    |</a:t>
            </a:r>
          </a:p>
          <a:p>
            <a:r>
              <a:rPr lang="en-US" dirty="0" smtClean="0"/>
              <a:t>    q: | --|----+</a:t>
            </a:r>
          </a:p>
          <a:p>
            <a:r>
              <a:rPr lang="en-US" dirty="0" smtClean="0"/>
              <a:t>       +---+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5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Now function f is called; the value of q (which is the address of x)</a:t>
            </a:r>
          </a:p>
          <a:p>
            <a:r>
              <a:rPr lang="en-US" dirty="0" smtClean="0"/>
              <a:t>is copied into a new location named p: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+---+</a:t>
            </a:r>
          </a:p>
          <a:p>
            <a:r>
              <a:rPr lang="en-US" dirty="0" smtClean="0"/>
              <a:t>    x: | 2 | &lt;--+  &lt;--+</a:t>
            </a:r>
          </a:p>
          <a:p>
            <a:r>
              <a:rPr lang="en-US" dirty="0" smtClean="0"/>
              <a:t>       +---+       |     |</a:t>
            </a:r>
          </a:p>
          <a:p>
            <a:r>
              <a:rPr lang="en-US" dirty="0" smtClean="0"/>
              <a:t>                       |     |</a:t>
            </a:r>
          </a:p>
          <a:p>
            <a:r>
              <a:rPr lang="en-US" dirty="0" smtClean="0"/>
              <a:t>       +---+        |     |</a:t>
            </a:r>
          </a:p>
          <a:p>
            <a:r>
              <a:rPr lang="en-US" dirty="0" smtClean="0"/>
              <a:t>    q: | --|----+     |</a:t>
            </a:r>
          </a:p>
          <a:p>
            <a:r>
              <a:rPr lang="en-US" dirty="0" smtClean="0"/>
              <a:t>       +---+              |</a:t>
            </a:r>
          </a:p>
          <a:p>
            <a:r>
              <a:rPr lang="en-US" dirty="0" smtClean="0"/>
              <a:t>                               |</a:t>
            </a:r>
          </a:p>
          <a:p>
            <a:r>
              <a:rPr lang="en-US" dirty="0" smtClean="0"/>
              <a:t>       +---+              |</a:t>
            </a:r>
          </a:p>
          <a:p>
            <a:r>
              <a:rPr lang="en-US" dirty="0" smtClean="0"/>
              <a:t>    p: | --|----------+</a:t>
            </a:r>
          </a:p>
          <a:p>
            <a:r>
              <a:rPr lang="en-US" dirty="0" smtClean="0"/>
              <a:t>       +---+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0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Executing the two statements in f:</a:t>
            </a:r>
          </a:p>
          <a:p>
            <a:pPr marL="0" indent="0">
              <a:buNone/>
            </a:pPr>
            <a:r>
              <a:rPr lang="en-US" sz="1700" dirty="0" smtClean="0"/>
              <a:t>    *p = 5;</a:t>
            </a:r>
          </a:p>
          <a:p>
            <a:pPr marL="0" indent="0">
              <a:buNone/>
            </a:pPr>
            <a:r>
              <a:rPr lang="en-US" sz="1700" dirty="0" smtClean="0"/>
              <a:t>    p = NULL;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causes the values of x (the thing pointed to by p) and p to be changed: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    +---+</a:t>
            </a:r>
          </a:p>
          <a:p>
            <a:pPr marL="0" indent="0">
              <a:buNone/>
            </a:pPr>
            <a:r>
              <a:rPr lang="en-US" sz="1700" dirty="0" smtClean="0"/>
              <a:t>    x: | 5 | &lt;--+</a:t>
            </a:r>
          </a:p>
          <a:p>
            <a:pPr marL="0" indent="0">
              <a:buNone/>
            </a:pPr>
            <a:r>
              <a:rPr lang="en-US" sz="1700" dirty="0" smtClean="0"/>
              <a:t>       +---+    |</a:t>
            </a:r>
          </a:p>
          <a:p>
            <a:pPr marL="0" indent="0">
              <a:buNone/>
            </a:pPr>
            <a:r>
              <a:rPr lang="en-US" sz="1700" dirty="0" smtClean="0"/>
              <a:t>                    |</a:t>
            </a:r>
          </a:p>
          <a:p>
            <a:pPr marL="0" indent="0">
              <a:buNone/>
            </a:pPr>
            <a:r>
              <a:rPr lang="en-US" sz="1700" dirty="0" smtClean="0"/>
              <a:t>       +---+    |</a:t>
            </a:r>
          </a:p>
          <a:p>
            <a:pPr marL="0" indent="0">
              <a:buNone/>
            </a:pPr>
            <a:r>
              <a:rPr lang="en-US" sz="1700" dirty="0" smtClean="0"/>
              <a:t>    q: | --|----+</a:t>
            </a:r>
          </a:p>
          <a:p>
            <a:pPr marL="0" indent="0">
              <a:buNone/>
            </a:pPr>
            <a:r>
              <a:rPr lang="en-US" sz="1700" dirty="0" smtClean="0"/>
              <a:t>       +---+     </a:t>
            </a:r>
          </a:p>
          <a:p>
            <a:pPr marL="0" indent="0">
              <a:buNone/>
            </a:pPr>
            <a:r>
              <a:rPr lang="en-US" sz="1700" dirty="0" smtClean="0"/>
              <a:t>                 </a:t>
            </a:r>
          </a:p>
          <a:p>
            <a:pPr marL="0" indent="0">
              <a:buNone/>
            </a:pPr>
            <a:r>
              <a:rPr lang="en-US" sz="1700" dirty="0" smtClean="0"/>
              <a:t>       +----+     </a:t>
            </a:r>
          </a:p>
          <a:p>
            <a:pPr marL="0" indent="0">
              <a:buNone/>
            </a:pPr>
            <a:r>
              <a:rPr lang="en-US" sz="1700" dirty="0" smtClean="0"/>
              <a:t>    p: |NULL|</a:t>
            </a:r>
          </a:p>
          <a:p>
            <a:pPr marL="0" indent="0">
              <a:buNone/>
            </a:pPr>
            <a:r>
              <a:rPr lang="en-US" sz="1700" dirty="0" smtClean="0"/>
              <a:t>       +----+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However, note that q is NOT affected.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3204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http://www.inf.udec.cl/~leo/Malloc_tutorial.pdf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sbrk</a:t>
            </a:r>
            <a:r>
              <a:rPr lang="en-US" dirty="0" smtClean="0"/>
              <a:t> to implement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293" y="1569420"/>
            <a:ext cx="8172482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The heap is a continuous (in </a:t>
            </a:r>
            <a:r>
              <a:rPr lang="en-US" sz="2800" dirty="0" err="1" smtClean="0"/>
              <a:t>terme</a:t>
            </a:r>
            <a:r>
              <a:rPr lang="en-US" sz="2800" dirty="0" smtClean="0"/>
              <a:t> of virtual </a:t>
            </a:r>
            <a:r>
              <a:rPr lang="en-US" sz="2800" dirty="0" err="1" smtClean="0"/>
              <a:t>adresses</a:t>
            </a:r>
            <a:r>
              <a:rPr lang="en-US" sz="2800" dirty="0" smtClean="0"/>
              <a:t>) space of memory with three bounds: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 starting point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 maximum limit (managed through sys/</a:t>
            </a:r>
            <a:r>
              <a:rPr lang="en-US" sz="2800" dirty="0" err="1" smtClean="0"/>
              <a:t>ressource.h’s</a:t>
            </a:r>
            <a:r>
              <a:rPr lang="en-US" sz="2800" dirty="0" smtClean="0"/>
              <a:t> functions </a:t>
            </a:r>
            <a:r>
              <a:rPr lang="en-US" sz="2800" dirty="0" err="1" smtClean="0"/>
              <a:t>getrlimit</a:t>
            </a:r>
            <a:r>
              <a:rPr lang="en-US" sz="2800" dirty="0" smtClean="0"/>
              <a:t>(2)and </a:t>
            </a:r>
            <a:r>
              <a:rPr lang="en-US" sz="2800" dirty="0" err="1" smtClean="0"/>
              <a:t>setrlimit</a:t>
            </a:r>
            <a:r>
              <a:rPr lang="en-US" sz="2800" dirty="0" smtClean="0"/>
              <a:t>(2))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an end point called the break. 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The break marks the end of the mapped memory space, that is, the part of the virtual </a:t>
            </a:r>
            <a:r>
              <a:rPr lang="en-US" sz="2800" dirty="0" err="1" smtClean="0"/>
              <a:t>adress</a:t>
            </a:r>
            <a:r>
              <a:rPr lang="en-US" sz="2800" dirty="0" smtClean="0"/>
              <a:t> space that has </a:t>
            </a:r>
            <a:r>
              <a:rPr lang="en-US" sz="2800" dirty="0" err="1" smtClean="0"/>
              <a:t>correspondance</a:t>
            </a:r>
            <a:r>
              <a:rPr lang="en-US" sz="2800" dirty="0" smtClean="0"/>
              <a:t> into real memory.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4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100"/>
            <a:ext cx="9144000" cy="27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9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sbrk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42883"/>
            <a:ext cx="8229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sbrk</a:t>
            </a:r>
            <a:r>
              <a:rPr lang="en-US" sz="3000" dirty="0"/>
              <a:t> </a:t>
            </a:r>
            <a:r>
              <a:rPr lang="en-US" sz="3000" dirty="0" smtClean="0"/>
              <a:t>moves the break by the given increment (in bytes.) Depending on system implementation, it returns the previous or the new break </a:t>
            </a:r>
            <a:r>
              <a:rPr lang="en-US" sz="3000" dirty="0" err="1" smtClean="0"/>
              <a:t>adress</a:t>
            </a:r>
            <a:r>
              <a:rPr lang="en-US" sz="3000" dirty="0" smtClean="0"/>
              <a:t>. On failure, it returns (void *)-1 and set </a:t>
            </a:r>
            <a:r>
              <a:rPr lang="en-US" sz="3000" dirty="0" err="1" smtClean="0"/>
              <a:t>errno</a:t>
            </a:r>
            <a:r>
              <a:rPr lang="en-US" sz="3000" dirty="0" smtClean="0"/>
              <a:t>. </a:t>
            </a:r>
          </a:p>
          <a:p>
            <a:endParaRPr lang="en-US" sz="3000" dirty="0"/>
          </a:p>
          <a:p>
            <a:r>
              <a:rPr lang="en-US" sz="3000" dirty="0" smtClean="0"/>
              <a:t>On some system </a:t>
            </a:r>
            <a:r>
              <a:rPr lang="en-US" sz="3000" dirty="0" err="1" smtClean="0"/>
              <a:t>sbrk</a:t>
            </a:r>
            <a:r>
              <a:rPr lang="en-US" sz="3000" dirty="0" smtClean="0"/>
              <a:t> accepts negative values (in order to free some mapped memory.)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2575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82049"/>
            <a:ext cx="84883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Calling conventions describe the interface of called code:</a:t>
            </a:r>
          </a:p>
          <a:p>
            <a:r>
              <a:rPr lang="en-US" sz="3000" dirty="0" smtClean="0"/>
              <a:t>The order in which atomic (scalar) parameters, or individual parts of a complex parameter, are allocated</a:t>
            </a:r>
          </a:p>
          <a:p>
            <a:r>
              <a:rPr lang="en-US" sz="3000" dirty="0" smtClean="0"/>
              <a:t>How parameters are passed (pushed on the stack, placed in registers, or a mix of both)</a:t>
            </a:r>
          </a:p>
          <a:p>
            <a:r>
              <a:rPr lang="en-US" sz="3000" dirty="0" smtClean="0"/>
              <a:t>Which registers the </a:t>
            </a:r>
            <a:r>
              <a:rPr lang="en-US" sz="3000" dirty="0" err="1" smtClean="0"/>
              <a:t>callee</a:t>
            </a:r>
            <a:r>
              <a:rPr lang="en-US" sz="3000" dirty="0" smtClean="0"/>
              <a:t> must preserve for the caller</a:t>
            </a:r>
          </a:p>
          <a:p>
            <a:r>
              <a:rPr lang="en-US" sz="3000" dirty="0" smtClean="0"/>
              <a:t>How the task of preparing the stack for, and restoring after, a function call is divided between the caller and the </a:t>
            </a:r>
            <a:r>
              <a:rPr lang="en-US" sz="3000" dirty="0" err="1" smtClean="0"/>
              <a:t>callee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1559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fragmentation</a:t>
            </a:r>
          </a:p>
          <a:p>
            <a:r>
              <a:rPr lang="en-US" dirty="0" smtClean="0"/>
              <a:t>Efficient use of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Splitting blocks, being smart with memory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843" b="6843"/>
          <a:stretch>
            <a:fillRect/>
          </a:stretch>
        </p:blipFill>
        <p:spPr>
          <a:xfrm>
            <a:off x="125246" y="1597112"/>
            <a:ext cx="8561554" cy="4708525"/>
          </a:xfrm>
        </p:spPr>
      </p:pic>
    </p:spTree>
    <p:extLst>
      <p:ext uri="{BB962C8B-B14F-4D97-AF65-F5344CB8AC3E}">
        <p14:creationId xmlns:p14="http://schemas.microsoft.com/office/powerpoint/2010/main" val="153755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ebp</a:t>
            </a:r>
            <a:r>
              <a:rPr lang="en-US" dirty="0" smtClean="0"/>
              <a:t> is known as the base pointer or the frame pointer. On entry to your function, you push it (to save the value for the calling function). Then, you copy </a:t>
            </a:r>
            <a:r>
              <a:rPr lang="en-US" dirty="0" err="1" smtClean="0"/>
              <a:t>esp</a:t>
            </a:r>
            <a:r>
              <a:rPr lang="en-US" dirty="0" smtClean="0"/>
              <a:t>, the stack pointer, into </a:t>
            </a:r>
            <a:r>
              <a:rPr lang="en-US" dirty="0" err="1" smtClean="0"/>
              <a:t>ebp</a:t>
            </a:r>
            <a:r>
              <a:rPr lang="en-US" dirty="0" smtClean="0"/>
              <a:t>, so that </a:t>
            </a:r>
            <a:r>
              <a:rPr lang="en-US" dirty="0" err="1" smtClean="0"/>
              <a:t>ebp</a:t>
            </a:r>
            <a:r>
              <a:rPr lang="en-US" dirty="0" smtClean="0"/>
              <a:t> now points to your function's stack frame. At the end of your function, you then pop </a:t>
            </a:r>
            <a:r>
              <a:rPr lang="en-US" dirty="0" err="1" smtClean="0"/>
              <a:t>ebp</a:t>
            </a:r>
            <a:r>
              <a:rPr lang="en-US" dirty="0" smtClean="0"/>
              <a:t> so that the calling function's value is restored.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0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Push/Pop 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For some clarification on exactly what is going on - the push instruction puts the value from the specified register (</a:t>
            </a:r>
            <a:r>
              <a:rPr lang="en-US" dirty="0" err="1" smtClean="0"/>
              <a:t>ebp</a:t>
            </a:r>
            <a:r>
              <a:rPr lang="en-US" dirty="0" smtClean="0"/>
              <a:t> in this case), onto the stack, and decrements the stack pointer by the appropriate amount. The pop operation is the opposite - it increments the stack pointer and takes a value from the stack and puts it in the specified register.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6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05" y="274638"/>
            <a:ext cx="6518956" cy="62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5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want to learn more about assembly syntax, great guide: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https://github.com/majek/baby-steps-in-assembly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Along with associated tutorial: </a:t>
            </a:r>
            <a:r>
              <a:rPr lang="en-US" dirty="0" smtClean="0">
                <a:hlinkClick r:id="rId3"/>
              </a:rPr>
              <a:t>https://idea.popcount.org/2013-07-16-baby-steps-in-x86-assembly/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4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Value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a parameter is passed by value, a copy of the parameter is made. Therefore, changes made to the formal parameter by the called function have no effect on the corresponding actual parameter.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r>
              <a:rPr lang="en-US" dirty="0" smtClean="0"/>
              <a:t>    n++;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 = 2;</a:t>
            </a:r>
          </a:p>
          <a:p>
            <a:r>
              <a:rPr lang="en-US" dirty="0" smtClean="0"/>
              <a:t>    f(x);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(“%d”, x);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3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example, f's parameter is passed by value. Therefore, although f increments its formal parameter n, that has no effect on the actual parameter x. The value output by the program is 2 (not 3).</a:t>
            </a:r>
          </a:p>
        </p:txBody>
      </p:sp>
    </p:spTree>
    <p:extLst>
      <p:ext uri="{BB962C8B-B14F-4D97-AF65-F5344CB8AC3E}">
        <p14:creationId xmlns:p14="http://schemas.microsoft.com/office/powerpoint/2010/main" val="69471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1077</Words>
  <Application>Microsoft Macintosh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Calling Convention</vt:lpstr>
      <vt:lpstr>PowerPoint Presentation</vt:lpstr>
      <vt:lpstr>Registers</vt:lpstr>
      <vt:lpstr>Push/Pop %ebp</vt:lpstr>
      <vt:lpstr>PowerPoint Presentation</vt:lpstr>
      <vt:lpstr>If you want to learn more about assembly syntax, great guide:</vt:lpstr>
      <vt:lpstr>Passing by Value in C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Malloc</vt:lpstr>
      <vt:lpstr>Using sbrk to implement malloc</vt:lpstr>
      <vt:lpstr>PowerPoint Presentation</vt:lpstr>
      <vt:lpstr>sbrk</vt:lpstr>
      <vt:lpstr>Malloc Considerations</vt:lpstr>
      <vt:lpstr>Splitting blocks, being smart with memory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Calling Convention</dc:title>
  <dc:creator>William Liu</dc:creator>
  <cp:lastModifiedBy>William Liu</cp:lastModifiedBy>
  <cp:revision>5</cp:revision>
  <dcterms:created xsi:type="dcterms:W3CDTF">2015-03-06T21:04:29Z</dcterms:created>
  <dcterms:modified xsi:type="dcterms:W3CDTF">2015-03-06T23:20:17Z</dcterms:modified>
</cp:coreProperties>
</file>