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3" r:id="rId3"/>
    <p:sldId id="360" r:id="rId4"/>
    <p:sldId id="365" r:id="rId5"/>
    <p:sldId id="374" r:id="rId6"/>
    <p:sldId id="377" r:id="rId7"/>
    <p:sldId id="378" r:id="rId8"/>
    <p:sldId id="317" r:id="rId9"/>
    <p:sldId id="274" r:id="rId10"/>
    <p:sldId id="379" r:id="rId11"/>
    <p:sldId id="31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4" autoAdjust="0"/>
    <p:restoredTop sz="94660"/>
  </p:normalViewPr>
  <p:slideViewPr>
    <p:cSldViewPr snapToGrid="0">
      <p:cViewPr>
        <p:scale>
          <a:sx n="100" d="100"/>
          <a:sy n="100" d="100"/>
        </p:scale>
        <p:origin x="5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B626-FCBE-402B-9DE3-D461CF4C21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9299-BD5A-4BD7-AEC4-E84FACFB3CF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B626-FCBE-402B-9DE3-D461CF4C21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9299-BD5A-4BD7-AEC4-E84FACFB3C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B626-FCBE-402B-9DE3-D461CF4C21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9299-BD5A-4BD7-AEC4-E84FACFB3C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B626-FCBE-402B-9DE3-D461CF4C21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9299-BD5A-4BD7-AEC4-E84FACFB3C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B626-FCBE-402B-9DE3-D461CF4C21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9299-BD5A-4BD7-AEC4-E84FACFB3CF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B626-FCBE-402B-9DE3-D461CF4C21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9299-BD5A-4BD7-AEC4-E84FACFB3C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B626-FCBE-402B-9DE3-D461CF4C21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9299-BD5A-4BD7-AEC4-E84FACFB3C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B626-FCBE-402B-9DE3-D461CF4C21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9299-BD5A-4BD7-AEC4-E84FACFB3C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B626-FCBE-402B-9DE3-D461CF4C21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9299-BD5A-4BD7-AEC4-E84FACFB3C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91B626-FCBE-402B-9DE3-D461CF4C21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409299-BD5A-4BD7-AEC4-E84FACFB3C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B626-FCBE-402B-9DE3-D461CF4C21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9299-BD5A-4BD7-AEC4-E84FACFB3C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91B626-FCBE-402B-9DE3-D461CF4C21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409299-BD5A-4BD7-AEC4-E84FACFB3CF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80733"/>
            <a:ext cx="9144000" cy="10292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/>
              <a:t> Additional issues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80733"/>
            <a:ext cx="9144000" cy="10292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smtClean="0"/>
              <a:t>Thank you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4047" y="881843"/>
            <a:ext cx="48107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ea typeface="微软雅黑" panose="020B0503020204020204" charset="-122"/>
              </a:rPr>
              <a:t>1. Weighting algorithms (ensembles)</a:t>
            </a:r>
            <a:endParaRPr lang="en-US" altLang="zh-CN" sz="2400" b="1" dirty="0">
              <a:ea typeface="微软雅黑" panose="020B0503020204020204" charset="-122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1414780" y="4721860"/>
            <a:ext cx="10304780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dirty="0" smtClean="0"/>
              <a:t> The main idea of an ensemble methodology is to combine a set of classifiers in order to obtain a better composite, global </a:t>
            </a:r>
            <a:r>
              <a:rPr lang="en-US" altLang="zh-CN" dirty="0"/>
              <a:t>classifier</a:t>
            </a:r>
            <a:endParaRPr lang="en-US" altLang="zh-CN" dirty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"/>
            </a:pPr>
            <a:endParaRPr lang="en-US" altLang="zh-CN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/>
          </a:p>
        </p:txBody>
      </p:sp>
      <p:sp>
        <p:nvSpPr>
          <p:cNvPr id="8" name="Left Brace 6"/>
          <p:cNvSpPr/>
          <p:nvPr/>
        </p:nvSpPr>
        <p:spPr>
          <a:xfrm>
            <a:off x="4082727" y="2565789"/>
            <a:ext cx="329709" cy="117295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Rectangle 7"/>
          <p:cNvSpPr/>
          <p:nvPr/>
        </p:nvSpPr>
        <p:spPr>
          <a:xfrm>
            <a:off x="1415080" y="2968159"/>
            <a:ext cx="23164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dirty="0">
                <a:sym typeface="+mn-ea"/>
              </a:rPr>
              <a:t> </a:t>
            </a:r>
            <a:r>
              <a:rPr lang="en-US" altLang="zh-CN" b="1" dirty="0">
                <a:ea typeface="微软雅黑" panose="020B0503020204020204" charset="-122"/>
                <a:sym typeface="+mn-ea"/>
              </a:rPr>
              <a:t>Weighting algorithms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811395" y="2089150"/>
            <a:ext cx="628205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When generating classifiers using different inducers and features, </a:t>
            </a:r>
            <a:endParaRPr lang="en-US" altLang="zh-CN" dirty="0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each classifier will perform differently</a:t>
            </a:r>
            <a:endParaRPr lang="en-US" altLang="zh-CN" dirty="0"/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11395" y="3545205"/>
            <a:ext cx="42094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dirty="0">
                <a:sym typeface="+mn-ea"/>
              </a:rPr>
              <a:t>Ensemble of PNNs, Distribution Summation</a:t>
            </a:r>
            <a:endParaRPr lang="en-US" altLang="zh-CN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1510" y="881843"/>
            <a:ext cx="47758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ea typeface="微软雅黑" panose="020B0503020204020204" charset="-122"/>
              </a:rPr>
              <a:t> 1.  E</a:t>
            </a:r>
            <a:r>
              <a:rPr lang="en-US" altLang="zh-CN" sz="2400" b="1" dirty="0">
                <a:sym typeface="+mn-ea"/>
              </a:rPr>
              <a:t>valuation of ensemble methods</a:t>
            </a:r>
            <a:endParaRPr lang="en-US" altLang="zh-CN" sz="2400" b="1" dirty="0"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5375" y="2028190"/>
            <a:ext cx="1030478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dirty="0" smtClean="0"/>
              <a:t>Menahem (2008) and Menahem et al. (2008) performed a comprehensive and exhaustive evaluation of seven ensemble methods</a:t>
            </a:r>
            <a:endParaRPr lang="en-US" altLang="zh-CN" dirty="0" smtClean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 smtClean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/>
          </a:p>
        </p:txBody>
      </p:sp>
      <p:sp>
        <p:nvSpPr>
          <p:cNvPr id="8" name="Left Brace 6"/>
          <p:cNvSpPr/>
          <p:nvPr/>
        </p:nvSpPr>
        <p:spPr>
          <a:xfrm>
            <a:off x="3873500" y="3114675"/>
            <a:ext cx="329565" cy="280860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Rectangle 7"/>
          <p:cNvSpPr/>
          <p:nvPr/>
        </p:nvSpPr>
        <p:spPr>
          <a:xfrm>
            <a:off x="1206165" y="4183549"/>
            <a:ext cx="23164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dirty="0">
                <a:sym typeface="+mn-ea"/>
              </a:rPr>
              <a:t> </a:t>
            </a:r>
            <a:r>
              <a:rPr lang="en-US" altLang="zh-CN" b="1" dirty="0">
                <a:ea typeface="微软雅黑" panose="020B0503020204020204" charset="-122"/>
                <a:sym typeface="+mn-ea"/>
              </a:rPr>
              <a:t>Weighting algorithms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36770" y="4759960"/>
            <a:ext cx="25558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dirty="0">
                <a:sym typeface="+mn-ea"/>
              </a:rPr>
              <a:t>Naive-Bayes Combination</a:t>
            </a:r>
            <a:endParaRPr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6770" y="3274695"/>
            <a:ext cx="167576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sym typeface="+mn-ea"/>
              </a:rPr>
              <a:t>Majority Voting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36770" y="3836035"/>
            <a:ext cx="23710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dirty="0">
                <a:sym typeface="+mn-ea"/>
              </a:rPr>
              <a:t>Performance Weighting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11370" y="4298315"/>
            <a:ext cx="22440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Bayesian Combination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36770" y="5209540"/>
            <a:ext cx="951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Stacking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36770" y="2980055"/>
            <a:ext cx="2400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Distribution Summation</a:t>
            </a:r>
            <a:endParaRPr lang="en-US" altLang="zh-CN" dirty="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36770" y="5688330"/>
            <a:ext cx="844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Troika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3207" y="881843"/>
            <a:ext cx="301244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ea typeface="微软雅黑" panose="020B0503020204020204" charset="-122"/>
                <a:sym typeface="+mn-ea"/>
              </a:rPr>
              <a:t>2.  Imbalance problem</a:t>
            </a:r>
            <a:endParaRPr lang="en-US" altLang="zh-CN" sz="2400" b="1" dirty="0"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sz="2400" b="1" dirty="0"/>
              <a:t> </a:t>
            </a:r>
            <a:endParaRPr lang="en-US" altLang="zh-C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943610" y="2344420"/>
            <a:ext cx="1090612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dirty="0" smtClean="0"/>
              <a:t>The proportion of instance classes in the training set is not reflective of their abundance at large (50%)</a:t>
            </a:r>
            <a:endParaRPr lang="en-US" altLang="zh-CN" dirty="0" smtClean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"/>
            </a:pPr>
            <a:endParaRPr lang="en-US" altLang="zh-CN" dirty="0" smtClean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dirty="0" smtClean="0"/>
              <a:t>In real-life situations, the actual percentage of malicious files among all files is estimated to be approximately 10%</a:t>
            </a:r>
            <a:endParaRPr lang="en-US" altLang="zh-CN" dirty="0" smtClean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13410" y="4385945"/>
            <a:ext cx="1080325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28575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/>
              <a:t> </a:t>
            </a:r>
            <a:r>
              <a:rPr lang="zh-CN" altLang="en-US"/>
              <a:t>Employing two generic strategies: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             </a:t>
            </a:r>
            <a:r>
              <a:rPr lang="en-US" altLang="zh-CN"/>
              <a:t>(</a:t>
            </a:r>
            <a:r>
              <a:rPr lang="zh-CN" altLang="en-US"/>
              <a:t>1</a:t>
            </a:r>
            <a:r>
              <a:rPr lang="en-US" altLang="zh-CN"/>
              <a:t>)  C</a:t>
            </a:r>
            <a:r>
              <a:rPr lang="zh-CN" altLang="en-US"/>
              <a:t>lassifier-independent 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             </a:t>
            </a:r>
            <a:r>
              <a:rPr lang="en-US" altLang="zh-CN"/>
              <a:t>(2)  Modifying classifiers in order to adapt them to the data sets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8445" y="881843"/>
            <a:ext cx="302196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ea typeface="微软雅黑" panose="020B0503020204020204" charset="-122"/>
                <a:sym typeface="+mn-ea"/>
              </a:rPr>
              <a:t>3.  Active learning (AL)</a:t>
            </a:r>
            <a:endParaRPr lang="en-US" altLang="zh-CN" sz="2400" b="1" dirty="0"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sz="2400" b="1" dirty="0"/>
              <a:t> </a:t>
            </a:r>
            <a:endParaRPr lang="en-US" altLang="zh-C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943610" y="2344420"/>
            <a:ext cx="1090612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dirty="0" smtClean="0"/>
              <a:t>The need for constant and rapid acquisition of new malware samples in order to be aligned with emerging threats</a:t>
            </a:r>
            <a:endParaRPr lang="en-US" altLang="zh-CN" dirty="0" smtClean="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"/>
            </a:pPr>
            <a:endParaRPr lang="en-US" altLang="zh-CN" dirty="0" smtClean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dirty="0"/>
              <a:t> Using Active Learning (AL) as a selective method acquiring the most important files in a stream and improving a classifier’s performance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"/>
            </a:pP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dirty="0"/>
              <a:t>Two selective AL sampling methods were considered: Simple Margin and Error Reduction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3165" y="881843"/>
            <a:ext cx="369252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ea typeface="微软雅黑" panose="020B0503020204020204" charset="-122"/>
                <a:sym typeface="+mn-ea"/>
              </a:rPr>
              <a:t>4.  Chronological evaluation</a:t>
            </a:r>
            <a:endParaRPr lang="en-US" altLang="zh-CN" sz="2400" b="1" dirty="0"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sz="2400" b="1" dirty="0"/>
              <a:t> </a:t>
            </a:r>
            <a:endParaRPr lang="en-US" altLang="zh-C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943610" y="2344420"/>
            <a:ext cx="1090612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dirty="0" smtClean="0"/>
              <a:t>The importance of maintaining an updated training set by acquisition of new executables, in order to cope with unknown new executables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"/>
            </a:pPr>
            <a:endParaRPr lang="en-US" altLang="zh-CN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80733"/>
            <a:ext cx="9144000" cy="10292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smtClean="0"/>
              <a:t>Conclusion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2505" y="822867"/>
            <a:ext cx="15621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Conclusion</a:t>
            </a:r>
            <a:endParaRPr lang="zh-CN" alt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75740" y="1864360"/>
            <a:ext cx="963231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The article addresses various facets of the detection challenge:</a:t>
            </a: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4377511" y="2786532"/>
            <a:ext cx="4867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 File representation and feature selection methods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377511" y="3317293"/>
            <a:ext cx="24339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Classification algorithms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377401" y="3826659"/>
            <a:ext cx="68930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Weighting ensembles, as well as the imbalance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problem, active learning, and chronological evaluation</a:t>
            </a:r>
            <a:endParaRPr lang="zh-CN" altLang="en-US" dirty="0"/>
          </a:p>
        </p:txBody>
      </p:sp>
      <p:sp>
        <p:nvSpPr>
          <p:cNvPr id="7" name="Left Brace 6"/>
          <p:cNvSpPr/>
          <p:nvPr/>
        </p:nvSpPr>
        <p:spPr>
          <a:xfrm>
            <a:off x="3567107" y="2917579"/>
            <a:ext cx="329709" cy="117295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1378250" y="3320584"/>
            <a:ext cx="205676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 detection challenge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2505" y="822867"/>
            <a:ext cx="15621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Conclusion</a:t>
            </a:r>
            <a:endParaRPr lang="zh-CN" altLang="en-US" sz="2400" dirty="0"/>
          </a:p>
        </p:txBody>
      </p:sp>
      <p:sp>
        <p:nvSpPr>
          <p:cNvPr id="9" name="Rectangle 9"/>
          <p:cNvSpPr/>
          <p:nvPr/>
        </p:nvSpPr>
        <p:spPr>
          <a:xfrm>
            <a:off x="1198245" y="2306320"/>
            <a:ext cx="9795510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r>
              <a:rPr lang="en-US" altLang="zh-CN" dirty="0"/>
              <a:t>A framework for detecting new malicious code in executable files can be designed to achieve very high accuracy while maintaining low false positive </a:t>
            </a:r>
            <a:endParaRPr lang="en-US" altLang="zh-CN" dirty="0"/>
          </a:p>
          <a:p>
            <a:pPr marL="342900" indent="-342900">
              <a:buFont typeface="Wingdings" panose="05000000000000000000" charset="0"/>
              <a:buChar char=""/>
            </a:pPr>
            <a:endParaRPr lang="en-US" altLang="zh-CN" dirty="0"/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dirty="0"/>
              <a:t>The framework should include training of multiple classifiers on various types of features</a:t>
            </a:r>
            <a:endParaRPr lang="zh-CN" altLang="en-US" dirty="0"/>
          </a:p>
          <a:p>
            <a:pPr marL="342900" indent="-342900">
              <a:buFont typeface="Wingdings" panose="05000000000000000000" charset="0"/>
              <a:buChar char=""/>
            </a:pPr>
            <a:endParaRPr lang="zh-CN" altLang="en-US" dirty="0"/>
          </a:p>
          <a:p>
            <a:pPr marL="342900" indent="-342900">
              <a:buFont typeface="Wingdings" panose="05000000000000000000" charset="0"/>
              <a:buChar char=""/>
            </a:pPr>
            <a:r>
              <a:rPr lang="en-US" altLang="zh-CN" dirty="0"/>
              <a:t>A</a:t>
            </a:r>
            <a:r>
              <a:rPr lang="zh-CN" altLang="en-US" dirty="0"/>
              <a:t>pplying weighting algorithm on the classification results of the individual classifiers, as well as an active learning mechanism to maintain high detection accuracy</a:t>
            </a:r>
            <a:endParaRPr lang="zh-CN" altLang="en-US" dirty="0"/>
          </a:p>
          <a:p>
            <a:pPr marL="342900" indent="-342900">
              <a:buFont typeface="Wingdings" panose="05000000000000000000" charset="0"/>
              <a:buChar char=""/>
            </a:pPr>
            <a:endParaRPr lang="zh-CN" altLang="en-US" dirty="0"/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dirty="0"/>
              <a:t>The training of classifiers should also consider the imbalance problem </a:t>
            </a:r>
            <a:r>
              <a:rPr lang="en-US" altLang="zh-CN" dirty="0"/>
              <a:t>and</a:t>
            </a:r>
            <a:r>
              <a:rPr lang="en-US" altLang="zh-CN" b="1" dirty="0" smtClean="0"/>
              <a:t> </a:t>
            </a:r>
            <a:r>
              <a:rPr lang="en-US" altLang="zh-CN" dirty="0">
                <a:sym typeface="+mn-ea"/>
              </a:rPr>
              <a:t>chronological evaluation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2365</Words>
  <Application>WPS 演示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Wingdings</vt:lpstr>
      <vt:lpstr>Calibri Light</vt:lpstr>
      <vt:lpstr>Arial Unicode MS</vt:lpstr>
      <vt:lpstr>Retrospect</vt:lpstr>
      <vt:lpstr> Additional issues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  <vt:lpstr>PowerPoint 演示文稿</vt:lpstr>
      <vt:lpstr>Thank you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Zhenyu Pan</dc:creator>
  <cp:lastModifiedBy>J.Shuttlesworth</cp:lastModifiedBy>
  <cp:revision>61</cp:revision>
  <dcterms:created xsi:type="dcterms:W3CDTF">2017-04-10T18:10:00Z</dcterms:created>
  <dcterms:modified xsi:type="dcterms:W3CDTF">2018-04-17T20:41:06Z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