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3"/>
  </p:sldIdLst>
  <p:sldSz cx="32918400" cy="21945600"/>
  <p:notesSz cx="31954470" cy="50149125"/>
  <p:embeddedFontLst>
    <p:embeddedFont>
      <p:font typeface="Constantia" panose="02030602050306030303" pitchFamily="18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  <p:embeddedFont>
      <p:font typeface="Libre Baskerville" panose="02000000000000000000" charset="0"/>
      <p:bold r:id="rId15"/>
    </p:embeddedFont>
  </p:embeddedFontLst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326390" algn="l" rtl="0" eaLnBrk="0" fontAlgn="base" hangingPunct="0">
      <a:spcBef>
        <a:spcPct val="0"/>
      </a:spcBef>
      <a:spcAft>
        <a:spcPct val="0"/>
      </a:spcAft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652780" algn="l" rtl="0" eaLnBrk="0" fontAlgn="base" hangingPunct="0">
      <a:spcBef>
        <a:spcPct val="0"/>
      </a:spcBef>
      <a:spcAft>
        <a:spcPct val="0"/>
      </a:spcAft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979805" algn="l" rtl="0" eaLnBrk="0" fontAlgn="base" hangingPunct="0">
      <a:spcBef>
        <a:spcPct val="0"/>
      </a:spcBef>
      <a:spcAft>
        <a:spcPct val="0"/>
      </a:spcAft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306195" algn="l" rtl="0" eaLnBrk="0" fontAlgn="base" hangingPunct="0">
      <a:spcBef>
        <a:spcPct val="0"/>
      </a:spcBef>
      <a:spcAft>
        <a:spcPct val="0"/>
      </a:spcAft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1632585" algn="l" defTabSz="652780" rtl="0" eaLnBrk="1" latinLnBrk="0" hangingPunct="1"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1958975" algn="l" defTabSz="652780" rtl="0" eaLnBrk="1" latinLnBrk="0" hangingPunct="1"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2286000" algn="l" defTabSz="652780" rtl="0" eaLnBrk="1" latinLnBrk="0" hangingPunct="1"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2612390" algn="l" defTabSz="652780" rtl="0" eaLnBrk="1" latinLnBrk="0" hangingPunct="1">
      <a:defRPr sz="171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544"/>
    <a:srgbClr val="1482A5"/>
    <a:srgbClr val="DCE1C8"/>
    <a:srgbClr val="235078"/>
    <a:srgbClr val="EAEAEA"/>
    <a:srgbClr val="EEEEEE"/>
    <a:srgbClr val="006699"/>
    <a:srgbClr val="CC3300"/>
    <a:srgbClr val="0066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33" d="100"/>
          <a:sy n="33" d="100"/>
        </p:scale>
        <p:origin x="84" y="-48"/>
      </p:cViewPr>
      <p:guideLst>
        <p:guide orient="horz" pos="13312"/>
        <p:guide orient="horz" pos="3755"/>
        <p:guide orient="horz" pos="2355"/>
        <p:guide orient="horz" pos="4164"/>
        <p:guide pos="540"/>
        <p:guide pos="5184"/>
        <p:guide pos="5544"/>
        <p:guide pos="10188"/>
        <p:guide pos="10548"/>
        <p:guide pos="15192"/>
        <p:guide pos="15552"/>
        <p:guide pos="20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/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/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/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/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/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/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6100" y="3757613"/>
            <a:ext cx="281209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/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  <a:endParaRPr lang="en-AU" noProof="0"/>
          </a:p>
          <a:p>
            <a:pPr lvl="1"/>
            <a:r>
              <a:rPr lang="en-AU" noProof="0"/>
              <a:t>Second level</a:t>
            </a:r>
            <a:endParaRPr lang="en-AU" noProof="0"/>
          </a:p>
          <a:p>
            <a:pPr lvl="2"/>
            <a:r>
              <a:rPr lang="en-AU" noProof="0"/>
              <a:t>Third level</a:t>
            </a:r>
            <a:endParaRPr lang="en-AU" noProof="0"/>
          </a:p>
          <a:p>
            <a:pPr lvl="3"/>
            <a:r>
              <a:rPr lang="en-AU" noProof="0"/>
              <a:t>Fourth level</a:t>
            </a:r>
            <a:endParaRPr lang="en-AU" noProof="0"/>
          </a:p>
          <a:p>
            <a:pPr lvl="4"/>
            <a:r>
              <a:rPr lang="en-AU" noProof="0"/>
              <a:t>Fifth level</a:t>
            </a:r>
            <a:endParaRPr lang="en-AU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/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/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326390" algn="l" rtl="0" eaLnBrk="0" fontAlgn="base" hangingPunct="0">
      <a:spcBef>
        <a:spcPct val="30000"/>
      </a:spcBef>
      <a:spcAft>
        <a:spcPct val="0"/>
      </a:spcAft>
      <a:defRPr sz="85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652780" algn="l" rtl="0" eaLnBrk="0" fontAlgn="base" hangingPunct="0">
      <a:spcBef>
        <a:spcPct val="30000"/>
      </a:spcBef>
      <a:spcAft>
        <a:spcPct val="0"/>
      </a:spcAft>
      <a:defRPr sz="85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979805" algn="l" rtl="0" eaLnBrk="0" fontAlgn="base" hangingPunct="0">
      <a:spcBef>
        <a:spcPct val="30000"/>
      </a:spcBef>
      <a:spcAft>
        <a:spcPct val="0"/>
      </a:spcAft>
      <a:defRPr sz="85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306195" algn="l" rtl="0" eaLnBrk="0" fontAlgn="base" hangingPunct="0">
      <a:spcBef>
        <a:spcPct val="30000"/>
      </a:spcBef>
      <a:spcAft>
        <a:spcPct val="0"/>
      </a:spcAft>
      <a:defRPr sz="855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1632585" algn="l" defTabSz="652780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1958975" algn="l" defTabSz="652780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2286000" algn="l" defTabSz="652780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2612390" algn="l" defTabSz="652780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2B0325-ACC9-488E-8876-C4E9E3B68AD8}" type="slidenum">
              <a:rPr lang="en-AU" sz="6000" smtClean="0"/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16100" y="3757613"/>
            <a:ext cx="281209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6817784"/>
            <a:ext cx="27980218" cy="470323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12435417"/>
            <a:ext cx="23042032" cy="560916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00" indent="0" algn="ctr">
              <a:buNone/>
              <a:defRPr/>
            </a:lvl2pPr>
            <a:lvl3pPr marL="609600" indent="0" algn="ctr">
              <a:buNone/>
              <a:defRPr/>
            </a:lvl3pPr>
            <a:lvl4pPr marL="914400" indent="0" algn="ctr">
              <a:buNone/>
              <a:defRPr/>
            </a:lvl4pPr>
            <a:lvl5pPr marL="1219200" indent="0" algn="ctr">
              <a:buNone/>
              <a:defRPr/>
            </a:lvl5pPr>
            <a:lvl6pPr marL="1524000" indent="0" algn="ctr">
              <a:buNone/>
              <a:defRPr/>
            </a:lvl6pPr>
            <a:lvl7pPr marL="1828800" indent="0" algn="ctr">
              <a:buNone/>
              <a:defRPr/>
            </a:lvl7pPr>
            <a:lvl8pPr marL="2133600" indent="0" algn="ctr">
              <a:buNone/>
              <a:defRPr/>
            </a:lvl8pPr>
            <a:lvl9pPr marL="2438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3727" y="1950509"/>
            <a:ext cx="6994525" cy="17556693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1" y="1950509"/>
            <a:ext cx="20881977" cy="17556693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0218" cy="4358217"/>
          </a:xfrm>
        </p:spPr>
        <p:txBody>
          <a:bodyPr anchor="t"/>
          <a:lstStyle>
            <a:defPPr>
              <a:defRPr kern="1200"/>
            </a:defPPr>
            <a:lvl1pPr algn="l">
              <a:defRPr sz="266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2"/>
            <a:ext cx="27980218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5"/>
            </a:lvl1pPr>
            <a:lvl2pPr marL="304800" indent="0">
              <a:buNone/>
              <a:defRPr sz="1200"/>
            </a:lvl2pPr>
            <a:lvl3pPr marL="609600" indent="0">
              <a:buNone/>
              <a:defRPr sz="1065"/>
            </a:lvl3pPr>
            <a:lvl4pPr marL="914400" indent="0">
              <a:buNone/>
              <a:defRPr sz="935"/>
            </a:lvl4pPr>
            <a:lvl5pPr marL="1219200" indent="0">
              <a:buNone/>
              <a:defRPr sz="935"/>
            </a:lvl5pPr>
            <a:lvl6pPr marL="1524000" indent="0">
              <a:buNone/>
              <a:defRPr sz="935"/>
            </a:lvl6pPr>
            <a:lvl7pPr marL="1828800" indent="0">
              <a:buNone/>
              <a:defRPr sz="935"/>
            </a:lvl7pPr>
            <a:lvl8pPr marL="2133600" indent="0">
              <a:buNone/>
              <a:defRPr sz="935"/>
            </a:lvl8pPr>
            <a:lvl9pPr marL="2438400" indent="0">
              <a:buNone/>
              <a:defRPr sz="9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1" y="6339418"/>
            <a:ext cx="13938248" cy="13167782"/>
          </a:xfrm>
        </p:spPr>
        <p:txBody>
          <a:bodyPr/>
          <a:lstStyle>
            <a:defPPr>
              <a:defRPr kern="1200"/>
            </a:defPPr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6339418"/>
            <a:ext cx="13938248" cy="13167782"/>
          </a:xfrm>
        </p:spPr>
        <p:txBody>
          <a:bodyPr/>
          <a:lstStyle>
            <a:defPPr>
              <a:defRPr kern="1200"/>
            </a:defPPr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878417"/>
            <a:ext cx="29626982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4912784"/>
            <a:ext cx="14544675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6959600"/>
            <a:ext cx="14544675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4912784"/>
            <a:ext cx="14551027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6959600"/>
            <a:ext cx="14551027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874184"/>
            <a:ext cx="10829925" cy="3717925"/>
          </a:xfrm>
        </p:spPr>
        <p:txBody>
          <a:bodyPr anchor="b"/>
          <a:lstStyle>
            <a:defPPr>
              <a:defRPr kern="1200"/>
            </a:defPPr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874184"/>
            <a:ext cx="18402300" cy="18729325"/>
          </a:xfrm>
        </p:spPr>
        <p:txBody>
          <a:bodyPr/>
          <a:lstStyle>
            <a:defPPr>
              <a:defRPr kern="1200"/>
            </a:defPPr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4592109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15361710"/>
            <a:ext cx="19750618" cy="1813983"/>
          </a:xfrm>
        </p:spPr>
        <p:txBody>
          <a:bodyPr anchor="b"/>
          <a:lstStyle>
            <a:defPPr>
              <a:defRPr kern="1200"/>
            </a:defPPr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1961092"/>
            <a:ext cx="19750618" cy="131667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17175693"/>
            <a:ext cx="19750618" cy="25749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548" y="1950509"/>
            <a:ext cx="2797730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/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548" y="6339417"/>
            <a:ext cx="27977306" cy="131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547" y="19995093"/>
            <a:ext cx="6858000" cy="14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/>
          <a:lstStyle>
            <a:defPPr>
              <a:defRPr kern="1200"/>
            </a:defPPr>
            <a:lvl1pPr defTabSz="2844800">
              <a:defRPr sz="433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454" y="19995093"/>
            <a:ext cx="10427494" cy="14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/>
          <a:lstStyle>
            <a:defPPr>
              <a:defRPr kern="1200"/>
            </a:defPPr>
            <a:lvl1pPr algn="ctr" defTabSz="2844800">
              <a:defRPr sz="433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89855" y="19995093"/>
            <a:ext cx="6858000" cy="14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/>
          <a:lstStyle>
            <a:defPPr>
              <a:defRPr kern="1200"/>
            </a:defPPr>
            <a:lvl1pPr algn="r" defTabSz="2844800">
              <a:defRPr sz="4335"/>
            </a:lvl1pPr>
          </a:lstStyle>
          <a:p>
            <a:pPr>
              <a:defRPr/>
            </a:pPr>
            <a:fld id="{469A0CB4-D18D-4AEF-B324-9EDF067D136D}" type="slidenum">
              <a:rPr lang="en-US"/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506200" y="109728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30149800" y="109728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1473200" y="224536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732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persuadingsapphire  Size: 36x24</a:t>
            </a:r>
            <a:endParaRPr sz="488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+mj-lt"/>
          <a:ea typeface="+mj-ea"/>
          <a:cs typeface="+mj-cs"/>
        </a:defRPr>
      </a:lvl1pPr>
      <a:lvl2pPr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2pPr>
      <a:lvl3pPr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3pPr>
      <a:lvl4pPr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4pPr>
      <a:lvl5pPr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5pPr>
      <a:lvl6pPr marL="304800"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6pPr>
      <a:lvl7pPr marL="609600"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7pPr>
      <a:lvl8pPr marL="914400"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8pPr>
      <a:lvl9pPr marL="1219200" algn="ctr" defTabSz="2844800" rtl="0" eaLnBrk="0" fontAlgn="base" hangingPunct="0">
        <a:spcBef>
          <a:spcPct val="0"/>
        </a:spcBef>
        <a:spcAft>
          <a:spcPct val="0"/>
        </a:spcAft>
        <a:defRPr sz="13665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defPPr>
        <a:defRPr kern="1200"/>
      </a:defPPr>
      <a:lvl1pPr marL="1066800" indent="-1066800" algn="l" defTabSz="2844800" rtl="0" eaLnBrk="0" fontAlgn="base" hangingPunct="0">
        <a:spcBef>
          <a:spcPct val="20000"/>
        </a:spcBef>
        <a:spcAft>
          <a:spcPct val="0"/>
        </a:spcAft>
        <a:buChar char="•"/>
        <a:defRPr sz="9935">
          <a:solidFill>
            <a:schemeClr val="tx1"/>
          </a:solidFill>
          <a:latin typeface="+mn-lt"/>
          <a:ea typeface="+mn-ea"/>
          <a:cs typeface="+mn-cs"/>
        </a:defRPr>
      </a:lvl1pPr>
      <a:lvl2pPr marL="2311400" indent="-889000" algn="l" defTabSz="2844800" rtl="0" eaLnBrk="0" fontAlgn="base" hangingPunct="0">
        <a:spcBef>
          <a:spcPct val="20000"/>
        </a:spcBef>
        <a:spcAft>
          <a:spcPct val="0"/>
        </a:spcAft>
        <a:buChar char="–"/>
        <a:defRPr sz="8735">
          <a:solidFill>
            <a:schemeClr val="tx1"/>
          </a:solidFill>
          <a:latin typeface="+mn-lt"/>
        </a:defRPr>
      </a:lvl2pPr>
      <a:lvl3pPr marL="3556000" indent="-711200" algn="l" defTabSz="2844800" rtl="0" eaLnBrk="0" fontAlgn="base" hangingPunct="0">
        <a:spcBef>
          <a:spcPct val="20000"/>
        </a:spcBef>
        <a:spcAft>
          <a:spcPct val="0"/>
        </a:spcAft>
        <a:buChar char="•"/>
        <a:defRPr sz="7465">
          <a:solidFill>
            <a:schemeClr val="tx1"/>
          </a:solidFill>
          <a:latin typeface="+mn-lt"/>
        </a:defRPr>
      </a:lvl3pPr>
      <a:lvl4pPr marL="4978400" indent="-711200" algn="l" defTabSz="284480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401435" indent="-711200" algn="l" defTabSz="2844800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6706235" indent="-711200" algn="l" defTabSz="2844800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7011035" indent="-711200" algn="l" defTabSz="2844800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7315835" indent="-711200" algn="l" defTabSz="2844800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7620635" indent="-711200" algn="l" defTabSz="2844800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/>
          <p:cNvSpPr txBox="1"/>
          <p:nvPr/>
        </p:nvSpPr>
        <p:spPr>
          <a:xfrm>
            <a:off x="8382000" y="914267"/>
            <a:ext cx="15941040" cy="1447076"/>
          </a:xfrm>
          <a:prstGeom prst="rect">
            <a:avLst/>
          </a:prstGeom>
        </p:spPr>
        <p:txBody>
          <a:bodyPr lIns="85344" tIns="42672" rIns="85344" bIns="42672" anchor="ctr" anchorCtr="0"/>
          <a:lstStyle>
            <a:defPPr>
              <a:defRPr kern="1200"/>
            </a:defPPr>
            <a:lvl1pPr algn="ctr" defTabSz="4389120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sz="8000" dirty="0">
                <a:solidFill>
                  <a:srgbClr val="235078"/>
                </a:solidFill>
                <a:latin typeface="Constantia" panose="020306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Vendor Check Automation</a:t>
            </a:r>
            <a:endParaRPr lang="en-US" sz="8000" dirty="0">
              <a:solidFill>
                <a:srgbClr val="235078"/>
              </a:solidFill>
              <a:latin typeface="Constantia" panose="020306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 Placeholder 16"/>
          <p:cNvSpPr txBox="1"/>
          <p:nvPr/>
        </p:nvSpPr>
        <p:spPr>
          <a:xfrm>
            <a:off x="9368790" y="2819364"/>
            <a:ext cx="15925800" cy="2448427"/>
          </a:xfrm>
          <a:prstGeom prst="rect">
            <a:avLst/>
          </a:prstGeom>
        </p:spPr>
        <p:txBody>
          <a:bodyPr wrap="square" lIns="85344" tIns="42672" rIns="85344" bIns="42672" anchor="ctr" anchorCtr="0">
            <a:spAutoFit/>
          </a:bodyPr>
          <a:lstStyle>
            <a:defPPr>
              <a:defRPr kern="1200"/>
            </a:defPPr>
            <a:lvl1pPr marL="0" indent="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56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125" indent="-1097280" algn="l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Xuan Wang</a:t>
            </a:r>
            <a:endParaRPr lang="en-US" sz="2400" b="1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School of Information, The University of Texas at Austin</a:t>
            </a:r>
            <a:endParaRPr lang="en-US" sz="2400" b="1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Organization: Texas Department of Information Resources</a:t>
            </a:r>
            <a:endParaRPr lang="en-US" sz="2400" b="1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Field Supervisor: Sharon Blue</a:t>
            </a:r>
            <a:endParaRPr lang="en-US" sz="2400" b="1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944599" y="5943600"/>
            <a:ext cx="9982201" cy="553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48" name="Rectangle 47"/>
          <p:cNvSpPr/>
          <p:nvPr/>
        </p:nvSpPr>
        <p:spPr>
          <a:xfrm>
            <a:off x="24612600" y="5968574"/>
            <a:ext cx="7534787" cy="835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49" name="Rectangle 48"/>
          <p:cNvSpPr/>
          <p:nvPr/>
        </p:nvSpPr>
        <p:spPr>
          <a:xfrm>
            <a:off x="777166" y="5945474"/>
            <a:ext cx="12405434" cy="15084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50" name="Rectangle 49"/>
          <p:cNvSpPr/>
          <p:nvPr/>
        </p:nvSpPr>
        <p:spPr>
          <a:xfrm>
            <a:off x="13930179" y="11963400"/>
            <a:ext cx="9995980" cy="906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58" name="TextBox 57"/>
          <p:cNvSpPr txBox="1"/>
          <p:nvPr/>
        </p:nvSpPr>
        <p:spPr>
          <a:xfrm>
            <a:off x="24800059" y="7507256"/>
            <a:ext cx="7192297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To make this program more user-friendly to non-technical personnel, I applied the headless web scraping method to avoid opening new browsers for each webpage.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For future work, it would be more convenient for the DIR contract managers to use this program directly inside the Salesforce platform.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795195" y="6622499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charset="0"/>
              </a:rPr>
              <a:t>Conclusions and Future Work</a:t>
            </a:r>
            <a:endParaRPr lang="en-US" sz="2400" dirty="0">
              <a:solidFill>
                <a:srgbClr val="235078"/>
              </a:solidFill>
              <a:latin typeface="Libre Baskerville" panose="02000000000000000000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65786" y="7213779"/>
            <a:ext cx="11802798" cy="1328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This capstone project is an automated process to complete 7 vendor checks and store the results as openable PDF documents for the DIR contract managers. It is a python-based program that involves web scraping, database query, and auto-creation of documents. Vendor account information is fetched from Salesforce by using the Salesforce REST API client. 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This program is primarily for contract managers to perform pipelined checks on a specific vendor. The contract manager only needs to provide the vendor's name or id, and the program will automatically execute all the checks in sequence. These checks include: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Franchise Tax Status check;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HUB Status check;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Vendor Performance check;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US Government System for Award Management check;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US Government Office of Foreign Assets Control check;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Texas Comptroller of Public Accounts Debarred Vendor List Search;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Tahoma" panose="020B0604030504040204" pitchFamily="34" charset="0"/>
                <a:cs typeface="Tahoma" panose="020B0604030504040204" pitchFamily="34" charset="0"/>
              </a:rPr>
              <a:t>Texas Comptroller of Public Accounts Divestment Statue Lists Search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0749" y="6624935"/>
            <a:ext cx="789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charset="0"/>
              </a:rPr>
              <a:t>Abstract</a:t>
            </a:r>
            <a:endParaRPr lang="en-US" sz="2400" dirty="0">
              <a:solidFill>
                <a:srgbClr val="235078"/>
              </a:solidFill>
              <a:latin typeface="Libre Baskerville" panose="02000000000000000000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069509" y="13155835"/>
            <a:ext cx="9541617" cy="779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I used different python methods to query and download files for different page source structures. There are three main ways: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requests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6929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Use this method to retrieve data from a specific source (website)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Selenium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6929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Implemented website interface testing with the support of Chrome WebDriver 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Salesforce (Database)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6929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482A5"/>
                </a:solidFill>
                <a:effectLst/>
                <a:uLnTx/>
                <a:uFillTx/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Provided Salesforce credentials with API access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69290" lvl="1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1482A5"/>
                </a:solidFill>
                <a:latin typeface="Libre Baskerville" panose="02000000000000000000" charset="0"/>
                <a:ea typeface="Open Sans" panose="020B0606030504020204" pitchFamily="34" charset="0"/>
                <a:cs typeface="Open Sans" panose="020B0606030504020204" pitchFamily="34" charset="0"/>
              </a:rPr>
              <a:t>Queried Salesforce Data Using SOQL</a:t>
            </a: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69290" lvl="1" indent="-342900">
              <a:lnSpc>
                <a:spcPct val="150000"/>
              </a:lnSpc>
              <a:buFontTx/>
              <a:buChar char="-"/>
            </a:pPr>
            <a:endParaRPr lang="en-US" sz="2400" dirty="0">
              <a:solidFill>
                <a:srgbClr val="1482A5"/>
              </a:solidFill>
              <a:latin typeface="Libre Baskerville" panose="0200000000000000000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69509" y="12398300"/>
            <a:ext cx="95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charset="0"/>
              </a:rPr>
              <a:t>Methodology</a:t>
            </a:r>
            <a:endParaRPr lang="en-US" sz="2400" dirty="0">
              <a:solidFill>
                <a:srgbClr val="235078"/>
              </a:solidFill>
              <a:latin typeface="Libre Baskerville" panose="02000000000000000000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080503" y="6599961"/>
            <a:ext cx="650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charset="0"/>
              </a:rPr>
              <a:t>Output format</a:t>
            </a:r>
            <a:endParaRPr lang="en-US" sz="2400" dirty="0">
              <a:solidFill>
                <a:srgbClr val="235078"/>
              </a:solidFill>
              <a:latin typeface="Libre Baskerville" panose="02000000000000000000" charset="0"/>
            </a:endParaRPr>
          </a:p>
        </p:txBody>
      </p:sp>
      <p:pic>
        <p:nvPicPr>
          <p:cNvPr id="3" name="Picture 2" descr="Text&#10;&#10;Description automatically generated with low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737" y="15392400"/>
            <a:ext cx="7429707" cy="1174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872" y="17280914"/>
            <a:ext cx="7500572" cy="375028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699" y="7084164"/>
            <a:ext cx="7620000" cy="407736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1819</Words>
  <Application>WPS 演示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Constantia</vt:lpstr>
      <vt:lpstr>Tahoma</vt:lpstr>
      <vt:lpstr>Libre Baskerville</vt:lpstr>
      <vt:lpstr>Open Sans</vt:lpstr>
      <vt:lpstr>Segoe Print</vt:lpstr>
      <vt:lpstr>Microsoft YaHei</vt:lpstr>
      <vt:lpstr>Arial Unicode MS</vt:lpstr>
      <vt:lpstr>Blank Presentation</vt:lpstr>
      <vt:lpstr>PowerPoint 演示文稿</vt:lpstr>
    </vt:vector>
  </TitlesOfParts>
  <Company>Graphicsland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dc:subject>Free Poster Presentation Example</dc:subject>
  <cp:category>templates for scientific poster</cp:category>
  <cp:lastModifiedBy>Xuan Wang</cp:lastModifiedBy>
  <cp:revision>334</cp:revision>
  <cp:lastPrinted>2006-11-15T16:04:00Z</cp:lastPrinted>
  <dcterms:created xsi:type="dcterms:W3CDTF">2021-05-01T02:55:00Z</dcterms:created>
  <dcterms:modified xsi:type="dcterms:W3CDTF">2021-05-01T03:01:43Z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CCAAA6CEDDD14F7391158785D07D54DF</vt:lpwstr>
  </property>
  <property fmtid="{D5CDD505-2E9C-101B-9397-08002B2CF9AE}" pid="3" name="KSOProductBuildVer">
    <vt:lpwstr>2052-11.1.0.10463</vt:lpwstr>
  </property>
</Properties>
</file>