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258" r:id="rId6"/>
    <p:sldId id="259" r:id="rId7"/>
    <p:sldId id="257" r:id="rId8"/>
    <p:sldId id="263" r:id="rId9"/>
    <p:sldId id="261" r:id="rId10"/>
    <p:sldId id="262" r:id="rId11"/>
    <p:sldId id="264" r:id="rId12"/>
    <p:sldId id="280" r:id="rId13"/>
    <p:sldId id="281" r:id="rId14"/>
    <p:sldId id="303" r:id="rId15"/>
    <p:sldId id="282" r:id="rId16"/>
    <p:sldId id="283" r:id="rId17"/>
    <p:sldId id="284" r:id="rId18"/>
    <p:sldId id="285" r:id="rId19"/>
    <p:sldId id="286" r:id="rId20"/>
    <p:sldId id="288" r:id="rId21"/>
    <p:sldId id="304" r:id="rId22"/>
    <p:sldId id="305" r:id="rId23"/>
    <p:sldId id="306" r:id="rId24"/>
    <p:sldId id="307" r:id="rId25"/>
    <p:sldId id="313" r:id="rId26"/>
    <p:sldId id="308" r:id="rId27"/>
    <p:sldId id="309" r:id="rId28"/>
    <p:sldId id="314" r:id="rId29"/>
    <p:sldId id="310" r:id="rId30"/>
    <p:sldId id="311" r:id="rId31"/>
    <p:sldId id="312" r:id="rId32"/>
    <p:sldId id="300" r:id="rId33"/>
    <p:sldId id="290" r:id="rId34"/>
    <p:sldId id="291" r:id="rId35"/>
    <p:sldId id="289"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4341AC-BECA-415D-87EB-1E288871CD8D}" v="2" dt="2022-05-12T22:03:40.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0" d="100"/>
          <a:sy n="70" d="100"/>
        </p:scale>
        <p:origin x="8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Leu" userId="S::wleu@tietronix.com::b488e7e8-da32-4200-b0bc-a9337284d8f0" providerId="AD" clId="Web-{4E4341AC-BECA-415D-87EB-1E288871CD8D}"/>
    <pc:docChg chg="modSld">
      <pc:chgData name="William Leu" userId="S::wleu@tietronix.com::b488e7e8-da32-4200-b0bc-a9337284d8f0" providerId="AD" clId="Web-{4E4341AC-BECA-415D-87EB-1E288871CD8D}" dt="2022-05-12T22:03:40.009" v="1"/>
      <pc:docMkLst>
        <pc:docMk/>
      </pc:docMkLst>
      <pc:sldChg chg="mod modShow">
        <pc:chgData name="William Leu" userId="S::wleu@tietronix.com::b488e7e8-da32-4200-b0bc-a9337284d8f0" providerId="AD" clId="Web-{4E4341AC-BECA-415D-87EB-1E288871CD8D}" dt="2022-05-12T22:03:40.009" v="1"/>
        <pc:sldMkLst>
          <pc:docMk/>
          <pc:sldMk cId="2394466310"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0A447-3A4A-4B1C-9401-8C23FABA1B7F}"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774DC-9463-4625-83EE-8FFF98CB09D4}" type="slidenum">
              <a:rPr lang="en-US" smtClean="0"/>
              <a:t>‹#›</a:t>
            </a:fld>
            <a:endParaRPr lang="en-US"/>
          </a:p>
        </p:txBody>
      </p:sp>
    </p:spTree>
    <p:extLst>
      <p:ext uri="{BB962C8B-B14F-4D97-AF65-F5344CB8AC3E}">
        <p14:creationId xmlns:p14="http://schemas.microsoft.com/office/powerpoint/2010/main" val="2649614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472-E464-4285-AA5A-F1F8B7C91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A43D84-C928-4806-8084-AE7F88737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547244-0247-4F1E-A4E3-6A82FB929445}"/>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5" name="Footer Placeholder 4">
            <a:extLst>
              <a:ext uri="{FF2B5EF4-FFF2-40B4-BE49-F238E27FC236}">
                <a16:creationId xmlns:a16="http://schemas.microsoft.com/office/drawing/2014/main" id="{453CE99F-9672-433A-AA7A-4B016EB67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42AC-0A89-47AA-90B4-8EABE6DF5499}"/>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294810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EF72-F418-4753-8EAD-880C527D7F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74DAED-D93C-413F-930A-9B085EE0ED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DFFBA-25F6-43A3-934C-DCD15580CF0E}"/>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5" name="Footer Placeholder 4">
            <a:extLst>
              <a:ext uri="{FF2B5EF4-FFF2-40B4-BE49-F238E27FC236}">
                <a16:creationId xmlns:a16="http://schemas.microsoft.com/office/drawing/2014/main" id="{C73B7C90-915C-44B6-BFD9-47CBB3D0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E1EC2-1DD0-43FB-9E3A-3EE029B92273}"/>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314952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1C87A-E836-4214-BB73-42928799B8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40B60-C0FA-4E83-8B2A-F85522B594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9A047-A6FE-4790-9C4B-47C6D44D775A}"/>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5" name="Footer Placeholder 4">
            <a:extLst>
              <a:ext uri="{FF2B5EF4-FFF2-40B4-BE49-F238E27FC236}">
                <a16:creationId xmlns:a16="http://schemas.microsoft.com/office/drawing/2014/main" id="{26779823-210D-4EB3-853D-D9CBD5C19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E00AB-4A38-4099-B58E-D8B030C4DDC4}"/>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11367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3D7F-5757-4553-BA3E-66C295A80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AF851-95CB-464B-A0BA-065E8FB56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976D4-4059-460C-B11A-8E4440220895}"/>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5" name="Footer Placeholder 4">
            <a:extLst>
              <a:ext uri="{FF2B5EF4-FFF2-40B4-BE49-F238E27FC236}">
                <a16:creationId xmlns:a16="http://schemas.microsoft.com/office/drawing/2014/main" id="{C0CB64F5-233B-4908-BA47-0409D33D1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4B9CD-A99A-4C09-B339-0380F0AE06AD}"/>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15830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E728-4C75-4518-A91D-7CDC98EFE2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6E9C5F-86FF-429E-B0E9-C1A95A824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8030D-14EC-41F3-B7BB-E769745F47A4}"/>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5" name="Footer Placeholder 4">
            <a:extLst>
              <a:ext uri="{FF2B5EF4-FFF2-40B4-BE49-F238E27FC236}">
                <a16:creationId xmlns:a16="http://schemas.microsoft.com/office/drawing/2014/main" id="{55A51B8A-A46E-4F9F-A66C-3DA0E34C9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BB61A-9A37-42D6-AF01-627FD197C7A6}"/>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139628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870C-37B8-4ADD-8D4D-1DA6C8B7B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4B23C-F0DA-48BB-96CE-5A51081742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CB0F87-ABC1-49AB-B73E-53A6762523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0FC8C4-9AFD-42D6-8EF2-BB4557D72CEC}"/>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6" name="Footer Placeholder 5">
            <a:extLst>
              <a:ext uri="{FF2B5EF4-FFF2-40B4-BE49-F238E27FC236}">
                <a16:creationId xmlns:a16="http://schemas.microsoft.com/office/drawing/2014/main" id="{56BE9B7B-11A9-492F-8DE9-CD70ABDEC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E1A84-DCEC-40AB-BD86-485CDABA709E}"/>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340150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347B-0E0C-4747-BC2F-64D98FE6B3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9EEE36-57AB-454E-97B7-509AF6ABF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2AC85-4D70-496C-824D-5C5C708C4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B331C4-7561-4830-AAA2-6F4CE77C0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D8509-5228-4201-91F4-0F1B068A7B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5EACAB-3C86-44DA-9CCC-FA52EDD6B935}"/>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8" name="Footer Placeholder 7">
            <a:extLst>
              <a:ext uri="{FF2B5EF4-FFF2-40B4-BE49-F238E27FC236}">
                <a16:creationId xmlns:a16="http://schemas.microsoft.com/office/drawing/2014/main" id="{15018E75-24C1-4090-A103-9221E0A446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0355B6-BA92-4D1C-9850-1B6612994229}"/>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23127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A53C-6385-4E1A-8BC0-CCBAA2A463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A0BEA7-016E-4EEE-B485-5FF1C43461A3}"/>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4" name="Footer Placeholder 3">
            <a:extLst>
              <a:ext uri="{FF2B5EF4-FFF2-40B4-BE49-F238E27FC236}">
                <a16:creationId xmlns:a16="http://schemas.microsoft.com/office/drawing/2014/main" id="{AF249750-F997-4360-B20A-E625903D11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3A39D7-E784-4E35-BC3A-42C6BAE917C5}"/>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18974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40831-531F-41F4-A51E-3FAE7123A51C}"/>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3" name="Footer Placeholder 2">
            <a:extLst>
              <a:ext uri="{FF2B5EF4-FFF2-40B4-BE49-F238E27FC236}">
                <a16:creationId xmlns:a16="http://schemas.microsoft.com/office/drawing/2014/main" id="{5C1C0774-25F1-4A9B-BB3A-99BF7E2E59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FAB85-90EC-4AD6-974C-B65C2FB5C14A}"/>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29180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3769-AD7A-44C7-98D2-716F07A82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54EBFC-42B4-4521-96A6-A4DF76F948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3B003E-04DF-4A10-BA11-AF9B83BE2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69CDE-63B7-4DE8-A476-8FE9B3E0B25F}"/>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6" name="Footer Placeholder 5">
            <a:extLst>
              <a:ext uri="{FF2B5EF4-FFF2-40B4-BE49-F238E27FC236}">
                <a16:creationId xmlns:a16="http://schemas.microsoft.com/office/drawing/2014/main" id="{F1330186-1A6C-4A9E-B87E-69D0A1F25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EC1B6D-47E2-494C-9E6D-9D46946EAC31}"/>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413472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806F-7BC2-4626-B776-976D29AC0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4C8BDA-C71F-415D-9D9B-69FB528B5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973D1-ED71-40AF-90AA-C2E2DC675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31282-AF33-4996-8732-FDC2177A55AC}"/>
              </a:ext>
            </a:extLst>
          </p:cNvPr>
          <p:cNvSpPr>
            <a:spLocks noGrp="1"/>
          </p:cNvSpPr>
          <p:nvPr>
            <p:ph type="dt" sz="half" idx="10"/>
          </p:nvPr>
        </p:nvSpPr>
        <p:spPr/>
        <p:txBody>
          <a:bodyPr/>
          <a:lstStyle/>
          <a:p>
            <a:fld id="{2324F26D-95BE-4270-A6EE-398825B40D02}" type="datetimeFigureOut">
              <a:rPr lang="en-US" smtClean="0"/>
              <a:t>5/12/2022</a:t>
            </a:fld>
            <a:endParaRPr lang="en-US"/>
          </a:p>
        </p:txBody>
      </p:sp>
      <p:sp>
        <p:nvSpPr>
          <p:cNvPr id="6" name="Footer Placeholder 5">
            <a:extLst>
              <a:ext uri="{FF2B5EF4-FFF2-40B4-BE49-F238E27FC236}">
                <a16:creationId xmlns:a16="http://schemas.microsoft.com/office/drawing/2014/main" id="{F04463A6-DED0-4CA3-AE43-1D87D14A6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A093B-0A18-4700-833B-2188E89B9BF7}"/>
              </a:ext>
            </a:extLst>
          </p:cNvPr>
          <p:cNvSpPr>
            <a:spLocks noGrp="1"/>
          </p:cNvSpPr>
          <p:nvPr>
            <p:ph type="sldNum" sz="quarter" idx="12"/>
          </p:nvPr>
        </p:nvSpPr>
        <p:spPr/>
        <p:txBody>
          <a:bodyPr/>
          <a:lstStyle/>
          <a:p>
            <a:fld id="{C28837C6-CA6E-4FAE-A05F-8592CD907476}" type="slidenum">
              <a:rPr lang="en-US" smtClean="0"/>
              <a:t>‹#›</a:t>
            </a:fld>
            <a:endParaRPr lang="en-US"/>
          </a:p>
        </p:txBody>
      </p:sp>
    </p:spTree>
    <p:extLst>
      <p:ext uri="{BB962C8B-B14F-4D97-AF65-F5344CB8AC3E}">
        <p14:creationId xmlns:p14="http://schemas.microsoft.com/office/powerpoint/2010/main" val="313033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4B158-747C-4E9D-884A-1C7CB8984A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2A7964-8FEB-4CFE-BEE5-536C0DD70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112AA-7CBE-4853-9B76-4098DDD258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4F26D-95BE-4270-A6EE-398825B40D02}" type="datetimeFigureOut">
              <a:rPr lang="en-US" smtClean="0"/>
              <a:t>5/12/2022</a:t>
            </a:fld>
            <a:endParaRPr lang="en-US"/>
          </a:p>
        </p:txBody>
      </p:sp>
      <p:sp>
        <p:nvSpPr>
          <p:cNvPr id="5" name="Footer Placeholder 4">
            <a:extLst>
              <a:ext uri="{FF2B5EF4-FFF2-40B4-BE49-F238E27FC236}">
                <a16:creationId xmlns:a16="http://schemas.microsoft.com/office/drawing/2014/main" id="{88F0B697-5750-4150-8930-A83783F4B2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A0D340-E822-4EFB-9AE4-7AC887FF1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837C6-CA6E-4FAE-A05F-8592CD907476}" type="slidenum">
              <a:rPr lang="en-US" smtClean="0"/>
              <a:t>‹#›</a:t>
            </a:fld>
            <a:endParaRPr lang="en-US"/>
          </a:p>
        </p:txBody>
      </p:sp>
    </p:spTree>
    <p:extLst>
      <p:ext uri="{BB962C8B-B14F-4D97-AF65-F5344CB8AC3E}">
        <p14:creationId xmlns:p14="http://schemas.microsoft.com/office/powerpoint/2010/main" val="3997170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picture containing graphical user interface&#10;&#10;Description automatically generated">
            <a:extLst>
              <a:ext uri="{FF2B5EF4-FFF2-40B4-BE49-F238E27FC236}">
                <a16:creationId xmlns:a16="http://schemas.microsoft.com/office/drawing/2014/main" id="{BD2060DE-1E02-4A0C-9EB6-DDF8CC3F7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2" name="TextBox 1">
            <a:extLst>
              <a:ext uri="{FF2B5EF4-FFF2-40B4-BE49-F238E27FC236}">
                <a16:creationId xmlns:a16="http://schemas.microsoft.com/office/drawing/2014/main" id="{7684F08C-B24E-4326-86AE-2D7C930E31C2}"/>
              </a:ext>
            </a:extLst>
          </p:cNvPr>
          <p:cNvSpPr txBox="1"/>
          <p:nvPr/>
        </p:nvSpPr>
        <p:spPr>
          <a:xfrm>
            <a:off x="3962138" y="1048732"/>
            <a:ext cx="2592198" cy="646331"/>
          </a:xfrm>
          <a:prstGeom prst="rect">
            <a:avLst/>
          </a:prstGeom>
          <a:noFill/>
        </p:spPr>
        <p:txBody>
          <a:bodyPr wrap="square" rtlCol="0">
            <a:spAutoFit/>
          </a:bodyPr>
          <a:lstStyle/>
          <a:p>
            <a:r>
              <a:rPr lang="en-US" dirty="0"/>
              <a:t>We can ignore the Cam indicator tab. </a:t>
            </a:r>
          </a:p>
        </p:txBody>
      </p:sp>
      <p:sp>
        <p:nvSpPr>
          <p:cNvPr id="3" name="TextBox 2">
            <a:extLst>
              <a:ext uri="{FF2B5EF4-FFF2-40B4-BE49-F238E27FC236}">
                <a16:creationId xmlns:a16="http://schemas.microsoft.com/office/drawing/2014/main" id="{70966A82-A6F7-4531-AC16-0B3E399E5C4C}"/>
              </a:ext>
            </a:extLst>
          </p:cNvPr>
          <p:cNvSpPr txBox="1"/>
          <p:nvPr/>
        </p:nvSpPr>
        <p:spPr>
          <a:xfrm>
            <a:off x="394283" y="864066"/>
            <a:ext cx="2332139" cy="369332"/>
          </a:xfrm>
          <a:prstGeom prst="rect">
            <a:avLst/>
          </a:prstGeom>
          <a:noFill/>
        </p:spPr>
        <p:txBody>
          <a:bodyPr wrap="square" rtlCol="0">
            <a:spAutoFit/>
          </a:bodyPr>
          <a:lstStyle/>
          <a:p>
            <a:r>
              <a:rPr lang="en-US" dirty="0"/>
              <a:t> </a:t>
            </a:r>
          </a:p>
        </p:txBody>
      </p:sp>
      <p:sp>
        <p:nvSpPr>
          <p:cNvPr id="5" name="TextBox 4">
            <a:extLst>
              <a:ext uri="{FF2B5EF4-FFF2-40B4-BE49-F238E27FC236}">
                <a16:creationId xmlns:a16="http://schemas.microsoft.com/office/drawing/2014/main" id="{66DF7B74-4BF2-4296-B2AD-F499A27741F9}"/>
              </a:ext>
            </a:extLst>
          </p:cNvPr>
          <p:cNvSpPr txBox="1"/>
          <p:nvPr/>
        </p:nvSpPr>
        <p:spPr>
          <a:xfrm>
            <a:off x="9086151" y="1673901"/>
            <a:ext cx="2592198" cy="2800767"/>
          </a:xfrm>
          <a:prstGeom prst="rect">
            <a:avLst/>
          </a:prstGeom>
          <a:noFill/>
        </p:spPr>
        <p:txBody>
          <a:bodyPr wrap="square" rtlCol="0">
            <a:spAutoFit/>
          </a:bodyPr>
          <a:lstStyle/>
          <a:p>
            <a:r>
              <a:rPr lang="en-US" sz="1600" dirty="0"/>
              <a:t>The frame is a 1920 x 1080 projection space that is mapped to the projection space of the BT-40s based on available technical info and modified with a menu. The frame scale may need to be modified if the menu must be captured inside the projection space, instead of just generated next to it. </a:t>
            </a:r>
          </a:p>
        </p:txBody>
      </p:sp>
      <p:sp>
        <p:nvSpPr>
          <p:cNvPr id="12" name="TextBox 11">
            <a:extLst>
              <a:ext uri="{FF2B5EF4-FFF2-40B4-BE49-F238E27FC236}">
                <a16:creationId xmlns:a16="http://schemas.microsoft.com/office/drawing/2014/main" id="{22A8D841-651D-401F-9F3A-FDB28F8A4995}"/>
              </a:ext>
            </a:extLst>
          </p:cNvPr>
          <p:cNvSpPr txBox="1"/>
          <p:nvPr/>
        </p:nvSpPr>
        <p:spPr>
          <a:xfrm>
            <a:off x="6918709" y="4952087"/>
            <a:ext cx="4633348" cy="1815882"/>
          </a:xfrm>
          <a:prstGeom prst="rect">
            <a:avLst/>
          </a:prstGeom>
          <a:solidFill>
            <a:schemeClr val="bg1"/>
          </a:solidFill>
        </p:spPr>
        <p:txBody>
          <a:bodyPr wrap="square">
            <a:spAutoFit/>
          </a:bodyPr>
          <a:lstStyle/>
          <a:p>
            <a:r>
              <a:rPr lang="en-US" sz="1600" dirty="0"/>
              <a:t>This graphic should have labels and visual pedal input feedback. It would be smart to have the capability to toggle its visibility on or off. Need to determine how to do this with the pedal itself, otherwise will have to be a setting in the dashboard. Its default function when settings are closed is to take snapshots and start/end recordings. </a:t>
            </a:r>
          </a:p>
        </p:txBody>
      </p:sp>
      <p:sp>
        <p:nvSpPr>
          <p:cNvPr id="13" name="TextBox 12">
            <a:extLst>
              <a:ext uri="{FF2B5EF4-FFF2-40B4-BE49-F238E27FC236}">
                <a16:creationId xmlns:a16="http://schemas.microsoft.com/office/drawing/2014/main" id="{D11F2610-70E5-4A75-9AEA-81276AD8E11D}"/>
              </a:ext>
            </a:extLst>
          </p:cNvPr>
          <p:cNvSpPr txBox="1"/>
          <p:nvPr/>
        </p:nvSpPr>
        <p:spPr>
          <a:xfrm>
            <a:off x="-31620" y="1026536"/>
            <a:ext cx="2857638" cy="4555093"/>
          </a:xfrm>
          <a:prstGeom prst="rect">
            <a:avLst/>
          </a:prstGeom>
          <a:noFill/>
        </p:spPr>
        <p:txBody>
          <a:bodyPr wrap="square" rtlCol="0">
            <a:spAutoFit/>
          </a:bodyPr>
          <a:lstStyle/>
          <a:p>
            <a:r>
              <a:rPr lang="en-US" sz="2000" b="1" dirty="0"/>
              <a:t>        Available actions (5):</a:t>
            </a:r>
          </a:p>
          <a:p>
            <a:pPr marL="285750" indent="-285750">
              <a:buFontTx/>
              <a:buChar char="-"/>
            </a:pPr>
            <a:r>
              <a:rPr lang="en-US" dirty="0"/>
              <a:t>Take a Snapshot (left pedal)</a:t>
            </a:r>
          </a:p>
          <a:p>
            <a:pPr marL="285750" indent="-285750">
              <a:buFontTx/>
              <a:buChar char="-"/>
            </a:pPr>
            <a:r>
              <a:rPr lang="en-US" dirty="0"/>
              <a:t>Start a recording (right pedal) </a:t>
            </a:r>
          </a:p>
          <a:p>
            <a:pPr marL="285750" indent="-285750">
              <a:buFontTx/>
              <a:buChar char="-"/>
            </a:pPr>
            <a:r>
              <a:rPr lang="en-US" dirty="0"/>
              <a:t>Pull up the surgery phase carousel (middle pedal click) </a:t>
            </a:r>
          </a:p>
          <a:p>
            <a:pPr marL="285750" indent="-285750">
              <a:buFontTx/>
              <a:buChar char="-"/>
            </a:pPr>
            <a:r>
              <a:rPr lang="en-US" dirty="0"/>
              <a:t>Open control menu (e.g. function menu, settings menu, settings tab – drag cursor and hover using pad)</a:t>
            </a:r>
          </a:p>
          <a:p>
            <a:pPr marL="285750" indent="-285750">
              <a:buFontTx/>
              <a:buChar char="-"/>
            </a:pPr>
            <a:r>
              <a:rPr lang="en-US" dirty="0"/>
              <a:t>Exit/Power down (in the works)</a:t>
            </a:r>
          </a:p>
          <a:p>
            <a:pPr marL="285750" indent="-285750">
              <a:buFontTx/>
              <a:buChar char="-"/>
            </a:pPr>
            <a:endParaRPr lang="en-US" dirty="0"/>
          </a:p>
        </p:txBody>
      </p:sp>
      <p:sp>
        <p:nvSpPr>
          <p:cNvPr id="15" name="TextBox 14">
            <a:extLst>
              <a:ext uri="{FF2B5EF4-FFF2-40B4-BE49-F238E27FC236}">
                <a16:creationId xmlns:a16="http://schemas.microsoft.com/office/drawing/2014/main" id="{582A5123-22E9-46E1-BAD4-3235F054C300}"/>
              </a:ext>
            </a:extLst>
          </p:cNvPr>
          <p:cNvSpPr txBox="1"/>
          <p:nvPr/>
        </p:nvSpPr>
        <p:spPr>
          <a:xfrm>
            <a:off x="177421" y="124256"/>
            <a:ext cx="6505755" cy="400110"/>
          </a:xfrm>
          <a:prstGeom prst="rect">
            <a:avLst/>
          </a:prstGeom>
          <a:noFill/>
        </p:spPr>
        <p:txBody>
          <a:bodyPr wrap="none" rtlCol="0">
            <a:spAutoFit/>
          </a:bodyPr>
          <a:lstStyle/>
          <a:p>
            <a:r>
              <a:rPr lang="en-US" sz="2000" b="1" dirty="0">
                <a:solidFill>
                  <a:schemeClr val="accent6"/>
                </a:solidFill>
              </a:rPr>
              <a:t>After Splash screen: Default Configuration of Surgeon View </a:t>
            </a:r>
          </a:p>
        </p:txBody>
      </p:sp>
      <p:cxnSp>
        <p:nvCxnSpPr>
          <p:cNvPr id="17" name="Straight Arrow Connector 16">
            <a:extLst>
              <a:ext uri="{FF2B5EF4-FFF2-40B4-BE49-F238E27FC236}">
                <a16:creationId xmlns:a16="http://schemas.microsoft.com/office/drawing/2014/main" id="{9B94FEBA-C135-46EE-98E4-DB39ADBB55FB}"/>
              </a:ext>
            </a:extLst>
          </p:cNvPr>
          <p:cNvCxnSpPr/>
          <p:nvPr/>
        </p:nvCxnSpPr>
        <p:spPr>
          <a:xfrm>
            <a:off x="6096000" y="4856553"/>
            <a:ext cx="0" cy="8209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EA722BD-9CD6-4D3B-92AD-57835A1347B5}"/>
              </a:ext>
            </a:extLst>
          </p:cNvPr>
          <p:cNvSpPr txBox="1"/>
          <p:nvPr/>
        </p:nvSpPr>
        <p:spPr>
          <a:xfrm>
            <a:off x="2945386" y="4901327"/>
            <a:ext cx="2592198" cy="1815882"/>
          </a:xfrm>
          <a:prstGeom prst="rect">
            <a:avLst/>
          </a:prstGeom>
          <a:noFill/>
        </p:spPr>
        <p:txBody>
          <a:bodyPr wrap="square" rtlCol="0">
            <a:spAutoFit/>
          </a:bodyPr>
          <a:lstStyle/>
          <a:p>
            <a:r>
              <a:rPr lang="en-US" sz="1600" dirty="0"/>
              <a:t>This distance I think is subject to vary in the implementation, but I would generally recommend a limit of no further than 15 degrees from the center of the main projection space. </a:t>
            </a:r>
          </a:p>
        </p:txBody>
      </p:sp>
      <p:cxnSp>
        <p:nvCxnSpPr>
          <p:cNvPr id="20" name="Straight Connector 19">
            <a:extLst>
              <a:ext uri="{FF2B5EF4-FFF2-40B4-BE49-F238E27FC236}">
                <a16:creationId xmlns:a16="http://schemas.microsoft.com/office/drawing/2014/main" id="{2C9BBFA7-1151-4237-BA73-82435BFA571C}"/>
              </a:ext>
            </a:extLst>
          </p:cNvPr>
          <p:cNvCxnSpPr/>
          <p:nvPr/>
        </p:nvCxnSpPr>
        <p:spPr>
          <a:xfrm flipV="1">
            <a:off x="5447952" y="5117910"/>
            <a:ext cx="648048" cy="46371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60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9" cy="6857999"/>
          </a:xfrm>
          <a:prstGeom prst="rect">
            <a:avLst/>
          </a:prstGeom>
        </p:spPr>
      </p:pic>
      <p:sp>
        <p:nvSpPr>
          <p:cNvPr id="2" name="TextBox 1">
            <a:extLst>
              <a:ext uri="{FF2B5EF4-FFF2-40B4-BE49-F238E27FC236}">
                <a16:creationId xmlns:a16="http://schemas.microsoft.com/office/drawing/2014/main" id="{D7C276CC-1843-435F-BE76-BB932E294A5D}"/>
              </a:ext>
            </a:extLst>
          </p:cNvPr>
          <p:cNvSpPr txBox="1"/>
          <p:nvPr/>
        </p:nvSpPr>
        <p:spPr>
          <a:xfrm>
            <a:off x="9362364" y="1501254"/>
            <a:ext cx="2593075" cy="4801314"/>
          </a:xfrm>
          <a:prstGeom prst="rect">
            <a:avLst/>
          </a:prstGeom>
          <a:noFill/>
        </p:spPr>
        <p:txBody>
          <a:bodyPr wrap="square" rtlCol="0">
            <a:spAutoFit/>
          </a:bodyPr>
          <a:lstStyle/>
          <a:p>
            <a:r>
              <a:rPr lang="en-US" dirty="0"/>
              <a:t>This is a sub-menu that I thought could handle any parameter changes relevant to the input of either the IR camera or the visible light camera. Basically, our composite overlay settings independent from the laser settings. After reviewing, I will want to bring this down to only three (3) categories, so that the buttons may be larger, easier to navigate, and better targeted for the use cases.  </a:t>
            </a:r>
          </a:p>
        </p:txBody>
      </p:sp>
      <p:cxnSp>
        <p:nvCxnSpPr>
          <p:cNvPr id="4" name="Straight Arrow Connector 3">
            <a:extLst>
              <a:ext uri="{FF2B5EF4-FFF2-40B4-BE49-F238E27FC236}">
                <a16:creationId xmlns:a16="http://schemas.microsoft.com/office/drawing/2014/main" id="{BF1EEFCA-C2D2-4C5C-B067-D92073E1A14F}"/>
              </a:ext>
            </a:extLst>
          </p:cNvPr>
          <p:cNvCxnSpPr>
            <a:cxnSpLocks/>
          </p:cNvCxnSpPr>
          <p:nvPr/>
        </p:nvCxnSpPr>
        <p:spPr>
          <a:xfrm>
            <a:off x="7765576" y="1692322"/>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6FE7518-0DDC-4E13-B78F-AC6E01D4EE0D}"/>
              </a:ext>
            </a:extLst>
          </p:cNvPr>
          <p:cNvCxnSpPr>
            <a:cxnSpLocks/>
          </p:cNvCxnSpPr>
          <p:nvPr/>
        </p:nvCxnSpPr>
        <p:spPr>
          <a:xfrm>
            <a:off x="6687403" y="1692322"/>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10DC562-42BA-496C-93EB-3DB75E9DFD10}"/>
              </a:ext>
            </a:extLst>
          </p:cNvPr>
          <p:cNvCxnSpPr/>
          <p:nvPr/>
        </p:nvCxnSpPr>
        <p:spPr>
          <a:xfrm>
            <a:off x="5609230" y="1692322"/>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6E654C-E4E7-45B8-A672-FD0077BAAD89}"/>
              </a:ext>
            </a:extLst>
          </p:cNvPr>
          <p:cNvCxnSpPr/>
          <p:nvPr/>
        </p:nvCxnSpPr>
        <p:spPr>
          <a:xfrm>
            <a:off x="4531057" y="1692322"/>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D33F4C0-AEE2-4A9A-8C28-B651F8542737}"/>
              </a:ext>
            </a:extLst>
          </p:cNvPr>
          <p:cNvCxnSpPr/>
          <p:nvPr/>
        </p:nvCxnSpPr>
        <p:spPr>
          <a:xfrm>
            <a:off x="3452884" y="1694596"/>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01EE6BA-F88C-41CE-B3F3-2059280B8FC4}"/>
              </a:ext>
            </a:extLst>
          </p:cNvPr>
          <p:cNvSpPr txBox="1"/>
          <p:nvPr/>
        </p:nvSpPr>
        <p:spPr>
          <a:xfrm>
            <a:off x="236560" y="244859"/>
            <a:ext cx="4949817" cy="400110"/>
          </a:xfrm>
          <a:prstGeom prst="rect">
            <a:avLst/>
          </a:prstGeom>
          <a:noFill/>
        </p:spPr>
        <p:txBody>
          <a:bodyPr wrap="none" rtlCol="0">
            <a:spAutoFit/>
          </a:bodyPr>
          <a:lstStyle/>
          <a:p>
            <a:r>
              <a:rPr lang="en-US" sz="2000" b="1" dirty="0">
                <a:solidFill>
                  <a:schemeClr val="accent6"/>
                </a:solidFill>
              </a:rPr>
              <a:t>Surgeon view – Cam settings sub-menu open</a:t>
            </a:r>
          </a:p>
        </p:txBody>
      </p:sp>
      <p:sp>
        <p:nvSpPr>
          <p:cNvPr id="12" name="TextBox 11">
            <a:extLst>
              <a:ext uri="{FF2B5EF4-FFF2-40B4-BE49-F238E27FC236}">
                <a16:creationId xmlns:a16="http://schemas.microsoft.com/office/drawing/2014/main" id="{DE39CA8B-2E49-493A-8F59-5F011615444E}"/>
              </a:ext>
            </a:extLst>
          </p:cNvPr>
          <p:cNvSpPr txBox="1"/>
          <p:nvPr/>
        </p:nvSpPr>
        <p:spPr>
          <a:xfrm>
            <a:off x="4085657" y="1316588"/>
            <a:ext cx="4722125" cy="369332"/>
          </a:xfrm>
          <a:prstGeom prst="rect">
            <a:avLst/>
          </a:prstGeom>
          <a:noFill/>
        </p:spPr>
        <p:txBody>
          <a:bodyPr wrap="square" rtlCol="0">
            <a:spAutoFit/>
          </a:bodyPr>
          <a:lstStyle/>
          <a:p>
            <a:r>
              <a:rPr lang="en-US" dirty="0"/>
              <a:t>Same width limit here as the other menus. </a:t>
            </a:r>
          </a:p>
        </p:txBody>
      </p:sp>
      <p:sp>
        <p:nvSpPr>
          <p:cNvPr id="13" name="TextBox 12">
            <a:extLst>
              <a:ext uri="{FF2B5EF4-FFF2-40B4-BE49-F238E27FC236}">
                <a16:creationId xmlns:a16="http://schemas.microsoft.com/office/drawing/2014/main" id="{086231D3-A12B-420B-857B-14903B84E156}"/>
              </a:ext>
            </a:extLst>
          </p:cNvPr>
          <p:cNvSpPr txBox="1"/>
          <p:nvPr/>
        </p:nvSpPr>
        <p:spPr>
          <a:xfrm>
            <a:off x="272956" y="1160059"/>
            <a:ext cx="2857638" cy="1785104"/>
          </a:xfrm>
          <a:prstGeom prst="rect">
            <a:avLst/>
          </a:prstGeom>
          <a:noFill/>
        </p:spPr>
        <p:txBody>
          <a:bodyPr wrap="square" rtlCol="0">
            <a:spAutoFit/>
          </a:bodyPr>
          <a:lstStyle/>
          <a:p>
            <a:r>
              <a:rPr lang="en-US" sz="2000" b="1" dirty="0"/>
              <a:t>        Available actions (2):</a:t>
            </a:r>
          </a:p>
          <a:p>
            <a:pPr marL="285750" indent="-285750">
              <a:buFontTx/>
              <a:buChar char="-"/>
            </a:pPr>
            <a:r>
              <a:rPr lang="en-US" dirty="0"/>
              <a:t>Select a setting from the sub-menu (cursor)</a:t>
            </a:r>
          </a:p>
          <a:p>
            <a:pPr marL="285750" indent="-285750">
              <a:buFontTx/>
              <a:buChar char="-"/>
            </a:pPr>
            <a:r>
              <a:rPr lang="en-US" dirty="0"/>
              <a:t>Back out of the submenu (middle pedal, click icon again)</a:t>
            </a:r>
          </a:p>
        </p:txBody>
      </p:sp>
      <p:cxnSp>
        <p:nvCxnSpPr>
          <p:cNvPr id="15" name="Straight Arrow Connector 14">
            <a:extLst>
              <a:ext uri="{FF2B5EF4-FFF2-40B4-BE49-F238E27FC236}">
                <a16:creationId xmlns:a16="http://schemas.microsoft.com/office/drawing/2014/main" id="{78789381-A32F-46E1-B171-5452A797E236}"/>
              </a:ext>
            </a:extLst>
          </p:cNvPr>
          <p:cNvCxnSpPr/>
          <p:nvPr/>
        </p:nvCxnSpPr>
        <p:spPr>
          <a:xfrm flipH="1">
            <a:off x="7765576" y="4926842"/>
            <a:ext cx="10781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DAE9A9A-04C5-4B9C-A18F-AD6E31648152}"/>
              </a:ext>
            </a:extLst>
          </p:cNvPr>
          <p:cNvSpPr txBox="1"/>
          <p:nvPr/>
        </p:nvSpPr>
        <p:spPr>
          <a:xfrm>
            <a:off x="7670043" y="4954138"/>
            <a:ext cx="1296536" cy="646331"/>
          </a:xfrm>
          <a:prstGeom prst="rect">
            <a:avLst/>
          </a:prstGeom>
          <a:noFill/>
        </p:spPr>
        <p:txBody>
          <a:bodyPr wrap="square" rtlCol="0">
            <a:spAutoFit/>
          </a:bodyPr>
          <a:lstStyle/>
          <a:p>
            <a:r>
              <a:rPr lang="en-US" dirty="0"/>
              <a:t>Swipe Animation</a:t>
            </a:r>
          </a:p>
        </p:txBody>
      </p:sp>
    </p:spTree>
    <p:extLst>
      <p:ext uri="{BB962C8B-B14F-4D97-AF65-F5344CB8AC3E}">
        <p14:creationId xmlns:p14="http://schemas.microsoft.com/office/powerpoint/2010/main" val="42129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6" cy="6857997"/>
          </a:xfrm>
          <a:prstGeom prst="rect">
            <a:avLst/>
          </a:prstGeom>
        </p:spPr>
      </p:pic>
      <p:cxnSp>
        <p:nvCxnSpPr>
          <p:cNvPr id="4" name="Straight Arrow Connector 3">
            <a:extLst>
              <a:ext uri="{FF2B5EF4-FFF2-40B4-BE49-F238E27FC236}">
                <a16:creationId xmlns:a16="http://schemas.microsoft.com/office/drawing/2014/main" id="{4305BA82-A2DF-44AB-8D6A-A3568C361200}"/>
              </a:ext>
            </a:extLst>
          </p:cNvPr>
          <p:cNvCxnSpPr/>
          <p:nvPr/>
        </p:nvCxnSpPr>
        <p:spPr>
          <a:xfrm flipV="1">
            <a:off x="7492621" y="2115403"/>
            <a:ext cx="0" cy="723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EAA7BA-6549-4DBA-97AF-BA70BDB677A9}"/>
              </a:ext>
            </a:extLst>
          </p:cNvPr>
          <p:cNvSpPr txBox="1"/>
          <p:nvPr/>
        </p:nvSpPr>
        <p:spPr>
          <a:xfrm>
            <a:off x="5691117" y="2015403"/>
            <a:ext cx="1801504" cy="1754326"/>
          </a:xfrm>
          <a:prstGeom prst="rect">
            <a:avLst/>
          </a:prstGeom>
          <a:noFill/>
        </p:spPr>
        <p:txBody>
          <a:bodyPr wrap="square" rtlCol="0">
            <a:spAutoFit/>
          </a:bodyPr>
          <a:lstStyle/>
          <a:p>
            <a:r>
              <a:rPr lang="en-US" dirty="0"/>
              <a:t>Sub-menu title changes appearance and swipes up to the top, other content fades in </a:t>
            </a:r>
          </a:p>
        </p:txBody>
      </p:sp>
      <p:sp>
        <p:nvSpPr>
          <p:cNvPr id="7" name="TextBox 6">
            <a:extLst>
              <a:ext uri="{FF2B5EF4-FFF2-40B4-BE49-F238E27FC236}">
                <a16:creationId xmlns:a16="http://schemas.microsoft.com/office/drawing/2014/main" id="{530D4E3E-E362-46AE-82B7-357E87544052}"/>
              </a:ext>
            </a:extLst>
          </p:cNvPr>
          <p:cNvSpPr txBox="1"/>
          <p:nvPr/>
        </p:nvSpPr>
        <p:spPr>
          <a:xfrm>
            <a:off x="272956" y="1289951"/>
            <a:ext cx="2857638" cy="4278094"/>
          </a:xfrm>
          <a:prstGeom prst="rect">
            <a:avLst/>
          </a:prstGeom>
          <a:noFill/>
        </p:spPr>
        <p:txBody>
          <a:bodyPr wrap="square" rtlCol="0">
            <a:spAutoFit/>
          </a:bodyPr>
          <a:lstStyle/>
          <a:p>
            <a:r>
              <a:rPr lang="en-US" sz="2000" b="1" dirty="0"/>
              <a:t>        Available actions (3):</a:t>
            </a:r>
          </a:p>
          <a:p>
            <a:pPr marL="285750" indent="-285750">
              <a:buFontTx/>
              <a:buChar char="-"/>
            </a:pPr>
            <a:r>
              <a:rPr lang="en-US" dirty="0"/>
              <a:t>Adjust value down (left on foot pedal)</a:t>
            </a:r>
          </a:p>
          <a:p>
            <a:pPr marL="285750" indent="-285750">
              <a:buFontTx/>
              <a:buChar char="-"/>
            </a:pPr>
            <a:r>
              <a:rPr lang="en-US" dirty="0"/>
              <a:t>Adjust value up (right on foot pedal)</a:t>
            </a:r>
          </a:p>
          <a:p>
            <a:pPr marL="285750" indent="-285750">
              <a:buFontTx/>
              <a:buChar char="-"/>
            </a:pPr>
            <a:r>
              <a:rPr lang="en-US" dirty="0"/>
              <a:t>Back out of parameter edit (back button with cursor)</a:t>
            </a:r>
            <a:br>
              <a:rPr lang="en-US" dirty="0"/>
            </a:br>
            <a:endParaRPr lang="en-US" dirty="0"/>
          </a:p>
          <a:p>
            <a:r>
              <a:rPr lang="en-US" dirty="0"/>
              <a:t>     OR</a:t>
            </a:r>
            <a:br>
              <a:rPr lang="en-US" dirty="0"/>
            </a:br>
            <a:endParaRPr lang="en-US" dirty="0"/>
          </a:p>
          <a:p>
            <a:pPr marL="285750" indent="-285750">
              <a:buFontTx/>
              <a:buChar char="-"/>
            </a:pPr>
            <a:r>
              <a:rPr lang="en-US" dirty="0"/>
              <a:t>Select back button (middle pedal)</a:t>
            </a:r>
          </a:p>
          <a:p>
            <a:pPr marL="285750" indent="-285750">
              <a:buFontTx/>
              <a:buChar char="-"/>
            </a:pPr>
            <a:r>
              <a:rPr lang="en-US" dirty="0"/>
              <a:t>Confirm back (second click middle pedal)</a:t>
            </a:r>
          </a:p>
        </p:txBody>
      </p:sp>
      <p:sp>
        <p:nvSpPr>
          <p:cNvPr id="8" name="TextBox 7">
            <a:extLst>
              <a:ext uri="{FF2B5EF4-FFF2-40B4-BE49-F238E27FC236}">
                <a16:creationId xmlns:a16="http://schemas.microsoft.com/office/drawing/2014/main" id="{470401BE-40DC-4915-ACB1-654850FD4B64}"/>
              </a:ext>
            </a:extLst>
          </p:cNvPr>
          <p:cNvSpPr txBox="1"/>
          <p:nvPr/>
        </p:nvSpPr>
        <p:spPr>
          <a:xfrm>
            <a:off x="236560" y="244859"/>
            <a:ext cx="4998612" cy="400110"/>
          </a:xfrm>
          <a:prstGeom prst="rect">
            <a:avLst/>
          </a:prstGeom>
          <a:noFill/>
        </p:spPr>
        <p:txBody>
          <a:bodyPr wrap="none" rtlCol="0">
            <a:spAutoFit/>
          </a:bodyPr>
          <a:lstStyle/>
          <a:p>
            <a:r>
              <a:rPr lang="en-US" sz="2000" b="1" dirty="0">
                <a:solidFill>
                  <a:schemeClr val="accent6"/>
                </a:solidFill>
              </a:rPr>
              <a:t>Surgeon view – Cam settings parameter open</a:t>
            </a:r>
          </a:p>
        </p:txBody>
      </p:sp>
      <p:cxnSp>
        <p:nvCxnSpPr>
          <p:cNvPr id="10" name="Straight Arrow Connector 9">
            <a:extLst>
              <a:ext uri="{FF2B5EF4-FFF2-40B4-BE49-F238E27FC236}">
                <a16:creationId xmlns:a16="http://schemas.microsoft.com/office/drawing/2014/main" id="{A64566ED-AD7E-45FC-A62C-B3976576F37C}"/>
              </a:ext>
            </a:extLst>
          </p:cNvPr>
          <p:cNvCxnSpPr/>
          <p:nvPr/>
        </p:nvCxnSpPr>
        <p:spPr>
          <a:xfrm flipH="1">
            <a:off x="7629099" y="5036024"/>
            <a:ext cx="12555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BBDBE65-E05B-4DED-BA36-CEB49E678405}"/>
              </a:ext>
            </a:extLst>
          </p:cNvPr>
          <p:cNvSpPr txBox="1"/>
          <p:nvPr/>
        </p:nvSpPr>
        <p:spPr>
          <a:xfrm>
            <a:off x="7601803" y="5268036"/>
            <a:ext cx="1255594" cy="646331"/>
          </a:xfrm>
          <a:prstGeom prst="rect">
            <a:avLst/>
          </a:prstGeom>
          <a:noFill/>
        </p:spPr>
        <p:txBody>
          <a:bodyPr wrap="square" rtlCol="0">
            <a:spAutoFit/>
          </a:bodyPr>
          <a:lstStyle/>
          <a:p>
            <a:r>
              <a:rPr lang="en-US" dirty="0"/>
              <a:t>Swipe animation</a:t>
            </a:r>
          </a:p>
        </p:txBody>
      </p:sp>
      <p:sp>
        <p:nvSpPr>
          <p:cNvPr id="13" name="TextBox 12">
            <a:extLst>
              <a:ext uri="{FF2B5EF4-FFF2-40B4-BE49-F238E27FC236}">
                <a16:creationId xmlns:a16="http://schemas.microsoft.com/office/drawing/2014/main" id="{AB005236-DACA-4402-AF49-3A7E525B4D33}"/>
              </a:ext>
            </a:extLst>
          </p:cNvPr>
          <p:cNvSpPr txBox="1"/>
          <p:nvPr/>
        </p:nvSpPr>
        <p:spPr>
          <a:xfrm>
            <a:off x="9521591" y="76411"/>
            <a:ext cx="2433849" cy="6924973"/>
          </a:xfrm>
          <a:prstGeom prst="rect">
            <a:avLst/>
          </a:prstGeom>
          <a:noFill/>
        </p:spPr>
        <p:txBody>
          <a:bodyPr wrap="square" rtlCol="0">
            <a:spAutoFit/>
          </a:bodyPr>
          <a:lstStyle/>
          <a:p>
            <a:r>
              <a:rPr lang="en-US" dirty="0"/>
              <a:t>Slider-based parameter editing -  </a:t>
            </a:r>
            <a:br>
              <a:rPr lang="en-US" dirty="0"/>
            </a:br>
            <a:r>
              <a:rPr lang="en-US" dirty="0"/>
              <a:t>For parameter classes that only have a single scale to edit, a single large, vertically arranged slider is the best way to enhance visibility while minimizing intrusion into the visual working space. </a:t>
            </a:r>
            <a:br>
              <a:rPr lang="en-US" dirty="0"/>
            </a:br>
            <a:br>
              <a:rPr lang="en-US" dirty="0"/>
            </a:br>
            <a:r>
              <a:rPr lang="en-US" sz="1600" dirty="0"/>
              <a:t>The slider I’ve specified here contains five graphic elements for visibility: </a:t>
            </a:r>
          </a:p>
          <a:p>
            <a:r>
              <a:rPr lang="en-US" sz="1600" dirty="0">
                <a:solidFill>
                  <a:srgbClr val="FF0000"/>
                </a:solidFill>
              </a:rPr>
              <a:t>1</a:t>
            </a:r>
            <a:r>
              <a:rPr lang="en-US" sz="1600" dirty="0"/>
              <a:t>) An inclusionary (&lt;) limit bar represented by the black, </a:t>
            </a:r>
            <a:br>
              <a:rPr lang="en-US" sz="1600" dirty="0"/>
            </a:br>
            <a:r>
              <a:rPr lang="en-US" sz="1600" dirty="0">
                <a:solidFill>
                  <a:srgbClr val="FF0000"/>
                </a:solidFill>
              </a:rPr>
              <a:t>2</a:t>
            </a:r>
            <a:r>
              <a:rPr lang="en-US" sz="1600" dirty="0"/>
              <a:t>)an exclusionary(&gt;) limit bar represented by the white, </a:t>
            </a:r>
          </a:p>
          <a:p>
            <a:r>
              <a:rPr lang="en-US" dirty="0">
                <a:solidFill>
                  <a:srgbClr val="FF0000"/>
                </a:solidFill>
              </a:rPr>
              <a:t>3</a:t>
            </a:r>
            <a:r>
              <a:rPr lang="en-US" dirty="0"/>
              <a:t>) </a:t>
            </a:r>
            <a:r>
              <a:rPr lang="en-US" sz="1600" dirty="0"/>
              <a:t>A large, imprecise handle (center white) </a:t>
            </a:r>
          </a:p>
          <a:p>
            <a:r>
              <a:rPr lang="en-US" sz="1600" dirty="0">
                <a:solidFill>
                  <a:srgbClr val="FF0000"/>
                </a:solidFill>
              </a:rPr>
              <a:t>4</a:t>
            </a:r>
            <a:r>
              <a:rPr lang="en-US" sz="1600" dirty="0"/>
              <a:t>) Background </a:t>
            </a:r>
            <a:br>
              <a:rPr lang="en-US" sz="1600" dirty="0"/>
            </a:br>
            <a:r>
              <a:rPr lang="en-US" sz="1600" dirty="0">
                <a:solidFill>
                  <a:srgbClr val="FF0000"/>
                </a:solidFill>
              </a:rPr>
              <a:t>5</a:t>
            </a:r>
            <a:r>
              <a:rPr lang="en-US" sz="1600" dirty="0"/>
              <a:t>) Callout with exact value  </a:t>
            </a:r>
            <a:endParaRPr lang="en-US" dirty="0"/>
          </a:p>
        </p:txBody>
      </p:sp>
      <p:sp>
        <p:nvSpPr>
          <p:cNvPr id="14" name="TextBox 13">
            <a:extLst>
              <a:ext uri="{FF2B5EF4-FFF2-40B4-BE49-F238E27FC236}">
                <a16:creationId xmlns:a16="http://schemas.microsoft.com/office/drawing/2014/main" id="{A7B9CC4A-3E0F-4B87-98C0-51079AD02D2B}"/>
              </a:ext>
            </a:extLst>
          </p:cNvPr>
          <p:cNvSpPr txBox="1"/>
          <p:nvPr/>
        </p:nvSpPr>
        <p:spPr>
          <a:xfrm>
            <a:off x="8106770" y="3354231"/>
            <a:ext cx="245660" cy="369332"/>
          </a:xfrm>
          <a:prstGeom prst="rect">
            <a:avLst/>
          </a:prstGeom>
          <a:noFill/>
        </p:spPr>
        <p:txBody>
          <a:bodyPr wrap="square" rtlCol="0">
            <a:spAutoFit/>
          </a:bodyPr>
          <a:lstStyle/>
          <a:p>
            <a:r>
              <a:rPr lang="en-US" dirty="0">
                <a:solidFill>
                  <a:srgbClr val="FF0000"/>
                </a:solidFill>
              </a:rPr>
              <a:t>1</a:t>
            </a:r>
          </a:p>
        </p:txBody>
      </p:sp>
      <p:sp>
        <p:nvSpPr>
          <p:cNvPr id="15" name="TextBox 14">
            <a:extLst>
              <a:ext uri="{FF2B5EF4-FFF2-40B4-BE49-F238E27FC236}">
                <a16:creationId xmlns:a16="http://schemas.microsoft.com/office/drawing/2014/main" id="{741A74A1-3F2D-4A67-91F4-240697E4BFAA}"/>
              </a:ext>
            </a:extLst>
          </p:cNvPr>
          <p:cNvSpPr txBox="1"/>
          <p:nvPr/>
        </p:nvSpPr>
        <p:spPr>
          <a:xfrm>
            <a:off x="8106770" y="2449352"/>
            <a:ext cx="245660" cy="369332"/>
          </a:xfrm>
          <a:prstGeom prst="rect">
            <a:avLst/>
          </a:prstGeom>
          <a:noFill/>
        </p:spPr>
        <p:txBody>
          <a:bodyPr wrap="square" rtlCol="0">
            <a:spAutoFit/>
          </a:bodyPr>
          <a:lstStyle/>
          <a:p>
            <a:r>
              <a:rPr lang="en-US" dirty="0">
                <a:solidFill>
                  <a:srgbClr val="FF0000"/>
                </a:solidFill>
              </a:rPr>
              <a:t>2</a:t>
            </a:r>
          </a:p>
        </p:txBody>
      </p:sp>
      <p:sp>
        <p:nvSpPr>
          <p:cNvPr id="16" name="TextBox 15">
            <a:extLst>
              <a:ext uri="{FF2B5EF4-FFF2-40B4-BE49-F238E27FC236}">
                <a16:creationId xmlns:a16="http://schemas.microsoft.com/office/drawing/2014/main" id="{1530DAF6-7AED-4A50-A48F-A027EDF8F0B7}"/>
              </a:ext>
            </a:extLst>
          </p:cNvPr>
          <p:cNvSpPr txBox="1"/>
          <p:nvPr/>
        </p:nvSpPr>
        <p:spPr>
          <a:xfrm>
            <a:off x="8106769" y="2794798"/>
            <a:ext cx="245660" cy="369332"/>
          </a:xfrm>
          <a:prstGeom prst="rect">
            <a:avLst/>
          </a:prstGeom>
          <a:noFill/>
        </p:spPr>
        <p:txBody>
          <a:bodyPr wrap="square" rtlCol="0">
            <a:spAutoFit/>
          </a:bodyPr>
          <a:lstStyle/>
          <a:p>
            <a:r>
              <a:rPr lang="en-US" dirty="0">
                <a:solidFill>
                  <a:srgbClr val="FF0000"/>
                </a:solidFill>
              </a:rPr>
              <a:t>3</a:t>
            </a:r>
          </a:p>
        </p:txBody>
      </p:sp>
      <p:sp>
        <p:nvSpPr>
          <p:cNvPr id="17" name="TextBox 16">
            <a:extLst>
              <a:ext uri="{FF2B5EF4-FFF2-40B4-BE49-F238E27FC236}">
                <a16:creationId xmlns:a16="http://schemas.microsoft.com/office/drawing/2014/main" id="{343A01A9-6DF3-41E2-8ACB-3B535E4AAAB9}"/>
              </a:ext>
            </a:extLst>
          </p:cNvPr>
          <p:cNvSpPr txBox="1"/>
          <p:nvPr/>
        </p:nvSpPr>
        <p:spPr>
          <a:xfrm>
            <a:off x="7825569" y="3828742"/>
            <a:ext cx="245660" cy="369332"/>
          </a:xfrm>
          <a:prstGeom prst="rect">
            <a:avLst/>
          </a:prstGeom>
          <a:noFill/>
        </p:spPr>
        <p:txBody>
          <a:bodyPr wrap="square" rtlCol="0">
            <a:spAutoFit/>
          </a:bodyPr>
          <a:lstStyle/>
          <a:p>
            <a:r>
              <a:rPr lang="en-US" dirty="0">
                <a:solidFill>
                  <a:srgbClr val="FF0000"/>
                </a:solidFill>
              </a:rPr>
              <a:t>4</a:t>
            </a:r>
          </a:p>
        </p:txBody>
      </p:sp>
      <p:sp>
        <p:nvSpPr>
          <p:cNvPr id="18" name="TextBox 17">
            <a:extLst>
              <a:ext uri="{FF2B5EF4-FFF2-40B4-BE49-F238E27FC236}">
                <a16:creationId xmlns:a16="http://schemas.microsoft.com/office/drawing/2014/main" id="{07A94E7A-F16D-4D77-9FB1-11A8E15D78DA}"/>
              </a:ext>
            </a:extLst>
          </p:cNvPr>
          <p:cNvSpPr txBox="1"/>
          <p:nvPr/>
        </p:nvSpPr>
        <p:spPr>
          <a:xfrm>
            <a:off x="8630363" y="2707900"/>
            <a:ext cx="245660" cy="369332"/>
          </a:xfrm>
          <a:prstGeom prst="rect">
            <a:avLst/>
          </a:prstGeom>
          <a:noFill/>
        </p:spPr>
        <p:txBody>
          <a:bodyPr wrap="square" rtlCol="0">
            <a:spAutoFit/>
          </a:bodyPr>
          <a:lstStyle/>
          <a:p>
            <a:r>
              <a:rPr lang="en-US" dirty="0">
                <a:solidFill>
                  <a:srgbClr val="FF0000"/>
                </a:solidFill>
              </a:rPr>
              <a:t>5</a:t>
            </a:r>
          </a:p>
        </p:txBody>
      </p:sp>
    </p:spTree>
    <p:extLst>
      <p:ext uri="{BB962C8B-B14F-4D97-AF65-F5344CB8AC3E}">
        <p14:creationId xmlns:p14="http://schemas.microsoft.com/office/powerpoint/2010/main" val="270871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8" cy="6857999"/>
          </a:xfrm>
          <a:prstGeom prst="rect">
            <a:avLst/>
          </a:prstGeom>
        </p:spPr>
      </p:pic>
      <p:sp>
        <p:nvSpPr>
          <p:cNvPr id="2" name="TextBox 1">
            <a:extLst>
              <a:ext uri="{FF2B5EF4-FFF2-40B4-BE49-F238E27FC236}">
                <a16:creationId xmlns:a16="http://schemas.microsoft.com/office/drawing/2014/main" id="{A6941471-B19A-43A4-A0FB-C8126E2BD690}"/>
              </a:ext>
            </a:extLst>
          </p:cNvPr>
          <p:cNvSpPr txBox="1"/>
          <p:nvPr/>
        </p:nvSpPr>
        <p:spPr>
          <a:xfrm>
            <a:off x="2888775" y="102779"/>
            <a:ext cx="6414448" cy="1569660"/>
          </a:xfrm>
          <a:prstGeom prst="rect">
            <a:avLst/>
          </a:prstGeom>
          <a:noFill/>
        </p:spPr>
        <p:txBody>
          <a:bodyPr wrap="square" rtlCol="0">
            <a:spAutoFit/>
          </a:bodyPr>
          <a:lstStyle/>
          <a:p>
            <a:pPr algn="ctr"/>
            <a:r>
              <a:rPr lang="en-US" sz="4800" dirty="0">
                <a:solidFill>
                  <a:srgbClr val="FF0000"/>
                </a:solidFill>
              </a:rPr>
              <a:t>HIDDEN – OLD DESIGN, DO NOT USE</a:t>
            </a:r>
          </a:p>
        </p:txBody>
      </p:sp>
    </p:spTree>
    <p:extLst>
      <p:ext uri="{BB962C8B-B14F-4D97-AF65-F5344CB8AC3E}">
        <p14:creationId xmlns:p14="http://schemas.microsoft.com/office/powerpoint/2010/main" val="352217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1" y="0"/>
            <a:ext cx="8572498" cy="6857998"/>
          </a:xfrm>
          <a:prstGeom prst="rect">
            <a:avLst/>
          </a:prstGeom>
        </p:spPr>
      </p:pic>
      <p:sp>
        <p:nvSpPr>
          <p:cNvPr id="3" name="TextBox 2">
            <a:extLst>
              <a:ext uri="{FF2B5EF4-FFF2-40B4-BE49-F238E27FC236}">
                <a16:creationId xmlns:a16="http://schemas.microsoft.com/office/drawing/2014/main" id="{7684AF87-A9E2-45CE-B784-87DC44D8E8E7}"/>
              </a:ext>
            </a:extLst>
          </p:cNvPr>
          <p:cNvSpPr txBox="1"/>
          <p:nvPr/>
        </p:nvSpPr>
        <p:spPr>
          <a:xfrm>
            <a:off x="2888775" y="102779"/>
            <a:ext cx="6414448" cy="1569660"/>
          </a:xfrm>
          <a:prstGeom prst="rect">
            <a:avLst/>
          </a:prstGeom>
          <a:noFill/>
        </p:spPr>
        <p:txBody>
          <a:bodyPr wrap="square" rtlCol="0">
            <a:spAutoFit/>
          </a:bodyPr>
          <a:lstStyle/>
          <a:p>
            <a:pPr algn="ctr"/>
            <a:r>
              <a:rPr lang="en-US" sz="4800" dirty="0">
                <a:solidFill>
                  <a:srgbClr val="FF0000"/>
                </a:solidFill>
              </a:rPr>
              <a:t>HIDDEN – OLD DESIGN, DO NOT USE</a:t>
            </a:r>
          </a:p>
        </p:txBody>
      </p:sp>
    </p:spTree>
    <p:extLst>
      <p:ext uri="{BB962C8B-B14F-4D97-AF65-F5344CB8AC3E}">
        <p14:creationId xmlns:p14="http://schemas.microsoft.com/office/powerpoint/2010/main" val="421100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6" cy="6857998"/>
          </a:xfrm>
          <a:prstGeom prst="rect">
            <a:avLst/>
          </a:prstGeom>
        </p:spPr>
      </p:pic>
      <p:sp>
        <p:nvSpPr>
          <p:cNvPr id="3" name="TextBox 2">
            <a:extLst>
              <a:ext uri="{FF2B5EF4-FFF2-40B4-BE49-F238E27FC236}">
                <a16:creationId xmlns:a16="http://schemas.microsoft.com/office/drawing/2014/main" id="{A0BD15BF-3929-4B29-A060-324A0E7FD26F}"/>
              </a:ext>
            </a:extLst>
          </p:cNvPr>
          <p:cNvSpPr txBox="1"/>
          <p:nvPr/>
        </p:nvSpPr>
        <p:spPr>
          <a:xfrm>
            <a:off x="2888775" y="102779"/>
            <a:ext cx="6414448" cy="1569660"/>
          </a:xfrm>
          <a:prstGeom prst="rect">
            <a:avLst/>
          </a:prstGeom>
          <a:noFill/>
        </p:spPr>
        <p:txBody>
          <a:bodyPr wrap="square" rtlCol="0">
            <a:spAutoFit/>
          </a:bodyPr>
          <a:lstStyle/>
          <a:p>
            <a:pPr algn="ctr"/>
            <a:r>
              <a:rPr lang="en-US" sz="4800" dirty="0">
                <a:solidFill>
                  <a:srgbClr val="FF0000"/>
                </a:solidFill>
              </a:rPr>
              <a:t>HIDDEN – OLD DESIGN, DO NOT USE</a:t>
            </a:r>
          </a:p>
        </p:txBody>
      </p:sp>
    </p:spTree>
    <p:extLst>
      <p:ext uri="{BB962C8B-B14F-4D97-AF65-F5344CB8AC3E}">
        <p14:creationId xmlns:p14="http://schemas.microsoft.com/office/powerpoint/2010/main" val="242915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6" cy="6857997"/>
          </a:xfrm>
          <a:prstGeom prst="rect">
            <a:avLst/>
          </a:prstGeom>
        </p:spPr>
      </p:pic>
      <p:sp>
        <p:nvSpPr>
          <p:cNvPr id="3" name="TextBox 2">
            <a:extLst>
              <a:ext uri="{FF2B5EF4-FFF2-40B4-BE49-F238E27FC236}">
                <a16:creationId xmlns:a16="http://schemas.microsoft.com/office/drawing/2014/main" id="{56520E95-E0BB-4E9D-BE7B-55457D7AE296}"/>
              </a:ext>
            </a:extLst>
          </p:cNvPr>
          <p:cNvSpPr txBox="1"/>
          <p:nvPr/>
        </p:nvSpPr>
        <p:spPr>
          <a:xfrm>
            <a:off x="236560" y="244859"/>
            <a:ext cx="7366119" cy="400110"/>
          </a:xfrm>
          <a:prstGeom prst="rect">
            <a:avLst/>
          </a:prstGeom>
          <a:noFill/>
        </p:spPr>
        <p:txBody>
          <a:bodyPr wrap="none" rtlCol="0">
            <a:spAutoFit/>
          </a:bodyPr>
          <a:lstStyle/>
          <a:p>
            <a:r>
              <a:rPr lang="en-US" sz="2000" b="1" dirty="0">
                <a:solidFill>
                  <a:schemeClr val="accent6"/>
                </a:solidFill>
              </a:rPr>
              <a:t>Surgeon view – Goal-oriented/Optimal adjustment editing, prompt </a:t>
            </a:r>
          </a:p>
        </p:txBody>
      </p:sp>
      <p:sp>
        <p:nvSpPr>
          <p:cNvPr id="2" name="TextBox 1">
            <a:extLst>
              <a:ext uri="{FF2B5EF4-FFF2-40B4-BE49-F238E27FC236}">
                <a16:creationId xmlns:a16="http://schemas.microsoft.com/office/drawing/2014/main" id="{2826F79A-851C-46F4-92BD-84F1913F1BC8}"/>
              </a:ext>
            </a:extLst>
          </p:cNvPr>
          <p:cNvSpPr txBox="1"/>
          <p:nvPr/>
        </p:nvSpPr>
        <p:spPr>
          <a:xfrm>
            <a:off x="9771797" y="1555845"/>
            <a:ext cx="1951630" cy="3693319"/>
          </a:xfrm>
          <a:prstGeom prst="rect">
            <a:avLst/>
          </a:prstGeom>
          <a:noFill/>
        </p:spPr>
        <p:txBody>
          <a:bodyPr wrap="square" rtlCol="0">
            <a:spAutoFit/>
          </a:bodyPr>
          <a:lstStyle/>
          <a:p>
            <a:r>
              <a:rPr lang="en-US" dirty="0"/>
              <a:t>A prompt may be used to direct the surgeons’ input in a case where the context for adjustment is to reach a desired setting, or when the association between the pedal input and the parameter is not very clear.</a:t>
            </a:r>
          </a:p>
        </p:txBody>
      </p:sp>
    </p:spTree>
    <p:extLst>
      <p:ext uri="{BB962C8B-B14F-4D97-AF65-F5344CB8AC3E}">
        <p14:creationId xmlns:p14="http://schemas.microsoft.com/office/powerpoint/2010/main" val="250920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5" cy="6857997"/>
          </a:xfrm>
          <a:prstGeom prst="rect">
            <a:avLst/>
          </a:prstGeom>
        </p:spPr>
      </p:pic>
      <p:sp>
        <p:nvSpPr>
          <p:cNvPr id="2" name="TextBox 1">
            <a:extLst>
              <a:ext uri="{FF2B5EF4-FFF2-40B4-BE49-F238E27FC236}">
                <a16:creationId xmlns:a16="http://schemas.microsoft.com/office/drawing/2014/main" id="{D01DC376-6400-44F3-914A-BC9048DF56A2}"/>
              </a:ext>
            </a:extLst>
          </p:cNvPr>
          <p:cNvSpPr txBox="1"/>
          <p:nvPr/>
        </p:nvSpPr>
        <p:spPr>
          <a:xfrm>
            <a:off x="9416955" y="644969"/>
            <a:ext cx="2169994" cy="5909310"/>
          </a:xfrm>
          <a:prstGeom prst="rect">
            <a:avLst/>
          </a:prstGeom>
          <a:noFill/>
        </p:spPr>
        <p:txBody>
          <a:bodyPr wrap="square" rtlCol="0">
            <a:spAutoFit/>
          </a:bodyPr>
          <a:lstStyle/>
          <a:p>
            <a:r>
              <a:rPr lang="en-US" dirty="0"/>
              <a:t>Another concept for adjusting a single scale parameter in a submenu. This would be slower, as the instructions would present large for approximately 3 seconds and then recede to show the horizontally arranged slider.  If we find we only need just a few of these continuous scale type parameters, this could be the primary way to go to minimize intrusion in the working visual field. </a:t>
            </a:r>
          </a:p>
        </p:txBody>
      </p:sp>
      <p:sp>
        <p:nvSpPr>
          <p:cNvPr id="4" name="TextBox 3">
            <a:extLst>
              <a:ext uri="{FF2B5EF4-FFF2-40B4-BE49-F238E27FC236}">
                <a16:creationId xmlns:a16="http://schemas.microsoft.com/office/drawing/2014/main" id="{478B52D6-BF65-46DE-8EBE-D35D087A30B9}"/>
              </a:ext>
            </a:extLst>
          </p:cNvPr>
          <p:cNvSpPr txBox="1"/>
          <p:nvPr/>
        </p:nvSpPr>
        <p:spPr>
          <a:xfrm>
            <a:off x="236560" y="244859"/>
            <a:ext cx="8001871" cy="400110"/>
          </a:xfrm>
          <a:prstGeom prst="rect">
            <a:avLst/>
          </a:prstGeom>
          <a:noFill/>
        </p:spPr>
        <p:txBody>
          <a:bodyPr wrap="none" rtlCol="0">
            <a:spAutoFit/>
          </a:bodyPr>
          <a:lstStyle/>
          <a:p>
            <a:r>
              <a:rPr lang="en-US" sz="2000" b="1" dirty="0">
                <a:solidFill>
                  <a:schemeClr val="accent6"/>
                </a:solidFill>
              </a:rPr>
              <a:t>Surgeon view – Goal-oriented/Optimal adjustment editing, editing phase </a:t>
            </a:r>
          </a:p>
        </p:txBody>
      </p:sp>
    </p:spTree>
    <p:extLst>
      <p:ext uri="{BB962C8B-B14F-4D97-AF65-F5344CB8AC3E}">
        <p14:creationId xmlns:p14="http://schemas.microsoft.com/office/powerpoint/2010/main" val="1013522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5" cy="6857996"/>
          </a:xfrm>
          <a:prstGeom prst="rect">
            <a:avLst/>
          </a:prstGeom>
        </p:spPr>
      </p:pic>
      <p:sp>
        <p:nvSpPr>
          <p:cNvPr id="3" name="TextBox 2">
            <a:extLst>
              <a:ext uri="{FF2B5EF4-FFF2-40B4-BE49-F238E27FC236}">
                <a16:creationId xmlns:a16="http://schemas.microsoft.com/office/drawing/2014/main" id="{E03D79B2-357B-4ADC-8832-6AFCD7F4F3A1}"/>
              </a:ext>
            </a:extLst>
          </p:cNvPr>
          <p:cNvSpPr txBox="1"/>
          <p:nvPr/>
        </p:nvSpPr>
        <p:spPr>
          <a:xfrm>
            <a:off x="2888775" y="102779"/>
            <a:ext cx="6414448" cy="1569660"/>
          </a:xfrm>
          <a:prstGeom prst="rect">
            <a:avLst/>
          </a:prstGeom>
          <a:noFill/>
        </p:spPr>
        <p:txBody>
          <a:bodyPr wrap="square" rtlCol="0">
            <a:spAutoFit/>
          </a:bodyPr>
          <a:lstStyle/>
          <a:p>
            <a:pPr algn="ctr"/>
            <a:r>
              <a:rPr lang="en-US" sz="4800" dirty="0">
                <a:solidFill>
                  <a:srgbClr val="FF0000"/>
                </a:solidFill>
              </a:rPr>
              <a:t>HIDDEN – OLD DESIGN, DO NOT USE</a:t>
            </a:r>
          </a:p>
        </p:txBody>
      </p:sp>
    </p:spTree>
    <p:extLst>
      <p:ext uri="{BB962C8B-B14F-4D97-AF65-F5344CB8AC3E}">
        <p14:creationId xmlns:p14="http://schemas.microsoft.com/office/powerpoint/2010/main" val="3950496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8" cy="6857999"/>
          </a:xfrm>
          <a:prstGeom prst="rect">
            <a:avLst/>
          </a:prstGeom>
        </p:spPr>
      </p:pic>
      <p:sp>
        <p:nvSpPr>
          <p:cNvPr id="6" name="TextBox 5">
            <a:extLst>
              <a:ext uri="{FF2B5EF4-FFF2-40B4-BE49-F238E27FC236}">
                <a16:creationId xmlns:a16="http://schemas.microsoft.com/office/drawing/2014/main" id="{3DF2B58D-1A9D-400D-B671-51F824BA189A}"/>
              </a:ext>
            </a:extLst>
          </p:cNvPr>
          <p:cNvSpPr txBox="1"/>
          <p:nvPr/>
        </p:nvSpPr>
        <p:spPr>
          <a:xfrm>
            <a:off x="236560" y="244859"/>
            <a:ext cx="6756786" cy="400110"/>
          </a:xfrm>
          <a:prstGeom prst="rect">
            <a:avLst/>
          </a:prstGeom>
          <a:noFill/>
        </p:spPr>
        <p:txBody>
          <a:bodyPr wrap="none" rtlCol="0">
            <a:spAutoFit/>
          </a:bodyPr>
          <a:lstStyle/>
          <a:p>
            <a:r>
              <a:rPr lang="en-US" sz="2000" b="1" dirty="0">
                <a:solidFill>
                  <a:schemeClr val="accent6"/>
                </a:solidFill>
              </a:rPr>
              <a:t>Surgeon view – Multiple continuous-scale parameters, editing</a:t>
            </a:r>
          </a:p>
        </p:txBody>
      </p:sp>
      <p:sp>
        <p:nvSpPr>
          <p:cNvPr id="7" name="TextBox 6">
            <a:extLst>
              <a:ext uri="{FF2B5EF4-FFF2-40B4-BE49-F238E27FC236}">
                <a16:creationId xmlns:a16="http://schemas.microsoft.com/office/drawing/2014/main" id="{D5928C2C-9D8F-4122-B233-286C19F1CFA0}"/>
              </a:ext>
            </a:extLst>
          </p:cNvPr>
          <p:cNvSpPr txBox="1"/>
          <p:nvPr/>
        </p:nvSpPr>
        <p:spPr>
          <a:xfrm>
            <a:off x="7330268" y="4826675"/>
            <a:ext cx="4502339" cy="2031325"/>
          </a:xfrm>
          <a:prstGeom prst="rect">
            <a:avLst/>
          </a:prstGeom>
          <a:noFill/>
        </p:spPr>
        <p:txBody>
          <a:bodyPr wrap="square" rtlCol="0">
            <a:spAutoFit/>
          </a:bodyPr>
          <a:lstStyle/>
          <a:p>
            <a:r>
              <a:rPr lang="en-US" dirty="0"/>
              <a:t>Opening a parameter category with more than one scale should present the user with the slider format presented earlier, except this time with labels at the bottom of each slider. They should be scaled to fit, but I’m thinking more than two parameters will be difficult to read and navigate easily. </a:t>
            </a:r>
          </a:p>
        </p:txBody>
      </p:sp>
      <p:sp>
        <p:nvSpPr>
          <p:cNvPr id="8" name="TextBox 7">
            <a:extLst>
              <a:ext uri="{FF2B5EF4-FFF2-40B4-BE49-F238E27FC236}">
                <a16:creationId xmlns:a16="http://schemas.microsoft.com/office/drawing/2014/main" id="{A4D5189F-3F55-4E4E-B5A0-D1F372DEBED2}"/>
              </a:ext>
            </a:extLst>
          </p:cNvPr>
          <p:cNvSpPr txBox="1"/>
          <p:nvPr/>
        </p:nvSpPr>
        <p:spPr>
          <a:xfrm>
            <a:off x="9457899" y="1651379"/>
            <a:ext cx="2497539" cy="2308324"/>
          </a:xfrm>
          <a:prstGeom prst="rect">
            <a:avLst/>
          </a:prstGeom>
          <a:noFill/>
        </p:spPr>
        <p:txBody>
          <a:bodyPr wrap="square" rtlCol="0">
            <a:spAutoFit/>
          </a:bodyPr>
          <a:lstStyle/>
          <a:p>
            <a:r>
              <a:rPr lang="en-US" dirty="0"/>
              <a:t>The active slider bar should have the background element shown, while the inactive slider’s exclusionary space should be grayed out and flushed of contrast. </a:t>
            </a:r>
          </a:p>
        </p:txBody>
      </p:sp>
      <p:sp>
        <p:nvSpPr>
          <p:cNvPr id="9" name="TextBox 8">
            <a:extLst>
              <a:ext uri="{FF2B5EF4-FFF2-40B4-BE49-F238E27FC236}">
                <a16:creationId xmlns:a16="http://schemas.microsoft.com/office/drawing/2014/main" id="{3BBEBCFE-D316-42DB-A1C2-546E8BD5AB74}"/>
              </a:ext>
            </a:extLst>
          </p:cNvPr>
          <p:cNvSpPr txBox="1"/>
          <p:nvPr/>
        </p:nvSpPr>
        <p:spPr>
          <a:xfrm>
            <a:off x="272956" y="1160059"/>
            <a:ext cx="2857638" cy="3724096"/>
          </a:xfrm>
          <a:prstGeom prst="rect">
            <a:avLst/>
          </a:prstGeom>
          <a:noFill/>
        </p:spPr>
        <p:txBody>
          <a:bodyPr wrap="square" rtlCol="0">
            <a:spAutoFit/>
          </a:bodyPr>
          <a:lstStyle/>
          <a:p>
            <a:r>
              <a:rPr lang="en-US" sz="2000" b="1" dirty="0"/>
              <a:t>        Available actions (5):</a:t>
            </a:r>
          </a:p>
          <a:p>
            <a:pPr marL="285750" indent="-285750">
              <a:buFontTx/>
              <a:buChar char="-"/>
            </a:pPr>
            <a:r>
              <a:rPr lang="en-US" dirty="0"/>
              <a:t>Cycle through active scales and back button (click middle pedal) </a:t>
            </a:r>
          </a:p>
          <a:p>
            <a:pPr marL="285750" indent="-285750">
              <a:buFontTx/>
              <a:buChar char="-"/>
            </a:pPr>
            <a:r>
              <a:rPr lang="en-US" dirty="0"/>
              <a:t>Close sub- menu (hold middle pedal)</a:t>
            </a:r>
          </a:p>
          <a:p>
            <a:pPr marL="285750" indent="-285750">
              <a:buFontTx/>
              <a:buChar char="-"/>
            </a:pPr>
            <a:r>
              <a:rPr lang="en-US" dirty="0"/>
              <a:t>Adjust slider up (right pedal)</a:t>
            </a:r>
          </a:p>
          <a:p>
            <a:pPr marL="285750" indent="-285750">
              <a:buFontTx/>
              <a:buChar char="-"/>
            </a:pPr>
            <a:r>
              <a:rPr lang="en-US" dirty="0"/>
              <a:t>Adjust slider down (left pedal) </a:t>
            </a:r>
          </a:p>
          <a:p>
            <a:pPr marL="285750" indent="-285750">
              <a:buFontTx/>
              <a:buChar char="-"/>
            </a:pPr>
            <a:r>
              <a:rPr lang="en-US" dirty="0"/>
              <a:t>When the back button is cycled to, right pedal to confirm close sub-menu. </a:t>
            </a:r>
          </a:p>
        </p:txBody>
      </p:sp>
    </p:spTree>
    <p:extLst>
      <p:ext uri="{BB962C8B-B14F-4D97-AF65-F5344CB8AC3E}">
        <p14:creationId xmlns:p14="http://schemas.microsoft.com/office/powerpoint/2010/main" val="418875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8" cy="6857998"/>
          </a:xfrm>
          <a:prstGeom prst="rect">
            <a:avLst/>
          </a:prstGeom>
        </p:spPr>
      </p:pic>
      <p:sp>
        <p:nvSpPr>
          <p:cNvPr id="2" name="Oval 1">
            <a:extLst>
              <a:ext uri="{FF2B5EF4-FFF2-40B4-BE49-F238E27FC236}">
                <a16:creationId xmlns:a16="http://schemas.microsoft.com/office/drawing/2014/main" id="{B9DEF9B9-070D-4227-9550-F0A75BEE7C2A}"/>
              </a:ext>
            </a:extLst>
          </p:cNvPr>
          <p:cNvSpPr/>
          <p:nvPr/>
        </p:nvSpPr>
        <p:spPr>
          <a:xfrm>
            <a:off x="5622878" y="5827594"/>
            <a:ext cx="245659" cy="28660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50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graphical user interface&#10;&#10;Description automatically generated">
            <a:extLst>
              <a:ext uri="{FF2B5EF4-FFF2-40B4-BE49-F238E27FC236}">
                <a16:creationId xmlns:a16="http://schemas.microsoft.com/office/drawing/2014/main" id="{ADAB0592-C139-404E-9C53-171D12177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4" name="TextBox 3">
            <a:extLst>
              <a:ext uri="{FF2B5EF4-FFF2-40B4-BE49-F238E27FC236}">
                <a16:creationId xmlns:a16="http://schemas.microsoft.com/office/drawing/2014/main" id="{863F5593-749D-45A2-9F0F-613C024E8385}"/>
              </a:ext>
            </a:extLst>
          </p:cNvPr>
          <p:cNvSpPr txBox="1"/>
          <p:nvPr/>
        </p:nvSpPr>
        <p:spPr>
          <a:xfrm>
            <a:off x="272956" y="1160059"/>
            <a:ext cx="2857638" cy="5940088"/>
          </a:xfrm>
          <a:prstGeom prst="rect">
            <a:avLst/>
          </a:prstGeom>
          <a:noFill/>
        </p:spPr>
        <p:txBody>
          <a:bodyPr wrap="square" rtlCol="0">
            <a:spAutoFit/>
          </a:bodyPr>
          <a:lstStyle/>
          <a:p>
            <a:r>
              <a:rPr lang="en-US" sz="2000" b="1" dirty="0"/>
              <a:t>        Available actions (4):</a:t>
            </a:r>
          </a:p>
          <a:p>
            <a:pPr marL="285750" indent="-285750">
              <a:buFontTx/>
              <a:buChar char="-"/>
            </a:pPr>
            <a:r>
              <a:rPr lang="en-US" dirty="0">
                <a:solidFill>
                  <a:schemeClr val="bg2">
                    <a:lumMod val="75000"/>
                  </a:schemeClr>
                </a:solidFill>
              </a:rPr>
              <a:t>Take a Snapshot (left pedal)</a:t>
            </a:r>
          </a:p>
          <a:p>
            <a:pPr marL="285750" indent="-285750">
              <a:buFontTx/>
              <a:buChar char="-"/>
            </a:pPr>
            <a:r>
              <a:rPr lang="en-US" dirty="0">
                <a:solidFill>
                  <a:schemeClr val="bg2">
                    <a:lumMod val="75000"/>
                  </a:schemeClr>
                </a:solidFill>
              </a:rPr>
              <a:t>Start a recording (right pedal) </a:t>
            </a:r>
          </a:p>
          <a:p>
            <a:pPr marL="285750" indent="-285750">
              <a:buFontTx/>
              <a:buChar char="-"/>
            </a:pPr>
            <a:r>
              <a:rPr lang="en-US" dirty="0">
                <a:solidFill>
                  <a:schemeClr val="bg2">
                    <a:lumMod val="75000"/>
                  </a:schemeClr>
                </a:solidFill>
              </a:rPr>
              <a:t>Pull up the surgery phase carousel (middle pedal click) </a:t>
            </a:r>
          </a:p>
          <a:p>
            <a:pPr marL="285750" indent="-285750">
              <a:buFontTx/>
              <a:buChar char="-"/>
            </a:pPr>
            <a:r>
              <a:rPr lang="en-US" dirty="0">
                <a:solidFill>
                  <a:schemeClr val="bg2">
                    <a:lumMod val="75000"/>
                  </a:schemeClr>
                </a:solidFill>
              </a:rPr>
              <a:t>Exit/Power down (in the works)</a:t>
            </a:r>
          </a:p>
          <a:p>
            <a:r>
              <a:rPr lang="en-US" dirty="0"/>
              <a:t>- Move cursor over menu category icons (</a:t>
            </a:r>
            <a:r>
              <a:rPr lang="en-US" dirty="0" err="1"/>
              <a:t>footpedal</a:t>
            </a:r>
            <a:r>
              <a:rPr lang="en-US" dirty="0"/>
              <a:t> touchpad)</a:t>
            </a:r>
          </a:p>
          <a:p>
            <a:r>
              <a:rPr lang="en-US" dirty="0"/>
              <a:t>- Select a menu category (right pedal)</a:t>
            </a:r>
          </a:p>
          <a:p>
            <a:r>
              <a:rPr lang="en-US" dirty="0"/>
              <a:t>- Move cursor away from category icons (</a:t>
            </a:r>
            <a:r>
              <a:rPr lang="en-US" dirty="0" err="1"/>
              <a:t>footpedal</a:t>
            </a:r>
            <a:r>
              <a:rPr lang="en-US" dirty="0"/>
              <a:t> touchpad)</a:t>
            </a:r>
          </a:p>
          <a:p>
            <a:r>
              <a:rPr lang="en-US" dirty="0"/>
              <a:t>- Close menu independent of mouse (click middle)</a:t>
            </a:r>
          </a:p>
          <a:p>
            <a:pPr marL="285750" indent="-285750">
              <a:buFontTx/>
              <a:buChar char="-"/>
            </a:pPr>
            <a:endParaRPr lang="en-US" dirty="0"/>
          </a:p>
        </p:txBody>
      </p:sp>
      <p:sp>
        <p:nvSpPr>
          <p:cNvPr id="5" name="TextBox 4">
            <a:extLst>
              <a:ext uri="{FF2B5EF4-FFF2-40B4-BE49-F238E27FC236}">
                <a16:creationId xmlns:a16="http://schemas.microsoft.com/office/drawing/2014/main" id="{83411D7B-923B-44B1-8B57-48F572555D86}"/>
              </a:ext>
            </a:extLst>
          </p:cNvPr>
          <p:cNvSpPr txBox="1"/>
          <p:nvPr/>
        </p:nvSpPr>
        <p:spPr>
          <a:xfrm>
            <a:off x="177421" y="124256"/>
            <a:ext cx="5327292" cy="400110"/>
          </a:xfrm>
          <a:prstGeom prst="rect">
            <a:avLst/>
          </a:prstGeom>
          <a:noFill/>
        </p:spPr>
        <p:txBody>
          <a:bodyPr wrap="none" rtlCol="0">
            <a:spAutoFit/>
          </a:bodyPr>
          <a:lstStyle/>
          <a:p>
            <a:r>
              <a:rPr lang="en-US" sz="2000" b="1" dirty="0">
                <a:solidFill>
                  <a:schemeClr val="accent6"/>
                </a:solidFill>
              </a:rPr>
              <a:t>Surgeon view – Settings tab open (mouse hover)</a:t>
            </a:r>
          </a:p>
        </p:txBody>
      </p:sp>
      <p:sp>
        <p:nvSpPr>
          <p:cNvPr id="6" name="TextBox 5">
            <a:extLst>
              <a:ext uri="{FF2B5EF4-FFF2-40B4-BE49-F238E27FC236}">
                <a16:creationId xmlns:a16="http://schemas.microsoft.com/office/drawing/2014/main" id="{5A5BD224-5352-4399-AE9F-780CA8C3BA8D}"/>
              </a:ext>
            </a:extLst>
          </p:cNvPr>
          <p:cNvSpPr txBox="1"/>
          <p:nvPr/>
        </p:nvSpPr>
        <p:spPr>
          <a:xfrm>
            <a:off x="9389660" y="1719618"/>
            <a:ext cx="2624919" cy="3998794"/>
          </a:xfrm>
          <a:prstGeom prst="rect">
            <a:avLst/>
          </a:prstGeom>
          <a:noFill/>
        </p:spPr>
        <p:txBody>
          <a:bodyPr wrap="square" rtlCol="0">
            <a:spAutoFit/>
          </a:bodyPr>
          <a:lstStyle/>
          <a:p>
            <a:endParaRPr lang="en-US" dirty="0"/>
          </a:p>
        </p:txBody>
      </p:sp>
      <p:sp>
        <p:nvSpPr>
          <p:cNvPr id="7" name="Rectangle 6">
            <a:extLst>
              <a:ext uri="{FF2B5EF4-FFF2-40B4-BE49-F238E27FC236}">
                <a16:creationId xmlns:a16="http://schemas.microsoft.com/office/drawing/2014/main" id="{5AF5AB4C-F709-45BD-8D80-020A7D4E7BF3}"/>
              </a:ext>
            </a:extLst>
          </p:cNvPr>
          <p:cNvSpPr/>
          <p:nvPr/>
        </p:nvSpPr>
        <p:spPr>
          <a:xfrm>
            <a:off x="8325134" y="2251881"/>
            <a:ext cx="1228299" cy="23201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2D1E45E-2E0C-47B5-A21B-AF61C0F9A0CC}"/>
              </a:ext>
            </a:extLst>
          </p:cNvPr>
          <p:cNvSpPr txBox="1"/>
          <p:nvPr/>
        </p:nvSpPr>
        <p:spPr>
          <a:xfrm>
            <a:off x="9629211" y="1501254"/>
            <a:ext cx="2385368" cy="4801314"/>
          </a:xfrm>
          <a:prstGeom prst="rect">
            <a:avLst/>
          </a:prstGeom>
          <a:noFill/>
        </p:spPr>
        <p:txBody>
          <a:bodyPr wrap="square" rtlCol="0">
            <a:spAutoFit/>
          </a:bodyPr>
          <a:lstStyle/>
          <a:p>
            <a:r>
              <a:rPr lang="en-US" dirty="0"/>
              <a:t>Menu opens upon mouse hover. Available categories are, from the top:</a:t>
            </a:r>
            <a:br>
              <a:rPr lang="en-US" dirty="0"/>
            </a:br>
            <a:r>
              <a:rPr lang="en-US" dirty="0"/>
              <a:t> 1) Laser Toggle on/off,</a:t>
            </a:r>
            <a:br>
              <a:rPr lang="en-US" dirty="0"/>
            </a:br>
            <a:endParaRPr lang="en-US" dirty="0"/>
          </a:p>
          <a:p>
            <a:r>
              <a:rPr lang="en-US" dirty="0"/>
              <a:t> 2) Laser settings  (considering bucketing it under laser toggle)</a:t>
            </a:r>
            <a:br>
              <a:rPr lang="en-US" dirty="0"/>
            </a:br>
            <a:endParaRPr lang="en-US" dirty="0"/>
          </a:p>
          <a:p>
            <a:r>
              <a:rPr lang="en-US" dirty="0"/>
              <a:t>3) Alignment settings &amp; calibration (potentially not needed due to </a:t>
            </a:r>
            <a:r>
              <a:rPr lang="en-US" dirty="0" err="1"/>
              <a:t>beamsplitter</a:t>
            </a:r>
            <a:r>
              <a:rPr lang="en-US" dirty="0"/>
              <a:t>)</a:t>
            </a:r>
          </a:p>
          <a:p>
            <a:br>
              <a:rPr lang="en-US" dirty="0"/>
            </a:br>
            <a:r>
              <a:rPr lang="en-US" dirty="0"/>
              <a:t>4) Source and camera settings </a:t>
            </a:r>
          </a:p>
        </p:txBody>
      </p:sp>
      <p:sp>
        <p:nvSpPr>
          <p:cNvPr id="11" name="Right Bracket 10">
            <a:extLst>
              <a:ext uri="{FF2B5EF4-FFF2-40B4-BE49-F238E27FC236}">
                <a16:creationId xmlns:a16="http://schemas.microsoft.com/office/drawing/2014/main" id="{41A57C1D-84BC-4EDB-8FA6-DB971FC39B90}"/>
              </a:ext>
            </a:extLst>
          </p:cNvPr>
          <p:cNvSpPr/>
          <p:nvPr/>
        </p:nvSpPr>
        <p:spPr>
          <a:xfrm>
            <a:off x="2609777" y="1501254"/>
            <a:ext cx="558706" cy="2456597"/>
          </a:xfrm>
          <a:prstGeom prst="rightBracket">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BE45734-4180-4EB9-A483-3305B9166C03}"/>
              </a:ext>
            </a:extLst>
          </p:cNvPr>
          <p:cNvSpPr txBox="1"/>
          <p:nvPr/>
        </p:nvSpPr>
        <p:spPr>
          <a:xfrm>
            <a:off x="3168483" y="2251881"/>
            <a:ext cx="1594440" cy="923330"/>
          </a:xfrm>
          <a:prstGeom prst="rect">
            <a:avLst/>
          </a:prstGeom>
          <a:noFill/>
        </p:spPr>
        <p:txBody>
          <a:bodyPr wrap="square" rtlCol="0">
            <a:spAutoFit/>
          </a:bodyPr>
          <a:lstStyle/>
          <a:p>
            <a:r>
              <a:rPr lang="en-US" dirty="0">
                <a:solidFill>
                  <a:srgbClr val="FF0000"/>
                </a:solidFill>
              </a:rPr>
              <a:t>Not accessible while menu open</a:t>
            </a:r>
          </a:p>
        </p:txBody>
      </p:sp>
      <p:cxnSp>
        <p:nvCxnSpPr>
          <p:cNvPr id="14" name="Straight Arrow Connector 13">
            <a:extLst>
              <a:ext uri="{FF2B5EF4-FFF2-40B4-BE49-F238E27FC236}">
                <a16:creationId xmlns:a16="http://schemas.microsoft.com/office/drawing/2014/main" id="{1FFAB73E-B56F-4D17-B68A-550816F81298}"/>
              </a:ext>
            </a:extLst>
          </p:cNvPr>
          <p:cNvCxnSpPr/>
          <p:nvPr/>
        </p:nvCxnSpPr>
        <p:spPr>
          <a:xfrm>
            <a:off x="8816454" y="2129051"/>
            <a:ext cx="382137"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D279E8-E673-4330-B4C2-6438077A3BCD}"/>
              </a:ext>
            </a:extLst>
          </p:cNvPr>
          <p:cNvSpPr txBox="1"/>
          <p:nvPr/>
        </p:nvSpPr>
        <p:spPr>
          <a:xfrm>
            <a:off x="8640463" y="1705970"/>
            <a:ext cx="988748" cy="369332"/>
          </a:xfrm>
          <a:prstGeom prst="rect">
            <a:avLst/>
          </a:prstGeom>
          <a:noFill/>
        </p:spPr>
        <p:txBody>
          <a:bodyPr wrap="square" rtlCol="0">
            <a:spAutoFit/>
          </a:bodyPr>
          <a:lstStyle/>
          <a:p>
            <a:r>
              <a:rPr lang="en-US" dirty="0"/>
              <a:t>Swipe</a:t>
            </a:r>
          </a:p>
        </p:txBody>
      </p:sp>
    </p:spTree>
    <p:extLst>
      <p:ext uri="{BB962C8B-B14F-4D97-AF65-F5344CB8AC3E}">
        <p14:creationId xmlns:p14="http://schemas.microsoft.com/office/powerpoint/2010/main" val="1393711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8" cy="6857998"/>
          </a:xfrm>
          <a:prstGeom prst="rect">
            <a:avLst/>
          </a:prstGeom>
        </p:spPr>
      </p:pic>
      <p:sp>
        <p:nvSpPr>
          <p:cNvPr id="6" name="Oval 5">
            <a:extLst>
              <a:ext uri="{FF2B5EF4-FFF2-40B4-BE49-F238E27FC236}">
                <a16:creationId xmlns:a16="http://schemas.microsoft.com/office/drawing/2014/main" id="{2227A288-E52B-47B8-95F1-5D992B804378}"/>
              </a:ext>
            </a:extLst>
          </p:cNvPr>
          <p:cNvSpPr/>
          <p:nvPr/>
        </p:nvSpPr>
        <p:spPr>
          <a:xfrm>
            <a:off x="6027761" y="6318913"/>
            <a:ext cx="245659" cy="28660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696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1" y="0"/>
            <a:ext cx="8572496" cy="6857998"/>
          </a:xfrm>
          <a:prstGeom prst="rect">
            <a:avLst/>
          </a:prstGeom>
        </p:spPr>
      </p:pic>
      <p:sp>
        <p:nvSpPr>
          <p:cNvPr id="2" name="Oval 1">
            <a:extLst>
              <a:ext uri="{FF2B5EF4-FFF2-40B4-BE49-F238E27FC236}">
                <a16:creationId xmlns:a16="http://schemas.microsoft.com/office/drawing/2014/main" id="{0422B47C-C56A-429A-ADA3-DA7AED88F622}"/>
              </a:ext>
            </a:extLst>
          </p:cNvPr>
          <p:cNvSpPr/>
          <p:nvPr/>
        </p:nvSpPr>
        <p:spPr>
          <a:xfrm>
            <a:off x="6291618" y="5909481"/>
            <a:ext cx="263543" cy="2729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03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1" y="0"/>
            <a:ext cx="8572496" cy="6857998"/>
          </a:xfrm>
          <a:prstGeom prst="rect">
            <a:avLst/>
          </a:prstGeom>
        </p:spPr>
      </p:pic>
      <p:sp>
        <p:nvSpPr>
          <p:cNvPr id="2" name="Oval 1">
            <a:extLst>
              <a:ext uri="{FF2B5EF4-FFF2-40B4-BE49-F238E27FC236}">
                <a16:creationId xmlns:a16="http://schemas.microsoft.com/office/drawing/2014/main" id="{0422B47C-C56A-429A-ADA3-DA7AED88F622}"/>
              </a:ext>
            </a:extLst>
          </p:cNvPr>
          <p:cNvSpPr/>
          <p:nvPr/>
        </p:nvSpPr>
        <p:spPr>
          <a:xfrm>
            <a:off x="6005171" y="6318914"/>
            <a:ext cx="263543" cy="2729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F60AF8-EA91-4AEE-9E4C-50241A7586E7}"/>
              </a:ext>
            </a:extLst>
          </p:cNvPr>
          <p:cNvSpPr txBox="1"/>
          <p:nvPr/>
        </p:nvSpPr>
        <p:spPr>
          <a:xfrm>
            <a:off x="6823880" y="5964071"/>
            <a:ext cx="2415654" cy="369332"/>
          </a:xfrm>
          <a:prstGeom prst="rect">
            <a:avLst/>
          </a:prstGeom>
          <a:noFill/>
        </p:spPr>
        <p:txBody>
          <a:bodyPr wrap="square" rtlCol="0">
            <a:spAutoFit/>
          </a:bodyPr>
          <a:lstStyle/>
          <a:p>
            <a:r>
              <a:rPr lang="en-US" dirty="0"/>
              <a:t>HOLDING</a:t>
            </a:r>
          </a:p>
        </p:txBody>
      </p:sp>
    </p:spTree>
    <p:extLst>
      <p:ext uri="{BB962C8B-B14F-4D97-AF65-F5344CB8AC3E}">
        <p14:creationId xmlns:p14="http://schemas.microsoft.com/office/powerpoint/2010/main" val="2449448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9" cy="6857999"/>
          </a:xfrm>
          <a:prstGeom prst="rect">
            <a:avLst/>
          </a:prstGeom>
        </p:spPr>
      </p:pic>
      <p:sp>
        <p:nvSpPr>
          <p:cNvPr id="2" name="TextBox 1">
            <a:extLst>
              <a:ext uri="{FF2B5EF4-FFF2-40B4-BE49-F238E27FC236}">
                <a16:creationId xmlns:a16="http://schemas.microsoft.com/office/drawing/2014/main" id="{EDC413B8-5D60-4B12-A60B-01E17C0053D1}"/>
              </a:ext>
            </a:extLst>
          </p:cNvPr>
          <p:cNvSpPr txBox="1"/>
          <p:nvPr/>
        </p:nvSpPr>
        <p:spPr>
          <a:xfrm>
            <a:off x="6851176" y="5936778"/>
            <a:ext cx="2265528" cy="369332"/>
          </a:xfrm>
          <a:prstGeom prst="rect">
            <a:avLst/>
          </a:prstGeom>
          <a:noFill/>
        </p:spPr>
        <p:txBody>
          <a:bodyPr wrap="square" rtlCol="0">
            <a:spAutoFit/>
          </a:bodyPr>
          <a:lstStyle/>
          <a:p>
            <a:r>
              <a:rPr lang="en-US" dirty="0"/>
              <a:t>RELEASE</a:t>
            </a:r>
          </a:p>
        </p:txBody>
      </p:sp>
    </p:spTree>
    <p:extLst>
      <p:ext uri="{BB962C8B-B14F-4D97-AF65-F5344CB8AC3E}">
        <p14:creationId xmlns:p14="http://schemas.microsoft.com/office/powerpoint/2010/main" val="159669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9" cy="6858000"/>
          </a:xfrm>
          <a:prstGeom prst="rect">
            <a:avLst/>
          </a:prstGeom>
        </p:spPr>
      </p:pic>
      <p:sp>
        <p:nvSpPr>
          <p:cNvPr id="3" name="Oval 2">
            <a:extLst>
              <a:ext uri="{FF2B5EF4-FFF2-40B4-BE49-F238E27FC236}">
                <a16:creationId xmlns:a16="http://schemas.microsoft.com/office/drawing/2014/main" id="{35F4AE71-A443-4878-A903-C187D6BC83DB}"/>
              </a:ext>
            </a:extLst>
          </p:cNvPr>
          <p:cNvSpPr/>
          <p:nvPr/>
        </p:nvSpPr>
        <p:spPr>
          <a:xfrm>
            <a:off x="6005171" y="6318914"/>
            <a:ext cx="263543" cy="2729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1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9" cy="6858000"/>
          </a:xfrm>
          <a:prstGeom prst="rect">
            <a:avLst/>
          </a:prstGeom>
        </p:spPr>
      </p:pic>
      <p:sp>
        <p:nvSpPr>
          <p:cNvPr id="3" name="Oval 2">
            <a:extLst>
              <a:ext uri="{FF2B5EF4-FFF2-40B4-BE49-F238E27FC236}">
                <a16:creationId xmlns:a16="http://schemas.microsoft.com/office/drawing/2014/main" id="{35F4AE71-A443-4878-A903-C187D6BC83DB}"/>
              </a:ext>
            </a:extLst>
          </p:cNvPr>
          <p:cNvSpPr/>
          <p:nvPr/>
        </p:nvSpPr>
        <p:spPr>
          <a:xfrm>
            <a:off x="6005171" y="6318914"/>
            <a:ext cx="263543" cy="2729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iagram&#10;&#10;Description automatically generated">
            <a:extLst>
              <a:ext uri="{FF2B5EF4-FFF2-40B4-BE49-F238E27FC236}">
                <a16:creationId xmlns:a16="http://schemas.microsoft.com/office/drawing/2014/main" id="{C18F6852-7470-4AB8-B738-D698A45B0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6" name="Oval 5">
            <a:extLst>
              <a:ext uri="{FF2B5EF4-FFF2-40B4-BE49-F238E27FC236}">
                <a16:creationId xmlns:a16="http://schemas.microsoft.com/office/drawing/2014/main" id="{4A6CDB98-5F2C-4E92-8989-8383E2772CA5}"/>
              </a:ext>
            </a:extLst>
          </p:cNvPr>
          <p:cNvSpPr/>
          <p:nvPr/>
        </p:nvSpPr>
        <p:spPr>
          <a:xfrm>
            <a:off x="6036858" y="6315502"/>
            <a:ext cx="263543" cy="2729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5743BD-D041-406A-81E7-7013D8AEA491}"/>
              </a:ext>
            </a:extLst>
          </p:cNvPr>
          <p:cNvSpPr txBox="1"/>
          <p:nvPr/>
        </p:nvSpPr>
        <p:spPr>
          <a:xfrm>
            <a:off x="6905767" y="5527343"/>
            <a:ext cx="2756848" cy="923330"/>
          </a:xfrm>
          <a:prstGeom prst="rect">
            <a:avLst/>
          </a:prstGeom>
          <a:noFill/>
        </p:spPr>
        <p:txBody>
          <a:bodyPr wrap="square" rtlCol="0">
            <a:spAutoFit/>
          </a:bodyPr>
          <a:lstStyle/>
          <a:p>
            <a:r>
              <a:rPr lang="en-US" dirty="0"/>
              <a:t>One more time to move all the way back to the beginning. </a:t>
            </a:r>
          </a:p>
        </p:txBody>
      </p:sp>
    </p:spTree>
    <p:extLst>
      <p:ext uri="{BB962C8B-B14F-4D97-AF65-F5344CB8AC3E}">
        <p14:creationId xmlns:p14="http://schemas.microsoft.com/office/powerpoint/2010/main" val="3572014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9" cy="6857999"/>
          </a:xfrm>
          <a:prstGeom prst="rect">
            <a:avLst/>
          </a:prstGeom>
        </p:spPr>
      </p:pic>
      <p:sp>
        <p:nvSpPr>
          <p:cNvPr id="3" name="Oval 2">
            <a:extLst>
              <a:ext uri="{FF2B5EF4-FFF2-40B4-BE49-F238E27FC236}">
                <a16:creationId xmlns:a16="http://schemas.microsoft.com/office/drawing/2014/main" id="{5C41FAB5-964C-4A8A-95C2-E5C6FDF94DD3}"/>
              </a:ext>
            </a:extLst>
          </p:cNvPr>
          <p:cNvSpPr/>
          <p:nvPr/>
        </p:nvSpPr>
        <p:spPr>
          <a:xfrm>
            <a:off x="6051610" y="6356410"/>
            <a:ext cx="189390" cy="2130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7ED5814-4B88-458A-ABAC-9556DAA2BF5D}"/>
              </a:ext>
            </a:extLst>
          </p:cNvPr>
          <p:cNvSpPr txBox="1"/>
          <p:nvPr/>
        </p:nvSpPr>
        <p:spPr>
          <a:xfrm>
            <a:off x="491319" y="4953647"/>
            <a:ext cx="4681183" cy="1754326"/>
          </a:xfrm>
          <a:prstGeom prst="rect">
            <a:avLst/>
          </a:prstGeom>
          <a:noFill/>
        </p:spPr>
        <p:txBody>
          <a:bodyPr wrap="square" rtlCol="0">
            <a:spAutoFit/>
          </a:bodyPr>
          <a:lstStyle/>
          <a:p>
            <a:r>
              <a:rPr lang="en-US" dirty="0"/>
              <a:t>When the user is in this lowest-level static view, the pedal only controls the surgery phase selector and the snap/record functions. Middle pedal to bring the carousel up, right or left to navigate the predefined phases, and then right to select. </a:t>
            </a:r>
          </a:p>
        </p:txBody>
      </p:sp>
      <p:sp>
        <p:nvSpPr>
          <p:cNvPr id="6" name="TextBox 5">
            <a:extLst>
              <a:ext uri="{FF2B5EF4-FFF2-40B4-BE49-F238E27FC236}">
                <a16:creationId xmlns:a16="http://schemas.microsoft.com/office/drawing/2014/main" id="{B73882D5-2D6B-43F9-A577-84EAAF6E2705}"/>
              </a:ext>
            </a:extLst>
          </p:cNvPr>
          <p:cNvSpPr txBox="1"/>
          <p:nvPr/>
        </p:nvSpPr>
        <p:spPr>
          <a:xfrm>
            <a:off x="7331121" y="5092146"/>
            <a:ext cx="4681183" cy="1477328"/>
          </a:xfrm>
          <a:prstGeom prst="rect">
            <a:avLst/>
          </a:prstGeom>
          <a:noFill/>
        </p:spPr>
        <p:txBody>
          <a:bodyPr wrap="square" rtlCol="0">
            <a:spAutoFit/>
          </a:bodyPr>
          <a:lstStyle/>
          <a:p>
            <a:r>
              <a:rPr lang="en-US" dirty="0"/>
              <a:t>When thinking about the content that should represent the different surgery phases, we can include anything from abbreviated text to visual aids, but it should ultimately be the clearest and most salient representation to the surgeon.</a:t>
            </a:r>
          </a:p>
        </p:txBody>
      </p:sp>
    </p:spTree>
    <p:extLst>
      <p:ext uri="{BB962C8B-B14F-4D97-AF65-F5344CB8AC3E}">
        <p14:creationId xmlns:p14="http://schemas.microsoft.com/office/powerpoint/2010/main" val="321951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8" cy="6857998"/>
          </a:xfrm>
          <a:prstGeom prst="rect">
            <a:avLst/>
          </a:prstGeom>
        </p:spPr>
      </p:pic>
      <p:sp>
        <p:nvSpPr>
          <p:cNvPr id="3" name="Oval 2">
            <a:extLst>
              <a:ext uri="{FF2B5EF4-FFF2-40B4-BE49-F238E27FC236}">
                <a16:creationId xmlns:a16="http://schemas.microsoft.com/office/drawing/2014/main" id="{BF37E901-4E86-43AB-94D2-6546B6E934CA}"/>
              </a:ext>
            </a:extLst>
          </p:cNvPr>
          <p:cNvSpPr/>
          <p:nvPr/>
        </p:nvSpPr>
        <p:spPr>
          <a:xfrm>
            <a:off x="6353451" y="5974671"/>
            <a:ext cx="189390" cy="2130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56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8" cy="6857998"/>
          </a:xfrm>
          <a:prstGeom prst="rect">
            <a:avLst/>
          </a:prstGeom>
        </p:spPr>
      </p:pic>
      <p:sp>
        <p:nvSpPr>
          <p:cNvPr id="3" name="Oval 2">
            <a:extLst>
              <a:ext uri="{FF2B5EF4-FFF2-40B4-BE49-F238E27FC236}">
                <a16:creationId xmlns:a16="http://schemas.microsoft.com/office/drawing/2014/main" id="{8DED57FE-006C-463B-8A7D-C837B1FC42BC}"/>
              </a:ext>
            </a:extLst>
          </p:cNvPr>
          <p:cNvSpPr/>
          <p:nvPr/>
        </p:nvSpPr>
        <p:spPr>
          <a:xfrm>
            <a:off x="6054572" y="6347534"/>
            <a:ext cx="189390" cy="2130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284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3" y="0"/>
            <a:ext cx="8572490" cy="6857993"/>
          </a:xfrm>
          <a:prstGeom prst="rect">
            <a:avLst/>
          </a:prstGeom>
        </p:spPr>
      </p:pic>
      <p:sp>
        <p:nvSpPr>
          <p:cNvPr id="2" name="TextBox 1">
            <a:extLst>
              <a:ext uri="{FF2B5EF4-FFF2-40B4-BE49-F238E27FC236}">
                <a16:creationId xmlns:a16="http://schemas.microsoft.com/office/drawing/2014/main" id="{21B3A5E0-5FF6-449D-999F-D95B479B0833}"/>
              </a:ext>
            </a:extLst>
          </p:cNvPr>
          <p:cNvSpPr txBox="1"/>
          <p:nvPr/>
        </p:nvSpPr>
        <p:spPr>
          <a:xfrm>
            <a:off x="7028597" y="5254388"/>
            <a:ext cx="4162567" cy="1200329"/>
          </a:xfrm>
          <a:prstGeom prst="rect">
            <a:avLst/>
          </a:prstGeom>
          <a:noFill/>
        </p:spPr>
        <p:txBody>
          <a:bodyPr wrap="square" rtlCol="0">
            <a:spAutoFit/>
          </a:bodyPr>
          <a:lstStyle/>
          <a:p>
            <a:r>
              <a:rPr lang="en-US" dirty="0"/>
              <a:t>It would be nice to have labels on the controls in the little pedal widget that change dynamically based on which level of menu hierarchy the user is in. </a:t>
            </a:r>
          </a:p>
        </p:txBody>
      </p:sp>
    </p:spTree>
    <p:extLst>
      <p:ext uri="{BB962C8B-B14F-4D97-AF65-F5344CB8AC3E}">
        <p14:creationId xmlns:p14="http://schemas.microsoft.com/office/powerpoint/2010/main" val="170294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18EAB764-75D7-4134-BBE8-9DE8BF60E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3" name="TextBox 2">
            <a:extLst>
              <a:ext uri="{FF2B5EF4-FFF2-40B4-BE49-F238E27FC236}">
                <a16:creationId xmlns:a16="http://schemas.microsoft.com/office/drawing/2014/main" id="{71D9E02A-38EC-46BE-882E-43A50FC667AC}"/>
              </a:ext>
            </a:extLst>
          </p:cNvPr>
          <p:cNvSpPr txBox="1"/>
          <p:nvPr/>
        </p:nvSpPr>
        <p:spPr>
          <a:xfrm>
            <a:off x="177421" y="124256"/>
            <a:ext cx="5488810" cy="400110"/>
          </a:xfrm>
          <a:prstGeom prst="rect">
            <a:avLst/>
          </a:prstGeom>
          <a:noFill/>
        </p:spPr>
        <p:txBody>
          <a:bodyPr wrap="none" rtlCol="0">
            <a:spAutoFit/>
          </a:bodyPr>
          <a:lstStyle/>
          <a:p>
            <a:r>
              <a:rPr lang="en-US" sz="2000" b="1" dirty="0">
                <a:solidFill>
                  <a:schemeClr val="accent6"/>
                </a:solidFill>
              </a:rPr>
              <a:t>Surgeon view – Laser toggle on/off mouse hover</a:t>
            </a:r>
          </a:p>
        </p:txBody>
      </p:sp>
      <p:sp>
        <p:nvSpPr>
          <p:cNvPr id="4" name="TextBox 3">
            <a:extLst>
              <a:ext uri="{FF2B5EF4-FFF2-40B4-BE49-F238E27FC236}">
                <a16:creationId xmlns:a16="http://schemas.microsoft.com/office/drawing/2014/main" id="{21C8EE65-FDDB-46D6-A619-AB61413C1A4C}"/>
              </a:ext>
            </a:extLst>
          </p:cNvPr>
          <p:cNvSpPr txBox="1"/>
          <p:nvPr/>
        </p:nvSpPr>
        <p:spPr>
          <a:xfrm>
            <a:off x="272956" y="1160059"/>
            <a:ext cx="2857638" cy="3170099"/>
          </a:xfrm>
          <a:prstGeom prst="rect">
            <a:avLst/>
          </a:prstGeom>
          <a:noFill/>
        </p:spPr>
        <p:txBody>
          <a:bodyPr wrap="square" rtlCol="0">
            <a:spAutoFit/>
          </a:bodyPr>
          <a:lstStyle/>
          <a:p>
            <a:r>
              <a:rPr lang="en-US" sz="2000" b="1" dirty="0"/>
              <a:t>        Available actions (4):</a:t>
            </a:r>
          </a:p>
          <a:p>
            <a:pPr marL="285750" indent="-285750">
              <a:buFontTx/>
              <a:buChar char="-"/>
            </a:pPr>
            <a:r>
              <a:rPr lang="en-US" dirty="0"/>
              <a:t>Turn the laser on or off (right pedal while hovering over icon) </a:t>
            </a:r>
          </a:p>
          <a:p>
            <a:pPr marL="285750" indent="-285750">
              <a:buFontTx/>
              <a:buChar char="-"/>
            </a:pPr>
            <a:r>
              <a:rPr lang="en-US" dirty="0"/>
              <a:t>Close menu (middle pedal) </a:t>
            </a:r>
          </a:p>
          <a:p>
            <a:pPr marL="285750" indent="-285750">
              <a:buFontTx/>
              <a:buChar char="-"/>
            </a:pPr>
            <a:r>
              <a:rPr lang="en-US" dirty="0"/>
              <a:t>Close menu (move cursor)</a:t>
            </a:r>
          </a:p>
          <a:p>
            <a:pPr marL="285750" indent="-285750">
              <a:buFontTx/>
              <a:buChar char="-"/>
            </a:pPr>
            <a:r>
              <a:rPr lang="en-US" dirty="0"/>
              <a:t>Open surgery phase carousel (double click middle pedal)</a:t>
            </a:r>
          </a:p>
        </p:txBody>
      </p:sp>
      <p:sp>
        <p:nvSpPr>
          <p:cNvPr id="2" name="TextBox 1">
            <a:extLst>
              <a:ext uri="{FF2B5EF4-FFF2-40B4-BE49-F238E27FC236}">
                <a16:creationId xmlns:a16="http://schemas.microsoft.com/office/drawing/2014/main" id="{8CF342D7-B7B9-49CB-9DC6-9DF3D7E1D0CD}"/>
              </a:ext>
            </a:extLst>
          </p:cNvPr>
          <p:cNvSpPr txBox="1"/>
          <p:nvPr/>
        </p:nvSpPr>
        <p:spPr>
          <a:xfrm>
            <a:off x="9498842" y="2429301"/>
            <a:ext cx="2420202" cy="1754326"/>
          </a:xfrm>
          <a:prstGeom prst="rect">
            <a:avLst/>
          </a:prstGeom>
          <a:noFill/>
        </p:spPr>
        <p:txBody>
          <a:bodyPr wrap="square" rtlCol="0">
            <a:spAutoFit/>
          </a:bodyPr>
          <a:lstStyle/>
          <a:p>
            <a:r>
              <a:rPr lang="en-US" dirty="0"/>
              <a:t>All Icons should eventually have floating tooltips, distinct visual states for hover or active, and a high contrast color scheme.</a:t>
            </a:r>
          </a:p>
        </p:txBody>
      </p:sp>
    </p:spTree>
    <p:extLst>
      <p:ext uri="{BB962C8B-B14F-4D97-AF65-F5344CB8AC3E}">
        <p14:creationId xmlns:p14="http://schemas.microsoft.com/office/powerpoint/2010/main" val="351820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4" cy="6857995"/>
          </a:xfrm>
          <a:prstGeom prst="rect">
            <a:avLst/>
          </a:prstGeom>
        </p:spPr>
      </p:pic>
    </p:spTree>
    <p:extLst>
      <p:ext uri="{BB962C8B-B14F-4D97-AF65-F5344CB8AC3E}">
        <p14:creationId xmlns:p14="http://schemas.microsoft.com/office/powerpoint/2010/main" val="2394466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4" cy="6857995"/>
          </a:xfrm>
          <a:prstGeom prst="rect">
            <a:avLst/>
          </a:prstGeom>
        </p:spPr>
      </p:pic>
    </p:spTree>
    <p:extLst>
      <p:ext uri="{BB962C8B-B14F-4D97-AF65-F5344CB8AC3E}">
        <p14:creationId xmlns:p14="http://schemas.microsoft.com/office/powerpoint/2010/main" val="802899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4" cy="6857996"/>
          </a:xfrm>
          <a:prstGeom prst="rect">
            <a:avLst/>
          </a:prstGeom>
        </p:spPr>
      </p:pic>
    </p:spTree>
    <p:extLst>
      <p:ext uri="{BB962C8B-B14F-4D97-AF65-F5344CB8AC3E}">
        <p14:creationId xmlns:p14="http://schemas.microsoft.com/office/powerpoint/2010/main" val="2206793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4" cy="6857995"/>
          </a:xfrm>
          <a:prstGeom prst="rect">
            <a:avLst/>
          </a:prstGeom>
        </p:spPr>
      </p:pic>
    </p:spTree>
    <p:extLst>
      <p:ext uri="{BB962C8B-B14F-4D97-AF65-F5344CB8AC3E}">
        <p14:creationId xmlns:p14="http://schemas.microsoft.com/office/powerpoint/2010/main" val="757311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3" cy="6857995"/>
          </a:xfrm>
          <a:prstGeom prst="rect">
            <a:avLst/>
          </a:prstGeom>
        </p:spPr>
      </p:pic>
    </p:spTree>
    <p:extLst>
      <p:ext uri="{BB962C8B-B14F-4D97-AF65-F5344CB8AC3E}">
        <p14:creationId xmlns:p14="http://schemas.microsoft.com/office/powerpoint/2010/main" val="2277645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4" cy="6857995"/>
          </a:xfrm>
          <a:prstGeom prst="rect">
            <a:avLst/>
          </a:prstGeom>
        </p:spPr>
      </p:pic>
    </p:spTree>
    <p:extLst>
      <p:ext uri="{BB962C8B-B14F-4D97-AF65-F5344CB8AC3E}">
        <p14:creationId xmlns:p14="http://schemas.microsoft.com/office/powerpoint/2010/main" val="2762654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4" cy="6857995"/>
          </a:xfrm>
          <a:prstGeom prst="rect">
            <a:avLst/>
          </a:prstGeom>
        </p:spPr>
      </p:pic>
    </p:spTree>
    <p:extLst>
      <p:ext uri="{BB962C8B-B14F-4D97-AF65-F5344CB8AC3E}">
        <p14:creationId xmlns:p14="http://schemas.microsoft.com/office/powerpoint/2010/main" val="2614874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3" cy="6857995"/>
          </a:xfrm>
          <a:prstGeom prst="rect">
            <a:avLst/>
          </a:prstGeom>
        </p:spPr>
      </p:pic>
    </p:spTree>
    <p:extLst>
      <p:ext uri="{BB962C8B-B14F-4D97-AF65-F5344CB8AC3E}">
        <p14:creationId xmlns:p14="http://schemas.microsoft.com/office/powerpoint/2010/main" val="3314686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2" y="0"/>
            <a:ext cx="8572493" cy="6857994"/>
          </a:xfrm>
          <a:prstGeom prst="rect">
            <a:avLst/>
          </a:prstGeom>
        </p:spPr>
      </p:pic>
    </p:spTree>
    <p:extLst>
      <p:ext uri="{BB962C8B-B14F-4D97-AF65-F5344CB8AC3E}">
        <p14:creationId xmlns:p14="http://schemas.microsoft.com/office/powerpoint/2010/main" val="525946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3" y="0"/>
            <a:ext cx="8572491" cy="6857994"/>
          </a:xfrm>
          <a:prstGeom prst="rect">
            <a:avLst/>
          </a:prstGeom>
        </p:spPr>
      </p:pic>
    </p:spTree>
    <p:extLst>
      <p:ext uri="{BB962C8B-B14F-4D97-AF65-F5344CB8AC3E}">
        <p14:creationId xmlns:p14="http://schemas.microsoft.com/office/powerpoint/2010/main" val="131657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7B154A7C-6F9B-43EF-AC1B-9B5D2F842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3" name="TextBox 2">
            <a:extLst>
              <a:ext uri="{FF2B5EF4-FFF2-40B4-BE49-F238E27FC236}">
                <a16:creationId xmlns:a16="http://schemas.microsoft.com/office/drawing/2014/main" id="{B1500F89-A29F-49C5-A8BD-0BF194D88CC2}"/>
              </a:ext>
            </a:extLst>
          </p:cNvPr>
          <p:cNvSpPr txBox="1"/>
          <p:nvPr/>
        </p:nvSpPr>
        <p:spPr>
          <a:xfrm>
            <a:off x="177421" y="124256"/>
            <a:ext cx="4452053" cy="400110"/>
          </a:xfrm>
          <a:prstGeom prst="rect">
            <a:avLst/>
          </a:prstGeom>
          <a:noFill/>
        </p:spPr>
        <p:txBody>
          <a:bodyPr wrap="none" rtlCol="0">
            <a:spAutoFit/>
          </a:bodyPr>
          <a:lstStyle/>
          <a:p>
            <a:r>
              <a:rPr lang="en-US" sz="2000" b="1" dirty="0">
                <a:solidFill>
                  <a:schemeClr val="accent6"/>
                </a:solidFill>
              </a:rPr>
              <a:t>Surgeon view – Laser active, menu open</a:t>
            </a:r>
          </a:p>
        </p:txBody>
      </p:sp>
      <p:sp>
        <p:nvSpPr>
          <p:cNvPr id="4" name="TextBox 3">
            <a:extLst>
              <a:ext uri="{FF2B5EF4-FFF2-40B4-BE49-F238E27FC236}">
                <a16:creationId xmlns:a16="http://schemas.microsoft.com/office/drawing/2014/main" id="{C9DF3EA2-79CA-48B7-8383-379A01446B2C}"/>
              </a:ext>
            </a:extLst>
          </p:cNvPr>
          <p:cNvSpPr txBox="1"/>
          <p:nvPr/>
        </p:nvSpPr>
        <p:spPr>
          <a:xfrm>
            <a:off x="272956" y="1160059"/>
            <a:ext cx="2857638" cy="3447098"/>
          </a:xfrm>
          <a:prstGeom prst="rect">
            <a:avLst/>
          </a:prstGeom>
          <a:noFill/>
        </p:spPr>
        <p:txBody>
          <a:bodyPr wrap="square" rtlCol="0">
            <a:spAutoFit/>
          </a:bodyPr>
          <a:lstStyle/>
          <a:p>
            <a:r>
              <a:rPr lang="en-US" sz="2000" b="1" dirty="0"/>
              <a:t>        Available actions (5):</a:t>
            </a:r>
          </a:p>
          <a:p>
            <a:pPr marL="285750" indent="-285750">
              <a:buFontTx/>
              <a:buChar char="-"/>
            </a:pPr>
            <a:r>
              <a:rPr lang="en-US" dirty="0"/>
              <a:t>Hover over laser icon (cursor)</a:t>
            </a:r>
          </a:p>
          <a:p>
            <a:pPr marL="285750" indent="-285750">
              <a:buFontTx/>
              <a:buChar char="-"/>
            </a:pPr>
            <a:r>
              <a:rPr lang="en-US" dirty="0"/>
              <a:t>Close menu (middle pedal) </a:t>
            </a:r>
          </a:p>
          <a:p>
            <a:pPr marL="285750" indent="-285750">
              <a:buFontTx/>
              <a:buChar char="-"/>
            </a:pPr>
            <a:r>
              <a:rPr lang="en-US" dirty="0"/>
              <a:t>Close menu (move cursor)</a:t>
            </a:r>
          </a:p>
          <a:p>
            <a:pPr marL="285750" indent="-285750">
              <a:buFontTx/>
              <a:buChar char="-"/>
            </a:pPr>
            <a:r>
              <a:rPr lang="en-US" dirty="0"/>
              <a:t>Open surgery phase carousel (double click middle pedal)</a:t>
            </a:r>
          </a:p>
          <a:p>
            <a:pPr marL="285750" indent="-285750">
              <a:buFontTx/>
              <a:buChar char="-"/>
            </a:pPr>
            <a:r>
              <a:rPr lang="en-US" dirty="0"/>
              <a:t>Deactivate laser (click icon)</a:t>
            </a:r>
          </a:p>
        </p:txBody>
      </p:sp>
      <p:sp>
        <p:nvSpPr>
          <p:cNvPr id="6" name="TextBox 5">
            <a:extLst>
              <a:ext uri="{FF2B5EF4-FFF2-40B4-BE49-F238E27FC236}">
                <a16:creationId xmlns:a16="http://schemas.microsoft.com/office/drawing/2014/main" id="{871A8484-23F8-4DEF-82B6-15950D56C4F6}"/>
              </a:ext>
            </a:extLst>
          </p:cNvPr>
          <p:cNvSpPr txBox="1"/>
          <p:nvPr/>
        </p:nvSpPr>
        <p:spPr>
          <a:xfrm>
            <a:off x="9376012" y="1842447"/>
            <a:ext cx="2420202" cy="4247317"/>
          </a:xfrm>
          <a:prstGeom prst="rect">
            <a:avLst/>
          </a:prstGeom>
          <a:noFill/>
        </p:spPr>
        <p:txBody>
          <a:bodyPr wrap="square" rtlCol="0">
            <a:spAutoFit/>
          </a:bodyPr>
          <a:lstStyle/>
          <a:p>
            <a:r>
              <a:rPr lang="en-US" dirty="0"/>
              <a:t>Example of a “laser active” icon state. </a:t>
            </a:r>
            <a:br>
              <a:rPr lang="en-US" dirty="0"/>
            </a:br>
            <a:br>
              <a:rPr lang="en-US" dirty="0"/>
            </a:br>
            <a:r>
              <a:rPr lang="en-US" dirty="0"/>
              <a:t>Note: This laser activation command is its own icon to facilitate multiple activations and deactivations over the course of a procedure, as this is captured as a necessary function in the outlined standard of care for photographing the vivisected specimens. </a:t>
            </a:r>
          </a:p>
        </p:txBody>
      </p:sp>
    </p:spTree>
    <p:extLst>
      <p:ext uri="{BB962C8B-B14F-4D97-AF65-F5344CB8AC3E}">
        <p14:creationId xmlns:p14="http://schemas.microsoft.com/office/powerpoint/2010/main" val="2742261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3" y="0"/>
            <a:ext cx="8572491" cy="6857993"/>
          </a:xfrm>
          <a:prstGeom prst="rect">
            <a:avLst/>
          </a:prstGeom>
        </p:spPr>
      </p:pic>
    </p:spTree>
    <p:extLst>
      <p:ext uri="{BB962C8B-B14F-4D97-AF65-F5344CB8AC3E}">
        <p14:creationId xmlns:p14="http://schemas.microsoft.com/office/powerpoint/2010/main" val="411758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AA00F78B-F91A-468A-8E8A-98C18DACA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4" name="TextBox 3">
            <a:extLst>
              <a:ext uri="{FF2B5EF4-FFF2-40B4-BE49-F238E27FC236}">
                <a16:creationId xmlns:a16="http://schemas.microsoft.com/office/drawing/2014/main" id="{78B45834-A917-41E5-8111-9E9970EED18C}"/>
              </a:ext>
            </a:extLst>
          </p:cNvPr>
          <p:cNvSpPr txBox="1"/>
          <p:nvPr/>
        </p:nvSpPr>
        <p:spPr>
          <a:xfrm>
            <a:off x="177421" y="124256"/>
            <a:ext cx="4586705" cy="400110"/>
          </a:xfrm>
          <a:prstGeom prst="rect">
            <a:avLst/>
          </a:prstGeom>
          <a:noFill/>
        </p:spPr>
        <p:txBody>
          <a:bodyPr wrap="none" rtlCol="0">
            <a:spAutoFit/>
          </a:bodyPr>
          <a:lstStyle/>
          <a:p>
            <a:r>
              <a:rPr lang="en-US" sz="2000" b="1" dirty="0">
                <a:solidFill>
                  <a:schemeClr val="accent6"/>
                </a:solidFill>
              </a:rPr>
              <a:t>Surgeon view – Laser active, menu closed</a:t>
            </a:r>
          </a:p>
        </p:txBody>
      </p:sp>
      <p:sp>
        <p:nvSpPr>
          <p:cNvPr id="5" name="TextBox 4">
            <a:extLst>
              <a:ext uri="{FF2B5EF4-FFF2-40B4-BE49-F238E27FC236}">
                <a16:creationId xmlns:a16="http://schemas.microsoft.com/office/drawing/2014/main" id="{90D651BB-53DE-4430-B52A-D860A4C8E70C}"/>
              </a:ext>
            </a:extLst>
          </p:cNvPr>
          <p:cNvSpPr txBox="1"/>
          <p:nvPr/>
        </p:nvSpPr>
        <p:spPr>
          <a:xfrm>
            <a:off x="272956" y="1160059"/>
            <a:ext cx="2857638" cy="3447098"/>
          </a:xfrm>
          <a:prstGeom prst="rect">
            <a:avLst/>
          </a:prstGeom>
          <a:noFill/>
        </p:spPr>
        <p:txBody>
          <a:bodyPr wrap="square" rtlCol="0">
            <a:spAutoFit/>
          </a:bodyPr>
          <a:lstStyle/>
          <a:p>
            <a:r>
              <a:rPr lang="en-US" sz="2000" b="1" dirty="0"/>
              <a:t>        Available actions (5):</a:t>
            </a:r>
          </a:p>
          <a:p>
            <a:pPr marL="285750" indent="-285750">
              <a:buFontTx/>
              <a:buChar char="-"/>
            </a:pPr>
            <a:r>
              <a:rPr lang="en-US" dirty="0"/>
              <a:t>Open menu (hover over menu with mouse) </a:t>
            </a:r>
          </a:p>
          <a:p>
            <a:pPr marL="285750" indent="-285750">
              <a:buFontTx/>
              <a:buChar char="-"/>
            </a:pPr>
            <a:r>
              <a:rPr lang="en-US" dirty="0"/>
              <a:t>Take a Snapshot (left pedal)</a:t>
            </a:r>
          </a:p>
          <a:p>
            <a:pPr marL="285750" indent="-285750">
              <a:buFontTx/>
              <a:buChar char="-"/>
            </a:pPr>
            <a:r>
              <a:rPr lang="en-US" dirty="0"/>
              <a:t>Start a recording (right pedal) </a:t>
            </a:r>
          </a:p>
          <a:p>
            <a:pPr marL="285750" indent="-285750">
              <a:buFontTx/>
              <a:buChar char="-"/>
            </a:pPr>
            <a:r>
              <a:rPr lang="en-US" dirty="0"/>
              <a:t>Pull up the surgery phase carousel (middle pedal click) </a:t>
            </a:r>
          </a:p>
          <a:p>
            <a:pPr marL="285750" indent="-285750">
              <a:buFontTx/>
              <a:buChar char="-"/>
            </a:pPr>
            <a:r>
              <a:rPr lang="en-US" dirty="0"/>
              <a:t>Exit/Power down (in the works)</a:t>
            </a:r>
          </a:p>
        </p:txBody>
      </p:sp>
      <p:sp>
        <p:nvSpPr>
          <p:cNvPr id="2" name="TextBox 1">
            <a:extLst>
              <a:ext uri="{FF2B5EF4-FFF2-40B4-BE49-F238E27FC236}">
                <a16:creationId xmlns:a16="http://schemas.microsoft.com/office/drawing/2014/main" id="{D00AC440-798A-4C80-93F0-9F08F8A35997}"/>
              </a:ext>
            </a:extLst>
          </p:cNvPr>
          <p:cNvSpPr txBox="1"/>
          <p:nvPr/>
        </p:nvSpPr>
        <p:spPr>
          <a:xfrm>
            <a:off x="9156941" y="1584825"/>
            <a:ext cx="2857638" cy="4247317"/>
          </a:xfrm>
          <a:prstGeom prst="rect">
            <a:avLst/>
          </a:prstGeom>
          <a:noFill/>
        </p:spPr>
        <p:txBody>
          <a:bodyPr wrap="square" rtlCol="0">
            <a:spAutoFit/>
          </a:bodyPr>
          <a:lstStyle/>
          <a:p>
            <a:r>
              <a:rPr lang="en-US" dirty="0"/>
              <a:t>Menu bar contains visual indicator of laser active state when closed, supporting the principle of visibility of system status. Should be high contrast, but not so salient as to become distracting. Muted shades of orange, green, or purple with a shaded border could work well here. We don’t really want red, because warnings or errors may be exclusively associated with red. </a:t>
            </a:r>
          </a:p>
        </p:txBody>
      </p:sp>
    </p:spTree>
    <p:extLst>
      <p:ext uri="{BB962C8B-B14F-4D97-AF65-F5344CB8AC3E}">
        <p14:creationId xmlns:p14="http://schemas.microsoft.com/office/powerpoint/2010/main" val="67918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3" name="TextBox 2">
            <a:extLst>
              <a:ext uri="{FF2B5EF4-FFF2-40B4-BE49-F238E27FC236}">
                <a16:creationId xmlns:a16="http://schemas.microsoft.com/office/drawing/2014/main" id="{A6CA7022-E636-4622-9B56-99333F65D4C8}"/>
              </a:ext>
            </a:extLst>
          </p:cNvPr>
          <p:cNvSpPr txBox="1"/>
          <p:nvPr/>
        </p:nvSpPr>
        <p:spPr>
          <a:xfrm>
            <a:off x="177421" y="124256"/>
            <a:ext cx="5240024" cy="400110"/>
          </a:xfrm>
          <a:prstGeom prst="rect">
            <a:avLst/>
          </a:prstGeom>
          <a:noFill/>
        </p:spPr>
        <p:txBody>
          <a:bodyPr wrap="none" rtlCol="0">
            <a:spAutoFit/>
          </a:bodyPr>
          <a:lstStyle/>
          <a:p>
            <a:r>
              <a:rPr lang="en-US" sz="2000" b="1" dirty="0">
                <a:solidFill>
                  <a:schemeClr val="accent6"/>
                </a:solidFill>
              </a:rPr>
              <a:t>Surgeon view – menu open, lase settings hover</a:t>
            </a:r>
          </a:p>
        </p:txBody>
      </p:sp>
    </p:spTree>
    <p:extLst>
      <p:ext uri="{BB962C8B-B14F-4D97-AF65-F5344CB8AC3E}">
        <p14:creationId xmlns:p14="http://schemas.microsoft.com/office/powerpoint/2010/main" val="93928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low confidence">
            <a:extLst>
              <a:ext uri="{FF2B5EF4-FFF2-40B4-BE49-F238E27FC236}">
                <a16:creationId xmlns:a16="http://schemas.microsoft.com/office/drawing/2014/main" id="{83DB76C4-67B5-41DB-A6EE-B7D244981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3" name="TextBox 2">
            <a:extLst>
              <a:ext uri="{FF2B5EF4-FFF2-40B4-BE49-F238E27FC236}">
                <a16:creationId xmlns:a16="http://schemas.microsoft.com/office/drawing/2014/main" id="{8B07CC1D-3299-4AC7-8647-F187B5F649BD}"/>
              </a:ext>
            </a:extLst>
          </p:cNvPr>
          <p:cNvSpPr txBox="1"/>
          <p:nvPr/>
        </p:nvSpPr>
        <p:spPr>
          <a:xfrm>
            <a:off x="7011351" y="86188"/>
            <a:ext cx="5180649" cy="400110"/>
          </a:xfrm>
          <a:prstGeom prst="rect">
            <a:avLst/>
          </a:prstGeom>
          <a:noFill/>
        </p:spPr>
        <p:txBody>
          <a:bodyPr wrap="none" rtlCol="0">
            <a:spAutoFit/>
          </a:bodyPr>
          <a:lstStyle/>
          <a:p>
            <a:r>
              <a:rPr lang="en-US" sz="2000" b="1" dirty="0">
                <a:solidFill>
                  <a:schemeClr val="accent6"/>
                </a:solidFill>
              </a:rPr>
              <a:t>Surgeon view – menu open, laze settings menu</a:t>
            </a:r>
          </a:p>
        </p:txBody>
      </p:sp>
      <p:sp>
        <p:nvSpPr>
          <p:cNvPr id="2" name="TextBox 1">
            <a:extLst>
              <a:ext uri="{FF2B5EF4-FFF2-40B4-BE49-F238E27FC236}">
                <a16:creationId xmlns:a16="http://schemas.microsoft.com/office/drawing/2014/main" id="{3311E050-6837-4344-B619-81B22A48ECCE}"/>
              </a:ext>
            </a:extLst>
          </p:cNvPr>
          <p:cNvSpPr txBox="1"/>
          <p:nvPr/>
        </p:nvSpPr>
        <p:spPr>
          <a:xfrm>
            <a:off x="9416955" y="1692322"/>
            <a:ext cx="2483893" cy="4524315"/>
          </a:xfrm>
          <a:prstGeom prst="rect">
            <a:avLst/>
          </a:prstGeom>
          <a:noFill/>
        </p:spPr>
        <p:txBody>
          <a:bodyPr wrap="square" rtlCol="0">
            <a:spAutoFit/>
          </a:bodyPr>
          <a:lstStyle/>
          <a:p>
            <a:r>
              <a:rPr lang="en-US" dirty="0"/>
              <a:t>The idea for the inlay sub-menus arises from the need to access only the broadest settings during the procedure that the surgeon can manage themselves. Bringing the settings closer to the working area of the visual field helps minimize the information access cost, but we need to assess whether this blocks the view too much through user testing. </a:t>
            </a:r>
          </a:p>
        </p:txBody>
      </p:sp>
      <p:cxnSp>
        <p:nvCxnSpPr>
          <p:cNvPr id="6" name="Straight Arrow Connector 5">
            <a:extLst>
              <a:ext uri="{FF2B5EF4-FFF2-40B4-BE49-F238E27FC236}">
                <a16:creationId xmlns:a16="http://schemas.microsoft.com/office/drawing/2014/main" id="{06568B23-A5A0-40FB-BDDE-827958CAA6C3}"/>
              </a:ext>
            </a:extLst>
          </p:cNvPr>
          <p:cNvCxnSpPr/>
          <p:nvPr/>
        </p:nvCxnSpPr>
        <p:spPr>
          <a:xfrm>
            <a:off x="7765576" y="1692322"/>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F92475-13D1-4E17-B2BD-F47367F22C6B}"/>
              </a:ext>
            </a:extLst>
          </p:cNvPr>
          <p:cNvCxnSpPr/>
          <p:nvPr/>
        </p:nvCxnSpPr>
        <p:spPr>
          <a:xfrm>
            <a:off x="6687403" y="1692322"/>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5955E9-AC6A-43A9-B935-F20E8B3D97E4}"/>
              </a:ext>
            </a:extLst>
          </p:cNvPr>
          <p:cNvCxnSpPr/>
          <p:nvPr/>
        </p:nvCxnSpPr>
        <p:spPr>
          <a:xfrm>
            <a:off x="5609230" y="1692322"/>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C1361C-139E-4596-800E-91F1671D49F6}"/>
              </a:ext>
            </a:extLst>
          </p:cNvPr>
          <p:cNvCxnSpPr/>
          <p:nvPr/>
        </p:nvCxnSpPr>
        <p:spPr>
          <a:xfrm>
            <a:off x="4531057" y="1692322"/>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006A57-9A32-43E8-ADAD-0A3CAEAEE654}"/>
              </a:ext>
            </a:extLst>
          </p:cNvPr>
          <p:cNvCxnSpPr/>
          <p:nvPr/>
        </p:nvCxnSpPr>
        <p:spPr>
          <a:xfrm>
            <a:off x="3452884" y="1694596"/>
            <a:ext cx="1078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6BC3F2-4A6C-4321-AF03-96687619EB56}"/>
              </a:ext>
            </a:extLst>
          </p:cNvPr>
          <p:cNvSpPr txBox="1"/>
          <p:nvPr/>
        </p:nvSpPr>
        <p:spPr>
          <a:xfrm>
            <a:off x="4935512" y="646679"/>
            <a:ext cx="3966950" cy="923330"/>
          </a:xfrm>
          <a:prstGeom prst="rect">
            <a:avLst/>
          </a:prstGeom>
          <a:noFill/>
        </p:spPr>
        <p:txBody>
          <a:bodyPr wrap="square" rtlCol="0">
            <a:spAutoFit/>
          </a:bodyPr>
          <a:lstStyle/>
          <a:p>
            <a:r>
              <a:rPr lang="en-US" dirty="0"/>
              <a:t>In this mockup, I’ve specified that the sub-menu should be no wider than 1/5</a:t>
            </a:r>
            <a:r>
              <a:rPr lang="en-US" baseline="30000" dirty="0"/>
              <a:t>th</a:t>
            </a:r>
            <a:r>
              <a:rPr lang="en-US" dirty="0"/>
              <a:t> of the projection frame. </a:t>
            </a:r>
          </a:p>
        </p:txBody>
      </p:sp>
      <p:sp>
        <p:nvSpPr>
          <p:cNvPr id="12" name="TextBox 11">
            <a:extLst>
              <a:ext uri="{FF2B5EF4-FFF2-40B4-BE49-F238E27FC236}">
                <a16:creationId xmlns:a16="http://schemas.microsoft.com/office/drawing/2014/main" id="{862FD88B-168D-4239-A765-683BFE24260F}"/>
              </a:ext>
            </a:extLst>
          </p:cNvPr>
          <p:cNvSpPr txBox="1"/>
          <p:nvPr/>
        </p:nvSpPr>
        <p:spPr>
          <a:xfrm>
            <a:off x="193631" y="253926"/>
            <a:ext cx="2857638" cy="6155531"/>
          </a:xfrm>
          <a:prstGeom prst="rect">
            <a:avLst/>
          </a:prstGeom>
          <a:noFill/>
        </p:spPr>
        <p:txBody>
          <a:bodyPr wrap="square" rtlCol="0">
            <a:spAutoFit/>
          </a:bodyPr>
          <a:lstStyle/>
          <a:p>
            <a:r>
              <a:rPr lang="en-US" sz="2000" b="1" dirty="0"/>
              <a:t>        Available actions (2):</a:t>
            </a:r>
          </a:p>
          <a:p>
            <a:pPr marL="342900" indent="-342900">
              <a:buFontTx/>
              <a:buChar char="-"/>
            </a:pPr>
            <a:r>
              <a:rPr lang="en-US" sz="2000" dirty="0"/>
              <a:t>Change laser settings (move cursor and click) </a:t>
            </a:r>
          </a:p>
          <a:p>
            <a:pPr marL="342900" indent="-342900">
              <a:buFontTx/>
              <a:buChar char="-"/>
            </a:pPr>
            <a:r>
              <a:rPr lang="en-US" sz="2000" dirty="0"/>
              <a:t>Close the submenu (middle pedal)</a:t>
            </a:r>
            <a:br>
              <a:rPr lang="en-US" sz="2000" dirty="0"/>
            </a:br>
            <a:r>
              <a:rPr lang="en-US" sz="2000" dirty="0"/>
              <a:t>(click icon again) </a:t>
            </a:r>
            <a:br>
              <a:rPr lang="en-US" sz="2000" dirty="0"/>
            </a:br>
            <a:endParaRPr lang="en-US" sz="2000" dirty="0"/>
          </a:p>
          <a:p>
            <a:r>
              <a:rPr lang="en-US" dirty="0"/>
              <a:t>Taking away the pedal’s camera functions with the menus open helps keep the design input-agnostic, as the left and right pedals can provide tabbing input. If we decide this isn’t necessary, perhaps it should be possible to change the laze settings with the menu open, and then take that snap or video without closing the menu. </a:t>
            </a:r>
          </a:p>
        </p:txBody>
      </p:sp>
      <p:cxnSp>
        <p:nvCxnSpPr>
          <p:cNvPr id="14" name="Straight Arrow Connector 13">
            <a:extLst>
              <a:ext uri="{FF2B5EF4-FFF2-40B4-BE49-F238E27FC236}">
                <a16:creationId xmlns:a16="http://schemas.microsoft.com/office/drawing/2014/main" id="{BF4BCCD0-1111-40B9-BB06-8C0F0FC6FCFC}"/>
              </a:ext>
            </a:extLst>
          </p:cNvPr>
          <p:cNvCxnSpPr/>
          <p:nvPr/>
        </p:nvCxnSpPr>
        <p:spPr>
          <a:xfrm flipH="1">
            <a:off x="7765576" y="4326340"/>
            <a:ext cx="10781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4432D75-BAFF-4844-A0EA-D8C80838BC3E}"/>
              </a:ext>
            </a:extLst>
          </p:cNvPr>
          <p:cNvSpPr txBox="1"/>
          <p:nvPr/>
        </p:nvSpPr>
        <p:spPr>
          <a:xfrm>
            <a:off x="7765576" y="4271747"/>
            <a:ext cx="1298385" cy="646331"/>
          </a:xfrm>
          <a:prstGeom prst="rect">
            <a:avLst/>
          </a:prstGeom>
          <a:noFill/>
        </p:spPr>
        <p:txBody>
          <a:bodyPr wrap="square" rtlCol="0">
            <a:spAutoFit/>
          </a:bodyPr>
          <a:lstStyle/>
          <a:p>
            <a:r>
              <a:rPr lang="en-US" dirty="0"/>
              <a:t>Swipe</a:t>
            </a:r>
            <a:br>
              <a:rPr lang="en-US" dirty="0"/>
            </a:br>
            <a:r>
              <a:rPr lang="en-US" dirty="0"/>
              <a:t>Animation</a:t>
            </a:r>
          </a:p>
        </p:txBody>
      </p:sp>
    </p:spTree>
    <p:extLst>
      <p:ext uri="{BB962C8B-B14F-4D97-AF65-F5344CB8AC3E}">
        <p14:creationId xmlns:p14="http://schemas.microsoft.com/office/powerpoint/2010/main" val="319588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7B154A7C-6F9B-43EF-AC1B-9B5D2F842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cxnSp>
        <p:nvCxnSpPr>
          <p:cNvPr id="3" name="Straight Arrow Connector 2">
            <a:extLst>
              <a:ext uri="{FF2B5EF4-FFF2-40B4-BE49-F238E27FC236}">
                <a16:creationId xmlns:a16="http://schemas.microsoft.com/office/drawing/2014/main" id="{B1599F19-D829-4AA2-946B-4254E859F8CC}"/>
              </a:ext>
            </a:extLst>
          </p:cNvPr>
          <p:cNvCxnSpPr/>
          <p:nvPr/>
        </p:nvCxnSpPr>
        <p:spPr>
          <a:xfrm>
            <a:off x="7970293" y="4981433"/>
            <a:ext cx="8461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3F42391-9B24-42AA-B104-CC2C6C8FCAE6}"/>
              </a:ext>
            </a:extLst>
          </p:cNvPr>
          <p:cNvSpPr txBox="1"/>
          <p:nvPr/>
        </p:nvSpPr>
        <p:spPr>
          <a:xfrm>
            <a:off x="7697338" y="5213445"/>
            <a:ext cx="1774208" cy="923330"/>
          </a:xfrm>
          <a:prstGeom prst="rect">
            <a:avLst/>
          </a:prstGeom>
          <a:noFill/>
        </p:spPr>
        <p:txBody>
          <a:bodyPr wrap="square" rtlCol="0">
            <a:spAutoFit/>
          </a:bodyPr>
          <a:lstStyle/>
          <a:p>
            <a:r>
              <a:rPr lang="en-US" dirty="0"/>
              <a:t>Sub-menu collapses, swipe animation</a:t>
            </a:r>
          </a:p>
        </p:txBody>
      </p:sp>
    </p:spTree>
    <p:extLst>
      <p:ext uri="{BB962C8B-B14F-4D97-AF65-F5344CB8AC3E}">
        <p14:creationId xmlns:p14="http://schemas.microsoft.com/office/powerpoint/2010/main" val="205777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7E9F-3D2C-4D2A-BBF8-AB9D70A1E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9750" y="0"/>
            <a:ext cx="8572499" cy="6858000"/>
          </a:xfrm>
          <a:prstGeom prst="rect">
            <a:avLst/>
          </a:prstGeom>
        </p:spPr>
      </p:pic>
      <p:sp>
        <p:nvSpPr>
          <p:cNvPr id="2" name="TextBox 1">
            <a:extLst>
              <a:ext uri="{FF2B5EF4-FFF2-40B4-BE49-F238E27FC236}">
                <a16:creationId xmlns:a16="http://schemas.microsoft.com/office/drawing/2014/main" id="{8387AA4A-F62B-4570-AC6B-9DF3A3BBB70B}"/>
              </a:ext>
            </a:extLst>
          </p:cNvPr>
          <p:cNvSpPr txBox="1"/>
          <p:nvPr/>
        </p:nvSpPr>
        <p:spPr>
          <a:xfrm>
            <a:off x="9294125" y="2497540"/>
            <a:ext cx="2019869" cy="646331"/>
          </a:xfrm>
          <a:prstGeom prst="rect">
            <a:avLst/>
          </a:prstGeom>
          <a:noFill/>
        </p:spPr>
        <p:txBody>
          <a:bodyPr wrap="square" rtlCol="0">
            <a:spAutoFit/>
          </a:bodyPr>
          <a:lstStyle/>
          <a:p>
            <a:r>
              <a:rPr lang="en-US" dirty="0"/>
              <a:t>Laser should still be active – ignore </a:t>
            </a:r>
          </a:p>
        </p:txBody>
      </p:sp>
    </p:spTree>
    <p:extLst>
      <p:ext uri="{BB962C8B-B14F-4D97-AF65-F5344CB8AC3E}">
        <p14:creationId xmlns:p14="http://schemas.microsoft.com/office/powerpoint/2010/main" val="146688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E5E05C31DF7F4A9778F19909786DEA" ma:contentTypeVersion="13" ma:contentTypeDescription="Create a new document." ma:contentTypeScope="" ma:versionID="d3030658a582ece627ba2582a5583eff">
  <xsd:schema xmlns:xsd="http://www.w3.org/2001/XMLSchema" xmlns:xs="http://www.w3.org/2001/XMLSchema" xmlns:p="http://schemas.microsoft.com/office/2006/metadata/properties" xmlns:ns2="73e8eacf-2dbf-4009-9147-02fbd818ee4f" xmlns:ns3="98d358e5-2957-4ba7-9a4e-2314f90b6c27" targetNamespace="http://schemas.microsoft.com/office/2006/metadata/properties" ma:root="true" ma:fieldsID="11bbc759ed16bccfd26c9259239d17dc" ns2:_="" ns3:_="">
    <xsd:import namespace="73e8eacf-2dbf-4009-9147-02fbd818ee4f"/>
    <xsd:import namespace="98d358e5-2957-4ba7-9a4e-2314f90b6c2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e8eacf-2dbf-4009-9147-02fbd818ee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b2eb4b5b-f271-4373-8a70-80c5eccf357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8d358e5-2957-4ba7-9a4e-2314f90b6c27"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2cceb8ce-51ae-4260-a001-fd853200e2d9}" ma:internalName="TaxCatchAll" ma:showField="CatchAllData" ma:web="98d358e5-2957-4ba7-9a4e-2314f90b6c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3e8eacf-2dbf-4009-9147-02fbd818ee4f">
      <Terms xmlns="http://schemas.microsoft.com/office/infopath/2007/PartnerControls"/>
    </lcf76f155ced4ddcb4097134ff3c332f>
    <TaxCatchAll xmlns="98d358e5-2957-4ba7-9a4e-2314f90b6c27" xsi:nil="true"/>
  </documentManagement>
</p:properties>
</file>

<file path=customXml/itemProps1.xml><?xml version="1.0" encoding="utf-8"?>
<ds:datastoreItem xmlns:ds="http://schemas.openxmlformats.org/officeDocument/2006/customXml" ds:itemID="{828619A1-4C4A-45AA-A8D3-40AC4C486C60}"/>
</file>

<file path=customXml/itemProps2.xml><?xml version="1.0" encoding="utf-8"?>
<ds:datastoreItem xmlns:ds="http://schemas.openxmlformats.org/officeDocument/2006/customXml" ds:itemID="{902F6845-CE4C-489E-8CEE-49A1DC0A2987}">
  <ds:schemaRefs>
    <ds:schemaRef ds:uri="http://schemas.microsoft.com/sharepoint/v3/contenttype/forms"/>
  </ds:schemaRefs>
</ds:datastoreItem>
</file>

<file path=customXml/itemProps3.xml><?xml version="1.0" encoding="utf-8"?>
<ds:datastoreItem xmlns:ds="http://schemas.openxmlformats.org/officeDocument/2006/customXml" ds:itemID="{8B59F5FD-0F5E-4460-9B4A-AAB8889F772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1863</TotalTime>
  <Words>1654</Words>
  <Application>Microsoft Office PowerPoint</Application>
  <PresentationFormat>Widescreen</PresentationFormat>
  <Paragraphs>111</Paragraphs>
  <Slides>40</Slides>
  <Notes>0</Notes>
  <HiddenSlides>15</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P. Dunn</dc:creator>
  <cp:lastModifiedBy>John P. Dunn</cp:lastModifiedBy>
  <cp:revision>8</cp:revision>
  <dcterms:created xsi:type="dcterms:W3CDTF">2022-02-15T17:24:45Z</dcterms:created>
  <dcterms:modified xsi:type="dcterms:W3CDTF">2022-05-12T22:03:47Z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0x01010076E5E05C31DF7F4A9778F19909786DEA</vt:lpwstr>
  </property>
</Properties>
</file>