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61" r:id="rId3"/>
    <p:sldId id="262" r:id="rId4"/>
    <p:sldId id="258" r:id="rId5"/>
    <p:sldId id="264" r:id="rId6"/>
    <p:sldId id="265" r:id="rId7"/>
    <p:sldId id="266" r:id="rId8"/>
    <p:sldId id="274" r:id="rId9"/>
    <p:sldId id="273" r:id="rId10"/>
    <p:sldId id="275" r:id="rId11"/>
    <p:sldId id="271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9"/>
    <p:restoredTop sz="96335"/>
  </p:normalViewPr>
  <p:slideViewPr>
    <p:cSldViewPr snapToGrid="0">
      <p:cViewPr varScale="1">
        <p:scale>
          <a:sx n="121" d="100"/>
          <a:sy n="121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F6FC1-3538-C944-BE02-F49DEFAA63B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60220-D8A4-2546-9CC7-6E26FB1A8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60220-D8A4-2546-9CC7-6E26FB1A8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5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6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5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84712-47DD-7B45-7572-DB95A938C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435" y="1504060"/>
            <a:ext cx="6068070" cy="175642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Business Analytics Creative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29633-FD3F-A751-2D05-4350DA03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19" y="3596639"/>
            <a:ext cx="6037903" cy="175642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ACSSM Data Quality Project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Xianghe</a:t>
            </a:r>
            <a:r>
              <a:rPr lang="en-US" dirty="0">
                <a:solidFill>
                  <a:sysClr val="windowText" lastClr="000000"/>
                </a:solidFill>
              </a:rPr>
              <a:t> Xu (Michael)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7AA4C-37E0-5D7B-3605-F5B53659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661" y="3424428"/>
            <a:ext cx="3458249" cy="1729124"/>
          </a:xfrm>
          <a:prstGeom prst="rect">
            <a:avLst/>
          </a:prstGeom>
        </p:spPr>
      </p:pic>
      <p:pic>
        <p:nvPicPr>
          <p:cNvPr id="5" name="Picture 4" descr="A person holding a graduation cap&#10;&#10;Description automatically generated">
            <a:extLst>
              <a:ext uri="{FF2B5EF4-FFF2-40B4-BE49-F238E27FC236}">
                <a16:creationId xmlns:a16="http://schemas.microsoft.com/office/drawing/2014/main" id="{FD8F8412-012E-1AB0-F3AA-BBB19657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660" y="1004831"/>
            <a:ext cx="3458249" cy="19212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959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7E75-B33C-ED26-92B8-3A367B65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E061-A077-777E-7193-39B256E6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0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E47C-6C7E-E243-FEDC-4F9CACF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Outlier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10A8F2-F6E2-78B1-CDE7-5427A1128245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157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D591-E342-DE16-FF7C-238515F015BB}"/>
              </a:ext>
            </a:extLst>
          </p:cNvPr>
          <p:cNvSpPr txBox="1"/>
          <p:nvPr/>
        </p:nvSpPr>
        <p:spPr>
          <a:xfrm>
            <a:off x="1191801" y="852755"/>
            <a:ext cx="788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LMRoman10"/>
              </a:rPr>
              <a:t>Unusual data point relative to the remainder of a distribution. </a:t>
            </a:r>
            <a:endParaRPr lang="en-AU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LMRoman10"/>
              </a:rPr>
              <a:t>    Respond</a:t>
            </a:r>
            <a:r>
              <a:rPr lang="en-AU" sz="1800" dirty="0">
                <a:effectLst/>
                <a:latin typeface="LMRoman10"/>
              </a:rPr>
              <a:t> without sufficient effort are likely to differ from majority responses</a:t>
            </a:r>
            <a:endParaRPr lang="en-A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3DC3F750-07EC-FB1C-5A9C-F93399C9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95" y="1488927"/>
            <a:ext cx="5736404" cy="50193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72512BE-FA3F-4BDF-4DDF-EAB99FC1D6BB}"/>
              </a:ext>
            </a:extLst>
          </p:cNvPr>
          <p:cNvSpPr/>
          <p:nvPr/>
        </p:nvSpPr>
        <p:spPr>
          <a:xfrm>
            <a:off x="6425341" y="5496999"/>
            <a:ext cx="1162369" cy="729465"/>
          </a:xfrm>
          <a:prstGeom prst="ellipse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7A7A1FA-39AC-E565-5414-A0D1F7BEAE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03742" y="5167413"/>
            <a:ext cx="35030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7AC2B-1407-4EBD-A9B9-7C1DCBCD39C8}"/>
              </a:ext>
            </a:extLst>
          </p:cNvPr>
          <p:cNvSpPr txBox="1"/>
          <p:nvPr/>
        </p:nvSpPr>
        <p:spPr>
          <a:xfrm>
            <a:off x="6135878" y="4166071"/>
            <a:ext cx="21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observations</a:t>
            </a:r>
          </a:p>
          <a:p>
            <a:r>
              <a:rPr lang="en-US" dirty="0"/>
              <a:t>120 + hours / week</a:t>
            </a:r>
          </a:p>
        </p:txBody>
      </p:sp>
      <p:pic>
        <p:nvPicPr>
          <p:cNvPr id="29" name="Picture 2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1DDC865-F7EC-50C4-3197-66D989A8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88" y="1549900"/>
            <a:ext cx="4134300" cy="3617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8DFD337-DCD3-D343-0FAA-5FC423E79447}"/>
              </a:ext>
            </a:extLst>
          </p:cNvPr>
          <p:cNvCxnSpPr>
            <a:cxnSpLocks/>
          </p:cNvCxnSpPr>
          <p:nvPr/>
        </p:nvCxnSpPr>
        <p:spPr>
          <a:xfrm flipV="1">
            <a:off x="7078894" y="3358656"/>
            <a:ext cx="714299" cy="639948"/>
          </a:xfrm>
          <a:prstGeom prst="bentConnector3">
            <a:avLst>
              <a:gd name="adj1" fmla="val -342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53A0D13C-B5E6-E863-1177-42589A4C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456" y="771434"/>
            <a:ext cx="6025088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6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39AEA34B-D342-8EC5-7B0B-26C60587E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05" y="1379703"/>
            <a:ext cx="10602391" cy="40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376D-C8D0-2ECD-913A-1C29F7A4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0419-45CE-CC59-B8D2-A3F063DF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bstract blurred public library with bookshelves">
            <a:extLst>
              <a:ext uri="{FF2B5EF4-FFF2-40B4-BE49-F238E27FC236}">
                <a16:creationId xmlns:a16="http://schemas.microsoft.com/office/drawing/2014/main" id="{395C1917-1A39-0532-AE10-E0EB5709B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233" r="9092" b="21140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CE325-3EC1-C11E-BBA0-27B5557C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spc="-100" dirty="0"/>
              <a:t>The Australian Comparative Study of Survey Method</a:t>
            </a:r>
            <a:br>
              <a:rPr lang="en-US" sz="4300" spc="-100" dirty="0"/>
            </a:br>
            <a:r>
              <a:rPr lang="en-US" sz="4300" spc="-100" dirty="0"/>
              <a:t>(ACSSM)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899AE-7CD7-5261-AB35-08E3CA5EA5BA}"/>
              </a:ext>
            </a:extLst>
          </p:cNvPr>
          <p:cNvSpPr txBox="1"/>
          <p:nvPr/>
        </p:nvSpPr>
        <p:spPr>
          <a:xfrm>
            <a:off x="5147734" y="777550"/>
            <a:ext cx="6400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Conducted by Social Research Center, in December </a:t>
            </a:r>
            <a:r>
              <a:rPr lang="en-US" sz="2000" dirty="0"/>
              <a:t>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valuate contemporary and emerging practices for general population surveys</a:t>
            </a:r>
            <a:r>
              <a:rPr lang="en-AU" dirty="0">
                <a:effectLst/>
              </a:rPr>
              <a:t>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 study is to compare performance of survey methods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eight parallel surveys of the Australian adult population using five different survey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0E1E8-AED8-1BDB-4466-71D7F594B9A9}"/>
              </a:ext>
            </a:extLst>
          </p:cNvPr>
          <p:cNvSpPr txBox="1"/>
          <p:nvPr/>
        </p:nvSpPr>
        <p:spPr>
          <a:xfrm>
            <a:off x="5194096" y="3965205"/>
            <a:ext cx="635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Probability based panels 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VS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Non-Probability based panels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9D41C-1CEF-8177-4E25-AC52434F2697}"/>
              </a:ext>
            </a:extLst>
          </p:cNvPr>
          <p:cNvSpPr txBox="1"/>
          <p:nvPr/>
        </p:nvSpPr>
        <p:spPr>
          <a:xfrm>
            <a:off x="6094486" y="4460379"/>
            <a:ext cx="5823316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trike="sngStrike" dirty="0">
                <a:latin typeface="Calibri" panose="020F0502020204030204" pitchFamily="34" charset="0"/>
                <a:cs typeface="Times New Roman" panose="02020603050405020304" pitchFamily="18" charset="0"/>
              </a:rPr>
              <a:t>VALI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Life in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trike="sngStrike" dirty="0">
                <a:latin typeface="Calibri" panose="020F0502020204030204" pitchFamily="34" charset="0"/>
                <a:cs typeface="Times New Roman" panose="02020603050405020304" pitchFamily="18" charset="0"/>
              </a:rPr>
              <a:t>CATI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SMS push to web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Panel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Panel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Panel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Panel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CE342-0ED6-31A9-6DD4-D972CC0575FB}"/>
              </a:ext>
            </a:extLst>
          </p:cNvPr>
          <p:cNvSpPr txBox="1"/>
          <p:nvPr/>
        </p:nvSpPr>
        <p:spPr>
          <a:xfrm>
            <a:off x="5194096" y="6858000"/>
            <a:ext cx="6354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Objectives:  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To compare quality of the survey data</a:t>
            </a:r>
          </a:p>
          <a:p>
            <a:pPr algn="ctr"/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algn="ctr"/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Evidence supporting the hypothesis that non-probability-based panels have worse data quality compared to probability-based panels.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2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6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6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6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6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349 0 " pathEditMode="relative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349 0 " pathEditMode="relative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349 0 " pathEditMode="relative" ptsTypes="AA">
                                      <p:cBhvr>
                                        <p:cTn id="3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349 0 " pathEditMode="relative" ptsTypes="AA">
                                      <p:cBhvr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6349 -1.4814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6349 -1.48148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88611 " pathEditMode="relative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  <p:bldP spid="6" grpId="0"/>
      <p:bldP spid="6" grpId="1"/>
      <p:bldP spid="7" grpId="0"/>
      <p:bldP spid="7" grpId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67ED3-F367-2B6B-A8BC-24E152E2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Survey Data Quality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176-CCCF-6E95-25A0-91332167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7"/>
            <a:ext cx="8983489" cy="1003820"/>
          </a:xfrm>
        </p:spPr>
        <p:txBody>
          <a:bodyPr anchor="t">
            <a:norm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Student Evaluation of Teaching and Units (SETU)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Student Experience Survey (QILT)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66283-0BAB-BEA0-8F1A-3A261B64CA97}"/>
              </a:ext>
            </a:extLst>
          </p:cNvPr>
          <p:cNvSpPr txBox="1">
            <a:spLocks/>
          </p:cNvSpPr>
          <p:nvPr/>
        </p:nvSpPr>
        <p:spPr>
          <a:xfrm>
            <a:off x="1607758" y="3429000"/>
            <a:ext cx="8983489" cy="1507611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u="sng" dirty="0">
                <a:solidFill>
                  <a:srgbClr val="222222"/>
                </a:solidFill>
                <a:latin typeface="Arial" panose="020B0604020202020204" pitchFamily="34" charset="0"/>
              </a:rPr>
              <a:t>Incentives: </a:t>
            </a:r>
          </a:p>
          <a:p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Asked by teachers</a:t>
            </a:r>
          </a:p>
          <a:p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Avoid email / text bombing</a:t>
            </a:r>
          </a:p>
          <a:p>
            <a:pPr marL="0" indent="0">
              <a:buNone/>
            </a:pPr>
            <a:endParaRPr lang="en-AU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Enter a prize draw</a:t>
            </a:r>
          </a:p>
          <a:p>
            <a:r>
              <a:rPr lang="en-US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4F5A26-9B0A-C6A6-6005-1CB20BDF63B6}"/>
              </a:ext>
            </a:extLst>
          </p:cNvPr>
          <p:cNvSpPr txBox="1">
            <a:spLocks/>
          </p:cNvSpPr>
          <p:nvPr/>
        </p:nvSpPr>
        <p:spPr>
          <a:xfrm>
            <a:off x="1607758" y="5011347"/>
            <a:ext cx="8983489" cy="100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Careless respondents / Insufficient effort respondents </a:t>
            </a:r>
          </a:p>
        </p:txBody>
      </p:sp>
    </p:spTree>
    <p:extLst>
      <p:ext uri="{BB962C8B-B14F-4D97-AF65-F5344CB8AC3E}">
        <p14:creationId xmlns:p14="http://schemas.microsoft.com/office/powerpoint/2010/main" val="25276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E47C-6C7E-E243-FEDC-4F9CACF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00748"/>
            <a:ext cx="2947482" cy="157247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9DCC-BC73-DFB5-490A-62CADF3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25" y="864108"/>
            <a:ext cx="8014446" cy="1222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response quality using available response metrics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10A8F2-F6E2-78B1-CDE7-5427A1128245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157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AECB5-643F-858B-8039-9F5849EDF33A}"/>
              </a:ext>
            </a:extLst>
          </p:cNvPr>
          <p:cNvSpPr txBox="1"/>
          <p:nvPr/>
        </p:nvSpPr>
        <p:spPr>
          <a:xfrm>
            <a:off x="3689874" y="1699709"/>
            <a:ext cx="7734748" cy="23529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Response time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Straight lining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Consistency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Outlier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Item non-response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Bogus 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Mid-point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 err="1"/>
              <a:t>Mahalanobis</a:t>
            </a:r>
            <a:r>
              <a:rPr lang="en-AU" sz="2000" dirty="0"/>
              <a:t>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Polytomous Guttman 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More…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F5BC8-7F56-6E5B-E3E8-19BDB74639F7}"/>
              </a:ext>
            </a:extLst>
          </p:cNvPr>
          <p:cNvSpPr txBox="1"/>
          <p:nvPr/>
        </p:nvSpPr>
        <p:spPr>
          <a:xfrm>
            <a:off x="4204333" y="1844920"/>
            <a:ext cx="7734748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AU" sz="2400" b="1" u="sng" dirty="0"/>
              <a:t>In practice:</a:t>
            </a:r>
          </a:p>
          <a:p>
            <a:endParaRPr lang="en-A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Definitions of the metrics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Implementations of the metrics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Limitations of the metrics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Connect to survey data, with </a:t>
            </a:r>
            <a:r>
              <a:rPr lang="en-AU" sz="2000" b="1" dirty="0"/>
              <a:t>189</a:t>
            </a:r>
            <a:r>
              <a:rPr lang="en-AU" sz="2000" dirty="0"/>
              <a:t>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Apply metrics to suitable variables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Decision Rules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Compare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B7080-50D3-A55F-98B2-86C80D2C1C11}"/>
              </a:ext>
            </a:extLst>
          </p:cNvPr>
          <p:cNvSpPr txBox="1"/>
          <p:nvPr/>
        </p:nvSpPr>
        <p:spPr>
          <a:xfrm>
            <a:off x="421842" y="2377808"/>
            <a:ext cx="26096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Response time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Straight lining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Consistency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Outlier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Item non-response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Bogus 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Mid-point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err="1"/>
              <a:t>Mahalanobis</a:t>
            </a:r>
            <a:r>
              <a:rPr lang="en-AU" sz="1600" dirty="0"/>
              <a:t>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Polytomous Guttman errors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64272-ABE3-4653-2834-E20F585AC6EC}"/>
              </a:ext>
            </a:extLst>
          </p:cNvPr>
          <p:cNvSpPr txBox="1"/>
          <p:nvPr/>
        </p:nvSpPr>
        <p:spPr>
          <a:xfrm>
            <a:off x="3698697" y="4489807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AU" b="0" i="0" dirty="0">
                <a:solidFill>
                  <a:srgbClr val="343541"/>
                </a:solidFill>
                <a:effectLst/>
                <a:latin typeface="Söhne"/>
              </a:rPr>
              <a:t>Apply each metrics separately to different parts of the ACSSM dataset 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>
              <a:solidFill>
                <a:srgbClr val="343541"/>
              </a:solidFill>
              <a:latin typeface="Söhne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>
                <a:solidFill>
                  <a:srgbClr val="343541"/>
                </a:solidFill>
                <a:latin typeface="Söhne"/>
              </a:rPr>
              <a:t>Use result to c</a:t>
            </a:r>
            <a:r>
              <a:rPr lang="en-AU" b="0" i="0" dirty="0">
                <a:solidFill>
                  <a:srgbClr val="343541"/>
                </a:solidFill>
                <a:effectLst/>
                <a:latin typeface="Söhne"/>
              </a:rPr>
              <a:t>ompare the methods within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1"/>
      <p:bldP spid="10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E47C-6C7E-E243-FEDC-4F9CACF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Response Time Analysis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(Speeding)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9DCC-BC73-DFB5-490A-62CADF3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>
                <a:latin typeface="Söhne"/>
              </a:rPr>
              <a:t>A</a:t>
            </a:r>
            <a:r>
              <a:rPr lang="en-AU" b="0" i="0">
                <a:effectLst/>
                <a:latin typeface="Söhne"/>
              </a:rPr>
              <a:t>n analysis of the time taken to complete a survey or answer all survey questions.</a:t>
            </a:r>
          </a:p>
          <a:p>
            <a:r>
              <a:rPr lang="en-US" b="1" u="sng" dirty="0"/>
              <a:t>Short time</a:t>
            </a:r>
            <a:endParaRPr lang="en-US" b="1" u="sng"/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E6D2BCB4-8DAE-A090-37B8-D6E2E0F03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10A8F2-F6E2-78B1-CDE7-5427A1128245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157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2318D911-6828-0582-C448-146A35415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788" y="224028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81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E47C-6C7E-E243-FEDC-4F9CACFA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808" y="2290469"/>
            <a:ext cx="3185144" cy="226791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Straight 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9DCC-BC73-DFB5-490A-62CADF3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7180552" cy="1149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  <a:effectLst/>
                <a:latin typeface="LMRoman10"/>
              </a:rPr>
              <a:t>Refers to the tendency of respondents to choose the same or a very similar answer option for each item in a grid.</a:t>
            </a:r>
          </a:p>
          <a:p>
            <a:pPr marL="0" indent="0" algn="ctr">
              <a:buNone/>
            </a:pPr>
            <a:r>
              <a:rPr lang="en-AU" dirty="0">
                <a:solidFill>
                  <a:schemeClr val="tx1"/>
                </a:solidFill>
                <a:latin typeface="LMRoman10"/>
              </a:rPr>
              <a:t> = insufficient effort responding</a:t>
            </a:r>
            <a:endParaRPr lang="en-AU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10A8F2-F6E2-78B1-CDE7-5427A1128245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157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19" name="Picture 18" descr="A screenshot of a survey&#10;&#10;Description automatically generated">
            <a:extLst>
              <a:ext uri="{FF2B5EF4-FFF2-40B4-BE49-F238E27FC236}">
                <a16:creationId xmlns:a16="http://schemas.microsoft.com/office/drawing/2014/main" id="{C8904A1F-28ED-B6AC-E29F-24DED847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013734"/>
            <a:ext cx="7175011" cy="407616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120933-B009-0580-7BEC-28AB96680E91}"/>
              </a:ext>
            </a:extLst>
          </p:cNvPr>
          <p:cNvCxnSpPr/>
          <p:nvPr/>
        </p:nvCxnSpPr>
        <p:spPr>
          <a:xfrm flipV="1">
            <a:off x="6339155" y="2619910"/>
            <a:ext cx="0" cy="3312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7A3E996-1991-BAC3-861E-3E3AA8D58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86" y="2013734"/>
            <a:ext cx="5100876" cy="44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60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1881B-51BA-F978-7DEE-328C70DC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Consistency Approach</a:t>
            </a:r>
            <a:br>
              <a:rPr lang="en-US" sz="3300" dirty="0">
                <a:solidFill>
                  <a:schemeClr val="tx1"/>
                </a:solidFill>
              </a:rPr>
            </a:b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80A7B-7A0C-7611-D521-900EB710A3C9}"/>
              </a:ext>
            </a:extLst>
          </p:cNvPr>
          <p:cNvSpPr txBox="1"/>
          <p:nvPr/>
        </p:nvSpPr>
        <p:spPr>
          <a:xfrm>
            <a:off x="289249" y="2510395"/>
            <a:ext cx="4016116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0287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ffectLst/>
              </a:rPr>
              <a:t>- Check consistency of responses within an individual </a:t>
            </a:r>
          </a:p>
          <a:p>
            <a:pPr marL="10287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ffectLst/>
              </a:rPr>
              <a:t>- Find matched item pairs</a:t>
            </a:r>
          </a:p>
          <a:p>
            <a:pPr marL="10287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C</a:t>
            </a:r>
            <a:r>
              <a:rPr lang="en-US" dirty="0">
                <a:effectLst/>
              </a:rPr>
              <a:t>ompares the responses </a:t>
            </a:r>
          </a:p>
          <a:p>
            <a:pPr marL="10287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Use logical link</a:t>
            </a:r>
            <a:endParaRPr lang="en-US" dirty="0">
              <a:effectLst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ffectLst/>
              </a:rPr>
              <a:t> </a:t>
            </a:r>
          </a:p>
          <a:p>
            <a:pPr marL="10287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  <p:pic>
        <p:nvPicPr>
          <p:cNvPr id="6" name="Content Placeholder 5" descr="A diagram of a scatter plot&#10;&#10;Description automatically generated">
            <a:extLst>
              <a:ext uri="{FF2B5EF4-FFF2-40B4-BE49-F238E27FC236}">
                <a16:creationId xmlns:a16="http://schemas.microsoft.com/office/drawing/2014/main" id="{21C2CD94-39A9-6839-66F5-C2079B92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0" b="1631"/>
          <a:stretch/>
        </p:blipFill>
        <p:spPr>
          <a:xfrm>
            <a:off x="4931477" y="765350"/>
            <a:ext cx="6193767" cy="533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6BFB95-19B4-AE34-FBDF-897A519FF444}"/>
              </a:ext>
            </a:extLst>
          </p:cNvPr>
          <p:cNvSpPr txBox="1"/>
          <p:nvPr/>
        </p:nvSpPr>
        <p:spPr>
          <a:xfrm>
            <a:off x="6193768" y="1941816"/>
            <a:ext cx="44708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AGE</a:t>
            </a:r>
            <a:r>
              <a:rPr lang="en-US" b="1" dirty="0"/>
              <a:t> </a:t>
            </a:r>
            <a:r>
              <a:rPr lang="en-US" dirty="0"/>
              <a:t>:Current age</a:t>
            </a:r>
          </a:p>
          <a:p>
            <a:endParaRPr lang="en-US" dirty="0"/>
          </a:p>
          <a:p>
            <a:r>
              <a:rPr lang="en-US" sz="2000" b="1" dirty="0"/>
              <a:t>FIRSTDRINK</a:t>
            </a:r>
            <a:r>
              <a:rPr lang="en-US" dirty="0"/>
              <a:t> : 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Age of first-time alcohol beverage consumption.</a:t>
            </a:r>
          </a:p>
          <a:p>
            <a:endParaRPr lang="en-AU" dirty="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en-US" sz="3600" b="1" dirty="0"/>
              <a:t>AGE  &gt;=  FIRSTDRINK</a:t>
            </a:r>
            <a:endParaRPr lang="en-AU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  <p:pic>
        <p:nvPicPr>
          <p:cNvPr id="5" name="Picture 4" descr="A graph of red and blue bars&#10;&#10;Description automatically generated">
            <a:extLst>
              <a:ext uri="{FF2B5EF4-FFF2-40B4-BE49-F238E27FC236}">
                <a16:creationId xmlns:a16="http://schemas.microsoft.com/office/drawing/2014/main" id="{3E71703B-ABEB-2C6A-CB78-07A0EC08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71" y="691054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35BD8-5467-E1FB-BB13-754CF418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9988-B697-EB2C-6532-7C351486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anchor="t">
            <a:normAutofit/>
          </a:bodyPr>
          <a:lstStyle/>
          <a:p>
            <a:r>
              <a:rPr lang="en-AU" sz="2400" dirty="0">
                <a:solidFill>
                  <a:srgbClr val="374151"/>
                </a:solidFill>
                <a:latin typeface="Söhne"/>
              </a:rPr>
              <a:t>More careless respondents existing in non-probability based panels</a:t>
            </a:r>
          </a:p>
          <a:p>
            <a:endParaRPr lang="en-AU" sz="2400" dirty="0">
              <a:solidFill>
                <a:srgbClr val="374151"/>
              </a:solidFill>
              <a:latin typeface="Söhne"/>
            </a:endParaRPr>
          </a:p>
          <a:p>
            <a:r>
              <a:rPr lang="en-AU" sz="2400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AU" sz="2400" b="0" i="0" dirty="0">
                <a:solidFill>
                  <a:srgbClr val="374151"/>
                </a:solidFill>
                <a:effectLst/>
                <a:latin typeface="Söhne"/>
              </a:rPr>
              <a:t>vidence that non-probability</a:t>
            </a:r>
            <a:r>
              <a:rPr lang="en-AU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AU" sz="2400" b="0" i="0" dirty="0">
                <a:solidFill>
                  <a:srgbClr val="374151"/>
                </a:solidFill>
                <a:effectLst/>
                <a:latin typeface="Söhne"/>
              </a:rPr>
              <a:t>based methods exhibit worse data quality. </a:t>
            </a:r>
          </a:p>
          <a:p>
            <a:endParaRPr lang="en-AU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AU" sz="2400" dirty="0">
              <a:solidFill>
                <a:srgbClr val="374151"/>
              </a:solidFill>
              <a:latin typeface="Söhne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40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80A2-7B13-70C3-ED31-676DBF40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spc="-100" dirty="0"/>
              <a:t>THANK YOU!</a:t>
            </a:r>
          </a:p>
        </p:txBody>
      </p:sp>
      <p:pic>
        <p:nvPicPr>
          <p:cNvPr id="22" name="Graphic 21" descr="Handshake">
            <a:extLst>
              <a:ext uri="{FF2B5EF4-FFF2-40B4-BE49-F238E27FC236}">
                <a16:creationId xmlns:a16="http://schemas.microsoft.com/office/drawing/2014/main" id="{1E5E5074-8199-2327-37A9-0A7FC03A2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559687-2654-F398-2610-1625CD8F1415}"/>
              </a:ext>
            </a:extLst>
          </p:cNvPr>
          <p:cNvSpPr txBox="1">
            <a:spLocks/>
          </p:cNvSpPr>
          <p:nvPr/>
        </p:nvSpPr>
        <p:spPr>
          <a:xfrm>
            <a:off x="99056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900" spc="-1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1137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99DAF3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{B57CE075-9BC1-F547-8E58-AAE87C26641A}tf10001124</Template>
  <TotalTime>3150</TotalTime>
  <Words>417</Words>
  <Application>Microsoft Macintosh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LMRoman10</vt:lpstr>
      <vt:lpstr>Söhne</vt:lpstr>
      <vt:lpstr>Arial</vt:lpstr>
      <vt:lpstr>Calibri</vt:lpstr>
      <vt:lpstr>Corbel</vt:lpstr>
      <vt:lpstr>Wingdings</vt:lpstr>
      <vt:lpstr>Wingdings 2</vt:lpstr>
      <vt:lpstr>Frame</vt:lpstr>
      <vt:lpstr>Business Analytics Creative Activity</vt:lpstr>
      <vt:lpstr>The Australian Comparative Study of Survey Method (ACSSM)</vt:lpstr>
      <vt:lpstr>Survey Data Quality</vt:lpstr>
      <vt:lpstr>Metrics</vt:lpstr>
      <vt:lpstr>Response Time Analysis (Speeding)</vt:lpstr>
      <vt:lpstr>Straight lining</vt:lpstr>
      <vt:lpstr>Consistency Approach </vt:lpstr>
      <vt:lpstr>RESULT</vt:lpstr>
      <vt:lpstr>THANK YOU!</vt:lpstr>
      <vt:lpstr>END!</vt:lpstr>
      <vt:lpstr>Outlier Analysis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Creative Activity</dc:title>
  <dc:creator>Michael Xu</dc:creator>
  <cp:lastModifiedBy>Michael Xu</cp:lastModifiedBy>
  <cp:revision>16</cp:revision>
  <dcterms:created xsi:type="dcterms:W3CDTF">2023-10-14T12:03:35Z</dcterms:created>
  <dcterms:modified xsi:type="dcterms:W3CDTF">2023-10-17T03:21:05Z</dcterms:modified>
</cp:coreProperties>
</file>