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73" r:id="rId3"/>
    <p:sldId id="263" r:id="rId4"/>
    <p:sldId id="275" r:id="rId5"/>
    <p:sldId id="303" r:id="rId6"/>
    <p:sldId id="291" r:id="rId7"/>
    <p:sldId id="292" r:id="rId8"/>
    <p:sldId id="298" r:id="rId9"/>
    <p:sldId id="276" r:id="rId10"/>
    <p:sldId id="297" r:id="rId11"/>
    <p:sldId id="293" r:id="rId12"/>
    <p:sldId id="294" r:id="rId13"/>
    <p:sldId id="299" r:id="rId14"/>
    <p:sldId id="280" r:id="rId15"/>
    <p:sldId id="301" r:id="rId16"/>
    <p:sldId id="295" r:id="rId17"/>
    <p:sldId id="296" r:id="rId18"/>
    <p:sldId id="300" r:id="rId19"/>
    <p:sldId id="302" r:id="rId20"/>
    <p:sldId id="304" r:id="rId21"/>
    <p:sldId id="305" r:id="rId22"/>
    <p:sldId id="307" r:id="rId23"/>
    <p:sldId id="287" r:id="rId24"/>
  </p:sldIdLst>
  <p:sldSz cx="9144000" cy="5143500" type="screen16x9"/>
  <p:notesSz cx="6858000" cy="9144000"/>
  <p:embeddedFontLst>
    <p:embeddedFont>
      <p:font typeface="맑은 고딕" pitchFamily="50" charset="-127"/>
      <p:regular r:id="rId25"/>
      <p:bold r:id="rId26"/>
    </p:embeddedFont>
    <p:embeddedFont>
      <p:font typeface="아리따-돋움(TTF)-SemiBold" pitchFamily="18" charset="-127"/>
      <p:regular r:id="rId27"/>
    </p:embeddedFont>
    <p:embeddedFont>
      <p:font typeface="Ebrima" pitchFamily="2" charset="0"/>
      <p:regular r:id="rId28"/>
      <p:bold r:id="rId29"/>
    </p:embeddedFont>
    <p:embeddedFont>
      <p:font typeface="아리따-돋움(TTF)-Light" pitchFamily="18" charset="-127"/>
      <p:regular r:id="rId3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2880">
          <p15:clr>
            <a:srgbClr val="A4A3A4"/>
          </p15:clr>
        </p15:guide>
        <p15:guide id="3" pos="385">
          <p15:clr>
            <a:srgbClr val="A4A3A4"/>
          </p15:clr>
        </p15:guide>
        <p15:guide id="4" pos="537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87" autoAdjust="0"/>
    <p:restoredTop sz="94660"/>
  </p:normalViewPr>
  <p:slideViewPr>
    <p:cSldViewPr>
      <p:cViewPr varScale="1">
        <p:scale>
          <a:sx n="90" d="100"/>
          <a:sy n="90" d="100"/>
        </p:scale>
        <p:origin x="-816" y="-90"/>
      </p:cViewPr>
      <p:guideLst>
        <p:guide orient="horz" pos="1620"/>
        <p:guide pos="2880"/>
        <p:guide pos="385"/>
        <p:guide pos="53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B896A-A0BE-45C4-ACA9-944D2453B765}" type="datetimeFigureOut">
              <a:rPr lang="ko-KR" altLang="en-US" smtClean="0"/>
              <a:pPr/>
              <a:t>2017-05-23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22800-531E-4898-99BB-0239F1F7A3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043127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B896A-A0BE-45C4-ACA9-944D2453B765}" type="datetimeFigureOut">
              <a:rPr lang="ko-KR" altLang="en-US" smtClean="0"/>
              <a:pPr/>
              <a:t>2017-05-23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22800-531E-4898-99BB-0239F1F7A3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533665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B896A-A0BE-45C4-ACA9-944D2453B765}" type="datetimeFigureOut">
              <a:rPr lang="ko-KR" altLang="en-US" smtClean="0"/>
              <a:pPr/>
              <a:t>2017-05-23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22800-531E-4898-99BB-0239F1F7A3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459076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B896A-A0BE-45C4-ACA9-944D2453B765}" type="datetimeFigureOut">
              <a:rPr lang="ko-KR" altLang="en-US" smtClean="0"/>
              <a:pPr/>
              <a:t>2017-05-23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22800-531E-4898-99BB-0239F1F7A3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43325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B896A-A0BE-45C4-ACA9-944D2453B765}" type="datetimeFigureOut">
              <a:rPr lang="ko-KR" altLang="en-US" smtClean="0"/>
              <a:pPr/>
              <a:t>2017-05-23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22800-531E-4898-99BB-0239F1F7A3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430436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B896A-A0BE-45C4-ACA9-944D2453B765}" type="datetimeFigureOut">
              <a:rPr lang="ko-KR" altLang="en-US" smtClean="0"/>
              <a:pPr/>
              <a:t>2017-05-23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22800-531E-4898-99BB-0239F1F7A3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67912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B896A-A0BE-45C4-ACA9-944D2453B765}" type="datetimeFigureOut">
              <a:rPr lang="ko-KR" altLang="en-US" smtClean="0"/>
              <a:pPr/>
              <a:t>2017-05-23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22800-531E-4898-99BB-0239F1F7A3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06972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B896A-A0BE-45C4-ACA9-944D2453B765}" type="datetimeFigureOut">
              <a:rPr lang="ko-KR" altLang="en-US" smtClean="0"/>
              <a:pPr/>
              <a:t>2017-05-23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22800-531E-4898-99BB-0239F1F7A3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78230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B896A-A0BE-45C4-ACA9-944D2453B765}" type="datetimeFigureOut">
              <a:rPr lang="ko-KR" altLang="en-US" smtClean="0"/>
              <a:pPr/>
              <a:t>2017-05-23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22800-531E-4898-99BB-0239F1F7A3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408054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B896A-A0BE-45C4-ACA9-944D2453B765}" type="datetimeFigureOut">
              <a:rPr lang="ko-KR" altLang="en-US" smtClean="0"/>
              <a:pPr/>
              <a:t>2017-05-23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22800-531E-4898-99BB-0239F1F7A3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270366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B896A-A0BE-45C4-ACA9-944D2453B765}" type="datetimeFigureOut">
              <a:rPr lang="ko-KR" altLang="en-US" smtClean="0"/>
              <a:pPr/>
              <a:t>2017-05-23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22800-531E-4898-99BB-0239F1F7A3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52263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B896A-A0BE-45C4-ACA9-944D2453B765}" type="datetimeFigureOut">
              <a:rPr lang="ko-KR" altLang="en-US" smtClean="0"/>
              <a:pPr/>
              <a:t>2017-05-23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22800-531E-4898-99BB-0239F1F7A3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076861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281459" y="1603642"/>
            <a:ext cx="2558110" cy="19187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410300" y="2172801"/>
            <a:ext cx="43195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  <a:cs typeface="Ebrima" pitchFamily="2" charset="0"/>
              </a:rPr>
              <a:t>스프링 </a:t>
            </a:r>
            <a:r>
              <a:rPr lang="en-US" altLang="ko-KR" sz="24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  <a:cs typeface="Ebrima" pitchFamily="2" charset="0"/>
              </a:rPr>
              <a:t>MVC</a:t>
            </a:r>
          </a:p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  <a:cs typeface="Ebrima" pitchFamily="2" charset="0"/>
              </a:rPr>
              <a:t>View </a:t>
            </a:r>
            <a:r>
              <a:rPr lang="ko-KR" altLang="en-US" sz="24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  <a:cs typeface="Ebrima" pitchFamily="2" charset="0"/>
              </a:rPr>
              <a:t>구현</a:t>
            </a:r>
            <a:endParaRPr lang="ko-KR" altLang="en-US" sz="2400" dirty="0">
              <a:solidFill>
                <a:schemeClr val="bg1"/>
              </a:solidFill>
              <a:latin typeface="아리따-돋움(TTF)-SemiBold" pitchFamily="18" charset="-127"/>
              <a:ea typeface="아리따-돋움(TTF)-SemiBold" pitchFamily="18" charset="-127"/>
              <a:cs typeface="Ebrima" pitchFamily="2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281459" y="1603643"/>
            <a:ext cx="2558110" cy="686079"/>
          </a:xfrm>
          <a:custGeom>
            <a:avLst/>
            <a:gdLst>
              <a:gd name="connsiteX0" fmla="*/ 0 w 2558110"/>
              <a:gd name="connsiteY0" fmla="*/ 0 h 857622"/>
              <a:gd name="connsiteX1" fmla="*/ 2558110 w 2558110"/>
              <a:gd name="connsiteY1" fmla="*/ 0 h 857622"/>
              <a:gd name="connsiteX2" fmla="*/ 2558110 w 2558110"/>
              <a:gd name="connsiteY2" fmla="*/ 714747 h 857622"/>
              <a:gd name="connsiteX3" fmla="*/ 1929857 w 2558110"/>
              <a:gd name="connsiteY3" fmla="*/ 857622 h 857622"/>
              <a:gd name="connsiteX4" fmla="*/ 903836 w 2558110"/>
              <a:gd name="connsiteY4" fmla="*/ 426715 h 857622"/>
              <a:gd name="connsiteX5" fmla="*/ 39740 w 2558110"/>
              <a:gd name="connsiteY5" fmla="*/ 714747 h 857622"/>
              <a:gd name="connsiteX6" fmla="*/ 0 w 2558110"/>
              <a:gd name="connsiteY6" fmla="*/ 714747 h 857622"/>
              <a:gd name="connsiteX7" fmla="*/ 0 w 2558110"/>
              <a:gd name="connsiteY7" fmla="*/ 0 h 857622"/>
              <a:gd name="connsiteX0" fmla="*/ 0 w 2558110"/>
              <a:gd name="connsiteY0" fmla="*/ 0 h 914772"/>
              <a:gd name="connsiteX1" fmla="*/ 2558110 w 2558110"/>
              <a:gd name="connsiteY1" fmla="*/ 0 h 914772"/>
              <a:gd name="connsiteX2" fmla="*/ 2558110 w 2558110"/>
              <a:gd name="connsiteY2" fmla="*/ 714747 h 914772"/>
              <a:gd name="connsiteX3" fmla="*/ 2301332 w 2558110"/>
              <a:gd name="connsiteY3" fmla="*/ 914772 h 914772"/>
              <a:gd name="connsiteX4" fmla="*/ 903836 w 2558110"/>
              <a:gd name="connsiteY4" fmla="*/ 426715 h 914772"/>
              <a:gd name="connsiteX5" fmla="*/ 39740 w 2558110"/>
              <a:gd name="connsiteY5" fmla="*/ 714747 h 914772"/>
              <a:gd name="connsiteX6" fmla="*/ 0 w 2558110"/>
              <a:gd name="connsiteY6" fmla="*/ 714747 h 914772"/>
              <a:gd name="connsiteX7" fmla="*/ 0 w 2558110"/>
              <a:gd name="connsiteY7" fmla="*/ 0 h 91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58110" h="914772">
                <a:moveTo>
                  <a:pt x="0" y="0"/>
                </a:moveTo>
                <a:lnTo>
                  <a:pt x="2558110" y="0"/>
                </a:lnTo>
                <a:lnTo>
                  <a:pt x="2558110" y="714747"/>
                </a:lnTo>
                <a:lnTo>
                  <a:pt x="2301332" y="914772"/>
                </a:lnTo>
                <a:lnTo>
                  <a:pt x="903836" y="426715"/>
                </a:lnTo>
                <a:lnTo>
                  <a:pt x="39740" y="714747"/>
                </a:lnTo>
                <a:lnTo>
                  <a:pt x="0" y="71474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Frame 1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1111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Rectangle 5"/>
          <p:cNvSpPr/>
          <p:nvPr/>
        </p:nvSpPr>
        <p:spPr>
          <a:xfrm>
            <a:off x="2627784" y="3651870"/>
            <a:ext cx="423023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  <a:latin typeface="아리따-돋움(TTF)-Light" pitchFamily="18" charset="-127"/>
                <a:ea typeface="아리따-돋움(TTF)-Light" pitchFamily="18" charset="-127"/>
              </a:rPr>
              <a:t>장진환</a:t>
            </a: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  <a:latin typeface="아리따-돋움(TTF)-Light" pitchFamily="18" charset="-127"/>
                <a:ea typeface="아리따-돋움(TTF)-Light" pitchFamily="18" charset="-127"/>
              </a:rPr>
              <a:t> | </a:t>
            </a:r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  <a:latin typeface="아리따-돋움(TTF)-Light" pitchFamily="18" charset="-127"/>
                <a:ea typeface="아리따-돋움(TTF)-Light" pitchFamily="18" charset="-127"/>
              </a:rPr>
              <a:t>이재민 </a:t>
            </a: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  <a:latin typeface="아리따-돋움(TTF)-Light" pitchFamily="18" charset="-127"/>
                <a:ea typeface="아리따-돋움(TTF)-Light" pitchFamily="18" charset="-127"/>
              </a:rPr>
              <a:t>| </a:t>
            </a:r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  <a:latin typeface="아리따-돋움(TTF)-Light" pitchFamily="18" charset="-127"/>
                <a:ea typeface="아리따-돋움(TTF)-Light" pitchFamily="18" charset="-127"/>
              </a:rPr>
              <a:t>문창균 </a:t>
            </a: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  <a:latin typeface="아리따-돋움(TTF)-Light" pitchFamily="18" charset="-127"/>
                <a:ea typeface="아리따-돋움(TTF)-Light" pitchFamily="18" charset="-127"/>
              </a:rPr>
              <a:t>| </a:t>
            </a:r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  <a:latin typeface="아리따-돋움(TTF)-Light" pitchFamily="18" charset="-127"/>
                <a:ea typeface="아리따-돋움(TTF)-Light" pitchFamily="18" charset="-127"/>
              </a:rPr>
              <a:t>최성용 </a:t>
            </a: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  <a:latin typeface="아리따-돋움(TTF)-Light" pitchFamily="18" charset="-127"/>
                <a:ea typeface="아리따-돋움(TTF)-Light" pitchFamily="18" charset="-127"/>
              </a:rPr>
              <a:t>| </a:t>
            </a:r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  <a:latin typeface="아리따-돋움(TTF)-Light" pitchFamily="18" charset="-127"/>
                <a:ea typeface="아리따-돋움(TTF)-Light" pitchFamily="18" charset="-127"/>
              </a:rPr>
              <a:t>박찬섭 </a:t>
            </a: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  <a:latin typeface="아리따-돋움(TTF)-Light" pitchFamily="18" charset="-127"/>
                <a:ea typeface="아리따-돋움(TTF)-Light" pitchFamily="18" charset="-127"/>
              </a:rPr>
              <a:t>| </a:t>
            </a:r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  <a:latin typeface="아리따-돋움(TTF)-Light" pitchFamily="18" charset="-127"/>
                <a:ea typeface="아리따-돋움(TTF)-Light" pitchFamily="18" charset="-127"/>
              </a:rPr>
              <a:t>송지은 </a:t>
            </a: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  <a:latin typeface="아리따-돋움(TTF)-Light" pitchFamily="18" charset="-127"/>
                <a:ea typeface="아리따-돋움(TTF)-Light" pitchFamily="18" charset="-127"/>
              </a:rPr>
              <a:t>| </a:t>
            </a:r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  <a:latin typeface="아리따-돋움(TTF)-Light" pitchFamily="18" charset="-127"/>
                <a:ea typeface="아리따-돋움(TTF)-Light" pitchFamily="18" charset="-127"/>
              </a:rPr>
              <a:t>김선화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  <a:latin typeface="아리따-돋움(TTF)-Light" pitchFamily="18" charset="-127"/>
              <a:ea typeface="아리따-돋움(TTF)-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56125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51520" y="195486"/>
            <a:ext cx="71287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| </a:t>
            </a:r>
            <a:r>
              <a:rPr lang="en-US" altLang="ko-KR" dirty="0" err="1" smtClean="0">
                <a:solidFill>
                  <a:schemeClr val="bg1">
                    <a:lumMod val="95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AbstractExcelView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 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클래스를 이용한 엑셀 다운로드 구현 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- 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기본설정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아리따-돋움(TTF)-SemiBold" pitchFamily="18" charset="-127"/>
              <a:ea typeface="아리따-돋움(TTF)-SemiBold" pitchFamily="18" charset="-127"/>
            </a:endParaRPr>
          </a:p>
        </p:txBody>
      </p:sp>
      <p:sp>
        <p:nvSpPr>
          <p:cNvPr id="7" name="Rectangle 5"/>
          <p:cNvSpPr/>
          <p:nvPr/>
        </p:nvSpPr>
        <p:spPr>
          <a:xfrm>
            <a:off x="611560" y="1347366"/>
            <a:ext cx="52565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1200" b="1" dirty="0" err="1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AbstractExcelView</a:t>
            </a:r>
            <a:r>
              <a:rPr lang="en-US" altLang="ko-KR" sz="1200" b="1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  </a:t>
            </a:r>
            <a:r>
              <a:rPr lang="en-US" altLang="ko-KR" sz="12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: POI API</a:t>
            </a:r>
            <a:r>
              <a:rPr lang="ko-KR" altLang="en-US" sz="12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를 이용하여 엑셀 응답을 생성한다</a:t>
            </a:r>
            <a:r>
              <a:rPr lang="en-US" altLang="ko-KR" sz="12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.</a:t>
            </a:r>
          </a:p>
          <a:p>
            <a:pPr algn="just"/>
            <a:r>
              <a:rPr lang="en-US" altLang="ko-KR" sz="1200" b="1" dirty="0" err="1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AbstractJExcelView</a:t>
            </a:r>
            <a:r>
              <a:rPr lang="en-US" altLang="ko-KR" sz="12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  : </a:t>
            </a:r>
            <a:r>
              <a:rPr lang="en-US" altLang="ko-KR" sz="1200" dirty="0" err="1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Jexcel</a:t>
            </a:r>
            <a:r>
              <a:rPr lang="en-US" altLang="ko-KR" sz="12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 API</a:t>
            </a:r>
            <a:r>
              <a:rPr lang="ko-KR" altLang="en-US" sz="12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를 이용하여 엑셀 응답을 생성한다</a:t>
            </a:r>
            <a:r>
              <a:rPr lang="en-US" altLang="ko-KR" sz="12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.</a:t>
            </a:r>
            <a:endParaRPr lang="ko-KR" altLang="en-US" sz="1200" dirty="0">
              <a:solidFill>
                <a:schemeClr val="bg1"/>
              </a:solidFill>
              <a:latin typeface="아리따-돋움(TTF)-SemiBold" pitchFamily="18" charset="-127"/>
              <a:ea typeface="아리따-돋움(TTF)-SemiBold" pitchFamily="18" charset="-127"/>
            </a:endParaRPr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340496"/>
            <a:ext cx="1296144" cy="3875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5"/>
          <p:cNvSpPr/>
          <p:nvPr/>
        </p:nvSpPr>
        <p:spPr>
          <a:xfrm>
            <a:off x="611560" y="2060128"/>
            <a:ext cx="208823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14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2_ poi.jar </a:t>
            </a:r>
            <a:r>
              <a:rPr lang="ko-KR" altLang="en-US" sz="14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파일 추가</a:t>
            </a:r>
            <a:endParaRPr lang="ko-KR" altLang="en-US" sz="1400" dirty="0">
              <a:solidFill>
                <a:schemeClr val="bg1"/>
              </a:solidFill>
              <a:latin typeface="아리따-돋움(TTF)-SemiBold" pitchFamily="18" charset="-127"/>
              <a:ea typeface="아리따-돋움(TTF)-SemiBold" pitchFamily="18" charset="-127"/>
            </a:endParaRPr>
          </a:p>
        </p:txBody>
      </p:sp>
      <p:sp>
        <p:nvSpPr>
          <p:cNvPr id="9" name="Rectangle 5"/>
          <p:cNvSpPr/>
          <p:nvPr/>
        </p:nvSpPr>
        <p:spPr>
          <a:xfrm>
            <a:off x="611560" y="1052016"/>
            <a:ext cx="352839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14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1_ </a:t>
            </a:r>
            <a:r>
              <a:rPr lang="ko-KR" altLang="en-US" sz="14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스프링이 제공하는 </a:t>
            </a:r>
            <a:r>
              <a:rPr lang="en-US" altLang="ko-KR" sz="14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View </a:t>
            </a:r>
            <a:r>
              <a:rPr lang="ko-KR" altLang="en-US" sz="14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클래스</a:t>
            </a:r>
            <a:endParaRPr lang="ko-KR" altLang="en-US" sz="1400" dirty="0">
              <a:solidFill>
                <a:schemeClr val="bg1"/>
              </a:solidFill>
              <a:latin typeface="아리따-돋움(TTF)-SemiBold" pitchFamily="18" charset="-127"/>
              <a:ea typeface="아리따-돋움(TTF)-SemiBold" pitchFamily="18" charset="-127"/>
            </a:endParaRPr>
          </a:p>
        </p:txBody>
      </p:sp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3304009"/>
            <a:ext cx="466725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5"/>
          <p:cNvSpPr/>
          <p:nvPr/>
        </p:nvSpPr>
        <p:spPr>
          <a:xfrm>
            <a:off x="611560" y="2996232"/>
            <a:ext cx="5400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14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3_ </a:t>
            </a:r>
            <a:r>
              <a:rPr lang="ko-KR" altLang="en-US" sz="14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다음의 </a:t>
            </a:r>
            <a:r>
              <a:rPr lang="ko-KR" altLang="en-US" sz="1400" dirty="0" err="1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메서드만</a:t>
            </a:r>
            <a:r>
              <a:rPr lang="ko-KR" altLang="en-US" sz="14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 알맞게 재정의해서 이용하면 됨</a:t>
            </a:r>
            <a:endParaRPr lang="ko-KR" altLang="en-US" sz="1400" dirty="0">
              <a:solidFill>
                <a:schemeClr val="bg1"/>
              </a:solidFill>
              <a:latin typeface="아리따-돋움(TTF)-SemiBold" pitchFamily="18" charset="-127"/>
              <a:ea typeface="아리따-돋움(TTF)-SemiBold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74258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/>
          <p:nvPr/>
        </p:nvSpPr>
        <p:spPr>
          <a:xfrm>
            <a:off x="251520" y="195486"/>
            <a:ext cx="87849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| </a:t>
            </a:r>
            <a:r>
              <a:rPr lang="en-US" altLang="ko-KR" dirty="0" err="1" smtClean="0">
                <a:solidFill>
                  <a:schemeClr val="bg1">
                    <a:lumMod val="95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AbstractExcelView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 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클래스를 이용한 엑셀 다운로드 구현 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– </a:t>
            </a:r>
            <a:r>
              <a:rPr lang="en-US" altLang="ko-KR" dirty="0" err="1" smtClean="0">
                <a:solidFill>
                  <a:schemeClr val="bg1">
                    <a:lumMod val="95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PageRankStatController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아리따-돋움(TTF)-SemiBold" pitchFamily="18" charset="-127"/>
              <a:ea typeface="아리따-돋움(TTF)-SemiBold" pitchFamily="18" charset="-127"/>
            </a:endParaRPr>
          </a:p>
        </p:txBody>
      </p:sp>
      <p:sp>
        <p:nvSpPr>
          <p:cNvPr id="9" name="Rectangle 5"/>
          <p:cNvSpPr/>
          <p:nvPr/>
        </p:nvSpPr>
        <p:spPr>
          <a:xfrm>
            <a:off x="4572000" y="699542"/>
            <a:ext cx="406682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12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13</a:t>
            </a:r>
            <a:r>
              <a:rPr lang="ko-KR" altLang="en-US" sz="12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줄 </a:t>
            </a:r>
            <a:r>
              <a:rPr lang="en-US" altLang="ko-KR" sz="12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: </a:t>
            </a:r>
            <a:r>
              <a:rPr lang="en-US" altLang="ko-KR" sz="1200" dirty="0" err="1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RequestMapping</a:t>
            </a:r>
            <a:r>
              <a:rPr lang="en-US" altLang="ko-KR" sz="12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 </a:t>
            </a:r>
            <a:r>
              <a:rPr lang="ko-KR" altLang="en-US" sz="1200" dirty="0" err="1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어노테이션을</a:t>
            </a:r>
            <a:r>
              <a:rPr lang="ko-KR" altLang="en-US" sz="12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 사용하여</a:t>
            </a:r>
            <a:endParaRPr lang="en-US" altLang="ko-KR" sz="1200" dirty="0" smtClean="0">
              <a:solidFill>
                <a:schemeClr val="bg1"/>
              </a:solidFill>
              <a:latin typeface="아리따-돋움(TTF)-SemiBold" pitchFamily="18" charset="-127"/>
              <a:ea typeface="아리따-돋움(TTF)-SemiBold" pitchFamily="18" charset="-127"/>
            </a:endParaRPr>
          </a:p>
          <a:p>
            <a:pPr algn="just"/>
            <a:r>
              <a:rPr lang="en-US" altLang="ko-KR" sz="12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“/</a:t>
            </a:r>
            <a:r>
              <a:rPr lang="en-US" altLang="ko-KR" sz="1200" dirty="0" err="1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pagestat</a:t>
            </a:r>
            <a:r>
              <a:rPr lang="en-US" altLang="ko-KR" sz="12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/rank”</a:t>
            </a:r>
            <a:r>
              <a:rPr lang="ko-KR" altLang="en-US" sz="12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요청을 받아 </a:t>
            </a:r>
            <a:r>
              <a:rPr lang="en-US" altLang="ko-KR" sz="12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Excel</a:t>
            </a:r>
            <a:r>
              <a:rPr lang="ko-KR" altLang="en-US" sz="12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과 </a:t>
            </a:r>
            <a:r>
              <a:rPr lang="en-US" altLang="ko-KR" sz="12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PDF</a:t>
            </a:r>
            <a:r>
              <a:rPr lang="ko-KR" altLang="en-US" sz="12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를 구분함</a:t>
            </a:r>
            <a:endParaRPr lang="en-US" altLang="ko-KR" sz="1200" dirty="0" smtClean="0">
              <a:solidFill>
                <a:schemeClr val="bg1"/>
              </a:solidFill>
              <a:latin typeface="아리따-돋움(TTF)-SemiBold" pitchFamily="18" charset="-127"/>
              <a:ea typeface="아리따-돋움(TTF)-SemiBold" pitchFamily="18" charset="-127"/>
            </a:endParaRPr>
          </a:p>
          <a:p>
            <a:pPr algn="just"/>
            <a:endParaRPr lang="en-US" altLang="ko-KR" sz="1200" dirty="0" smtClean="0">
              <a:solidFill>
                <a:schemeClr val="bg1"/>
              </a:solidFill>
              <a:latin typeface="아리따-돋움(TTF)-SemiBold" pitchFamily="18" charset="-127"/>
              <a:ea typeface="아리따-돋움(TTF)-SemiBold" pitchFamily="18" charset="-127"/>
            </a:endParaRPr>
          </a:p>
          <a:p>
            <a:pPr algn="just"/>
            <a:r>
              <a:rPr lang="en-US" altLang="ko-KR" sz="12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20</a:t>
            </a:r>
            <a:r>
              <a:rPr lang="ko-KR" altLang="en-US" sz="12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줄 </a:t>
            </a:r>
            <a:r>
              <a:rPr lang="en-US" altLang="ko-KR" sz="12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: </a:t>
            </a:r>
            <a:r>
              <a:rPr lang="en-US" altLang="ko-KR" sz="1200" dirty="0" err="1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PageRankView</a:t>
            </a:r>
            <a:r>
              <a:rPr lang="ko-KR" altLang="en-US" sz="12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에서 필요로 하는 데이터를 </a:t>
            </a:r>
            <a:r>
              <a:rPr lang="en-US" altLang="ko-KR" sz="1200" dirty="0" err="1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pageRankList</a:t>
            </a:r>
            <a:r>
              <a:rPr lang="ko-KR" altLang="en-US" sz="12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에 담음</a:t>
            </a:r>
            <a:endParaRPr lang="en-US" altLang="ko-KR" sz="1200" dirty="0" smtClean="0">
              <a:solidFill>
                <a:schemeClr val="bg1"/>
              </a:solidFill>
              <a:latin typeface="아리따-돋움(TTF)-SemiBold" pitchFamily="18" charset="-127"/>
              <a:ea typeface="아리따-돋움(TTF)-SemiBold" pitchFamily="18" charset="-127"/>
            </a:endParaRPr>
          </a:p>
          <a:p>
            <a:pPr algn="just"/>
            <a:endParaRPr lang="en-US" altLang="ko-KR" sz="1200" dirty="0" smtClean="0">
              <a:solidFill>
                <a:schemeClr val="bg1"/>
              </a:solidFill>
              <a:latin typeface="아리따-돋움(TTF)-SemiBold" pitchFamily="18" charset="-127"/>
              <a:ea typeface="아리따-돋움(TTF)-SemiBold" pitchFamily="18" charset="-127"/>
            </a:endParaRPr>
          </a:p>
          <a:p>
            <a:pPr algn="just"/>
            <a:r>
              <a:rPr lang="en-US" altLang="ko-KR" sz="12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21</a:t>
            </a:r>
            <a:r>
              <a:rPr lang="ko-KR" altLang="en-US" sz="12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줄 </a:t>
            </a:r>
            <a:r>
              <a:rPr lang="en-US" altLang="ko-KR" sz="12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: </a:t>
            </a:r>
            <a:r>
              <a:rPr lang="ko-KR" altLang="en-US" sz="12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사용할 </a:t>
            </a:r>
            <a:r>
              <a:rPr lang="ko-KR" altLang="en-US" sz="1200" dirty="0" err="1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뷰</a:t>
            </a:r>
            <a:r>
              <a:rPr lang="ko-KR" altLang="en-US" sz="12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 이름으로 </a:t>
            </a:r>
            <a:r>
              <a:rPr lang="en-US" altLang="ko-KR" sz="12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“</a:t>
            </a:r>
            <a:r>
              <a:rPr lang="en-US" altLang="ko-KR" sz="1200" dirty="0" err="1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pageRank</a:t>
            </a:r>
            <a:r>
              <a:rPr lang="en-US" altLang="ko-KR" sz="12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”</a:t>
            </a:r>
            <a:r>
              <a:rPr lang="ko-KR" altLang="en-US" sz="12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를 리턴 함</a:t>
            </a:r>
            <a:endParaRPr lang="ko-KR" altLang="en-US" sz="1200" dirty="0">
              <a:solidFill>
                <a:schemeClr val="bg1"/>
              </a:solidFill>
              <a:latin typeface="아리따-돋움(TTF)-SemiBold" pitchFamily="18" charset="-127"/>
              <a:ea typeface="아리따-돋움(TTF)-SemiBold" pitchFamily="18" charset="-127"/>
            </a:endParaRPr>
          </a:p>
        </p:txBody>
      </p:sp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699542"/>
            <a:ext cx="3672408" cy="4071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084537"/>
            <a:ext cx="3672408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/>
          <p:nvPr/>
        </p:nvSpPr>
        <p:spPr>
          <a:xfrm>
            <a:off x="251520" y="195486"/>
            <a:ext cx="84969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| </a:t>
            </a:r>
            <a:r>
              <a:rPr lang="en-US" altLang="ko-KR" dirty="0" err="1" smtClean="0">
                <a:solidFill>
                  <a:schemeClr val="bg1">
                    <a:lumMod val="95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AbstractExcelView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 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클래스를 이용한 엑셀 다운로드 구현 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- </a:t>
            </a:r>
            <a:r>
              <a:rPr lang="en-US" altLang="ko-KR" dirty="0" err="1" smtClean="0">
                <a:solidFill>
                  <a:schemeClr val="bg1">
                    <a:lumMod val="95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PageRankView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아리따-돋움(TTF)-SemiBold" pitchFamily="18" charset="-127"/>
              <a:ea typeface="아리따-돋움(TTF)-SemiBold" pitchFamily="18" charset="-127"/>
            </a:endParaRPr>
          </a:p>
        </p:txBody>
      </p:sp>
      <p:sp>
        <p:nvSpPr>
          <p:cNvPr id="9" name="Rectangle 5"/>
          <p:cNvSpPr/>
          <p:nvPr/>
        </p:nvSpPr>
        <p:spPr>
          <a:xfrm>
            <a:off x="4716016" y="699542"/>
            <a:ext cx="392280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12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19-32</a:t>
            </a:r>
            <a:r>
              <a:rPr lang="ko-KR" altLang="en-US" sz="12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줄 </a:t>
            </a:r>
            <a:r>
              <a:rPr lang="en-US" altLang="ko-KR" sz="12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: </a:t>
            </a:r>
            <a:r>
              <a:rPr lang="en-US" altLang="ko-KR" sz="1200" dirty="0" err="1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buildExcelDocument</a:t>
            </a:r>
            <a:r>
              <a:rPr lang="en-US" altLang="ko-KR" sz="12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() </a:t>
            </a:r>
            <a:r>
              <a:rPr lang="ko-KR" altLang="en-US" sz="1200" dirty="0" err="1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메서드로</a:t>
            </a:r>
            <a:r>
              <a:rPr lang="ko-KR" altLang="en-US" sz="12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 엑셀 파일을 생성</a:t>
            </a:r>
            <a:endParaRPr lang="en-US" altLang="ko-KR" sz="1200" dirty="0" smtClean="0">
              <a:solidFill>
                <a:schemeClr val="bg1"/>
              </a:solidFill>
              <a:latin typeface="아리따-돋움(TTF)-SemiBold" pitchFamily="18" charset="-127"/>
              <a:ea typeface="아리따-돋움(TTF)-SemiBold" pitchFamily="18" charset="-127"/>
            </a:endParaRPr>
          </a:p>
          <a:p>
            <a:pPr algn="just"/>
            <a:r>
              <a:rPr lang="ko-KR" altLang="en-US" sz="1200" dirty="0" err="1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파라미터로</a:t>
            </a:r>
            <a:r>
              <a:rPr lang="ko-KR" altLang="en-US" sz="12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 받은 </a:t>
            </a:r>
            <a:r>
              <a:rPr lang="en-US" altLang="ko-KR" sz="1200" dirty="0" err="1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HSSFWorkbook</a:t>
            </a:r>
            <a:r>
              <a:rPr lang="ko-KR" altLang="en-US" sz="12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과 </a:t>
            </a:r>
            <a:r>
              <a:rPr lang="en-US" altLang="ko-KR" sz="12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POI </a:t>
            </a:r>
            <a:r>
              <a:rPr lang="ko-KR" altLang="en-US" sz="12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라이브러리가 제공하는 </a:t>
            </a:r>
            <a:r>
              <a:rPr lang="en-US" altLang="ko-KR" sz="1200" dirty="0" err="1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HSSFSheet</a:t>
            </a:r>
            <a:r>
              <a:rPr lang="ko-KR" altLang="en-US" sz="12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를 통해 </a:t>
            </a:r>
            <a:r>
              <a:rPr lang="en-US" altLang="ko-KR" sz="12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sheet</a:t>
            </a:r>
            <a:r>
              <a:rPr lang="ko-KR" altLang="en-US" sz="12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의 이름과 길이 등 엑셀파일 설정</a:t>
            </a:r>
            <a:endParaRPr lang="en-US" altLang="ko-KR" sz="1200" dirty="0" smtClean="0">
              <a:solidFill>
                <a:schemeClr val="bg1"/>
              </a:solidFill>
              <a:latin typeface="아리따-돋움(TTF)-SemiBold" pitchFamily="18" charset="-127"/>
              <a:ea typeface="아리따-돋움(TTF)-SemiBold" pitchFamily="18" charset="-127"/>
            </a:endParaRPr>
          </a:p>
          <a:p>
            <a:pPr algn="just"/>
            <a:endParaRPr lang="en-US" altLang="ko-KR" sz="1200" dirty="0" smtClean="0">
              <a:solidFill>
                <a:schemeClr val="bg1"/>
              </a:solidFill>
              <a:latin typeface="아리따-돋움(TTF)-SemiBold" pitchFamily="18" charset="-127"/>
              <a:ea typeface="아리따-돋움(TTF)-SemiBold" pitchFamily="18" charset="-127"/>
            </a:endParaRPr>
          </a:p>
          <a:p>
            <a:pPr algn="just"/>
            <a:r>
              <a:rPr lang="en-US" altLang="ko-KR" sz="12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22-23</a:t>
            </a:r>
            <a:r>
              <a:rPr lang="ko-KR" altLang="en-US" sz="12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줄 </a:t>
            </a:r>
            <a:r>
              <a:rPr lang="en-US" altLang="ko-KR" sz="12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: </a:t>
            </a:r>
            <a:r>
              <a:rPr lang="ko-KR" altLang="en-US" sz="12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웹 브라우저가 엑셀 파일을 다운로드 할 때 사용할 엑셀파일 이름 설정</a:t>
            </a:r>
            <a:endParaRPr lang="en-US" altLang="ko-KR" sz="1200" dirty="0" smtClean="0">
              <a:solidFill>
                <a:schemeClr val="bg1"/>
              </a:solidFill>
              <a:latin typeface="아리따-돋움(TTF)-SemiBold" pitchFamily="18" charset="-127"/>
              <a:ea typeface="아리따-돋움(TTF)-SemiBold" pitchFamily="18" charset="-127"/>
            </a:endParaRPr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699542"/>
            <a:ext cx="3672408" cy="418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/>
          <p:nvPr/>
        </p:nvSpPr>
        <p:spPr>
          <a:xfrm>
            <a:off x="251520" y="195486"/>
            <a:ext cx="81369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| </a:t>
            </a:r>
            <a:r>
              <a:rPr lang="en-US" altLang="ko-KR" dirty="0" err="1" smtClean="0">
                <a:solidFill>
                  <a:schemeClr val="bg1">
                    <a:lumMod val="95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AbstractExcelView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 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클래스를 이용한 엑셀 다운로드 구현 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- Bean 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설정 및 결과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아리따-돋움(TTF)-SemiBold" pitchFamily="18" charset="-127"/>
              <a:ea typeface="아리따-돋움(TTF)-SemiBold" pitchFamily="18" charset="-127"/>
            </a:endParaRPr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5576" y="3003798"/>
            <a:ext cx="2152278" cy="1456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683568" y="1275606"/>
            <a:ext cx="352839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14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Bean </a:t>
            </a:r>
            <a:r>
              <a:rPr lang="ko-KR" altLang="en-US" sz="14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설정</a:t>
            </a:r>
            <a:endParaRPr lang="ko-KR" altLang="en-US" sz="1400" dirty="0">
              <a:solidFill>
                <a:schemeClr val="bg1"/>
              </a:solidFill>
              <a:latin typeface="아리따-돋움(TTF)-SemiBold" pitchFamily="18" charset="-127"/>
              <a:ea typeface="아리따-돋움(TTF)-SemiBold" pitchFamily="18" charset="-127"/>
            </a:endParaRPr>
          </a:p>
        </p:txBody>
      </p:sp>
      <p:sp>
        <p:nvSpPr>
          <p:cNvPr id="8" name="Rectangle 5"/>
          <p:cNvSpPr/>
          <p:nvPr/>
        </p:nvSpPr>
        <p:spPr>
          <a:xfrm>
            <a:off x="683568" y="2715766"/>
            <a:ext cx="352839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4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결과</a:t>
            </a:r>
            <a:endParaRPr lang="ko-KR" altLang="en-US" sz="1400" dirty="0">
              <a:solidFill>
                <a:schemeClr val="bg1"/>
              </a:solidFill>
              <a:latin typeface="아리따-돋움(TTF)-SemiBold" pitchFamily="18" charset="-127"/>
              <a:ea typeface="아리따-돋움(TTF)-SemiBold" pitchFamily="18" charset="-127"/>
            </a:endParaRPr>
          </a:p>
        </p:txBody>
      </p:sp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1563638"/>
            <a:ext cx="5124450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4572000" y="1653648"/>
            <a:ext cx="0" cy="1782198"/>
          </a:xfrm>
          <a:prstGeom prst="line">
            <a:avLst/>
          </a:prstGeom>
          <a:ln w="31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5"/>
          <p:cNvSpPr/>
          <p:nvPr/>
        </p:nvSpPr>
        <p:spPr>
          <a:xfrm>
            <a:off x="251520" y="195486"/>
            <a:ext cx="60486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| </a:t>
            </a:r>
            <a:r>
              <a:rPr lang="en-US" altLang="ko-KR" dirty="0" err="1" smtClean="0">
                <a:solidFill>
                  <a:schemeClr val="bg1">
                    <a:lumMod val="95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AbstractPdfView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 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클래스를 이용한 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PDF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 다운로드 구현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아리따-돋움(TTF)-SemiBold" pitchFamily="18" charset="-127"/>
              <a:ea typeface="아리따-돋움(TTF)-SemiBold" pitchFamily="18" charset="-127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0" y="2285459"/>
            <a:ext cx="457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err="1" smtClean="0">
                <a:solidFill>
                  <a:schemeClr val="bg1">
                    <a:lumMod val="95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AbstractPdfView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 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클래스를 </a:t>
            </a:r>
            <a:endParaRPr lang="en-US" altLang="ko-KR" dirty="0" smtClean="0">
              <a:solidFill>
                <a:schemeClr val="bg1">
                  <a:lumMod val="95000"/>
                </a:schemeClr>
              </a:solidFill>
              <a:latin typeface="아리따-돋움(TTF)-SemiBold" pitchFamily="18" charset="-127"/>
              <a:ea typeface="아리따-돋움(TTF)-SemiBold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이용한 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PDF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 다운로드 구현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아리따-돋움(TTF)-SemiBold" pitchFamily="18" charset="-127"/>
              <a:ea typeface="아리따-돋움(TTF)-SemiBold" pitchFamily="18" charset="-127"/>
            </a:endParaRPr>
          </a:p>
        </p:txBody>
      </p:sp>
      <p:pic>
        <p:nvPicPr>
          <p:cNvPr id="8" name="Picture 1" descr="C:\Users\kosta\Desktop\929117-200.png"/>
          <p:cNvPicPr>
            <a:picLocks noChangeAspect="1" noChangeArrowheads="1"/>
          </p:cNvPicPr>
          <p:nvPr/>
        </p:nvPicPr>
        <p:blipFill>
          <a:blip r:embed="rId2" cstate="print">
            <a:lum bright="100000" contrast="100000"/>
          </a:blip>
          <a:srcRect/>
          <a:stretch>
            <a:fillRect/>
          </a:stretch>
        </p:blipFill>
        <p:spPr bwMode="auto">
          <a:xfrm>
            <a:off x="1835696" y="2139702"/>
            <a:ext cx="936104" cy="93610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840175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51520" y="195486"/>
            <a:ext cx="71287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| </a:t>
            </a:r>
            <a:r>
              <a:rPr lang="en-US" altLang="ko-KR" dirty="0" err="1" smtClean="0">
                <a:solidFill>
                  <a:schemeClr val="bg1">
                    <a:lumMod val="95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AbstractPdfView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 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클래스를 이용한 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PDF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 다운로드 구현 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- 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기본설정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아리따-돋움(TTF)-SemiBold" pitchFamily="18" charset="-127"/>
              <a:ea typeface="아리따-돋움(TTF)-SemiBold" pitchFamily="18" charset="-127"/>
            </a:endParaRPr>
          </a:p>
        </p:txBody>
      </p:sp>
      <p:sp>
        <p:nvSpPr>
          <p:cNvPr id="7" name="Rectangle 5"/>
          <p:cNvSpPr/>
          <p:nvPr/>
        </p:nvSpPr>
        <p:spPr>
          <a:xfrm>
            <a:off x="611560" y="1347366"/>
            <a:ext cx="66247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2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스프링은 </a:t>
            </a:r>
            <a:r>
              <a:rPr lang="en-US" altLang="ko-KR" sz="1200" dirty="0" err="1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iText</a:t>
            </a:r>
            <a:r>
              <a:rPr lang="en-US" altLang="ko-KR" sz="12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 API</a:t>
            </a:r>
            <a:r>
              <a:rPr lang="ko-KR" altLang="en-US" sz="12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를 이용해서 </a:t>
            </a:r>
            <a:r>
              <a:rPr lang="en-US" altLang="ko-KR" sz="12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PDF</a:t>
            </a:r>
            <a:r>
              <a:rPr lang="ko-KR" altLang="en-US" sz="12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를 생성할 수 있는 </a:t>
            </a:r>
            <a:r>
              <a:rPr lang="en-US" altLang="ko-KR" sz="1200" dirty="0" err="1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AbstractPdfView</a:t>
            </a:r>
            <a:r>
              <a:rPr lang="en-US" altLang="ko-KR" sz="12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클래스 제공</a:t>
            </a:r>
            <a:r>
              <a:rPr lang="en-US" altLang="ko-KR" sz="12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 </a:t>
            </a:r>
            <a:endParaRPr lang="ko-KR" altLang="en-US" sz="1200" dirty="0">
              <a:solidFill>
                <a:schemeClr val="bg1"/>
              </a:solidFill>
              <a:latin typeface="아리따-돋움(TTF)-SemiBold" pitchFamily="18" charset="-127"/>
              <a:ea typeface="아리따-돋움(TTF)-SemiBold" pitchFamily="18" charset="-127"/>
            </a:endParaRPr>
          </a:p>
        </p:txBody>
      </p:sp>
      <p:sp>
        <p:nvSpPr>
          <p:cNvPr id="8" name="Rectangle 5"/>
          <p:cNvSpPr/>
          <p:nvPr/>
        </p:nvSpPr>
        <p:spPr>
          <a:xfrm>
            <a:off x="611560" y="1851670"/>
            <a:ext cx="26031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14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2_ itext.jar </a:t>
            </a:r>
            <a:r>
              <a:rPr lang="ko-KR" altLang="en-US" sz="14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파일 추가</a:t>
            </a:r>
            <a:endParaRPr lang="ko-KR" altLang="en-US" sz="1400" dirty="0">
              <a:solidFill>
                <a:schemeClr val="bg1"/>
              </a:solidFill>
              <a:latin typeface="아리따-돋움(TTF)-SemiBold" pitchFamily="18" charset="-127"/>
              <a:ea typeface="아리따-돋움(TTF)-SemiBold" pitchFamily="18" charset="-127"/>
            </a:endParaRPr>
          </a:p>
        </p:txBody>
      </p:sp>
      <p:sp>
        <p:nvSpPr>
          <p:cNvPr id="9" name="Rectangle 5"/>
          <p:cNvSpPr/>
          <p:nvPr/>
        </p:nvSpPr>
        <p:spPr>
          <a:xfrm>
            <a:off x="611560" y="1052016"/>
            <a:ext cx="352839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14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1_ </a:t>
            </a:r>
            <a:r>
              <a:rPr lang="ko-KR" altLang="en-US" sz="14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스프링이 제공하는 </a:t>
            </a:r>
            <a:r>
              <a:rPr lang="en-US" altLang="ko-KR" sz="14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View </a:t>
            </a:r>
            <a:r>
              <a:rPr lang="ko-KR" altLang="en-US" sz="14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클래스</a:t>
            </a:r>
            <a:endParaRPr lang="ko-KR" altLang="en-US" sz="1400" dirty="0">
              <a:solidFill>
                <a:schemeClr val="bg1"/>
              </a:solidFill>
              <a:latin typeface="아리따-돋움(TTF)-SemiBold" pitchFamily="18" charset="-127"/>
              <a:ea typeface="아리따-돋움(TTF)-SemiBold" pitchFamily="18" charset="-127"/>
            </a:endParaRPr>
          </a:p>
        </p:txBody>
      </p:sp>
      <p:sp>
        <p:nvSpPr>
          <p:cNvPr id="10" name="Rectangle 5"/>
          <p:cNvSpPr/>
          <p:nvPr/>
        </p:nvSpPr>
        <p:spPr>
          <a:xfrm>
            <a:off x="611560" y="2787774"/>
            <a:ext cx="5400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14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3_ </a:t>
            </a:r>
            <a:r>
              <a:rPr lang="ko-KR" altLang="en-US" sz="14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다음의 </a:t>
            </a:r>
            <a:r>
              <a:rPr lang="ko-KR" altLang="en-US" sz="1400" dirty="0" err="1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메서드만</a:t>
            </a:r>
            <a:r>
              <a:rPr lang="ko-KR" altLang="en-US" sz="14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 알맞게 재정의해서 이용하면 됨</a:t>
            </a:r>
            <a:endParaRPr lang="ko-KR" altLang="en-US" sz="1400" dirty="0">
              <a:solidFill>
                <a:schemeClr val="bg1"/>
              </a:solidFill>
              <a:latin typeface="아리따-돋움(TTF)-SemiBold" pitchFamily="18" charset="-127"/>
              <a:ea typeface="아리따-돋움(TTF)-SemiBold" pitchFamily="18" charset="-127"/>
            </a:endParaRPr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139702"/>
            <a:ext cx="1512168" cy="378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3075806"/>
            <a:ext cx="5472608" cy="700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674258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/>
          <p:nvPr/>
        </p:nvSpPr>
        <p:spPr>
          <a:xfrm>
            <a:off x="251520" y="195486"/>
            <a:ext cx="86409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| </a:t>
            </a:r>
            <a:r>
              <a:rPr lang="en-US" altLang="ko-KR" dirty="0" err="1" smtClean="0">
                <a:solidFill>
                  <a:schemeClr val="bg1">
                    <a:lumMod val="95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AbstractPdfView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 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클래스를 이용한 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PDF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 다운로드 구현 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- </a:t>
            </a:r>
            <a:r>
              <a:rPr lang="en-US" altLang="ko-KR" dirty="0" err="1" smtClean="0">
                <a:solidFill>
                  <a:schemeClr val="bg1">
                    <a:lumMod val="95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PageRankStatController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아리따-돋움(TTF)-SemiBold" pitchFamily="18" charset="-127"/>
              <a:ea typeface="아리따-돋움(TTF)-SemiBold" pitchFamily="18" charset="-127"/>
            </a:endParaRPr>
          </a:p>
        </p:txBody>
      </p:sp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699542"/>
            <a:ext cx="3672408" cy="4071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5"/>
          <p:cNvSpPr/>
          <p:nvPr/>
        </p:nvSpPr>
        <p:spPr>
          <a:xfrm>
            <a:off x="4499992" y="699542"/>
            <a:ext cx="413883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12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24</a:t>
            </a:r>
            <a:r>
              <a:rPr lang="ko-KR" altLang="en-US" sz="12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줄 </a:t>
            </a:r>
            <a:r>
              <a:rPr lang="en-US" altLang="ko-KR" sz="12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: </a:t>
            </a:r>
            <a:r>
              <a:rPr lang="en-US" altLang="ko-KR" sz="1200" dirty="0" err="1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RequestMapping</a:t>
            </a:r>
            <a:r>
              <a:rPr lang="en-US" altLang="ko-KR" sz="12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 </a:t>
            </a:r>
            <a:r>
              <a:rPr lang="ko-KR" altLang="en-US" sz="1200" dirty="0" err="1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어노테이션을</a:t>
            </a:r>
            <a:r>
              <a:rPr lang="ko-KR" altLang="en-US" sz="12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 사용하여</a:t>
            </a:r>
            <a:endParaRPr lang="en-US" altLang="ko-KR" sz="1200" dirty="0" smtClean="0">
              <a:solidFill>
                <a:schemeClr val="bg1"/>
              </a:solidFill>
              <a:latin typeface="아리따-돋움(TTF)-SemiBold" pitchFamily="18" charset="-127"/>
              <a:ea typeface="아리따-돋움(TTF)-SemiBold" pitchFamily="18" charset="-127"/>
            </a:endParaRPr>
          </a:p>
          <a:p>
            <a:pPr algn="just"/>
            <a:r>
              <a:rPr lang="en-US" altLang="ko-KR" sz="12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“/</a:t>
            </a:r>
            <a:r>
              <a:rPr lang="en-US" altLang="ko-KR" sz="1200" dirty="0" err="1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pagestat</a:t>
            </a:r>
            <a:r>
              <a:rPr lang="en-US" altLang="ko-KR" sz="12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/</a:t>
            </a:r>
            <a:r>
              <a:rPr lang="en-US" altLang="ko-KR" sz="1200" dirty="0" err="1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rankreport</a:t>
            </a:r>
            <a:r>
              <a:rPr lang="en-US" altLang="ko-KR" sz="12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”</a:t>
            </a:r>
            <a:r>
              <a:rPr lang="ko-KR" altLang="en-US" sz="12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요청을 받아 </a:t>
            </a:r>
            <a:r>
              <a:rPr lang="en-US" altLang="ko-KR" sz="12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Excel</a:t>
            </a:r>
            <a:r>
              <a:rPr lang="ko-KR" altLang="en-US" sz="12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과 </a:t>
            </a:r>
            <a:r>
              <a:rPr lang="en-US" altLang="ko-KR" sz="12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PDF</a:t>
            </a:r>
            <a:r>
              <a:rPr lang="ko-KR" altLang="en-US" sz="12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를 구분함</a:t>
            </a:r>
            <a:endParaRPr lang="en-US" altLang="ko-KR" sz="1200" dirty="0" smtClean="0">
              <a:solidFill>
                <a:schemeClr val="bg1"/>
              </a:solidFill>
              <a:latin typeface="아리따-돋움(TTF)-SemiBold" pitchFamily="18" charset="-127"/>
              <a:ea typeface="아리따-돋움(TTF)-SemiBold" pitchFamily="18" charset="-127"/>
            </a:endParaRPr>
          </a:p>
          <a:p>
            <a:pPr algn="just"/>
            <a:endParaRPr lang="en-US" altLang="ko-KR" sz="1200" dirty="0" smtClean="0">
              <a:solidFill>
                <a:schemeClr val="bg1"/>
              </a:solidFill>
              <a:latin typeface="아리따-돋움(TTF)-SemiBold" pitchFamily="18" charset="-127"/>
              <a:ea typeface="아리따-돋움(TTF)-SemiBold" pitchFamily="18" charset="-127"/>
            </a:endParaRPr>
          </a:p>
          <a:p>
            <a:pPr algn="just"/>
            <a:r>
              <a:rPr lang="en-US" altLang="ko-KR" sz="12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31</a:t>
            </a:r>
            <a:r>
              <a:rPr lang="ko-KR" altLang="en-US" sz="12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줄 </a:t>
            </a:r>
            <a:r>
              <a:rPr lang="en-US" altLang="ko-KR" sz="12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: </a:t>
            </a:r>
            <a:r>
              <a:rPr lang="en-US" altLang="ko-KR" sz="1200" dirty="0" err="1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PageReportView</a:t>
            </a:r>
            <a:r>
              <a:rPr lang="ko-KR" altLang="en-US" sz="12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에서 필요로 하는 데이터를 </a:t>
            </a:r>
            <a:r>
              <a:rPr lang="en-US" altLang="ko-KR" sz="1200" dirty="0" err="1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pageRankList</a:t>
            </a:r>
            <a:r>
              <a:rPr lang="en-US" altLang="ko-KR" sz="1200" dirty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에 담음</a:t>
            </a:r>
            <a:endParaRPr lang="en-US" altLang="ko-KR" sz="1200" dirty="0" smtClean="0">
              <a:solidFill>
                <a:schemeClr val="bg1"/>
              </a:solidFill>
              <a:latin typeface="아리따-돋움(TTF)-SemiBold" pitchFamily="18" charset="-127"/>
              <a:ea typeface="아리따-돋움(TTF)-SemiBold" pitchFamily="18" charset="-127"/>
            </a:endParaRPr>
          </a:p>
          <a:p>
            <a:pPr algn="just"/>
            <a:endParaRPr lang="en-US" altLang="ko-KR" sz="1200" dirty="0" smtClean="0">
              <a:solidFill>
                <a:schemeClr val="bg1"/>
              </a:solidFill>
              <a:latin typeface="아리따-돋움(TTF)-SemiBold" pitchFamily="18" charset="-127"/>
              <a:ea typeface="아리따-돋움(TTF)-SemiBold" pitchFamily="18" charset="-127"/>
            </a:endParaRPr>
          </a:p>
          <a:p>
            <a:pPr algn="just"/>
            <a:r>
              <a:rPr lang="en-US" altLang="ko-KR" sz="12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32</a:t>
            </a:r>
            <a:r>
              <a:rPr lang="ko-KR" altLang="en-US" sz="12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줄 </a:t>
            </a:r>
            <a:r>
              <a:rPr lang="en-US" altLang="ko-KR" sz="12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: </a:t>
            </a:r>
            <a:r>
              <a:rPr lang="ko-KR" altLang="en-US" sz="12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사용할 </a:t>
            </a:r>
            <a:r>
              <a:rPr lang="ko-KR" altLang="en-US" sz="1200" dirty="0" err="1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뷰</a:t>
            </a:r>
            <a:r>
              <a:rPr lang="ko-KR" altLang="en-US" sz="12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 이름으로 </a:t>
            </a:r>
            <a:r>
              <a:rPr lang="en-US" altLang="ko-KR" sz="12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“</a:t>
            </a:r>
            <a:r>
              <a:rPr lang="en-US" altLang="ko-KR" sz="1200" dirty="0" err="1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pageReport</a:t>
            </a:r>
            <a:r>
              <a:rPr lang="en-US" altLang="ko-KR" sz="12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”</a:t>
            </a:r>
            <a:r>
              <a:rPr lang="ko-KR" altLang="en-US" sz="12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를 리턴 함</a:t>
            </a:r>
            <a:endParaRPr lang="ko-KR" altLang="en-US" sz="1200" dirty="0">
              <a:solidFill>
                <a:schemeClr val="bg1"/>
              </a:solidFill>
              <a:latin typeface="아리따-돋움(TTF)-SemiBold" pitchFamily="18" charset="-127"/>
              <a:ea typeface="아리따-돋움(TTF)-SemiBold" pitchFamily="18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67694"/>
            <a:ext cx="3460998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/>
          <p:nvPr/>
        </p:nvSpPr>
        <p:spPr>
          <a:xfrm>
            <a:off x="251520" y="195486"/>
            <a:ext cx="80648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| </a:t>
            </a:r>
            <a:r>
              <a:rPr lang="en-US" altLang="ko-KR" dirty="0" err="1" smtClean="0">
                <a:solidFill>
                  <a:schemeClr val="bg1">
                    <a:lumMod val="95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AbstractPdfView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 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클래스를 이용한 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PDF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 다운로드 구현 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- </a:t>
            </a:r>
            <a:r>
              <a:rPr lang="en-US" altLang="ko-KR" dirty="0" err="1" smtClean="0">
                <a:solidFill>
                  <a:schemeClr val="bg1">
                    <a:lumMod val="95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PageReportView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아리따-돋움(TTF)-SemiBold" pitchFamily="18" charset="-127"/>
              <a:ea typeface="아리따-돋움(TTF)-SemiBold" pitchFamily="18" charset="-127"/>
            </a:endParaRPr>
          </a:p>
        </p:txBody>
      </p:sp>
      <p:sp>
        <p:nvSpPr>
          <p:cNvPr id="9" name="Rectangle 5"/>
          <p:cNvSpPr/>
          <p:nvPr/>
        </p:nvSpPr>
        <p:spPr>
          <a:xfrm>
            <a:off x="4716016" y="699542"/>
            <a:ext cx="392280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12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19</a:t>
            </a:r>
            <a:r>
              <a:rPr lang="ko-KR" altLang="en-US" sz="12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줄 </a:t>
            </a:r>
            <a:r>
              <a:rPr lang="en-US" altLang="ko-KR" sz="12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: </a:t>
            </a:r>
            <a:r>
              <a:rPr lang="en-US" altLang="ko-KR" sz="1200" dirty="0" err="1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AbstractPdfView</a:t>
            </a:r>
            <a:r>
              <a:rPr lang="en-US" altLang="ko-KR" sz="12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클래스 상속</a:t>
            </a:r>
            <a:endParaRPr lang="en-US" altLang="ko-KR" sz="1200" dirty="0" smtClean="0">
              <a:solidFill>
                <a:schemeClr val="bg1"/>
              </a:solidFill>
              <a:latin typeface="아리따-돋움(TTF)-SemiBold" pitchFamily="18" charset="-127"/>
              <a:ea typeface="아리따-돋움(TTF)-SemiBold" pitchFamily="18" charset="-127"/>
            </a:endParaRPr>
          </a:p>
          <a:p>
            <a:pPr algn="just"/>
            <a:endParaRPr lang="en-US" altLang="ko-KR" sz="1200" dirty="0" smtClean="0">
              <a:solidFill>
                <a:schemeClr val="bg1"/>
              </a:solidFill>
              <a:latin typeface="아리따-돋움(TTF)-SemiBold" pitchFamily="18" charset="-127"/>
              <a:ea typeface="아리따-돋움(TTF)-SemiBold" pitchFamily="18" charset="-127"/>
            </a:endParaRPr>
          </a:p>
          <a:p>
            <a:pPr algn="just"/>
            <a:r>
              <a:rPr lang="en-US" altLang="ko-KR" sz="12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23-29</a:t>
            </a:r>
            <a:r>
              <a:rPr lang="ko-KR" altLang="en-US" sz="12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줄 </a:t>
            </a:r>
            <a:r>
              <a:rPr lang="en-US" altLang="ko-KR" sz="12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: </a:t>
            </a:r>
            <a:r>
              <a:rPr lang="en-US" altLang="ko-KR" sz="1200" dirty="0" err="1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buildPdfDocument</a:t>
            </a:r>
            <a:r>
              <a:rPr lang="en-US" altLang="ko-KR" sz="12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 () </a:t>
            </a:r>
            <a:r>
              <a:rPr lang="ko-KR" altLang="en-US" sz="1200" dirty="0" err="1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메서드로</a:t>
            </a:r>
            <a:r>
              <a:rPr lang="ko-KR" altLang="en-US" sz="12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Pdf</a:t>
            </a:r>
            <a:r>
              <a:rPr lang="ko-KR" altLang="en-US" sz="12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파일을 생성 및 </a:t>
            </a:r>
            <a:r>
              <a:rPr lang="en-US" altLang="ko-KR" sz="12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Controller</a:t>
            </a:r>
            <a:r>
              <a:rPr lang="ko-KR" altLang="en-US" sz="12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에서 넘어온 </a:t>
            </a:r>
            <a:r>
              <a:rPr lang="ko-KR" altLang="en-US" sz="1200" dirty="0" err="1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데이터값을</a:t>
            </a:r>
            <a:r>
              <a:rPr lang="ko-KR" altLang="en-US" sz="12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 받아 객체 생성</a:t>
            </a:r>
            <a:endParaRPr lang="en-US" altLang="ko-KR" sz="1200" dirty="0" smtClean="0">
              <a:solidFill>
                <a:schemeClr val="bg1"/>
              </a:solidFill>
              <a:latin typeface="아리따-돋움(TTF)-SemiBold" pitchFamily="18" charset="-127"/>
              <a:ea typeface="아리따-돋움(TTF)-SemiBold" pitchFamily="18" charset="-127"/>
            </a:endParaRPr>
          </a:p>
          <a:p>
            <a:pPr algn="just"/>
            <a:endParaRPr lang="en-US" altLang="ko-KR" sz="1200" dirty="0" smtClean="0">
              <a:solidFill>
                <a:schemeClr val="bg1"/>
              </a:solidFill>
              <a:latin typeface="아리따-돋움(TTF)-SemiBold" pitchFamily="18" charset="-127"/>
              <a:ea typeface="아리따-돋움(TTF)-SemiBold" pitchFamily="18" charset="-127"/>
            </a:endParaRPr>
          </a:p>
          <a:p>
            <a:pPr algn="just"/>
            <a:r>
              <a:rPr lang="en-US" altLang="ko-KR" sz="12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31</a:t>
            </a:r>
            <a:r>
              <a:rPr lang="ko-KR" altLang="en-US" sz="12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줄 </a:t>
            </a:r>
            <a:r>
              <a:rPr lang="en-US" altLang="ko-KR" sz="12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: </a:t>
            </a:r>
            <a:r>
              <a:rPr lang="ko-KR" altLang="en-US" sz="12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기본 폰트 경로 지정과 설정</a:t>
            </a:r>
            <a:endParaRPr lang="en-US" altLang="ko-KR" sz="1200" dirty="0" smtClean="0">
              <a:solidFill>
                <a:schemeClr val="bg1"/>
              </a:solidFill>
              <a:latin typeface="아리따-돋움(TTF)-SemiBold" pitchFamily="18" charset="-127"/>
              <a:ea typeface="아리따-돋움(TTF)-SemiBold" pitchFamily="18" charset="-127"/>
            </a:endParaRPr>
          </a:p>
          <a:p>
            <a:pPr algn="just"/>
            <a:endParaRPr lang="en-US" altLang="ko-KR" sz="1200" dirty="0" smtClean="0">
              <a:solidFill>
                <a:schemeClr val="bg1"/>
              </a:solidFill>
              <a:latin typeface="아리따-돋움(TTF)-SemiBold" pitchFamily="18" charset="-127"/>
              <a:ea typeface="아리따-돋움(TTF)-SemiBold" pitchFamily="18" charset="-127"/>
            </a:endParaRPr>
          </a:p>
          <a:p>
            <a:pPr algn="just"/>
            <a:r>
              <a:rPr lang="en-US" altLang="ko-KR" sz="12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34-47</a:t>
            </a:r>
            <a:r>
              <a:rPr lang="ko-KR" altLang="en-US" sz="12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줄 </a:t>
            </a:r>
            <a:r>
              <a:rPr lang="en-US" altLang="ko-KR" sz="12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: </a:t>
            </a:r>
            <a:r>
              <a:rPr lang="ko-KR" altLang="en-US" sz="12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테이블 생성과 데이터 입력</a:t>
            </a:r>
            <a:endParaRPr lang="en-US" altLang="ko-KR" sz="1200" dirty="0" smtClean="0">
              <a:solidFill>
                <a:schemeClr val="bg1"/>
              </a:solidFill>
              <a:latin typeface="아리따-돋움(TTF)-SemiBold" pitchFamily="18" charset="-127"/>
              <a:ea typeface="아리따-돋움(TTF)-SemiBold" pitchFamily="18" charset="-127"/>
            </a:endParaRPr>
          </a:p>
          <a:p>
            <a:pPr algn="just"/>
            <a:endParaRPr lang="en-US" altLang="ko-KR" sz="1200" dirty="0">
              <a:solidFill>
                <a:schemeClr val="bg1"/>
              </a:solidFill>
              <a:latin typeface="아리따-돋움(TTF)-SemiBold" pitchFamily="18" charset="-127"/>
              <a:ea typeface="아리따-돋움(TTF)-SemiBold" pitchFamily="18" charset="-127"/>
            </a:endParaRPr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699542"/>
            <a:ext cx="3921236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563638"/>
            <a:ext cx="545782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5"/>
          <p:cNvSpPr/>
          <p:nvPr/>
        </p:nvSpPr>
        <p:spPr>
          <a:xfrm>
            <a:off x="251520" y="195486"/>
            <a:ext cx="80648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| </a:t>
            </a:r>
            <a:r>
              <a:rPr lang="en-US" altLang="ko-KR" dirty="0" err="1" smtClean="0">
                <a:solidFill>
                  <a:schemeClr val="bg1">
                    <a:lumMod val="95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AbstractPdfView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 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클래스를 이용한 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PDF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 다운로드 구현 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- Bean 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설정 및 결과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아리따-돋움(TTF)-SemiBold" pitchFamily="18" charset="-127"/>
              <a:ea typeface="아리따-돋움(TTF)-SemiBold" pitchFamily="18" charset="-127"/>
            </a:endParaRPr>
          </a:p>
        </p:txBody>
      </p:sp>
      <p:pic>
        <p:nvPicPr>
          <p:cNvPr id="3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5576" y="3003798"/>
            <a:ext cx="2664296" cy="1126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683568" y="1275606"/>
            <a:ext cx="352839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14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Bean </a:t>
            </a:r>
            <a:r>
              <a:rPr lang="ko-KR" altLang="en-US" sz="14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설정</a:t>
            </a:r>
            <a:endParaRPr lang="ko-KR" altLang="en-US" sz="1400" dirty="0">
              <a:solidFill>
                <a:schemeClr val="bg1"/>
              </a:solidFill>
              <a:latin typeface="아리따-돋움(TTF)-SemiBold" pitchFamily="18" charset="-127"/>
              <a:ea typeface="아리따-돋움(TTF)-SemiBold" pitchFamily="18" charset="-127"/>
            </a:endParaRPr>
          </a:p>
        </p:txBody>
      </p:sp>
      <p:sp>
        <p:nvSpPr>
          <p:cNvPr id="8" name="Rectangle 5"/>
          <p:cNvSpPr/>
          <p:nvPr/>
        </p:nvSpPr>
        <p:spPr>
          <a:xfrm>
            <a:off x="683568" y="2715766"/>
            <a:ext cx="352839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4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결과</a:t>
            </a:r>
            <a:endParaRPr lang="ko-KR" altLang="en-US" sz="1400" dirty="0">
              <a:solidFill>
                <a:schemeClr val="bg1"/>
              </a:solidFill>
              <a:latin typeface="아리따-돋움(TTF)-SemiBold" pitchFamily="18" charset="-127"/>
              <a:ea typeface="아리따-돋움(TTF)-SemiBold" pitchFamily="18" charset="-127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4572000" y="1653648"/>
            <a:ext cx="0" cy="1782198"/>
          </a:xfrm>
          <a:prstGeom prst="line">
            <a:avLst/>
          </a:prstGeom>
          <a:ln w="31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51520" y="195486"/>
            <a:ext cx="78923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| </a:t>
            </a:r>
            <a:r>
              <a:rPr lang="en-US" altLang="ko-KR" dirty="0" err="1" smtClean="0">
                <a:solidFill>
                  <a:schemeClr val="bg1">
                    <a:lumMod val="95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MappingJacksonJsonView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 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클래스를 이용한 </a:t>
            </a:r>
            <a:r>
              <a:rPr lang="en-US" altLang="ko-KR" dirty="0" err="1" smtClean="0">
                <a:solidFill>
                  <a:schemeClr val="bg1">
                    <a:lumMod val="95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Json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 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응답 데이터 생성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아리따-돋움(TTF)-SemiBold" pitchFamily="18" charset="-127"/>
              <a:ea typeface="아리따-돋움(TTF)-SemiBold" pitchFamily="18" charset="-127"/>
            </a:endParaRPr>
          </a:p>
        </p:txBody>
      </p:sp>
      <p:sp>
        <p:nvSpPr>
          <p:cNvPr id="7" name="Rectangle 5"/>
          <p:cNvSpPr/>
          <p:nvPr/>
        </p:nvSpPr>
        <p:spPr>
          <a:xfrm>
            <a:off x="5004048" y="2264554"/>
            <a:ext cx="38542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1400" dirty="0" err="1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MappingJacksonJsonView</a:t>
            </a:r>
            <a:r>
              <a:rPr lang="en-US" altLang="ko-KR" sz="14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  </a:t>
            </a:r>
            <a:r>
              <a:rPr lang="ko-KR" altLang="en-US" sz="14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클래스를 이용한</a:t>
            </a:r>
            <a:endParaRPr lang="en-US" altLang="ko-KR" sz="1400" dirty="0" smtClean="0">
              <a:solidFill>
                <a:schemeClr val="bg1"/>
              </a:solidFill>
              <a:latin typeface="아리따-돋움(TTF)-SemiBold" pitchFamily="18" charset="-127"/>
              <a:ea typeface="아리따-돋움(TTF)-SemiBold" pitchFamily="18" charset="-127"/>
            </a:endParaRPr>
          </a:p>
          <a:p>
            <a:pPr algn="just"/>
            <a:r>
              <a:rPr lang="ko-KR" altLang="en-US" sz="14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자바 객체를 </a:t>
            </a:r>
            <a:r>
              <a:rPr lang="en-US" altLang="ko-KR" sz="14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 </a:t>
            </a:r>
            <a:r>
              <a:rPr lang="en-US" altLang="ko-KR" sz="1400" dirty="0" err="1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Json</a:t>
            </a:r>
            <a:r>
              <a:rPr lang="en-US" altLang="ko-KR" sz="14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 </a:t>
            </a:r>
            <a:r>
              <a:rPr lang="ko-KR" altLang="en-US" sz="14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으로 변환해서 보여주는 </a:t>
            </a:r>
            <a:r>
              <a:rPr lang="ko-KR" altLang="en-US" sz="1400" dirty="0" err="1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뷰</a:t>
            </a:r>
            <a:r>
              <a:rPr lang="ko-KR" altLang="en-US" sz="14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 구현</a:t>
            </a:r>
            <a:endParaRPr lang="ko-KR" altLang="en-US" sz="1400" dirty="0">
              <a:solidFill>
                <a:schemeClr val="bg1"/>
              </a:solidFill>
              <a:latin typeface="아리따-돋움(TTF)-SemiBold" pitchFamily="18" charset="-127"/>
              <a:ea typeface="아리따-돋움(TTF)-SemiBold" pitchFamily="18" charset="-127"/>
            </a:endParaRPr>
          </a:p>
        </p:txBody>
      </p:sp>
      <p:pic>
        <p:nvPicPr>
          <p:cNvPr id="8" name="Picture 2" descr="C:\Users\kosta\Desktop\643494-200.png"/>
          <p:cNvPicPr>
            <a:picLocks noChangeAspect="1" noChangeArrowheads="1"/>
          </p:cNvPicPr>
          <p:nvPr/>
        </p:nvPicPr>
        <p:blipFill>
          <a:blip r:embed="rId2" cstate="print">
            <a:lum bright="100000" contrast="100000"/>
          </a:blip>
          <a:srcRect/>
          <a:stretch>
            <a:fillRect/>
          </a:stretch>
        </p:blipFill>
        <p:spPr bwMode="auto">
          <a:xfrm>
            <a:off x="1763688" y="2067694"/>
            <a:ext cx="1008112" cy="10081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674258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910" y="944426"/>
            <a:ext cx="9144000" cy="11341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3050660"/>
            <a:ext cx="9144000" cy="11341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410300" y="1332831"/>
            <a:ext cx="4319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HTML </a:t>
            </a:r>
            <a:r>
              <a:rPr lang="ko-KR" altLang="en-US" sz="24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이외의 </a:t>
            </a:r>
            <a:r>
              <a:rPr lang="ko-KR" altLang="en-US" sz="2400" dirty="0" err="1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뷰</a:t>
            </a:r>
            <a:r>
              <a:rPr lang="ko-KR" altLang="en-US" sz="24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 구현</a:t>
            </a:r>
            <a:endParaRPr lang="ko-KR" altLang="en-US" sz="2400" dirty="0">
              <a:solidFill>
                <a:schemeClr val="bg1"/>
              </a:solidFill>
              <a:latin typeface="아리따-돋움(TTF)-SemiBold" pitchFamily="18" charset="-127"/>
              <a:ea typeface="아리따-돋움(TTF)-SemiBold" pitchFamily="18" charset="-127"/>
            </a:endParaRPr>
          </a:p>
        </p:txBody>
      </p:sp>
      <p:sp>
        <p:nvSpPr>
          <p:cNvPr id="6" name="직사각형 2"/>
          <p:cNvSpPr/>
          <p:nvPr/>
        </p:nvSpPr>
        <p:spPr>
          <a:xfrm>
            <a:off x="-1910" y="956864"/>
            <a:ext cx="9144000" cy="800498"/>
          </a:xfrm>
          <a:custGeom>
            <a:avLst/>
            <a:gdLst>
              <a:gd name="connsiteX0" fmla="*/ 0 w 9144000"/>
              <a:gd name="connsiteY0" fmla="*/ 0 h 1067331"/>
              <a:gd name="connsiteX1" fmla="*/ 9144000 w 9144000"/>
              <a:gd name="connsiteY1" fmla="*/ 0 h 1067331"/>
              <a:gd name="connsiteX2" fmla="*/ 9144000 w 9144000"/>
              <a:gd name="connsiteY2" fmla="*/ 930697 h 1067331"/>
              <a:gd name="connsiteX3" fmla="*/ 8016594 w 9144000"/>
              <a:gd name="connsiteY3" fmla="*/ 1067331 h 1067331"/>
              <a:gd name="connsiteX4" fmla="*/ 3230774 w 9144000"/>
              <a:gd name="connsiteY4" fmla="*/ 555640 h 1067331"/>
              <a:gd name="connsiteX5" fmla="*/ 1543213 w 9144000"/>
              <a:gd name="connsiteY5" fmla="*/ 760557 h 1067331"/>
              <a:gd name="connsiteX6" fmla="*/ 0 w 9144000"/>
              <a:gd name="connsiteY6" fmla="*/ 380306 h 1067331"/>
              <a:gd name="connsiteX7" fmla="*/ 0 w 9144000"/>
              <a:gd name="connsiteY7" fmla="*/ 0 h 1067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1067331">
                <a:moveTo>
                  <a:pt x="0" y="0"/>
                </a:moveTo>
                <a:lnTo>
                  <a:pt x="9144000" y="0"/>
                </a:lnTo>
                <a:lnTo>
                  <a:pt x="9144000" y="930697"/>
                </a:lnTo>
                <a:lnTo>
                  <a:pt x="8016594" y="1067331"/>
                </a:lnTo>
                <a:lnTo>
                  <a:pt x="3230774" y="555640"/>
                </a:lnTo>
                <a:lnTo>
                  <a:pt x="1543213" y="760557"/>
                </a:lnTo>
                <a:lnTo>
                  <a:pt x="0" y="380306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2"/>
          <p:cNvSpPr/>
          <p:nvPr/>
        </p:nvSpPr>
        <p:spPr>
          <a:xfrm rot="10800000">
            <a:off x="2195736" y="3420007"/>
            <a:ext cx="4680520" cy="764780"/>
          </a:xfrm>
          <a:custGeom>
            <a:avLst/>
            <a:gdLst>
              <a:gd name="connsiteX0" fmla="*/ 0 w 9144000"/>
              <a:gd name="connsiteY0" fmla="*/ 0 h 1191156"/>
              <a:gd name="connsiteX1" fmla="*/ 9144000 w 9144000"/>
              <a:gd name="connsiteY1" fmla="*/ 0 h 1191156"/>
              <a:gd name="connsiteX2" fmla="*/ 8288017 w 9144000"/>
              <a:gd name="connsiteY2" fmla="*/ 625897 h 1191156"/>
              <a:gd name="connsiteX3" fmla="*/ 8226144 w 9144000"/>
              <a:gd name="connsiteY3" fmla="*/ 1191156 h 1191156"/>
              <a:gd name="connsiteX4" fmla="*/ 3230774 w 9144000"/>
              <a:gd name="connsiteY4" fmla="*/ 555640 h 1191156"/>
              <a:gd name="connsiteX5" fmla="*/ 1543213 w 9144000"/>
              <a:gd name="connsiteY5" fmla="*/ 760557 h 1191156"/>
              <a:gd name="connsiteX6" fmla="*/ 0 w 9144000"/>
              <a:gd name="connsiteY6" fmla="*/ 380306 h 1191156"/>
              <a:gd name="connsiteX7" fmla="*/ 0 w 9144000"/>
              <a:gd name="connsiteY7" fmla="*/ 0 h 1191156"/>
              <a:gd name="connsiteX0" fmla="*/ 0 w 9144000"/>
              <a:gd name="connsiteY0" fmla="*/ 0 h 1229256"/>
              <a:gd name="connsiteX1" fmla="*/ 9144000 w 9144000"/>
              <a:gd name="connsiteY1" fmla="*/ 0 h 1229256"/>
              <a:gd name="connsiteX2" fmla="*/ 8288017 w 9144000"/>
              <a:gd name="connsiteY2" fmla="*/ 625897 h 1229256"/>
              <a:gd name="connsiteX3" fmla="*/ 6570004 w 9144000"/>
              <a:gd name="connsiteY3" fmla="*/ 1229256 h 1229256"/>
              <a:gd name="connsiteX4" fmla="*/ 3230774 w 9144000"/>
              <a:gd name="connsiteY4" fmla="*/ 555640 h 1229256"/>
              <a:gd name="connsiteX5" fmla="*/ 1543213 w 9144000"/>
              <a:gd name="connsiteY5" fmla="*/ 760557 h 1229256"/>
              <a:gd name="connsiteX6" fmla="*/ 0 w 9144000"/>
              <a:gd name="connsiteY6" fmla="*/ 380306 h 1229256"/>
              <a:gd name="connsiteX7" fmla="*/ 0 w 9144000"/>
              <a:gd name="connsiteY7" fmla="*/ 0 h 1229256"/>
              <a:gd name="connsiteX0" fmla="*/ 0 w 9144000"/>
              <a:gd name="connsiteY0" fmla="*/ 0 h 1229256"/>
              <a:gd name="connsiteX1" fmla="*/ 9144000 w 9144000"/>
              <a:gd name="connsiteY1" fmla="*/ 0 h 1229256"/>
              <a:gd name="connsiteX2" fmla="*/ 8288017 w 9144000"/>
              <a:gd name="connsiteY2" fmla="*/ 625897 h 1229256"/>
              <a:gd name="connsiteX3" fmla="*/ 6570004 w 9144000"/>
              <a:gd name="connsiteY3" fmla="*/ 1229256 h 1229256"/>
              <a:gd name="connsiteX4" fmla="*/ 4458924 w 9144000"/>
              <a:gd name="connsiteY4" fmla="*/ 555640 h 1229256"/>
              <a:gd name="connsiteX5" fmla="*/ 1543213 w 9144000"/>
              <a:gd name="connsiteY5" fmla="*/ 760557 h 1229256"/>
              <a:gd name="connsiteX6" fmla="*/ 0 w 9144000"/>
              <a:gd name="connsiteY6" fmla="*/ 380306 h 1229256"/>
              <a:gd name="connsiteX7" fmla="*/ 0 w 9144000"/>
              <a:gd name="connsiteY7" fmla="*/ 0 h 1229256"/>
              <a:gd name="connsiteX0" fmla="*/ 0 w 9144000"/>
              <a:gd name="connsiteY0" fmla="*/ 0 h 1229256"/>
              <a:gd name="connsiteX1" fmla="*/ 9144000 w 9144000"/>
              <a:gd name="connsiteY1" fmla="*/ 0 h 1229256"/>
              <a:gd name="connsiteX2" fmla="*/ 8288017 w 9144000"/>
              <a:gd name="connsiteY2" fmla="*/ 625897 h 1229256"/>
              <a:gd name="connsiteX3" fmla="*/ 6570004 w 9144000"/>
              <a:gd name="connsiteY3" fmla="*/ 1229256 h 1229256"/>
              <a:gd name="connsiteX4" fmla="*/ 4458924 w 9144000"/>
              <a:gd name="connsiteY4" fmla="*/ 555640 h 1229256"/>
              <a:gd name="connsiteX5" fmla="*/ 2324762 w 9144000"/>
              <a:gd name="connsiteY5" fmla="*/ 1074882 h 1229256"/>
              <a:gd name="connsiteX6" fmla="*/ 0 w 9144000"/>
              <a:gd name="connsiteY6" fmla="*/ 380306 h 1229256"/>
              <a:gd name="connsiteX7" fmla="*/ 0 w 9144000"/>
              <a:gd name="connsiteY7" fmla="*/ 0 h 1229256"/>
              <a:gd name="connsiteX0" fmla="*/ 0 w 9144000"/>
              <a:gd name="connsiteY0" fmla="*/ 0 h 1229256"/>
              <a:gd name="connsiteX1" fmla="*/ 9144000 w 9144000"/>
              <a:gd name="connsiteY1" fmla="*/ 0 h 1229256"/>
              <a:gd name="connsiteX2" fmla="*/ 8288017 w 9144000"/>
              <a:gd name="connsiteY2" fmla="*/ 625897 h 1229256"/>
              <a:gd name="connsiteX3" fmla="*/ 6570004 w 9144000"/>
              <a:gd name="connsiteY3" fmla="*/ 1229256 h 1229256"/>
              <a:gd name="connsiteX4" fmla="*/ 4458924 w 9144000"/>
              <a:gd name="connsiteY4" fmla="*/ 555640 h 1229256"/>
              <a:gd name="connsiteX5" fmla="*/ 2324762 w 9144000"/>
              <a:gd name="connsiteY5" fmla="*/ 1074882 h 1229256"/>
              <a:gd name="connsiteX6" fmla="*/ 707116 w 9144000"/>
              <a:gd name="connsiteY6" fmla="*/ 780356 h 1229256"/>
              <a:gd name="connsiteX7" fmla="*/ 0 w 9144000"/>
              <a:gd name="connsiteY7" fmla="*/ 0 h 1229256"/>
              <a:gd name="connsiteX0" fmla="*/ 0 w 9144000"/>
              <a:gd name="connsiteY0" fmla="*/ 0 h 1074882"/>
              <a:gd name="connsiteX1" fmla="*/ 9144000 w 9144000"/>
              <a:gd name="connsiteY1" fmla="*/ 0 h 1074882"/>
              <a:gd name="connsiteX2" fmla="*/ 8288017 w 9144000"/>
              <a:gd name="connsiteY2" fmla="*/ 625897 h 1074882"/>
              <a:gd name="connsiteX3" fmla="*/ 6644437 w 9144000"/>
              <a:gd name="connsiteY3" fmla="*/ 1019706 h 1074882"/>
              <a:gd name="connsiteX4" fmla="*/ 4458924 w 9144000"/>
              <a:gd name="connsiteY4" fmla="*/ 555640 h 1074882"/>
              <a:gd name="connsiteX5" fmla="*/ 2324762 w 9144000"/>
              <a:gd name="connsiteY5" fmla="*/ 1074882 h 1074882"/>
              <a:gd name="connsiteX6" fmla="*/ 707116 w 9144000"/>
              <a:gd name="connsiteY6" fmla="*/ 780356 h 1074882"/>
              <a:gd name="connsiteX7" fmla="*/ 0 w 9144000"/>
              <a:gd name="connsiteY7" fmla="*/ 0 h 1074882"/>
              <a:gd name="connsiteX0" fmla="*/ 0 w 9144000"/>
              <a:gd name="connsiteY0" fmla="*/ 0 h 1019706"/>
              <a:gd name="connsiteX1" fmla="*/ 9144000 w 9144000"/>
              <a:gd name="connsiteY1" fmla="*/ 0 h 1019706"/>
              <a:gd name="connsiteX2" fmla="*/ 8288017 w 9144000"/>
              <a:gd name="connsiteY2" fmla="*/ 625897 h 1019706"/>
              <a:gd name="connsiteX3" fmla="*/ 6644437 w 9144000"/>
              <a:gd name="connsiteY3" fmla="*/ 1019706 h 1019706"/>
              <a:gd name="connsiteX4" fmla="*/ 4458924 w 9144000"/>
              <a:gd name="connsiteY4" fmla="*/ 555640 h 1019706"/>
              <a:gd name="connsiteX5" fmla="*/ 2175895 w 9144000"/>
              <a:gd name="connsiteY5" fmla="*/ 293832 h 1019706"/>
              <a:gd name="connsiteX6" fmla="*/ 707116 w 9144000"/>
              <a:gd name="connsiteY6" fmla="*/ 780356 h 1019706"/>
              <a:gd name="connsiteX7" fmla="*/ 0 w 9144000"/>
              <a:gd name="connsiteY7" fmla="*/ 0 h 1019706"/>
              <a:gd name="connsiteX0" fmla="*/ 0 w 9144000"/>
              <a:gd name="connsiteY0" fmla="*/ 0 h 1019706"/>
              <a:gd name="connsiteX1" fmla="*/ 9144000 w 9144000"/>
              <a:gd name="connsiteY1" fmla="*/ 0 h 1019706"/>
              <a:gd name="connsiteX2" fmla="*/ 8288017 w 9144000"/>
              <a:gd name="connsiteY2" fmla="*/ 625897 h 1019706"/>
              <a:gd name="connsiteX3" fmla="*/ 6644437 w 9144000"/>
              <a:gd name="connsiteY3" fmla="*/ 1019706 h 1019706"/>
              <a:gd name="connsiteX4" fmla="*/ 4458924 w 9144000"/>
              <a:gd name="connsiteY4" fmla="*/ 555640 h 1019706"/>
              <a:gd name="connsiteX5" fmla="*/ 2175895 w 9144000"/>
              <a:gd name="connsiteY5" fmla="*/ 293832 h 1019706"/>
              <a:gd name="connsiteX6" fmla="*/ 1265366 w 9144000"/>
              <a:gd name="connsiteY6" fmla="*/ 970856 h 1019706"/>
              <a:gd name="connsiteX7" fmla="*/ 0 w 9144000"/>
              <a:gd name="connsiteY7" fmla="*/ 0 h 1019706"/>
              <a:gd name="connsiteX0" fmla="*/ 0 w 9144000"/>
              <a:gd name="connsiteY0" fmla="*/ 0 h 1019706"/>
              <a:gd name="connsiteX1" fmla="*/ 9144000 w 9144000"/>
              <a:gd name="connsiteY1" fmla="*/ 0 h 1019706"/>
              <a:gd name="connsiteX2" fmla="*/ 8288017 w 9144000"/>
              <a:gd name="connsiteY2" fmla="*/ 625897 h 1019706"/>
              <a:gd name="connsiteX3" fmla="*/ 6644437 w 9144000"/>
              <a:gd name="connsiteY3" fmla="*/ 1019706 h 1019706"/>
              <a:gd name="connsiteX4" fmla="*/ 4905524 w 9144000"/>
              <a:gd name="connsiteY4" fmla="*/ 727090 h 1019706"/>
              <a:gd name="connsiteX5" fmla="*/ 2175895 w 9144000"/>
              <a:gd name="connsiteY5" fmla="*/ 293832 h 1019706"/>
              <a:gd name="connsiteX6" fmla="*/ 1265366 w 9144000"/>
              <a:gd name="connsiteY6" fmla="*/ 970856 h 1019706"/>
              <a:gd name="connsiteX7" fmla="*/ 0 w 9144000"/>
              <a:gd name="connsiteY7" fmla="*/ 0 h 1019706"/>
              <a:gd name="connsiteX0" fmla="*/ 0 w 9144000"/>
              <a:gd name="connsiteY0" fmla="*/ 0 h 1019706"/>
              <a:gd name="connsiteX1" fmla="*/ 9144000 w 9144000"/>
              <a:gd name="connsiteY1" fmla="*/ 0 h 1019706"/>
              <a:gd name="connsiteX2" fmla="*/ 8288017 w 9144000"/>
              <a:gd name="connsiteY2" fmla="*/ 625897 h 1019706"/>
              <a:gd name="connsiteX3" fmla="*/ 6644437 w 9144000"/>
              <a:gd name="connsiteY3" fmla="*/ 1019706 h 1019706"/>
              <a:gd name="connsiteX4" fmla="*/ 4905524 w 9144000"/>
              <a:gd name="connsiteY4" fmla="*/ 727090 h 1019706"/>
              <a:gd name="connsiteX5" fmla="*/ 2752753 w 9144000"/>
              <a:gd name="connsiteY5" fmla="*/ 570057 h 1019706"/>
              <a:gd name="connsiteX6" fmla="*/ 1265366 w 9144000"/>
              <a:gd name="connsiteY6" fmla="*/ 970856 h 1019706"/>
              <a:gd name="connsiteX7" fmla="*/ 0 w 9144000"/>
              <a:gd name="connsiteY7" fmla="*/ 0 h 1019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1019706">
                <a:moveTo>
                  <a:pt x="0" y="0"/>
                </a:moveTo>
                <a:lnTo>
                  <a:pt x="9144000" y="0"/>
                </a:lnTo>
                <a:lnTo>
                  <a:pt x="8288017" y="625897"/>
                </a:lnTo>
                <a:lnTo>
                  <a:pt x="6644437" y="1019706"/>
                </a:lnTo>
                <a:lnTo>
                  <a:pt x="4905524" y="727090"/>
                </a:lnTo>
                <a:lnTo>
                  <a:pt x="2752753" y="570057"/>
                </a:lnTo>
                <a:lnTo>
                  <a:pt x="1265366" y="970856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5"/>
          <p:cNvSpPr/>
          <p:nvPr/>
        </p:nvSpPr>
        <p:spPr>
          <a:xfrm>
            <a:off x="2601071" y="3234110"/>
            <a:ext cx="3922808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1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지금까지 </a:t>
            </a:r>
            <a:r>
              <a:rPr lang="en-US" altLang="ko-KR" sz="11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JSP</a:t>
            </a:r>
            <a:r>
              <a:rPr lang="ko-KR" altLang="en-US" sz="11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를 이용해서 응답 결과를 생성하는 방법을 살펴보았다</a:t>
            </a:r>
            <a:r>
              <a:rPr lang="en-US" altLang="ko-KR" sz="11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. </a:t>
            </a:r>
            <a:r>
              <a:rPr lang="ko-KR" altLang="en-US" sz="11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하지만</a:t>
            </a:r>
            <a:r>
              <a:rPr lang="en-US" altLang="ko-KR" sz="11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, </a:t>
            </a:r>
            <a:r>
              <a:rPr lang="ko-KR" altLang="en-US" sz="11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웹 어플리케이션은 파일 다운로드 기능을 제공하기도 하며</a:t>
            </a:r>
            <a:r>
              <a:rPr lang="en-US" altLang="ko-KR" sz="11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, </a:t>
            </a:r>
            <a:r>
              <a:rPr lang="ko-KR" altLang="en-US" sz="11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동적으로 엑셀이나 </a:t>
            </a:r>
            <a:r>
              <a:rPr lang="en-US" altLang="ko-KR" sz="11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PDF </a:t>
            </a:r>
            <a:r>
              <a:rPr lang="ko-KR" altLang="en-US" sz="11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파일을 생성해야 하는 경우도 있다</a:t>
            </a:r>
            <a:r>
              <a:rPr lang="en-US" altLang="ko-KR" sz="11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. </a:t>
            </a:r>
            <a:endParaRPr lang="ko-KR" altLang="en-US" sz="1100" dirty="0">
              <a:solidFill>
                <a:schemeClr val="bg1"/>
              </a:solidFill>
              <a:latin typeface="아리따-돋움(TTF)-SemiBold" pitchFamily="18" charset="-127"/>
              <a:ea typeface="아리따-돋움(TTF)-SemiBold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75674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51520" y="195486"/>
            <a:ext cx="81066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| </a:t>
            </a:r>
            <a:r>
              <a:rPr lang="en-US" altLang="ko-KR" dirty="0" err="1" smtClean="0">
                <a:solidFill>
                  <a:schemeClr val="bg1">
                    <a:lumMod val="95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MappingJacksonJsonView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 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클래스를 이용한 </a:t>
            </a:r>
            <a:r>
              <a:rPr lang="en-US" altLang="ko-KR" dirty="0" err="1" smtClean="0">
                <a:solidFill>
                  <a:schemeClr val="bg1">
                    <a:lumMod val="95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Json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 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응답 데이터 생성 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- 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기본설정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아리따-돋움(TTF)-SemiBold" pitchFamily="18" charset="-127"/>
              <a:ea typeface="아리따-돋움(TTF)-SemiBold" pitchFamily="18" charset="-127"/>
            </a:endParaRPr>
          </a:p>
        </p:txBody>
      </p:sp>
      <p:sp>
        <p:nvSpPr>
          <p:cNvPr id="7" name="Rectangle 5"/>
          <p:cNvSpPr/>
          <p:nvPr/>
        </p:nvSpPr>
        <p:spPr>
          <a:xfrm>
            <a:off x="611560" y="1866968"/>
            <a:ext cx="66247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2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스프링은 </a:t>
            </a:r>
            <a:r>
              <a:rPr lang="en-US" altLang="ko-KR" sz="12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JSON</a:t>
            </a:r>
            <a:r>
              <a:rPr lang="ko-KR" altLang="en-US" sz="12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형식으로 데이터를 생성하는 </a:t>
            </a:r>
            <a:r>
              <a:rPr lang="en-US" altLang="ko-KR" sz="1200" dirty="0" err="1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MappingJacksonJsonView</a:t>
            </a:r>
            <a:r>
              <a:rPr lang="en-US" altLang="ko-KR" sz="12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클래스 제공</a:t>
            </a:r>
            <a:r>
              <a:rPr lang="en-US" altLang="ko-KR" sz="12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 </a:t>
            </a:r>
            <a:endParaRPr lang="ko-KR" altLang="en-US" sz="1200" dirty="0">
              <a:solidFill>
                <a:schemeClr val="bg1"/>
              </a:solidFill>
              <a:latin typeface="아리따-돋움(TTF)-SemiBold" pitchFamily="18" charset="-127"/>
              <a:ea typeface="아리따-돋움(TTF)-SemiBold" pitchFamily="18" charset="-127"/>
            </a:endParaRPr>
          </a:p>
        </p:txBody>
      </p:sp>
      <p:sp>
        <p:nvSpPr>
          <p:cNvPr id="8" name="Rectangle 5"/>
          <p:cNvSpPr/>
          <p:nvPr/>
        </p:nvSpPr>
        <p:spPr>
          <a:xfrm>
            <a:off x="611560" y="2371272"/>
            <a:ext cx="317462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14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2_ jackson-all.jar</a:t>
            </a:r>
            <a:r>
              <a:rPr lang="ko-KR" altLang="en-US" sz="14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파일 추가</a:t>
            </a:r>
            <a:endParaRPr lang="ko-KR" altLang="en-US" sz="1400" dirty="0">
              <a:solidFill>
                <a:schemeClr val="bg1"/>
              </a:solidFill>
              <a:latin typeface="아리따-돋움(TTF)-SemiBold" pitchFamily="18" charset="-127"/>
              <a:ea typeface="아리따-돋움(TTF)-SemiBold" pitchFamily="18" charset="-127"/>
            </a:endParaRPr>
          </a:p>
        </p:txBody>
      </p:sp>
      <p:sp>
        <p:nvSpPr>
          <p:cNvPr id="9" name="Rectangle 5"/>
          <p:cNvSpPr/>
          <p:nvPr/>
        </p:nvSpPr>
        <p:spPr>
          <a:xfrm>
            <a:off x="611560" y="1571618"/>
            <a:ext cx="352839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14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1_ </a:t>
            </a:r>
            <a:r>
              <a:rPr lang="ko-KR" altLang="en-US" sz="14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스프링이 제공하는 </a:t>
            </a:r>
            <a:r>
              <a:rPr lang="en-US" altLang="ko-KR" sz="14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View </a:t>
            </a:r>
            <a:r>
              <a:rPr lang="ko-KR" altLang="en-US" sz="14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클래스</a:t>
            </a:r>
            <a:endParaRPr lang="ko-KR" altLang="en-US" sz="1400" dirty="0">
              <a:solidFill>
                <a:schemeClr val="bg1"/>
              </a:solidFill>
              <a:latin typeface="아리따-돋움(TTF)-SemiBold" pitchFamily="18" charset="-127"/>
              <a:ea typeface="아리따-돋움(TTF)-SemiBold" pitchFamily="18" charset="-127"/>
            </a:endParaRPr>
          </a:p>
        </p:txBody>
      </p:sp>
      <p:pic>
        <p:nvPicPr>
          <p:cNvPr id="11" name="그림 10" descr="asdf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4348" y="2805600"/>
            <a:ext cx="1438476" cy="22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74258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/>
          <p:nvPr/>
        </p:nvSpPr>
        <p:spPr>
          <a:xfrm>
            <a:off x="251520" y="195486"/>
            <a:ext cx="86409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| </a:t>
            </a:r>
            <a:r>
              <a:rPr lang="en-US" altLang="ko-KR" dirty="0" err="1" smtClean="0">
                <a:solidFill>
                  <a:schemeClr val="bg1">
                    <a:lumMod val="95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MappingJacksonJsonView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 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클래스를 이용한 </a:t>
            </a:r>
            <a:r>
              <a:rPr lang="en-US" altLang="ko-KR" dirty="0" err="1" smtClean="0">
                <a:solidFill>
                  <a:schemeClr val="bg1">
                    <a:lumMod val="95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Json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 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응답 데이터 생성 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- </a:t>
            </a:r>
            <a:r>
              <a:rPr lang="en-US" altLang="ko-KR" dirty="0" err="1" smtClean="0">
                <a:solidFill>
                  <a:schemeClr val="bg1">
                    <a:lumMod val="95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JsonController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아리따-돋움(TTF)-SemiBold" pitchFamily="18" charset="-127"/>
              <a:ea typeface="아리따-돋움(TTF)-SemiBold" pitchFamily="18" charset="-127"/>
            </a:endParaRPr>
          </a:p>
        </p:txBody>
      </p:sp>
      <p:sp>
        <p:nvSpPr>
          <p:cNvPr id="5" name="Rectangle 5"/>
          <p:cNvSpPr/>
          <p:nvPr/>
        </p:nvSpPr>
        <p:spPr>
          <a:xfrm>
            <a:off x="4499992" y="699542"/>
            <a:ext cx="435828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altLang="ko-KR" sz="1200" dirty="0" smtClean="0">
              <a:solidFill>
                <a:schemeClr val="bg1"/>
              </a:solidFill>
              <a:latin typeface="아리따-돋움(TTF)-SemiBold" pitchFamily="18" charset="-127"/>
              <a:ea typeface="아리따-돋움(TTF)-SemiBold" pitchFamily="18" charset="-127"/>
            </a:endParaRPr>
          </a:p>
          <a:p>
            <a:pPr algn="just"/>
            <a:endParaRPr lang="en-US" altLang="ko-KR" sz="1200" dirty="0" smtClean="0">
              <a:solidFill>
                <a:schemeClr val="bg1"/>
              </a:solidFill>
              <a:latin typeface="아리따-돋움(TTF)-SemiBold" pitchFamily="18" charset="-127"/>
              <a:ea typeface="아리따-돋움(TTF)-SemiBold" pitchFamily="18" charset="-127"/>
            </a:endParaRPr>
          </a:p>
          <a:p>
            <a:pPr algn="just"/>
            <a:r>
              <a:rPr lang="en-US" altLang="ko-KR" sz="12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18</a:t>
            </a:r>
            <a:r>
              <a:rPr lang="ko-KR" altLang="en-US" sz="12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줄 </a:t>
            </a:r>
            <a:r>
              <a:rPr lang="en-US" altLang="ko-KR" sz="12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: </a:t>
            </a:r>
            <a:r>
              <a:rPr lang="ko-KR" altLang="en-US" sz="12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객체를 </a:t>
            </a:r>
            <a:r>
              <a:rPr lang="en-US" altLang="ko-KR" sz="12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list</a:t>
            </a:r>
            <a:r>
              <a:rPr lang="ko-KR" altLang="en-US" sz="12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에 담아서 </a:t>
            </a:r>
            <a:r>
              <a:rPr lang="en-US" altLang="ko-KR" sz="12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model</a:t>
            </a:r>
            <a:r>
              <a:rPr lang="ko-KR" altLang="en-US" sz="12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에 </a:t>
            </a:r>
            <a:r>
              <a:rPr lang="en-US" altLang="ko-KR" sz="12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list</a:t>
            </a:r>
            <a:r>
              <a:rPr lang="ko-KR" altLang="en-US" sz="12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를 저장한 후 </a:t>
            </a:r>
            <a:r>
              <a:rPr lang="en-US" altLang="ko-KR" sz="12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dispatcher</a:t>
            </a:r>
            <a:r>
              <a:rPr lang="ko-KR" altLang="en-US" sz="12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로 전달</a:t>
            </a:r>
            <a:endParaRPr lang="en-US" altLang="ko-KR" sz="1200" dirty="0" smtClean="0">
              <a:solidFill>
                <a:schemeClr val="bg1"/>
              </a:solidFill>
              <a:latin typeface="아리따-돋움(TTF)-SemiBold" pitchFamily="18" charset="-127"/>
              <a:ea typeface="아리따-돋움(TTF)-SemiBold" pitchFamily="18" charset="-127"/>
            </a:endParaRPr>
          </a:p>
          <a:p>
            <a:pPr algn="just"/>
            <a:endParaRPr lang="en-US" altLang="ko-KR" sz="1200" dirty="0" smtClean="0">
              <a:solidFill>
                <a:schemeClr val="bg1"/>
              </a:solidFill>
              <a:latin typeface="아리따-돋움(TTF)-SemiBold" pitchFamily="18" charset="-127"/>
              <a:ea typeface="아리따-돋움(TTF)-SemiBold" pitchFamily="18" charset="-127"/>
            </a:endParaRPr>
          </a:p>
          <a:p>
            <a:pPr algn="just"/>
            <a:r>
              <a:rPr lang="en-US" altLang="ko-KR" sz="12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33</a:t>
            </a:r>
            <a:r>
              <a:rPr lang="ko-KR" altLang="en-US" sz="12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줄 </a:t>
            </a:r>
            <a:r>
              <a:rPr lang="en-US" altLang="ko-KR" sz="12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: </a:t>
            </a:r>
            <a:r>
              <a:rPr lang="en-US" altLang="ko-KR" sz="1200" dirty="0" err="1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ModelAndView</a:t>
            </a:r>
            <a:r>
              <a:rPr lang="ko-KR" altLang="en-US" sz="12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를 활용하여 </a:t>
            </a:r>
            <a:r>
              <a:rPr lang="en-US" altLang="ko-KR" sz="1200" dirty="0" err="1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setViewName</a:t>
            </a:r>
            <a:r>
              <a:rPr lang="en-US" altLang="ko-KR" sz="12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(“</a:t>
            </a:r>
            <a:r>
              <a:rPr lang="en-US" altLang="ko-KR" sz="1200" dirty="0" err="1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jsonView</a:t>
            </a:r>
            <a:r>
              <a:rPr lang="en-US" altLang="ko-KR" sz="12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”)</a:t>
            </a:r>
            <a:r>
              <a:rPr lang="ko-KR" altLang="en-US" sz="12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를  </a:t>
            </a:r>
            <a:r>
              <a:rPr lang="en-US" altLang="ko-KR" sz="12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&lt;bean id=“</a:t>
            </a:r>
            <a:r>
              <a:rPr lang="en-US" altLang="ko-KR" sz="1200" dirty="0" err="1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jsonView</a:t>
            </a:r>
            <a:r>
              <a:rPr lang="en-US" altLang="ko-KR" sz="12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”&gt;</a:t>
            </a:r>
            <a:r>
              <a:rPr lang="ko-KR" altLang="en-US" sz="12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로 맞춰줌</a:t>
            </a:r>
            <a:endParaRPr lang="en-US" altLang="ko-KR" sz="1200" dirty="0" smtClean="0">
              <a:solidFill>
                <a:schemeClr val="bg1"/>
              </a:solidFill>
              <a:latin typeface="아리따-돋움(TTF)-SemiBold" pitchFamily="18" charset="-127"/>
              <a:ea typeface="아리따-돋움(TTF)-SemiBold" pitchFamily="18" charset="-127"/>
            </a:endParaRPr>
          </a:p>
          <a:p>
            <a:pPr algn="just"/>
            <a:endParaRPr lang="en-US" altLang="ko-KR" sz="1200" dirty="0" smtClean="0">
              <a:solidFill>
                <a:schemeClr val="bg1"/>
              </a:solidFill>
              <a:latin typeface="아리따-돋움(TTF)-SemiBold" pitchFamily="18" charset="-127"/>
              <a:ea typeface="아리따-돋움(TTF)-SemiBold" pitchFamily="18" charset="-127"/>
            </a:endParaRPr>
          </a:p>
          <a:p>
            <a:pPr algn="just"/>
            <a:r>
              <a:rPr lang="en-US" altLang="ko-KR" sz="12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34</a:t>
            </a:r>
            <a:r>
              <a:rPr lang="ko-KR" altLang="en-US" sz="12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줄</a:t>
            </a:r>
            <a:r>
              <a:rPr lang="en-US" altLang="ko-KR" sz="12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 : </a:t>
            </a:r>
            <a:r>
              <a:rPr lang="en-US" altLang="ko-KR" sz="1200" dirty="0" err="1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addObject</a:t>
            </a:r>
            <a:r>
              <a:rPr lang="en-US" altLang="ko-KR" sz="12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();  </a:t>
            </a:r>
            <a:r>
              <a:rPr lang="ko-KR" altLang="en-US" sz="12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해주면</a:t>
            </a:r>
            <a:endParaRPr lang="en-US" altLang="ko-KR" sz="1200" dirty="0" smtClean="0">
              <a:solidFill>
                <a:schemeClr val="bg1"/>
              </a:solidFill>
              <a:latin typeface="아리따-돋움(TTF)-SemiBold" pitchFamily="18" charset="-127"/>
              <a:ea typeface="아리따-돋움(TTF)-SemiBold" pitchFamily="18" charset="-127"/>
            </a:endParaRPr>
          </a:p>
          <a:p>
            <a:pPr algn="just"/>
            <a:r>
              <a:rPr lang="en-US" altLang="ko-KR" sz="12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List</a:t>
            </a:r>
            <a:r>
              <a:rPr lang="ko-KR" altLang="en-US" sz="12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는 </a:t>
            </a:r>
            <a:r>
              <a:rPr lang="en-US" altLang="ko-KR" sz="12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[</a:t>
            </a:r>
            <a:r>
              <a:rPr lang="ko-KR" altLang="en-US" sz="12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배열</a:t>
            </a:r>
            <a:r>
              <a:rPr lang="en-US" altLang="ko-KR" sz="12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] </a:t>
            </a:r>
            <a:r>
              <a:rPr lang="ko-KR" altLang="en-US" sz="12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유형으로 </a:t>
            </a:r>
            <a:r>
              <a:rPr lang="en-US" altLang="ko-KR" sz="12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[]</a:t>
            </a:r>
            <a:r>
              <a:rPr lang="ko-KR" altLang="en-US" sz="12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로 출력된다</a:t>
            </a:r>
            <a:r>
              <a:rPr lang="en-US" altLang="ko-KR" sz="12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.</a:t>
            </a:r>
          </a:p>
          <a:p>
            <a:pPr algn="just"/>
            <a:r>
              <a:rPr lang="en-US" altLang="ko-KR" sz="12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Map</a:t>
            </a:r>
            <a:r>
              <a:rPr lang="ko-KR" altLang="en-US" sz="12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은 </a:t>
            </a:r>
            <a:r>
              <a:rPr lang="en-US" altLang="ko-KR" sz="1200" dirty="0" err="1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Key:value</a:t>
            </a:r>
            <a:r>
              <a:rPr lang="en-US" altLang="ko-KR" sz="12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유형으로 </a:t>
            </a:r>
            <a:r>
              <a:rPr lang="en-US" altLang="ko-KR" sz="12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{</a:t>
            </a:r>
            <a:r>
              <a:rPr lang="en-US" altLang="ko-KR" sz="1200" dirty="0" err="1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key:value</a:t>
            </a:r>
            <a:r>
              <a:rPr lang="en-US" altLang="ko-KR" sz="12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}</a:t>
            </a:r>
            <a:r>
              <a:rPr lang="ko-KR" altLang="en-US" sz="12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로 출력</a:t>
            </a:r>
            <a:endParaRPr lang="en-US" altLang="ko-KR" sz="1200" dirty="0" smtClean="0">
              <a:solidFill>
                <a:schemeClr val="bg1"/>
              </a:solidFill>
              <a:latin typeface="아리따-돋움(TTF)-SemiBold" pitchFamily="18" charset="-127"/>
              <a:ea typeface="아리따-돋움(TTF)-SemiBold" pitchFamily="18" charset="-127"/>
            </a:endParaRPr>
          </a:p>
          <a:p>
            <a:pPr algn="just"/>
            <a:endParaRPr lang="en-US" altLang="ko-KR" sz="1200" dirty="0" smtClean="0">
              <a:solidFill>
                <a:schemeClr val="bg1"/>
              </a:solidFill>
              <a:latin typeface="아리따-돋움(TTF)-SemiBold" pitchFamily="18" charset="-127"/>
              <a:ea typeface="아리따-돋움(TTF)-SemiBold" pitchFamily="18" charset="-127"/>
            </a:endParaRPr>
          </a:p>
          <a:p>
            <a:pPr algn="just"/>
            <a:r>
              <a:rPr lang="en-US" altLang="ko-KR" sz="12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36</a:t>
            </a:r>
            <a:r>
              <a:rPr lang="ko-KR" altLang="en-US" sz="12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줄 </a:t>
            </a:r>
            <a:r>
              <a:rPr lang="en-US" altLang="ko-KR" sz="12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: </a:t>
            </a:r>
            <a:r>
              <a:rPr lang="en-US" altLang="ko-KR" sz="1200" dirty="0" err="1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modelAndView</a:t>
            </a:r>
            <a:r>
              <a:rPr lang="ko-KR" altLang="en-US" sz="12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return</a:t>
            </a:r>
          </a:p>
          <a:p>
            <a:pPr algn="just"/>
            <a:endParaRPr lang="en-US" altLang="ko-KR" sz="1200" dirty="0" smtClean="0">
              <a:solidFill>
                <a:schemeClr val="bg1"/>
              </a:solidFill>
              <a:latin typeface="아리따-돋움(TTF)-SemiBold" pitchFamily="18" charset="-127"/>
              <a:ea typeface="아리따-돋움(TTF)-SemiBold" pitchFamily="18" charset="-127"/>
            </a:endParaRPr>
          </a:p>
        </p:txBody>
      </p:sp>
      <p:pic>
        <p:nvPicPr>
          <p:cNvPr id="6" name="그림 5" descr="캡처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7158" y="857238"/>
            <a:ext cx="3929090" cy="4084348"/>
          </a:xfrm>
          <a:prstGeom prst="rect">
            <a:avLst/>
          </a:prstGeo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58304" y="3219822"/>
            <a:ext cx="4333875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/>
          <p:nvPr/>
        </p:nvSpPr>
        <p:spPr>
          <a:xfrm>
            <a:off x="251520" y="195486"/>
            <a:ext cx="88924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| </a:t>
            </a:r>
            <a:r>
              <a:rPr lang="en-US" altLang="ko-KR" dirty="0" err="1" smtClean="0">
                <a:solidFill>
                  <a:schemeClr val="bg1">
                    <a:lumMod val="95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MappingJacksonJsonView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 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클래스를 이용한 </a:t>
            </a:r>
            <a:r>
              <a:rPr lang="en-US" altLang="ko-KR" dirty="0" err="1" smtClean="0">
                <a:solidFill>
                  <a:schemeClr val="bg1">
                    <a:lumMod val="95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Json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 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응답 데이터 생성 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-  Bean 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설정 및 결과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아리따-돋움(TTF)-SemiBold" pitchFamily="18" charset="-127"/>
              <a:ea typeface="아리따-돋움(TTF)-SemiBold" pitchFamily="18" charset="-127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3568" y="1275606"/>
            <a:ext cx="352839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14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Bean </a:t>
            </a:r>
            <a:r>
              <a:rPr lang="ko-KR" altLang="en-US" sz="14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설정</a:t>
            </a:r>
            <a:endParaRPr lang="ko-KR" altLang="en-US" sz="1400" dirty="0">
              <a:solidFill>
                <a:schemeClr val="bg1"/>
              </a:solidFill>
              <a:latin typeface="아리따-돋움(TTF)-SemiBold" pitchFamily="18" charset="-127"/>
              <a:ea typeface="아리따-돋움(TTF)-SemiBold" pitchFamily="18" charset="-127"/>
            </a:endParaRPr>
          </a:p>
        </p:txBody>
      </p:sp>
      <p:sp>
        <p:nvSpPr>
          <p:cNvPr id="8" name="Rectangle 5"/>
          <p:cNvSpPr/>
          <p:nvPr/>
        </p:nvSpPr>
        <p:spPr>
          <a:xfrm>
            <a:off x="683568" y="2715766"/>
            <a:ext cx="352839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4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결과</a:t>
            </a:r>
            <a:endParaRPr lang="ko-KR" altLang="en-US" sz="1400" dirty="0">
              <a:solidFill>
                <a:schemeClr val="bg1"/>
              </a:solidFill>
              <a:latin typeface="아리따-돋움(TTF)-SemiBold" pitchFamily="18" charset="-127"/>
              <a:ea typeface="아리따-돋움(TTF)-SemiBold" pitchFamily="18" charset="-127"/>
            </a:endParaRPr>
          </a:p>
        </p:txBody>
      </p:sp>
      <p:pic>
        <p:nvPicPr>
          <p:cNvPr id="9" name="그림 8" descr="sadf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5787" y="1643056"/>
            <a:ext cx="8143931" cy="790685"/>
          </a:xfrm>
          <a:prstGeom prst="rect">
            <a:avLst/>
          </a:prstGeom>
        </p:spPr>
      </p:pic>
      <p:pic>
        <p:nvPicPr>
          <p:cNvPr id="10" name="그림 9" descr="KakaoTalk_20170521_02294199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5786" y="3143254"/>
            <a:ext cx="6286544" cy="853514"/>
          </a:xfrm>
          <a:prstGeom prst="rect">
            <a:avLst/>
          </a:prstGeom>
        </p:spPr>
      </p:pic>
      <p:pic>
        <p:nvPicPr>
          <p:cNvPr id="11" name="그림 10" descr="KakaoTalk_20170521_023006090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15206" y="2643188"/>
            <a:ext cx="1508891" cy="2324302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/>
          <p:cNvPicPr>
            <a:picLocks noChangeAspect="1"/>
          </p:cNvPicPr>
          <p:nvPr/>
        </p:nvPicPr>
        <p:blipFill rotWithShape="1">
          <a:blip r:embed="rId2" cstate="screen">
            <a:grayscl/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0" y="0"/>
            <a:ext cx="9144000" cy="514857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아리따-돋움(TTF)-SemiBold" pitchFamily="18" charset="-127"/>
              <a:ea typeface="아리따-돋움(TTF)-SemiBold" pitchFamily="18" charset="-127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05093" y="2374013"/>
            <a:ext cx="514967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감사합니다</a:t>
            </a:r>
            <a:r>
              <a:rPr lang="en-US" altLang="ko-KR" sz="14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. </a:t>
            </a:r>
            <a:r>
              <a:rPr lang="ko-KR" altLang="en-US" sz="14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지금까지 </a:t>
            </a:r>
            <a:r>
              <a:rPr lang="en-US" altLang="ko-KR" sz="14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4</a:t>
            </a:r>
            <a:r>
              <a:rPr lang="ko-KR" altLang="en-US" sz="14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조의 발표였습니다</a:t>
            </a:r>
            <a:r>
              <a:rPr lang="en-US" altLang="ko-KR" sz="14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. </a:t>
            </a:r>
            <a:r>
              <a:rPr lang="ko-KR" altLang="en-US" sz="14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♥</a:t>
            </a:r>
            <a:endParaRPr lang="en-US" altLang="ko-KR" sz="1400" dirty="0">
              <a:solidFill>
                <a:schemeClr val="bg1"/>
              </a:solidFill>
              <a:latin typeface="아리따-돋움(TTF)-SemiBold" pitchFamily="18" charset="-127"/>
              <a:ea typeface="아리따-돋움(TTF)-SemiBold" pitchFamily="18" charset="-127"/>
            </a:endParaRPr>
          </a:p>
        </p:txBody>
      </p:sp>
      <p:sp>
        <p:nvSpPr>
          <p:cNvPr id="9" name="Pentagon 8"/>
          <p:cNvSpPr/>
          <p:nvPr/>
        </p:nvSpPr>
        <p:spPr>
          <a:xfrm>
            <a:off x="7893" y="2409732"/>
            <a:ext cx="1992358" cy="319181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아리따-돋움(TTF)-SemiBold" pitchFamily="18" charset="-127"/>
              <a:ea typeface="아리따-돋움(TTF)-SemiBold" pitchFamily="18" charset="-127"/>
            </a:endParaRPr>
          </a:p>
        </p:txBody>
      </p:sp>
      <p:sp>
        <p:nvSpPr>
          <p:cNvPr id="10" name="Pentagon 9"/>
          <p:cNvSpPr/>
          <p:nvPr/>
        </p:nvSpPr>
        <p:spPr>
          <a:xfrm rot="10800000">
            <a:off x="7191375" y="2406151"/>
            <a:ext cx="1960517" cy="319181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아리따-돋움(TTF)-SemiBold" pitchFamily="18" charset="-127"/>
              <a:ea typeface="아리따-돋움(TTF)-SemiBold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31983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2"/>
          <p:cNvSpPr/>
          <p:nvPr/>
        </p:nvSpPr>
        <p:spPr>
          <a:xfrm>
            <a:off x="2841128" y="1"/>
            <a:ext cx="6312396" cy="2786342"/>
          </a:xfrm>
          <a:custGeom>
            <a:avLst/>
            <a:gdLst>
              <a:gd name="connsiteX0" fmla="*/ 0 w 2558110"/>
              <a:gd name="connsiteY0" fmla="*/ 0 h 857622"/>
              <a:gd name="connsiteX1" fmla="*/ 2558110 w 2558110"/>
              <a:gd name="connsiteY1" fmla="*/ 0 h 857622"/>
              <a:gd name="connsiteX2" fmla="*/ 2558110 w 2558110"/>
              <a:gd name="connsiteY2" fmla="*/ 714747 h 857622"/>
              <a:gd name="connsiteX3" fmla="*/ 1929857 w 2558110"/>
              <a:gd name="connsiteY3" fmla="*/ 857622 h 857622"/>
              <a:gd name="connsiteX4" fmla="*/ 903836 w 2558110"/>
              <a:gd name="connsiteY4" fmla="*/ 426715 h 857622"/>
              <a:gd name="connsiteX5" fmla="*/ 39740 w 2558110"/>
              <a:gd name="connsiteY5" fmla="*/ 714747 h 857622"/>
              <a:gd name="connsiteX6" fmla="*/ 0 w 2558110"/>
              <a:gd name="connsiteY6" fmla="*/ 714747 h 857622"/>
              <a:gd name="connsiteX7" fmla="*/ 0 w 2558110"/>
              <a:gd name="connsiteY7" fmla="*/ 0 h 857622"/>
              <a:gd name="connsiteX0" fmla="*/ 0 w 2558110"/>
              <a:gd name="connsiteY0" fmla="*/ 0 h 914772"/>
              <a:gd name="connsiteX1" fmla="*/ 2558110 w 2558110"/>
              <a:gd name="connsiteY1" fmla="*/ 0 h 914772"/>
              <a:gd name="connsiteX2" fmla="*/ 2558110 w 2558110"/>
              <a:gd name="connsiteY2" fmla="*/ 714747 h 914772"/>
              <a:gd name="connsiteX3" fmla="*/ 2301332 w 2558110"/>
              <a:gd name="connsiteY3" fmla="*/ 914772 h 914772"/>
              <a:gd name="connsiteX4" fmla="*/ 903836 w 2558110"/>
              <a:gd name="connsiteY4" fmla="*/ 426715 h 914772"/>
              <a:gd name="connsiteX5" fmla="*/ 39740 w 2558110"/>
              <a:gd name="connsiteY5" fmla="*/ 714747 h 914772"/>
              <a:gd name="connsiteX6" fmla="*/ 0 w 2558110"/>
              <a:gd name="connsiteY6" fmla="*/ 714747 h 914772"/>
              <a:gd name="connsiteX7" fmla="*/ 0 w 2558110"/>
              <a:gd name="connsiteY7" fmla="*/ 0 h 914772"/>
              <a:gd name="connsiteX0" fmla="*/ 0 w 2558110"/>
              <a:gd name="connsiteY0" fmla="*/ 0 h 2924547"/>
              <a:gd name="connsiteX1" fmla="*/ 2558110 w 2558110"/>
              <a:gd name="connsiteY1" fmla="*/ 0 h 2924547"/>
              <a:gd name="connsiteX2" fmla="*/ 2558110 w 2558110"/>
              <a:gd name="connsiteY2" fmla="*/ 714747 h 2924547"/>
              <a:gd name="connsiteX3" fmla="*/ 2301332 w 2558110"/>
              <a:gd name="connsiteY3" fmla="*/ 914772 h 2924547"/>
              <a:gd name="connsiteX4" fmla="*/ 903836 w 2558110"/>
              <a:gd name="connsiteY4" fmla="*/ 426715 h 2924547"/>
              <a:gd name="connsiteX5" fmla="*/ 1007908 w 2558110"/>
              <a:gd name="connsiteY5" fmla="*/ 2924547 h 2924547"/>
              <a:gd name="connsiteX6" fmla="*/ 0 w 2558110"/>
              <a:gd name="connsiteY6" fmla="*/ 714747 h 2924547"/>
              <a:gd name="connsiteX7" fmla="*/ 0 w 2558110"/>
              <a:gd name="connsiteY7" fmla="*/ 0 h 2924547"/>
              <a:gd name="connsiteX0" fmla="*/ 0 w 2558110"/>
              <a:gd name="connsiteY0" fmla="*/ 0 h 2924547"/>
              <a:gd name="connsiteX1" fmla="*/ 2558110 w 2558110"/>
              <a:gd name="connsiteY1" fmla="*/ 0 h 2924547"/>
              <a:gd name="connsiteX2" fmla="*/ 2558110 w 2558110"/>
              <a:gd name="connsiteY2" fmla="*/ 714747 h 2924547"/>
              <a:gd name="connsiteX3" fmla="*/ 2301332 w 2558110"/>
              <a:gd name="connsiteY3" fmla="*/ 914772 h 2924547"/>
              <a:gd name="connsiteX4" fmla="*/ 903836 w 2558110"/>
              <a:gd name="connsiteY4" fmla="*/ 426715 h 2924547"/>
              <a:gd name="connsiteX5" fmla="*/ 1007908 w 2558110"/>
              <a:gd name="connsiteY5" fmla="*/ 2924547 h 2924547"/>
              <a:gd name="connsiteX6" fmla="*/ 358581 w 2558110"/>
              <a:gd name="connsiteY6" fmla="*/ 2267322 h 2924547"/>
              <a:gd name="connsiteX7" fmla="*/ 0 w 2558110"/>
              <a:gd name="connsiteY7" fmla="*/ 0 h 2924547"/>
              <a:gd name="connsiteX0" fmla="*/ 0 w 2558110"/>
              <a:gd name="connsiteY0" fmla="*/ 0 h 2924547"/>
              <a:gd name="connsiteX1" fmla="*/ 2558110 w 2558110"/>
              <a:gd name="connsiteY1" fmla="*/ 0 h 2924547"/>
              <a:gd name="connsiteX2" fmla="*/ 2558110 w 2558110"/>
              <a:gd name="connsiteY2" fmla="*/ 714747 h 2924547"/>
              <a:gd name="connsiteX3" fmla="*/ 2301332 w 2558110"/>
              <a:gd name="connsiteY3" fmla="*/ 914772 h 2924547"/>
              <a:gd name="connsiteX4" fmla="*/ 1450672 w 2558110"/>
              <a:gd name="connsiteY4" fmla="*/ 1664965 h 2924547"/>
              <a:gd name="connsiteX5" fmla="*/ 1007908 w 2558110"/>
              <a:gd name="connsiteY5" fmla="*/ 2924547 h 2924547"/>
              <a:gd name="connsiteX6" fmla="*/ 358581 w 2558110"/>
              <a:gd name="connsiteY6" fmla="*/ 2267322 h 2924547"/>
              <a:gd name="connsiteX7" fmla="*/ 0 w 2558110"/>
              <a:gd name="connsiteY7" fmla="*/ 0 h 2924547"/>
              <a:gd name="connsiteX0" fmla="*/ 0 w 2558110"/>
              <a:gd name="connsiteY0" fmla="*/ 0 h 2924547"/>
              <a:gd name="connsiteX1" fmla="*/ 2558110 w 2558110"/>
              <a:gd name="connsiteY1" fmla="*/ 0 h 2924547"/>
              <a:gd name="connsiteX2" fmla="*/ 2558110 w 2558110"/>
              <a:gd name="connsiteY2" fmla="*/ 714747 h 2924547"/>
              <a:gd name="connsiteX3" fmla="*/ 2225134 w 2558110"/>
              <a:gd name="connsiteY3" fmla="*/ 1543422 h 2924547"/>
              <a:gd name="connsiteX4" fmla="*/ 1450672 w 2558110"/>
              <a:gd name="connsiteY4" fmla="*/ 1664965 h 2924547"/>
              <a:gd name="connsiteX5" fmla="*/ 1007908 w 2558110"/>
              <a:gd name="connsiteY5" fmla="*/ 2924547 h 2924547"/>
              <a:gd name="connsiteX6" fmla="*/ 358581 w 2558110"/>
              <a:gd name="connsiteY6" fmla="*/ 2267322 h 2924547"/>
              <a:gd name="connsiteX7" fmla="*/ 0 w 2558110"/>
              <a:gd name="connsiteY7" fmla="*/ 0 h 2924547"/>
              <a:gd name="connsiteX0" fmla="*/ 0 w 2558110"/>
              <a:gd name="connsiteY0" fmla="*/ 0 h 2924547"/>
              <a:gd name="connsiteX1" fmla="*/ 2558110 w 2558110"/>
              <a:gd name="connsiteY1" fmla="*/ 0 h 2924547"/>
              <a:gd name="connsiteX2" fmla="*/ 2558110 w 2558110"/>
              <a:gd name="connsiteY2" fmla="*/ 714747 h 2924547"/>
              <a:gd name="connsiteX3" fmla="*/ 2189276 w 2558110"/>
              <a:gd name="connsiteY3" fmla="*/ 2734047 h 2924547"/>
              <a:gd name="connsiteX4" fmla="*/ 1450672 w 2558110"/>
              <a:gd name="connsiteY4" fmla="*/ 1664965 h 2924547"/>
              <a:gd name="connsiteX5" fmla="*/ 1007908 w 2558110"/>
              <a:gd name="connsiteY5" fmla="*/ 2924547 h 2924547"/>
              <a:gd name="connsiteX6" fmla="*/ 358581 w 2558110"/>
              <a:gd name="connsiteY6" fmla="*/ 2267322 h 2924547"/>
              <a:gd name="connsiteX7" fmla="*/ 0 w 2558110"/>
              <a:gd name="connsiteY7" fmla="*/ 0 h 2924547"/>
              <a:gd name="connsiteX0" fmla="*/ 0 w 2558110"/>
              <a:gd name="connsiteY0" fmla="*/ 0 h 2924547"/>
              <a:gd name="connsiteX1" fmla="*/ 2558110 w 2558110"/>
              <a:gd name="connsiteY1" fmla="*/ 0 h 2924547"/>
              <a:gd name="connsiteX2" fmla="*/ 2558110 w 2558110"/>
              <a:gd name="connsiteY2" fmla="*/ 714747 h 2924547"/>
              <a:gd name="connsiteX3" fmla="*/ 2189276 w 2558110"/>
              <a:gd name="connsiteY3" fmla="*/ 2734047 h 2924547"/>
              <a:gd name="connsiteX4" fmla="*/ 1491013 w 2558110"/>
              <a:gd name="connsiteY4" fmla="*/ 2131690 h 2924547"/>
              <a:gd name="connsiteX5" fmla="*/ 1007908 w 2558110"/>
              <a:gd name="connsiteY5" fmla="*/ 2924547 h 2924547"/>
              <a:gd name="connsiteX6" fmla="*/ 358581 w 2558110"/>
              <a:gd name="connsiteY6" fmla="*/ 2267322 h 2924547"/>
              <a:gd name="connsiteX7" fmla="*/ 0 w 2558110"/>
              <a:gd name="connsiteY7" fmla="*/ 0 h 2924547"/>
              <a:gd name="connsiteX0" fmla="*/ 0 w 2558110"/>
              <a:gd name="connsiteY0" fmla="*/ 0 h 2734047"/>
              <a:gd name="connsiteX1" fmla="*/ 2558110 w 2558110"/>
              <a:gd name="connsiteY1" fmla="*/ 0 h 2734047"/>
              <a:gd name="connsiteX2" fmla="*/ 2558110 w 2558110"/>
              <a:gd name="connsiteY2" fmla="*/ 714747 h 2734047"/>
              <a:gd name="connsiteX3" fmla="*/ 2189276 w 2558110"/>
              <a:gd name="connsiteY3" fmla="*/ 2734047 h 2734047"/>
              <a:gd name="connsiteX4" fmla="*/ 1491013 w 2558110"/>
              <a:gd name="connsiteY4" fmla="*/ 2131690 h 2734047"/>
              <a:gd name="connsiteX5" fmla="*/ 1236503 w 2558110"/>
              <a:gd name="connsiteY5" fmla="*/ 2438772 h 2734047"/>
              <a:gd name="connsiteX6" fmla="*/ 358581 w 2558110"/>
              <a:gd name="connsiteY6" fmla="*/ 2267322 h 2734047"/>
              <a:gd name="connsiteX7" fmla="*/ 0 w 2558110"/>
              <a:gd name="connsiteY7" fmla="*/ 0 h 2734047"/>
              <a:gd name="connsiteX0" fmla="*/ 0 w 2558110"/>
              <a:gd name="connsiteY0" fmla="*/ 0 h 2734047"/>
              <a:gd name="connsiteX1" fmla="*/ 2558110 w 2558110"/>
              <a:gd name="connsiteY1" fmla="*/ 0 h 2734047"/>
              <a:gd name="connsiteX2" fmla="*/ 2558110 w 2558110"/>
              <a:gd name="connsiteY2" fmla="*/ 714747 h 2734047"/>
              <a:gd name="connsiteX3" fmla="*/ 2189276 w 2558110"/>
              <a:gd name="connsiteY3" fmla="*/ 2734047 h 2734047"/>
              <a:gd name="connsiteX4" fmla="*/ 1491013 w 2558110"/>
              <a:gd name="connsiteY4" fmla="*/ 2131690 h 2734047"/>
              <a:gd name="connsiteX5" fmla="*/ 1236503 w 2558110"/>
              <a:gd name="connsiteY5" fmla="*/ 2438772 h 2734047"/>
              <a:gd name="connsiteX6" fmla="*/ 421332 w 2558110"/>
              <a:gd name="connsiteY6" fmla="*/ 1514847 h 2734047"/>
              <a:gd name="connsiteX7" fmla="*/ 0 w 2558110"/>
              <a:gd name="connsiteY7" fmla="*/ 0 h 2734047"/>
              <a:gd name="connsiteX0" fmla="*/ 0 w 2562592"/>
              <a:gd name="connsiteY0" fmla="*/ 0 h 3715122"/>
              <a:gd name="connsiteX1" fmla="*/ 2558110 w 2562592"/>
              <a:gd name="connsiteY1" fmla="*/ 0 h 3715122"/>
              <a:gd name="connsiteX2" fmla="*/ 2562592 w 2562592"/>
              <a:gd name="connsiteY2" fmla="*/ 3715122 h 3715122"/>
              <a:gd name="connsiteX3" fmla="*/ 2189276 w 2562592"/>
              <a:gd name="connsiteY3" fmla="*/ 2734047 h 3715122"/>
              <a:gd name="connsiteX4" fmla="*/ 1491013 w 2562592"/>
              <a:gd name="connsiteY4" fmla="*/ 2131690 h 3715122"/>
              <a:gd name="connsiteX5" fmla="*/ 1236503 w 2562592"/>
              <a:gd name="connsiteY5" fmla="*/ 2438772 h 3715122"/>
              <a:gd name="connsiteX6" fmla="*/ 421332 w 2562592"/>
              <a:gd name="connsiteY6" fmla="*/ 1514847 h 3715122"/>
              <a:gd name="connsiteX7" fmla="*/ 0 w 2562592"/>
              <a:gd name="connsiteY7" fmla="*/ 0 h 3715122"/>
              <a:gd name="connsiteX0" fmla="*/ 0 w 2970478"/>
              <a:gd name="connsiteY0" fmla="*/ 0 h 3715122"/>
              <a:gd name="connsiteX1" fmla="*/ 2965996 w 2970478"/>
              <a:gd name="connsiteY1" fmla="*/ 0 h 3715122"/>
              <a:gd name="connsiteX2" fmla="*/ 2970478 w 2970478"/>
              <a:gd name="connsiteY2" fmla="*/ 3715122 h 3715122"/>
              <a:gd name="connsiteX3" fmla="*/ 2597162 w 2970478"/>
              <a:gd name="connsiteY3" fmla="*/ 2734047 h 3715122"/>
              <a:gd name="connsiteX4" fmla="*/ 1898899 w 2970478"/>
              <a:gd name="connsiteY4" fmla="*/ 2131690 h 3715122"/>
              <a:gd name="connsiteX5" fmla="*/ 1644389 w 2970478"/>
              <a:gd name="connsiteY5" fmla="*/ 2438772 h 3715122"/>
              <a:gd name="connsiteX6" fmla="*/ 829218 w 2970478"/>
              <a:gd name="connsiteY6" fmla="*/ 1514847 h 3715122"/>
              <a:gd name="connsiteX7" fmla="*/ 0 w 2970478"/>
              <a:gd name="connsiteY7" fmla="*/ 0 h 3715122"/>
              <a:gd name="connsiteX0" fmla="*/ 0 w 2970478"/>
              <a:gd name="connsiteY0" fmla="*/ 0 h 3715122"/>
              <a:gd name="connsiteX1" fmla="*/ 2965996 w 2970478"/>
              <a:gd name="connsiteY1" fmla="*/ 0 h 3715122"/>
              <a:gd name="connsiteX2" fmla="*/ 2970478 w 2970478"/>
              <a:gd name="connsiteY2" fmla="*/ 3715122 h 3715122"/>
              <a:gd name="connsiteX3" fmla="*/ 2597162 w 2970478"/>
              <a:gd name="connsiteY3" fmla="*/ 2734047 h 3715122"/>
              <a:gd name="connsiteX4" fmla="*/ 1898899 w 2970478"/>
              <a:gd name="connsiteY4" fmla="*/ 2131690 h 3715122"/>
              <a:gd name="connsiteX5" fmla="*/ 1644389 w 2970478"/>
              <a:gd name="connsiteY5" fmla="*/ 2438772 h 3715122"/>
              <a:gd name="connsiteX6" fmla="*/ 667857 w 2970478"/>
              <a:gd name="connsiteY6" fmla="*/ 1448172 h 3715122"/>
              <a:gd name="connsiteX7" fmla="*/ 0 w 2970478"/>
              <a:gd name="connsiteY7" fmla="*/ 0 h 3715122"/>
              <a:gd name="connsiteX0" fmla="*/ 0 w 2970478"/>
              <a:gd name="connsiteY0" fmla="*/ 0 h 3715122"/>
              <a:gd name="connsiteX1" fmla="*/ 2965996 w 2970478"/>
              <a:gd name="connsiteY1" fmla="*/ 0 h 3715122"/>
              <a:gd name="connsiteX2" fmla="*/ 2970478 w 2970478"/>
              <a:gd name="connsiteY2" fmla="*/ 3715122 h 3715122"/>
              <a:gd name="connsiteX3" fmla="*/ 2597162 w 2970478"/>
              <a:gd name="connsiteY3" fmla="*/ 2734047 h 3715122"/>
              <a:gd name="connsiteX4" fmla="*/ 1898899 w 2970478"/>
              <a:gd name="connsiteY4" fmla="*/ 2131690 h 3715122"/>
              <a:gd name="connsiteX5" fmla="*/ 1312702 w 2970478"/>
              <a:gd name="connsiteY5" fmla="*/ 2343522 h 3715122"/>
              <a:gd name="connsiteX6" fmla="*/ 667857 w 2970478"/>
              <a:gd name="connsiteY6" fmla="*/ 1448172 h 3715122"/>
              <a:gd name="connsiteX7" fmla="*/ 0 w 2970478"/>
              <a:gd name="connsiteY7" fmla="*/ 0 h 3715122"/>
              <a:gd name="connsiteX0" fmla="*/ 0 w 2970478"/>
              <a:gd name="connsiteY0" fmla="*/ 0 h 3715122"/>
              <a:gd name="connsiteX1" fmla="*/ 2965996 w 2970478"/>
              <a:gd name="connsiteY1" fmla="*/ 0 h 3715122"/>
              <a:gd name="connsiteX2" fmla="*/ 2970478 w 2970478"/>
              <a:gd name="connsiteY2" fmla="*/ 3715122 h 3715122"/>
              <a:gd name="connsiteX3" fmla="*/ 2597162 w 2970478"/>
              <a:gd name="connsiteY3" fmla="*/ 2734047 h 3715122"/>
              <a:gd name="connsiteX4" fmla="*/ 1997509 w 2970478"/>
              <a:gd name="connsiteY4" fmla="*/ 2245990 h 3715122"/>
              <a:gd name="connsiteX5" fmla="*/ 1312702 w 2970478"/>
              <a:gd name="connsiteY5" fmla="*/ 2343522 h 3715122"/>
              <a:gd name="connsiteX6" fmla="*/ 667857 w 2970478"/>
              <a:gd name="connsiteY6" fmla="*/ 1448172 h 3715122"/>
              <a:gd name="connsiteX7" fmla="*/ 0 w 2970478"/>
              <a:gd name="connsiteY7" fmla="*/ 0 h 3715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70478" h="3715122">
                <a:moveTo>
                  <a:pt x="0" y="0"/>
                </a:moveTo>
                <a:lnTo>
                  <a:pt x="2965996" y="0"/>
                </a:lnTo>
                <a:lnTo>
                  <a:pt x="2970478" y="3715122"/>
                </a:lnTo>
                <a:lnTo>
                  <a:pt x="2597162" y="2734047"/>
                </a:lnTo>
                <a:lnTo>
                  <a:pt x="1997509" y="2245990"/>
                </a:lnTo>
                <a:lnTo>
                  <a:pt x="1312702" y="2343522"/>
                </a:lnTo>
                <a:lnTo>
                  <a:pt x="667857" y="1448172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아리따-돋움(TTF)-SemiBold" pitchFamily="18" charset="-127"/>
              <a:ea typeface="아리따-돋움(TTF)-SemiBold" pitchFamily="18" charset="-127"/>
            </a:endParaRPr>
          </a:p>
        </p:txBody>
      </p:sp>
      <p:sp>
        <p:nvSpPr>
          <p:cNvPr id="42" name="Freeform 41"/>
          <p:cNvSpPr/>
          <p:nvPr/>
        </p:nvSpPr>
        <p:spPr>
          <a:xfrm rot="1656714">
            <a:off x="-661882" y="3997743"/>
            <a:ext cx="6241508" cy="699529"/>
          </a:xfrm>
          <a:custGeom>
            <a:avLst/>
            <a:gdLst>
              <a:gd name="connsiteX0" fmla="*/ 0 w 6241508"/>
              <a:gd name="connsiteY0" fmla="*/ 0 h 932705"/>
              <a:gd name="connsiteX1" fmla="*/ 6241508 w 6241508"/>
              <a:gd name="connsiteY1" fmla="*/ 42278 h 932705"/>
              <a:gd name="connsiteX2" fmla="*/ 4539138 w 6241508"/>
              <a:gd name="connsiteY2" fmla="*/ 932705 h 932705"/>
              <a:gd name="connsiteX3" fmla="*/ 487853 w 6241508"/>
              <a:gd name="connsiteY3" fmla="*/ 932705 h 932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41508" h="932705">
                <a:moveTo>
                  <a:pt x="0" y="0"/>
                </a:moveTo>
                <a:lnTo>
                  <a:pt x="6241508" y="42278"/>
                </a:lnTo>
                <a:lnTo>
                  <a:pt x="4539138" y="932705"/>
                </a:lnTo>
                <a:lnTo>
                  <a:pt x="487853" y="93270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latin typeface="아리따-돋움(TTF)-SemiBold" pitchFamily="18" charset="-127"/>
              <a:ea typeface="아리따-돋움(TTF)-SemiBold" pitchFamily="18" charset="-127"/>
            </a:endParaRPr>
          </a:p>
        </p:txBody>
      </p:sp>
      <p:sp>
        <p:nvSpPr>
          <p:cNvPr id="40" name="Freeform 39"/>
          <p:cNvSpPr/>
          <p:nvPr/>
        </p:nvSpPr>
        <p:spPr>
          <a:xfrm rot="12600000">
            <a:off x="-525368" y="3924701"/>
            <a:ext cx="4738946" cy="687258"/>
          </a:xfrm>
          <a:custGeom>
            <a:avLst/>
            <a:gdLst>
              <a:gd name="connsiteX0" fmla="*/ 4738946 w 4738946"/>
              <a:gd name="connsiteY0" fmla="*/ 812001 h 916344"/>
              <a:gd name="connsiteX1" fmla="*/ 4447744 w 4738946"/>
              <a:gd name="connsiteY1" fmla="*/ 916344 h 916344"/>
              <a:gd name="connsiteX2" fmla="*/ 1404367 w 4738946"/>
              <a:gd name="connsiteY2" fmla="*/ 427449 h 916344"/>
              <a:gd name="connsiteX3" fmla="*/ 376239 w 4738946"/>
              <a:gd name="connsiteY3" fmla="*/ 585089 h 916344"/>
              <a:gd name="connsiteX4" fmla="*/ 0 w 4738946"/>
              <a:gd name="connsiteY4" fmla="*/ 468029 h 916344"/>
              <a:gd name="connsiteX5" fmla="*/ 810648 w 4738946"/>
              <a:gd name="connsiteY5" fmla="*/ 1 h 916344"/>
              <a:gd name="connsiteX6" fmla="*/ 4270138 w 4738946"/>
              <a:gd name="connsiteY6" fmla="*/ 0 h 916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38946" h="916344">
                <a:moveTo>
                  <a:pt x="4738946" y="812001"/>
                </a:moveTo>
                <a:lnTo>
                  <a:pt x="4447744" y="916344"/>
                </a:lnTo>
                <a:lnTo>
                  <a:pt x="1404367" y="427449"/>
                </a:lnTo>
                <a:lnTo>
                  <a:pt x="376239" y="585089"/>
                </a:lnTo>
                <a:lnTo>
                  <a:pt x="0" y="468029"/>
                </a:lnTo>
                <a:lnTo>
                  <a:pt x="810648" y="1"/>
                </a:lnTo>
                <a:lnTo>
                  <a:pt x="4270138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latin typeface="아리따-돋움(TTF)-SemiBold" pitchFamily="18" charset="-127"/>
              <a:ea typeface="아리따-돋움(TTF)-SemiBold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 rot="1696803">
            <a:off x="143707" y="4136814"/>
            <a:ext cx="4319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INDEX</a:t>
            </a:r>
            <a:endParaRPr lang="ko-KR" altLang="en-US" dirty="0">
              <a:solidFill>
                <a:schemeClr val="bg1"/>
              </a:solidFill>
              <a:latin typeface="아리따-돋움(TTF)-SemiBold" pitchFamily="18" charset="-127"/>
              <a:ea typeface="아리따-돋움(TTF)-SemiBold" pitchFamily="18" charset="-127"/>
            </a:endParaRPr>
          </a:p>
        </p:txBody>
      </p:sp>
      <p:sp>
        <p:nvSpPr>
          <p:cNvPr id="18" name="Rectangle 5"/>
          <p:cNvSpPr/>
          <p:nvPr/>
        </p:nvSpPr>
        <p:spPr>
          <a:xfrm rot="1679173">
            <a:off x="1264512" y="3830828"/>
            <a:ext cx="4417474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050" dirty="0" smtClean="0">
                <a:solidFill>
                  <a:schemeClr val="bg1">
                    <a:lumMod val="50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지금까지 </a:t>
            </a:r>
            <a:r>
              <a:rPr lang="en-US" altLang="ko-KR" sz="1050" dirty="0" smtClean="0">
                <a:solidFill>
                  <a:schemeClr val="bg1">
                    <a:lumMod val="50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JSP</a:t>
            </a:r>
            <a:r>
              <a:rPr lang="ko-KR" altLang="en-US" sz="1050" dirty="0" smtClean="0">
                <a:solidFill>
                  <a:schemeClr val="bg1">
                    <a:lumMod val="50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를 이용해서 응답 결과를 생성하는 방법을 살펴보았다</a:t>
            </a:r>
            <a:r>
              <a:rPr lang="en-US" altLang="ko-KR" sz="1050" dirty="0" smtClean="0">
                <a:solidFill>
                  <a:schemeClr val="bg1">
                    <a:lumMod val="50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. </a:t>
            </a:r>
            <a:r>
              <a:rPr lang="ko-KR" altLang="en-US" sz="1050" dirty="0" smtClean="0">
                <a:solidFill>
                  <a:schemeClr val="bg1">
                    <a:lumMod val="50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하지만</a:t>
            </a:r>
            <a:r>
              <a:rPr lang="en-US" altLang="ko-KR" sz="1050" dirty="0" smtClean="0">
                <a:solidFill>
                  <a:schemeClr val="bg1">
                    <a:lumMod val="50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, </a:t>
            </a:r>
            <a:r>
              <a:rPr lang="ko-KR" altLang="en-US" sz="1050" dirty="0" smtClean="0">
                <a:solidFill>
                  <a:schemeClr val="bg1">
                    <a:lumMod val="50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웹 어플리케이션은 파일 다운로드 기능을 제공하기도 하며</a:t>
            </a:r>
            <a:r>
              <a:rPr lang="en-US" altLang="ko-KR" sz="1050" dirty="0" smtClean="0">
                <a:solidFill>
                  <a:schemeClr val="bg1">
                    <a:lumMod val="50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, </a:t>
            </a:r>
            <a:r>
              <a:rPr lang="ko-KR" altLang="en-US" sz="1050" dirty="0" smtClean="0">
                <a:solidFill>
                  <a:schemeClr val="bg1">
                    <a:lumMod val="50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동적으로 엑셀이나 </a:t>
            </a:r>
            <a:r>
              <a:rPr lang="en-US" altLang="ko-KR" sz="1050" dirty="0" smtClean="0">
                <a:solidFill>
                  <a:schemeClr val="bg1">
                    <a:lumMod val="50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PDF </a:t>
            </a:r>
            <a:r>
              <a:rPr lang="ko-KR" altLang="en-US" sz="1050" dirty="0" smtClean="0">
                <a:solidFill>
                  <a:schemeClr val="bg1">
                    <a:lumMod val="50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파일을 생성해야 하는 경우도 있다</a:t>
            </a:r>
            <a:r>
              <a:rPr lang="en-US" altLang="ko-KR" sz="1050" dirty="0" smtClean="0">
                <a:solidFill>
                  <a:schemeClr val="bg1">
                    <a:lumMod val="50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. </a:t>
            </a:r>
            <a:endParaRPr lang="ko-KR" altLang="en-US" sz="1050" dirty="0">
              <a:solidFill>
                <a:schemeClr val="bg1">
                  <a:lumMod val="50000"/>
                </a:schemeClr>
              </a:solidFill>
              <a:latin typeface="아리따-돋움(TTF)-SemiBold" pitchFamily="18" charset="-127"/>
              <a:ea typeface="아리따-돋움(TTF)-SemiBold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4644008" y="530611"/>
            <a:ext cx="3159082" cy="584775"/>
            <a:chOff x="2673019" y="702156"/>
            <a:chExt cx="3159082" cy="779700"/>
          </a:xfrm>
        </p:grpSpPr>
        <p:sp>
          <p:nvSpPr>
            <p:cNvPr id="19" name="Rectangle 5"/>
            <p:cNvSpPr/>
            <p:nvPr/>
          </p:nvSpPr>
          <p:spPr>
            <a:xfrm>
              <a:off x="2673019" y="702156"/>
              <a:ext cx="562865" cy="7797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3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아리따-돋움(TTF)-SemiBold" pitchFamily="18" charset="-127"/>
                  <a:ea typeface="아리따-돋움(TTF)-SemiBold" pitchFamily="18" charset="-127"/>
                </a:rPr>
                <a:t>1</a:t>
              </a:r>
              <a:endPara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endParaRPr>
            </a:p>
          </p:txBody>
        </p:sp>
        <p:sp>
          <p:nvSpPr>
            <p:cNvPr id="20" name="Rectangle 5"/>
            <p:cNvSpPr/>
            <p:nvPr/>
          </p:nvSpPr>
          <p:spPr>
            <a:xfrm>
              <a:off x="3259053" y="763711"/>
              <a:ext cx="2573048" cy="615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아리따-돋움(TTF)-SemiBold" pitchFamily="18" charset="-127"/>
                  <a:ea typeface="아리따-돋움(TTF)-SemiBold" pitchFamily="18" charset="-127"/>
                </a:rPr>
                <a:t>Custom</a:t>
              </a:r>
              <a:r>
                <a:rPr lang="ko-KR" altLang="en-US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아리따-돋움(TTF)-SemiBold" pitchFamily="18" charset="-127"/>
                  <a:ea typeface="아리따-돋움(TTF)-SemiBold" pitchFamily="18" charset="-127"/>
                </a:rPr>
                <a:t> </a:t>
              </a:r>
              <a:r>
                <a:rPr lang="en-US" altLang="ko-KR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아리따-돋움(TTF)-SemiBold" pitchFamily="18" charset="-127"/>
                  <a:ea typeface="아리따-돋움(TTF)-SemiBold" pitchFamily="18" charset="-127"/>
                </a:rPr>
                <a:t>View 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4644008" y="1040069"/>
            <a:ext cx="3627172" cy="584775"/>
            <a:chOff x="2673019" y="1383895"/>
            <a:chExt cx="3627172" cy="779700"/>
          </a:xfrm>
        </p:grpSpPr>
        <p:sp>
          <p:nvSpPr>
            <p:cNvPr id="21" name="Rectangle 5"/>
            <p:cNvSpPr/>
            <p:nvPr/>
          </p:nvSpPr>
          <p:spPr>
            <a:xfrm>
              <a:off x="2673019" y="1383895"/>
              <a:ext cx="562865" cy="7797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3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아리따-돋움(TTF)-SemiBold" pitchFamily="18" charset="-127"/>
                  <a:ea typeface="아리따-돋움(TTF)-SemiBold" pitchFamily="18" charset="-127"/>
                </a:rPr>
                <a:t>2</a:t>
              </a:r>
              <a:endPara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endParaRPr>
            </a:p>
          </p:txBody>
        </p:sp>
        <p:sp>
          <p:nvSpPr>
            <p:cNvPr id="22" name="Rectangle 5"/>
            <p:cNvSpPr/>
            <p:nvPr/>
          </p:nvSpPr>
          <p:spPr>
            <a:xfrm>
              <a:off x="3259052" y="1445448"/>
              <a:ext cx="3041139" cy="6155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4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아리따-돋움(TTF)-SemiBold" pitchFamily="18" charset="-127"/>
                  <a:ea typeface="아리따-돋움(TTF)-SemiBold" pitchFamily="18" charset="-127"/>
                </a:rPr>
                <a:t>AbstractExcelView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4644008" y="1549526"/>
            <a:ext cx="3159082" cy="584775"/>
            <a:chOff x="2673019" y="2047479"/>
            <a:chExt cx="3159082" cy="779700"/>
          </a:xfrm>
        </p:grpSpPr>
        <p:sp>
          <p:nvSpPr>
            <p:cNvPr id="23" name="Rectangle 5"/>
            <p:cNvSpPr/>
            <p:nvPr/>
          </p:nvSpPr>
          <p:spPr>
            <a:xfrm>
              <a:off x="2673019" y="2047479"/>
              <a:ext cx="562865" cy="7797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3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아리따-돋움(TTF)-SemiBold" pitchFamily="18" charset="-127"/>
                  <a:ea typeface="아리따-돋움(TTF)-SemiBold" pitchFamily="18" charset="-127"/>
                </a:rPr>
                <a:t>3</a:t>
              </a:r>
              <a:endPara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endParaRPr>
            </a:p>
          </p:txBody>
        </p:sp>
        <p:sp>
          <p:nvSpPr>
            <p:cNvPr id="24" name="Rectangle 5"/>
            <p:cNvSpPr/>
            <p:nvPr/>
          </p:nvSpPr>
          <p:spPr>
            <a:xfrm>
              <a:off x="3259053" y="2109032"/>
              <a:ext cx="2573048" cy="6155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4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아리따-돋움(TTF)-SemiBold" pitchFamily="18" charset="-127"/>
                  <a:ea typeface="아리따-돋움(TTF)-SemiBold" pitchFamily="18" charset="-127"/>
                </a:rPr>
                <a:t>AbstractPdfView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4644008" y="2058983"/>
            <a:ext cx="4357148" cy="584775"/>
            <a:chOff x="2673019" y="2772217"/>
            <a:chExt cx="4357148" cy="779700"/>
          </a:xfrm>
        </p:grpSpPr>
        <p:sp>
          <p:nvSpPr>
            <p:cNvPr id="25" name="Rectangle 5"/>
            <p:cNvSpPr/>
            <p:nvPr/>
          </p:nvSpPr>
          <p:spPr>
            <a:xfrm>
              <a:off x="2673019" y="2772217"/>
              <a:ext cx="562865" cy="7797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3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아리따-돋움(TTF)-SemiBold" pitchFamily="18" charset="-127"/>
                  <a:ea typeface="아리따-돋움(TTF)-SemiBold" pitchFamily="18" charset="-127"/>
                </a:rPr>
                <a:t>4</a:t>
              </a:r>
              <a:endPara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endParaRPr>
            </a:p>
          </p:txBody>
        </p:sp>
        <p:sp>
          <p:nvSpPr>
            <p:cNvPr id="26" name="Rectangle 5"/>
            <p:cNvSpPr/>
            <p:nvPr/>
          </p:nvSpPr>
          <p:spPr>
            <a:xfrm>
              <a:off x="3259053" y="2833770"/>
              <a:ext cx="3771114" cy="6155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4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아리따-돋움(TTF)-SemiBold" pitchFamily="18" charset="-127"/>
                  <a:ea typeface="아리따-돋움(TTF)-SemiBold" pitchFamily="18" charset="-127"/>
                </a:rPr>
                <a:t>MappingJacksonJsonView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91715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/>
          <p:nvPr/>
        </p:nvSpPr>
        <p:spPr>
          <a:xfrm>
            <a:off x="251520" y="195486"/>
            <a:ext cx="49685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|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먼저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,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순서 알기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 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아리따-돋움(TTF)-SemiBold" pitchFamily="18" charset="-127"/>
              <a:ea typeface="아리따-돋움(TTF)-SemiBold" pitchFamily="18" charset="-127"/>
            </a:endParaRPr>
          </a:p>
        </p:txBody>
      </p:sp>
      <p:sp>
        <p:nvSpPr>
          <p:cNvPr id="12" name="Rectangle 5"/>
          <p:cNvSpPr/>
          <p:nvPr/>
        </p:nvSpPr>
        <p:spPr>
          <a:xfrm>
            <a:off x="611560" y="627534"/>
            <a:ext cx="352839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index.jsp 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아리따-돋움(TTF)-SemiBold" pitchFamily="18" charset="-127"/>
              <a:ea typeface="아리따-돋움(TTF)-SemiBold" pitchFamily="18" charset="-127"/>
            </a:endParaRPr>
          </a:p>
        </p:txBody>
      </p:sp>
      <p:pic>
        <p:nvPicPr>
          <p:cNvPr id="1945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987574"/>
            <a:ext cx="2802464" cy="122413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7" name="오른쪽 화살표 16"/>
          <p:cNvSpPr/>
          <p:nvPr/>
        </p:nvSpPr>
        <p:spPr>
          <a:xfrm>
            <a:off x="3923928" y="1419622"/>
            <a:ext cx="432048" cy="288032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아리따-돋움(TTF)-SemiBold" pitchFamily="18" charset="-127"/>
              <a:ea typeface="아리따-돋움(TTF)-SemiBold" pitchFamily="18" charset="-127"/>
            </a:endParaRPr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8024" y="1028549"/>
            <a:ext cx="3024336" cy="118316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0" name="Rectangle 5"/>
          <p:cNvSpPr/>
          <p:nvPr/>
        </p:nvSpPr>
        <p:spPr>
          <a:xfrm>
            <a:off x="4716016" y="699542"/>
            <a:ext cx="352839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sample.xml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(web.xml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에서 설정해준 </a:t>
            </a:r>
            <a:r>
              <a:rPr lang="en-US" altLang="ko-KR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dispatcherservlet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)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아리따-돋움(TTF)-SemiBold" pitchFamily="18" charset="-127"/>
              <a:ea typeface="아리따-돋움(TTF)-SemiBold" pitchFamily="18" charset="-127"/>
            </a:endParaRPr>
          </a:p>
        </p:txBody>
      </p:sp>
      <p:sp>
        <p:nvSpPr>
          <p:cNvPr id="23" name="오른쪽 화살표 22"/>
          <p:cNvSpPr/>
          <p:nvPr/>
        </p:nvSpPr>
        <p:spPr>
          <a:xfrm rot="5400000">
            <a:off x="5868144" y="2499742"/>
            <a:ext cx="432048" cy="288032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아리따-돋움(TTF)-SemiBold" pitchFamily="18" charset="-127"/>
              <a:ea typeface="아리따-돋움(TTF)-SemiBold" pitchFamily="18" charset="-127"/>
            </a:endParaRPr>
          </a:p>
        </p:txBody>
      </p:sp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60032" y="3216051"/>
            <a:ext cx="3096344" cy="144393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5" name="Rectangle 5"/>
          <p:cNvSpPr/>
          <p:nvPr/>
        </p:nvSpPr>
        <p:spPr>
          <a:xfrm>
            <a:off x="4788024" y="2859782"/>
            <a:ext cx="352839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@Controller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아리따-돋움(TTF)-SemiBold" pitchFamily="18" charset="-127"/>
              <a:ea typeface="아리따-돋움(TTF)-SemiBold" pitchFamily="18" charset="-127"/>
            </a:endParaRPr>
          </a:p>
        </p:txBody>
      </p:sp>
      <p:sp>
        <p:nvSpPr>
          <p:cNvPr id="26" name="오른쪽 화살표 25"/>
          <p:cNvSpPr/>
          <p:nvPr/>
        </p:nvSpPr>
        <p:spPr>
          <a:xfrm rot="10800000">
            <a:off x="3995936" y="3579862"/>
            <a:ext cx="432048" cy="288032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아리따-돋움(TTF)-SemiBold" pitchFamily="18" charset="-127"/>
              <a:ea typeface="아리따-돋움(TTF)-SemiBold" pitchFamily="18" charset="-127"/>
            </a:endParaRPr>
          </a:p>
        </p:txBody>
      </p:sp>
      <p:pic>
        <p:nvPicPr>
          <p:cNvPr id="19462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27584" y="3219822"/>
            <a:ext cx="2664296" cy="139923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8" name="Rectangle 5"/>
          <p:cNvSpPr/>
          <p:nvPr/>
        </p:nvSpPr>
        <p:spPr>
          <a:xfrm>
            <a:off x="683568" y="2859782"/>
            <a:ext cx="352839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View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아리따-돋움(TTF)-SemiBold" pitchFamily="18" charset="-127"/>
              <a:ea typeface="아리따-돋움(TTF)-SemiBold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03286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20" grpId="0"/>
      <p:bldP spid="25" grpId="0"/>
      <p:bldP spid="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5"/>
          <p:cNvSpPr/>
          <p:nvPr/>
        </p:nvSpPr>
        <p:spPr>
          <a:xfrm>
            <a:off x="4572000" y="2405768"/>
            <a:ext cx="457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파일 다운로드 구현을 위한 </a:t>
            </a:r>
            <a:r>
              <a:rPr lang="ko-KR" altLang="en-US" dirty="0" err="1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커스텀</a:t>
            </a:r>
            <a:r>
              <a:rPr lang="ko-KR" altLang="en-US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View</a:t>
            </a:r>
            <a:endParaRPr lang="ko-KR" altLang="en-US" dirty="0">
              <a:solidFill>
                <a:schemeClr val="bg1"/>
              </a:solidFill>
              <a:latin typeface="아리따-돋움(TTF)-SemiBold" pitchFamily="18" charset="-127"/>
              <a:ea typeface="아리따-돋움(TTF)-SemiBold" pitchFamily="18" charset="-127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0" y="1653648"/>
            <a:ext cx="0" cy="1782198"/>
          </a:xfrm>
          <a:prstGeom prst="line">
            <a:avLst/>
          </a:prstGeom>
          <a:ln w="31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C:\Users\kosta\Desktop\1049234-200.png"/>
          <p:cNvPicPr>
            <a:picLocks noChangeAspect="1" noChangeArrowheads="1"/>
          </p:cNvPicPr>
          <p:nvPr/>
        </p:nvPicPr>
        <p:blipFill>
          <a:blip r:embed="rId2" cstate="print">
            <a:lum bright="100000" contrast="100000"/>
          </a:blip>
          <a:srcRect/>
          <a:stretch>
            <a:fillRect/>
          </a:stretch>
        </p:blipFill>
        <p:spPr bwMode="auto">
          <a:xfrm>
            <a:off x="1979712" y="2139702"/>
            <a:ext cx="936104" cy="936104"/>
          </a:xfrm>
          <a:prstGeom prst="rect">
            <a:avLst/>
          </a:prstGeom>
          <a:noFill/>
        </p:spPr>
      </p:pic>
      <p:sp>
        <p:nvSpPr>
          <p:cNvPr id="7" name="Rectangle 5"/>
          <p:cNvSpPr/>
          <p:nvPr/>
        </p:nvSpPr>
        <p:spPr>
          <a:xfrm>
            <a:off x="251520" y="195486"/>
            <a:ext cx="49685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| 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파일 다운로드 구현을 위한 </a:t>
            </a:r>
            <a:r>
              <a:rPr lang="ko-KR" altLang="en-US" dirty="0" err="1" smtClean="0">
                <a:solidFill>
                  <a:schemeClr val="bg1">
                    <a:lumMod val="95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커스텀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 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View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아리따-돋움(TTF)-SemiBold" pitchFamily="18" charset="-127"/>
              <a:ea typeface="아리따-돋움(TTF)-SemiBold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03286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/>
          <p:nvPr/>
        </p:nvSpPr>
        <p:spPr>
          <a:xfrm>
            <a:off x="251520" y="195486"/>
            <a:ext cx="64087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| 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파일 다운로드 구현을 위한 </a:t>
            </a:r>
            <a:r>
              <a:rPr lang="ko-KR" altLang="en-US" dirty="0" err="1" smtClean="0">
                <a:solidFill>
                  <a:schemeClr val="bg1">
                    <a:lumMod val="95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커스텀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 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View - </a:t>
            </a:r>
            <a:r>
              <a:rPr lang="en-US" altLang="ko-KR" dirty="0" err="1" smtClean="0">
                <a:solidFill>
                  <a:schemeClr val="bg1">
                    <a:lumMod val="95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DownloadController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아리따-돋움(TTF)-SemiBold" pitchFamily="18" charset="-127"/>
              <a:ea typeface="아리따-돋움(TTF)-SemiBold" pitchFamily="18" charset="-127"/>
            </a:endParaRPr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4947" y="699542"/>
            <a:ext cx="4115045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5"/>
          <p:cNvSpPr/>
          <p:nvPr/>
        </p:nvSpPr>
        <p:spPr>
          <a:xfrm>
            <a:off x="4680552" y="1779662"/>
            <a:ext cx="39228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12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18</a:t>
            </a:r>
            <a:r>
              <a:rPr lang="ko-KR" altLang="en-US" sz="12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줄 </a:t>
            </a:r>
            <a:r>
              <a:rPr lang="en-US" altLang="ko-KR" sz="12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: </a:t>
            </a:r>
            <a:r>
              <a:rPr lang="en-US" altLang="ko-KR" sz="1200" dirty="0" err="1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ApplicationContextAware</a:t>
            </a:r>
            <a:r>
              <a:rPr lang="en-US" altLang="ko-KR" sz="12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인터페이스 구현</a:t>
            </a:r>
            <a:endParaRPr lang="en-US" altLang="ko-KR" sz="1200" dirty="0" smtClean="0">
              <a:solidFill>
                <a:schemeClr val="bg1"/>
              </a:solidFill>
              <a:latin typeface="아리따-돋움(TTF)-SemiBold" pitchFamily="18" charset="-127"/>
              <a:ea typeface="아리따-돋움(TTF)-SemiBold" pitchFamily="18" charset="-127"/>
            </a:endParaRPr>
          </a:p>
          <a:p>
            <a:pPr algn="just"/>
            <a:endParaRPr lang="en-US" altLang="ko-KR" sz="1200" dirty="0">
              <a:solidFill>
                <a:schemeClr val="bg1"/>
              </a:solidFill>
              <a:latin typeface="아리따-돋움(TTF)-SemiBold" pitchFamily="18" charset="-127"/>
              <a:ea typeface="아리따-돋움(TTF)-SemiBold" pitchFamily="18" charset="-127"/>
            </a:endParaRPr>
          </a:p>
          <a:p>
            <a:pPr algn="just"/>
            <a:r>
              <a:rPr lang="en-US" altLang="ko-KR" sz="12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23-40</a:t>
            </a:r>
            <a:r>
              <a:rPr lang="ko-KR" altLang="en-US" sz="12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줄 </a:t>
            </a:r>
            <a:r>
              <a:rPr lang="en-US" altLang="ko-KR" sz="1200" dirty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: </a:t>
            </a:r>
            <a:r>
              <a:rPr lang="en-US" altLang="ko-KR" sz="1200" dirty="0" err="1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getFile</a:t>
            </a:r>
            <a:r>
              <a:rPr lang="ko-KR" altLang="en-US" sz="12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함수를 통해 얻은 파일을  </a:t>
            </a:r>
            <a:r>
              <a:rPr lang="en-US" altLang="ko-KR" sz="1200" dirty="0" err="1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downloadFile</a:t>
            </a:r>
            <a:r>
              <a:rPr lang="ko-KR" altLang="en-US" sz="12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라는 이름으로 </a:t>
            </a:r>
            <a:r>
              <a:rPr lang="ko-KR" altLang="en-US" sz="1200" dirty="0" err="1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모델값에</a:t>
            </a:r>
            <a:r>
              <a:rPr lang="ko-KR" altLang="en-US" sz="12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 넣어주고 </a:t>
            </a:r>
            <a:r>
              <a:rPr lang="en-US" altLang="ko-KR" sz="12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download</a:t>
            </a:r>
            <a:r>
              <a:rPr lang="ko-KR" altLang="en-US" sz="1200" dirty="0" err="1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뷰에</a:t>
            </a:r>
            <a:r>
              <a:rPr lang="ko-KR" altLang="en-US" sz="12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 전달</a:t>
            </a:r>
            <a:endParaRPr lang="en-US" altLang="ko-KR" sz="1200" dirty="0">
              <a:solidFill>
                <a:schemeClr val="bg1"/>
              </a:solidFill>
              <a:latin typeface="아리따-돋움(TTF)-SemiBold" pitchFamily="18" charset="-127"/>
              <a:ea typeface="아리따-돋움(TTF)-SemiBold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668711"/>
            <a:ext cx="3361556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/>
          <p:nvPr/>
        </p:nvSpPr>
        <p:spPr>
          <a:xfrm>
            <a:off x="251520" y="195486"/>
            <a:ext cx="64087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| 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파일 다운로드 구현을 위한 </a:t>
            </a:r>
            <a:r>
              <a:rPr lang="ko-KR" altLang="en-US" dirty="0" err="1" smtClean="0">
                <a:solidFill>
                  <a:schemeClr val="bg1">
                    <a:lumMod val="95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커스텀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 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View - </a:t>
            </a:r>
            <a:r>
              <a:rPr lang="en-US" altLang="ko-KR" dirty="0" err="1" smtClean="0">
                <a:solidFill>
                  <a:schemeClr val="bg1">
                    <a:lumMod val="95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DownloadView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아리따-돋움(TTF)-SemiBold" pitchFamily="18" charset="-127"/>
              <a:ea typeface="아리따-돋움(TTF)-SemiBold" pitchFamily="18" charset="-127"/>
            </a:endParaRPr>
          </a:p>
        </p:txBody>
      </p:sp>
      <p:sp>
        <p:nvSpPr>
          <p:cNvPr id="9" name="Rectangle 5"/>
          <p:cNvSpPr/>
          <p:nvPr/>
        </p:nvSpPr>
        <p:spPr>
          <a:xfrm>
            <a:off x="4427984" y="699542"/>
            <a:ext cx="421084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16</a:t>
            </a:r>
            <a:r>
              <a:rPr lang="ko-KR" altLang="en-US" sz="12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줄 </a:t>
            </a:r>
            <a:r>
              <a:rPr lang="en-US" altLang="ko-KR" sz="12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: </a:t>
            </a:r>
            <a:r>
              <a:rPr lang="en-US" altLang="ko-KR" sz="1200" dirty="0" err="1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AbstractView</a:t>
            </a:r>
            <a:r>
              <a:rPr lang="en-US" altLang="ko-KR" sz="12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클래스 상속</a:t>
            </a:r>
            <a:endParaRPr lang="en-US" altLang="ko-KR" sz="1200" dirty="0" smtClean="0">
              <a:solidFill>
                <a:schemeClr val="bg1"/>
              </a:solidFill>
              <a:latin typeface="아리따-돋움(TTF)-SemiBold" pitchFamily="18" charset="-127"/>
              <a:ea typeface="아리따-돋움(TTF)-SemiBold" pitchFamily="18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아리따-돋움(TTF)-SemiBold" pitchFamily="18" charset="-127"/>
              <a:ea typeface="아리따-돋움(TTF)-SemiBold" pitchFamily="18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28-29</a:t>
            </a:r>
            <a:r>
              <a:rPr lang="ko-KR" altLang="en-US" sz="12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줄 </a:t>
            </a:r>
            <a:r>
              <a:rPr lang="en-US" altLang="ko-KR" sz="12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: </a:t>
            </a:r>
            <a:r>
              <a:rPr lang="ko-KR" altLang="en-US" sz="12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파일 다운로드를 위해 </a:t>
            </a:r>
            <a:r>
              <a:rPr lang="ko-KR" altLang="en-US" sz="1200" dirty="0" err="1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컨텐트</a:t>
            </a:r>
            <a:r>
              <a:rPr lang="ko-KR" altLang="en-US" sz="12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 타입을 </a:t>
            </a:r>
            <a:r>
              <a:rPr lang="en-US" altLang="ko-KR" sz="12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“application/download”</a:t>
            </a:r>
            <a:r>
              <a:rPr lang="ko-KR" altLang="en-US" sz="12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로 설정</a:t>
            </a:r>
            <a:r>
              <a:rPr lang="en-US" altLang="ko-KR" sz="12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다운로드 되는 파일의 크기       설정</a:t>
            </a:r>
          </a:p>
          <a:p>
            <a:endParaRPr lang="en-US" altLang="ko-KR" sz="1200" dirty="0" smtClean="0">
              <a:solidFill>
                <a:schemeClr val="bg1"/>
              </a:solidFill>
              <a:latin typeface="아리따-돋움(TTF)-SemiBold" pitchFamily="18" charset="-127"/>
              <a:ea typeface="아리따-돋움(TTF)-SemiBold" pitchFamily="18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40-41</a:t>
            </a:r>
            <a:r>
              <a:rPr lang="ko-KR" altLang="en-US" sz="12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줄 </a:t>
            </a:r>
            <a:r>
              <a:rPr lang="en-US" altLang="ko-KR" sz="12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: Content-Disposition </a:t>
            </a:r>
            <a:r>
              <a:rPr lang="ko-KR" altLang="en-US" sz="12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헤더를 이용해서 전송되는      파일의 이름을 명시함 </a:t>
            </a:r>
            <a:endParaRPr lang="en-US" altLang="ko-KR" sz="1200" dirty="0" smtClean="0">
              <a:solidFill>
                <a:schemeClr val="bg1"/>
              </a:solidFill>
              <a:latin typeface="아리따-돋움(TTF)-SemiBold" pitchFamily="18" charset="-127"/>
              <a:ea typeface="아리따-돋움(TTF)-SemiBold" pitchFamily="18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아리따-돋움(TTF)-SemiBold" pitchFamily="18" charset="-127"/>
              <a:ea typeface="아리따-돋움(TTF)-SemiBold" pitchFamily="18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43-56</a:t>
            </a:r>
            <a:r>
              <a:rPr lang="ko-KR" altLang="en-US" sz="12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줄 </a:t>
            </a:r>
            <a:r>
              <a:rPr lang="en-US" altLang="ko-KR" sz="12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: </a:t>
            </a:r>
            <a:r>
              <a:rPr lang="ko-KR" altLang="en-US" sz="12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스프링이 제공하는 유틸리티 클래스인  </a:t>
            </a:r>
            <a:r>
              <a:rPr lang="en-US" altLang="ko-KR" sz="1200" dirty="0" err="1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FileCopyUtils</a:t>
            </a:r>
            <a:r>
              <a:rPr lang="ko-KR" altLang="en-US" sz="12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에서 </a:t>
            </a:r>
            <a:r>
              <a:rPr lang="en-US" altLang="ko-KR" sz="1200" dirty="0" err="1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OutputStream</a:t>
            </a:r>
            <a:r>
              <a:rPr lang="ko-KR" altLang="en-US" sz="12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과</a:t>
            </a:r>
            <a:r>
              <a:rPr lang="en-US" altLang="ko-KR" sz="1200" dirty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FileInputStream</a:t>
            </a:r>
            <a:r>
              <a:rPr lang="ko-KR" altLang="en-US" sz="12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을 이용해 파일 다운로드 실행</a:t>
            </a:r>
            <a:endParaRPr lang="en-US" altLang="ko-KR" sz="1200" dirty="0" smtClean="0">
              <a:solidFill>
                <a:schemeClr val="bg1"/>
              </a:solidFill>
              <a:latin typeface="아리따-돋움(TTF)-SemiBold" pitchFamily="18" charset="-127"/>
              <a:ea typeface="아리따-돋움(TTF)-SemiBold" pitchFamily="18" charset="-127"/>
            </a:endParaRP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627534"/>
            <a:ext cx="3240360" cy="4351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/>
          <p:nvPr/>
        </p:nvSpPr>
        <p:spPr>
          <a:xfrm>
            <a:off x="251520" y="195486"/>
            <a:ext cx="64087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| 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파일 다운로드 구현을 위한 </a:t>
            </a:r>
            <a:r>
              <a:rPr lang="ko-KR" altLang="en-US" dirty="0" err="1" smtClean="0">
                <a:solidFill>
                  <a:schemeClr val="bg1">
                    <a:lumMod val="95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커스텀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 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View - Bean 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설정 및 결과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아리따-돋움(TTF)-SemiBold" pitchFamily="18" charset="-127"/>
              <a:ea typeface="아리따-돋움(TTF)-SemiBold" pitchFamily="18" charset="-127"/>
            </a:endParaRPr>
          </a:p>
        </p:txBody>
      </p:sp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3410" y="3025303"/>
            <a:ext cx="3862905" cy="986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8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3410" y="1563638"/>
            <a:ext cx="523875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5"/>
          <p:cNvSpPr/>
          <p:nvPr/>
        </p:nvSpPr>
        <p:spPr>
          <a:xfrm>
            <a:off x="683568" y="1275606"/>
            <a:ext cx="352839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14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Bean </a:t>
            </a:r>
            <a:r>
              <a:rPr lang="ko-KR" altLang="en-US" sz="14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설정</a:t>
            </a:r>
            <a:endParaRPr lang="ko-KR" altLang="en-US" sz="1400" dirty="0">
              <a:solidFill>
                <a:schemeClr val="bg1"/>
              </a:solidFill>
              <a:latin typeface="아리따-돋움(TTF)-SemiBold" pitchFamily="18" charset="-127"/>
              <a:ea typeface="아리따-돋움(TTF)-SemiBold" pitchFamily="18" charset="-127"/>
            </a:endParaRPr>
          </a:p>
        </p:txBody>
      </p:sp>
      <p:sp>
        <p:nvSpPr>
          <p:cNvPr id="12" name="Rectangle 5"/>
          <p:cNvSpPr/>
          <p:nvPr/>
        </p:nvSpPr>
        <p:spPr>
          <a:xfrm>
            <a:off x="683568" y="2715766"/>
            <a:ext cx="352839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4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결과</a:t>
            </a:r>
            <a:endParaRPr lang="ko-KR" altLang="en-US" sz="1400" dirty="0">
              <a:solidFill>
                <a:schemeClr val="bg1"/>
              </a:solidFill>
              <a:latin typeface="아리따-돋움(TTF)-SemiBold" pitchFamily="18" charset="-127"/>
              <a:ea typeface="아리따-돋움(TTF)-SemiBold" pitchFamily="18" charset="-127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4572000" y="1653648"/>
            <a:ext cx="0" cy="1782198"/>
          </a:xfrm>
          <a:prstGeom prst="line">
            <a:avLst/>
          </a:prstGeom>
          <a:ln w="31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51520" y="195486"/>
            <a:ext cx="60486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| </a:t>
            </a:r>
            <a:r>
              <a:rPr lang="en-US" altLang="ko-KR" dirty="0" err="1" smtClean="0">
                <a:solidFill>
                  <a:schemeClr val="bg1">
                    <a:lumMod val="95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AbstractExcelView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 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아리따-돋움(TTF)-SemiBold" pitchFamily="18" charset="-127"/>
                <a:ea typeface="아리따-돋움(TTF)-SemiBold" pitchFamily="18" charset="-127"/>
              </a:rPr>
              <a:t>클래스를 이용한 엑셀 다운로드 구현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아리따-돋움(TTF)-SemiBold" pitchFamily="18" charset="-127"/>
              <a:ea typeface="아리따-돋움(TTF)-SemiBold" pitchFamily="18" charset="-127"/>
            </a:endParaRPr>
          </a:p>
        </p:txBody>
      </p:sp>
      <p:sp>
        <p:nvSpPr>
          <p:cNvPr id="7" name="Rectangle 5"/>
          <p:cNvSpPr/>
          <p:nvPr/>
        </p:nvSpPr>
        <p:spPr>
          <a:xfrm>
            <a:off x="5004048" y="2264554"/>
            <a:ext cx="3600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4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월별로 페이지 </a:t>
            </a:r>
            <a:r>
              <a:rPr lang="ko-KR" altLang="en-US" sz="1400" dirty="0" err="1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뷰</a:t>
            </a:r>
            <a:r>
              <a:rPr lang="ko-KR" altLang="en-US" sz="1400" dirty="0" smtClean="0">
                <a:solidFill>
                  <a:schemeClr val="bg1"/>
                </a:solidFill>
                <a:latin typeface="아리따-돋움(TTF)-SemiBold" pitchFamily="18" charset="-127"/>
                <a:ea typeface="아리따-돋움(TTF)-SemiBold" pitchFamily="18" charset="-127"/>
              </a:rPr>
              <a:t> 통계 정보나 급여 명세서와 같은 정보를 엑셀로 제공해야 하는 경우가 있음</a:t>
            </a:r>
            <a:endParaRPr lang="ko-KR" altLang="en-US" sz="1400" dirty="0">
              <a:solidFill>
                <a:schemeClr val="bg1"/>
              </a:solidFill>
              <a:latin typeface="아리따-돋움(TTF)-SemiBold" pitchFamily="18" charset="-127"/>
              <a:ea typeface="아리따-돋움(TTF)-SemiBold" pitchFamily="18" charset="-127"/>
            </a:endParaRPr>
          </a:p>
        </p:txBody>
      </p:sp>
      <p:pic>
        <p:nvPicPr>
          <p:cNvPr id="15362" name="Picture 2" descr="C:\Users\kosta\Desktop\KakaoTalk_20170518_174120953.png"/>
          <p:cNvPicPr>
            <a:picLocks noChangeAspect="1" noChangeArrowheads="1"/>
          </p:cNvPicPr>
          <p:nvPr/>
        </p:nvPicPr>
        <p:blipFill>
          <a:blip r:embed="rId2" cstate="print">
            <a:lum bright="100000" contrast="100000"/>
          </a:blip>
          <a:srcRect/>
          <a:stretch>
            <a:fillRect/>
          </a:stretch>
        </p:blipFill>
        <p:spPr bwMode="auto">
          <a:xfrm>
            <a:off x="1835696" y="2139702"/>
            <a:ext cx="922734" cy="92273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674258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1035</TotalTime>
  <Words>717</Words>
  <Application>Microsoft Office PowerPoint</Application>
  <PresentationFormat>화면 슬라이드 쇼(16:9)</PresentationFormat>
  <Paragraphs>109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0" baseType="lpstr">
      <vt:lpstr>굴림</vt:lpstr>
      <vt:lpstr>Arial</vt:lpstr>
      <vt:lpstr>맑은 고딕</vt:lpstr>
      <vt:lpstr>아리따-돋움(TTF)-SemiBold</vt:lpstr>
      <vt:lpstr>Ebrima</vt:lpstr>
      <vt:lpstr>아리따-돋움(TTF)-Light</vt:lpstr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KOSTA</cp:lastModifiedBy>
  <cp:revision>109</cp:revision>
  <dcterms:created xsi:type="dcterms:W3CDTF">2015-10-08T10:40:23Z</dcterms:created>
  <dcterms:modified xsi:type="dcterms:W3CDTF">2017-05-23T05:33:01Z</dcterms:modified>
</cp:coreProperties>
</file>