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59" r:id="rId4"/>
    <p:sldId id="262" r:id="rId5"/>
    <p:sldId id="258" r:id="rId6"/>
    <p:sldId id="263" r:id="rId7"/>
    <p:sldId id="257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33" autoAdjust="0"/>
  </p:normalViewPr>
  <p:slideViewPr>
    <p:cSldViewPr snapToGrid="0">
      <p:cViewPr varScale="1">
        <p:scale>
          <a:sx n="81" d="100"/>
          <a:sy n="81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FE7F5-6CE3-4307-897A-A8578AD97F9A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6EFE-70F0-4F4A-92B4-513E09A6A7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32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1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78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31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04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30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6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38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89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4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61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2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C306-42D5-48BC-966B-CA0E0C06F4E9}" type="datetimeFigureOut">
              <a:rPr lang="ru-RU" smtClean="0"/>
              <a:t>29.07.2021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E2D2-A06C-42F3-B3E0-E135F5C14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2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07FEBBB-5190-4A89-9661-605232756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073" y="2284437"/>
            <a:ext cx="122240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F93770-0815-4C9B-8A27-AA70528B53F0}"/>
              </a:ext>
            </a:extLst>
          </p:cNvPr>
          <p:cNvSpPr/>
          <p:nvPr/>
        </p:nvSpPr>
        <p:spPr>
          <a:xfrm>
            <a:off x="0" y="0"/>
            <a:ext cx="9906000" cy="119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ru-RU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A22E1A-6C9E-43D9-AE0E-B4BD8E5D3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" y="571500"/>
            <a:ext cx="21526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9DA6D34D-0CAC-4F44-ABB3-3D37C985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67" y="2284437"/>
            <a:ext cx="10809950" cy="24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отчету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прохождении учебной (по получению первичных профессиональных умений и навыков, в том числе первичных умений и навыков научно-исследовательской деятельности) практики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813467-688A-448B-A9DA-E5FB5B8A5876}"/>
              </a:ext>
            </a:extLst>
          </p:cNvPr>
          <p:cNvSpPr txBox="1"/>
          <p:nvPr/>
        </p:nvSpPr>
        <p:spPr>
          <a:xfrm>
            <a:off x="7966366" y="4457980"/>
            <a:ext cx="3922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Ялынычев Д.В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ialynychev.dv@students.dvfu.ru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Зотов С.С.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Владивосток - 2021</a:t>
            </a:r>
          </a:p>
        </p:txBody>
      </p:sp>
    </p:spTree>
    <p:extLst>
      <p:ext uri="{BB962C8B-B14F-4D97-AF65-F5344CB8AC3E}">
        <p14:creationId xmlns:p14="http://schemas.microsoft.com/office/powerpoint/2010/main" val="353645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71FC9-2A99-4B14-8A22-566FE8AB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715AF-3968-4673-B0AD-B326F684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 по аттестации необходим для проведения аттестации объектов информатизации по требованиям безопасности информации, а также для контроля за состоянием и эксплуатацией аттестованных этим органом объектов. В результате аттестации выдается «Аттестат соответствия», наличие которого позволяет обрабатывать информацию с уровнем секретности (конфиденциальности) на период времени, установленными в аттестате.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Аттестация является обязательной для объектов информатизации, обрабатывающих государственную информацию. Для коммерческих организаций аттестация является обязательной в случае обработки персональных данных. В остальных случаях аттестация носит рекомендательный характер.</a:t>
            </a:r>
          </a:p>
        </p:txBody>
      </p:sp>
    </p:spTree>
    <p:extLst>
      <p:ext uri="{BB962C8B-B14F-4D97-AF65-F5344CB8AC3E}">
        <p14:creationId xmlns:p14="http://schemas.microsoft.com/office/powerpoint/2010/main" val="21761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Технологический процесс оказания услуг безопасности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 договора, в котором уточняются критерии обеспечения безопасности информации.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помещений. 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Установление необходимого оборудования и средств защиты информации (СЗИ).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Измерение ПЭМИН.</a:t>
            </a:r>
          </a:p>
          <a:p>
            <a:pPr marL="342900" lvl="0" indent="-342900" algn="just">
              <a:buFont typeface="+mj-lt"/>
              <a:buAutoNum type="arabicParenR"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Сдача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30267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6F19-1327-4E1B-8284-3C0AF990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договора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4D610-5D82-4B91-BFD3-A92D0E70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оказания услуг по аттестации начинается с заявки от заказчика.  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 подготавливает необходимые документы для аттестации.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проводит предварительное обследование объекта информатизации.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стоимость работ первого этапа, заключается договор на аттестацию.</a:t>
            </a:r>
          </a:p>
        </p:txBody>
      </p:sp>
    </p:spTree>
    <p:extLst>
      <p:ext uri="{BB962C8B-B14F-4D97-AF65-F5344CB8AC3E}">
        <p14:creationId xmlns:p14="http://schemas.microsoft.com/office/powerpoint/2010/main" val="338497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помещений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проводит специсследование помещения. При необходимости может проводиться спецобследование и спецпроверка.</a:t>
            </a:r>
          </a:p>
          <a:p>
            <a:pPr marL="514350" indent="-514350">
              <a:buFont typeface="+mj-lt"/>
              <a:buAutoNum type="arabicParenR" startAt="5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характеристики технических каналов утечки информации превышают нормы, то исполнитель рекомендует мероприятия по защите информации.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64612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939EB-9B3F-40FC-9980-C321383D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Установление необходимого оборудования и средств защиты информации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449E0-2482-4261-9FF7-20AD65B07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может заключаться второй договор на приобретение и установку активные и/или пассивных средств защиты информации.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Монтаж и настройка СЗИ.</a:t>
            </a:r>
          </a:p>
          <a:p>
            <a:pPr marL="514350" indent="-514350">
              <a:buFont typeface="+mj-lt"/>
              <a:buAutoNum type="arabicParenR" startAt="7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Повторное проведение СИ и оценка эффективности СЗИ.</a:t>
            </a:r>
          </a:p>
        </p:txBody>
      </p:sp>
    </p:spTree>
    <p:extLst>
      <p:ext uri="{BB962C8B-B14F-4D97-AF65-F5344CB8AC3E}">
        <p14:creationId xmlns:p14="http://schemas.microsoft.com/office/powerpoint/2010/main" val="138155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ПЭМИН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специальных исследований также производится измерение побочных электромагнитных излучений и наводок.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Измерительный комплекс для ПЭМИН состоит из анализатора спектра, приемной антенны и тестовой программы.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развертывания оборудования производится замер ПЭМИН.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излучаемый информативный сигнал превышает норму, то необходима установка генератора шума.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окончании повторного замера ПЭМИН и оценки эффективности ГШ, измерение ПЭМИН завершается.</a:t>
            </a:r>
          </a:p>
        </p:txBody>
      </p:sp>
    </p:spTree>
    <p:extLst>
      <p:ext uri="{BB962C8B-B14F-4D97-AF65-F5344CB8AC3E}">
        <p14:creationId xmlns:p14="http://schemas.microsoft.com/office/powerpoint/2010/main" val="139484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F3309-D714-49BA-A1F3-D70F1191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Сдача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C0A07-D266-47DB-9B6D-424ADB77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 startAt="1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отчетных документов по результатам аттестации.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Аттестационные испытания. По результатам испытаний готовится заключение и аттестат соответствия.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аттестата соответствия объект вводится в эксплуатацию не более чем на 3 года.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 в год Исполнитель проводит инструментальный контроль и составляет заключение по его результатам.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 направляет все отчеты об аттестации объекта информатизации в соответствующие управления ФСТЭК и ФСБ по региону.</a:t>
            </a:r>
          </a:p>
        </p:txBody>
      </p:sp>
    </p:spTree>
    <p:extLst>
      <p:ext uri="{BB962C8B-B14F-4D97-AF65-F5344CB8AC3E}">
        <p14:creationId xmlns:p14="http://schemas.microsoft.com/office/powerpoint/2010/main" val="12625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DC90E-9EFD-432F-B7C2-DC418B1A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3" y="2766218"/>
            <a:ext cx="5479473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334975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419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Технологический процесс оказания услуг безопасности информации</vt:lpstr>
      <vt:lpstr>Заключение договора</vt:lpstr>
      <vt:lpstr>Анализ помещений</vt:lpstr>
      <vt:lpstr>Установление необходимого оборудования и средств защиты информации</vt:lpstr>
      <vt:lpstr>Измерение ПЭМИН</vt:lpstr>
      <vt:lpstr>Сдача объекта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Денис</cp:lastModifiedBy>
  <cp:revision>5</cp:revision>
  <dcterms:created xsi:type="dcterms:W3CDTF">2021-07-27T22:00:43Z</dcterms:created>
  <dcterms:modified xsi:type="dcterms:W3CDTF">2021-07-29T10:39:41Z</dcterms:modified>
</cp:coreProperties>
</file>