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56" r:id="rId2"/>
    <p:sldId id="258" r:id="rId3"/>
    <p:sldId id="264" r:id="rId4"/>
    <p:sldId id="278" r:id="rId5"/>
    <p:sldId id="276" r:id="rId6"/>
    <p:sldId id="271" r:id="rId7"/>
    <p:sldId id="286" r:id="rId8"/>
    <p:sldId id="285" r:id="rId9"/>
    <p:sldId id="287" r:id="rId10"/>
    <p:sldId id="289" r:id="rId11"/>
    <p:sldId id="281" r:id="rId12"/>
    <p:sldId id="290" r:id="rId13"/>
    <p:sldId id="291" r:id="rId14"/>
    <p:sldId id="283" r:id="rId15"/>
    <p:sldId id="284" r:id="rId16"/>
    <p:sldId id="275" r:id="rId17"/>
    <p:sldId id="262" r:id="rId18"/>
    <p:sldId id="28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C98EC6A-29A8-13DD-8ABE-D442DDB59C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47660959-ED2A-818D-C08B-D013B2F7FEA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5117A41-F577-4AF8-AD5C-B0243FAD96A6}" type="datetimeFigureOut">
              <a:rPr lang="en-IN" smtClean="0"/>
              <a:t>03-12-2024</a:t>
            </a:fld>
            <a:endParaRPr lang="en-IN"/>
          </a:p>
        </p:txBody>
      </p:sp>
      <p:sp>
        <p:nvSpPr>
          <p:cNvPr id="4" name="Footer Placeholder 3">
            <a:extLst>
              <a:ext uri="{FF2B5EF4-FFF2-40B4-BE49-F238E27FC236}">
                <a16:creationId xmlns:a16="http://schemas.microsoft.com/office/drawing/2014/main" id="{F2EE1D0F-0E1C-7142-5DE6-56A06ACEBD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8360D492-59CF-DA97-4525-6E75B4C363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52FE237-D1DC-43E6-A9C7-3E157DC9B32E}" type="slidenum">
              <a:rPr lang="en-IN" smtClean="0"/>
              <a:t>‹#›</a:t>
            </a:fld>
            <a:endParaRPr lang="en-IN"/>
          </a:p>
        </p:txBody>
      </p:sp>
    </p:spTree>
    <p:extLst>
      <p:ext uri="{BB962C8B-B14F-4D97-AF65-F5344CB8AC3E}">
        <p14:creationId xmlns:p14="http://schemas.microsoft.com/office/powerpoint/2010/main" val="256621374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ED3B84-67D2-4B00-86E4-A6A07FE571B4}" type="datetimeFigureOut">
              <a:rPr lang="en-IN" smtClean="0"/>
              <a:t>03-12-2024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085D1F-FB83-4BE3-92D6-EE31FC889290}" type="slidenum">
              <a:rPr lang="en-IN" smtClean="0"/>
              <a:t>‹#›</a:t>
            </a:fld>
            <a:endParaRPr lang="en-IN"/>
          </a:p>
        </p:txBody>
      </p:sp>
    </p:spTree>
    <p:extLst>
      <p:ext uri="{BB962C8B-B14F-4D97-AF65-F5344CB8AC3E}">
        <p14:creationId xmlns:p14="http://schemas.microsoft.com/office/powerpoint/2010/main" val="1319605524"/>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A3AD9-5F67-F283-CB1F-C587B50507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BA0442C-796A-4CF4-CCB0-33A9E68F2A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A25AD2D-FE41-3668-A770-9D6A8D5648A4}"/>
              </a:ext>
            </a:extLst>
          </p:cNvPr>
          <p:cNvSpPr>
            <a:spLocks noGrp="1"/>
          </p:cNvSpPr>
          <p:nvPr>
            <p:ph type="dt" sz="half" idx="10"/>
          </p:nvPr>
        </p:nvSpPr>
        <p:spPr/>
        <p:txBody>
          <a:bodyPr/>
          <a:lstStyle/>
          <a:p>
            <a:fld id="{56EA93AD-FAF0-47A7-AFDD-4508817E9541}" type="datetime1">
              <a:rPr lang="en-IN" smtClean="0"/>
              <a:t>03-12-2024</a:t>
            </a:fld>
            <a:endParaRPr lang="en-IN"/>
          </a:p>
        </p:txBody>
      </p:sp>
      <p:sp>
        <p:nvSpPr>
          <p:cNvPr id="5" name="Footer Placeholder 4">
            <a:extLst>
              <a:ext uri="{FF2B5EF4-FFF2-40B4-BE49-F238E27FC236}">
                <a16:creationId xmlns:a16="http://schemas.microsoft.com/office/drawing/2014/main" id="{18735CA5-28E7-482F-C00C-6DC3135520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838BD8-FE0C-FEF0-83EA-68E3A23C17AC}"/>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16190685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A5E77-0BBD-1A42-5747-DABE58FB10C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99DC906-DCA2-64CE-ACC1-F6D1874B4D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8CCAEB2-0D61-E3BA-6E9D-6E8591F44A87}"/>
              </a:ext>
            </a:extLst>
          </p:cNvPr>
          <p:cNvSpPr>
            <a:spLocks noGrp="1"/>
          </p:cNvSpPr>
          <p:nvPr>
            <p:ph type="dt" sz="half" idx="10"/>
          </p:nvPr>
        </p:nvSpPr>
        <p:spPr/>
        <p:txBody>
          <a:bodyPr/>
          <a:lstStyle/>
          <a:p>
            <a:fld id="{CD60B2F0-C215-4CEC-AED2-1E61AB46A63C}" type="datetime1">
              <a:rPr lang="en-IN" smtClean="0"/>
              <a:t>03-12-2024</a:t>
            </a:fld>
            <a:endParaRPr lang="en-IN"/>
          </a:p>
        </p:txBody>
      </p:sp>
      <p:sp>
        <p:nvSpPr>
          <p:cNvPr id="5" name="Footer Placeholder 4">
            <a:extLst>
              <a:ext uri="{FF2B5EF4-FFF2-40B4-BE49-F238E27FC236}">
                <a16:creationId xmlns:a16="http://schemas.microsoft.com/office/drawing/2014/main" id="{B558CDCA-8B18-7FEB-98F2-17B80F1705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F4D598-5452-6541-A053-65FC979B12BB}"/>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22251176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03FAB9-6FB6-EE56-C0F8-B31EB0DC785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03D617-5185-03F9-2368-5DFDC03B90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D63408-C45F-9ED3-7E73-DD1091FD17AC}"/>
              </a:ext>
            </a:extLst>
          </p:cNvPr>
          <p:cNvSpPr>
            <a:spLocks noGrp="1"/>
          </p:cNvSpPr>
          <p:nvPr>
            <p:ph type="dt" sz="half" idx="10"/>
          </p:nvPr>
        </p:nvSpPr>
        <p:spPr/>
        <p:txBody>
          <a:bodyPr/>
          <a:lstStyle/>
          <a:p>
            <a:fld id="{F1D3733C-124C-44C6-BA2D-2E7EE64CA1D3}" type="datetime1">
              <a:rPr lang="en-IN" smtClean="0"/>
              <a:t>03-12-2024</a:t>
            </a:fld>
            <a:endParaRPr lang="en-IN"/>
          </a:p>
        </p:txBody>
      </p:sp>
      <p:sp>
        <p:nvSpPr>
          <p:cNvPr id="5" name="Footer Placeholder 4">
            <a:extLst>
              <a:ext uri="{FF2B5EF4-FFF2-40B4-BE49-F238E27FC236}">
                <a16:creationId xmlns:a16="http://schemas.microsoft.com/office/drawing/2014/main" id="{8D42290B-4129-9786-3AE2-6925EAF2529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D07072-8643-4199-10EE-049B4247A4EC}"/>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896243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B239E-33A5-1CBD-FB24-1FDA25CB45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FE9475C-8196-4334-FC5C-F41B2414BC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7385E1-B89D-577F-29F1-A61271B93DD8}"/>
              </a:ext>
            </a:extLst>
          </p:cNvPr>
          <p:cNvSpPr>
            <a:spLocks noGrp="1"/>
          </p:cNvSpPr>
          <p:nvPr>
            <p:ph type="dt" sz="half" idx="10"/>
          </p:nvPr>
        </p:nvSpPr>
        <p:spPr/>
        <p:txBody>
          <a:bodyPr/>
          <a:lstStyle/>
          <a:p>
            <a:fld id="{14C82908-76C8-4050-9375-1371ED440E52}" type="datetime1">
              <a:rPr lang="en-IN" smtClean="0"/>
              <a:t>03-12-2024</a:t>
            </a:fld>
            <a:endParaRPr lang="en-IN"/>
          </a:p>
        </p:txBody>
      </p:sp>
      <p:sp>
        <p:nvSpPr>
          <p:cNvPr id="5" name="Footer Placeholder 4">
            <a:extLst>
              <a:ext uri="{FF2B5EF4-FFF2-40B4-BE49-F238E27FC236}">
                <a16:creationId xmlns:a16="http://schemas.microsoft.com/office/drawing/2014/main" id="{9A2BBB94-1B3C-50F4-78FA-960E92FA63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7CACD1-547C-AB2F-CD4C-C992DC3AD239}"/>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57727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4B4E1-ECE7-5F08-EE7D-F5B6B38D04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74AF0BA-F311-1628-6589-37DE892481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65ED04-34BE-FF2B-BB1C-6602B24D432E}"/>
              </a:ext>
            </a:extLst>
          </p:cNvPr>
          <p:cNvSpPr>
            <a:spLocks noGrp="1"/>
          </p:cNvSpPr>
          <p:nvPr>
            <p:ph type="dt" sz="half" idx="10"/>
          </p:nvPr>
        </p:nvSpPr>
        <p:spPr/>
        <p:txBody>
          <a:bodyPr/>
          <a:lstStyle/>
          <a:p>
            <a:fld id="{5FDCBF78-9D4F-4AD0-A452-D2202AA5CAC0}" type="datetime1">
              <a:rPr lang="en-IN" smtClean="0"/>
              <a:t>03-12-2024</a:t>
            </a:fld>
            <a:endParaRPr lang="en-IN"/>
          </a:p>
        </p:txBody>
      </p:sp>
      <p:sp>
        <p:nvSpPr>
          <p:cNvPr id="6" name="Slide Number Placeholder 5">
            <a:extLst>
              <a:ext uri="{FF2B5EF4-FFF2-40B4-BE49-F238E27FC236}">
                <a16:creationId xmlns:a16="http://schemas.microsoft.com/office/drawing/2014/main" id="{6807BB60-0040-E27A-803E-C695772CE52E}"/>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299562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BB62D-BD61-0DA0-432B-FCA38649B68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A307574-C1E2-CC0E-CA02-D6C2DAA36A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3B8C11-112C-C7B3-59BB-44C946E055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12ACC7-0E51-1525-0286-9B866F2A7B6E}"/>
              </a:ext>
            </a:extLst>
          </p:cNvPr>
          <p:cNvSpPr>
            <a:spLocks noGrp="1"/>
          </p:cNvSpPr>
          <p:nvPr>
            <p:ph type="dt" sz="half" idx="10"/>
          </p:nvPr>
        </p:nvSpPr>
        <p:spPr/>
        <p:txBody>
          <a:bodyPr/>
          <a:lstStyle/>
          <a:p>
            <a:fld id="{E466A7F4-C7F5-4099-988A-677EE15E775C}" type="datetime1">
              <a:rPr lang="en-IN" smtClean="0"/>
              <a:t>03-12-2024</a:t>
            </a:fld>
            <a:endParaRPr lang="en-IN"/>
          </a:p>
        </p:txBody>
      </p:sp>
      <p:sp>
        <p:nvSpPr>
          <p:cNvPr id="6" name="Footer Placeholder 5">
            <a:extLst>
              <a:ext uri="{FF2B5EF4-FFF2-40B4-BE49-F238E27FC236}">
                <a16:creationId xmlns:a16="http://schemas.microsoft.com/office/drawing/2014/main" id="{7972222C-5E9D-0D79-B837-A579D17FCEB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8F7CFD-3ED9-C284-1A3A-2430612C3790}"/>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353435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11BB-66DA-39FD-A6F4-38CC2EEC188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6F6ABA8-E3ED-7B1A-6F55-80308BFE2A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664B9-FFA5-A227-ED63-5C126965B03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E99088E-32EF-B60A-83A2-D241FC6196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8B4C19-8497-F9B7-C2CA-89BFC55778D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C35530-4274-532E-78EA-1484929F79FA}"/>
              </a:ext>
            </a:extLst>
          </p:cNvPr>
          <p:cNvSpPr>
            <a:spLocks noGrp="1"/>
          </p:cNvSpPr>
          <p:nvPr>
            <p:ph type="dt" sz="half" idx="10"/>
          </p:nvPr>
        </p:nvSpPr>
        <p:spPr/>
        <p:txBody>
          <a:bodyPr/>
          <a:lstStyle/>
          <a:p>
            <a:fld id="{A0BC8CC8-AA88-4F7F-99CE-74B5B9BF76B3}" type="datetime1">
              <a:rPr lang="en-IN" smtClean="0"/>
              <a:t>03-12-2024</a:t>
            </a:fld>
            <a:endParaRPr lang="en-IN"/>
          </a:p>
        </p:txBody>
      </p:sp>
      <p:sp>
        <p:nvSpPr>
          <p:cNvPr id="8" name="Footer Placeholder 7">
            <a:extLst>
              <a:ext uri="{FF2B5EF4-FFF2-40B4-BE49-F238E27FC236}">
                <a16:creationId xmlns:a16="http://schemas.microsoft.com/office/drawing/2014/main" id="{F2E2BED3-C02F-39E0-F0B6-6567E0FFD98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D8BDE36-E127-2F3C-EA1F-BFA861AFDF7D}"/>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213656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54E1-3F9D-DBC7-5E48-5E7D72D147B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CCBEA15-0D64-AAE4-DE72-DCE334B4569E}"/>
              </a:ext>
            </a:extLst>
          </p:cNvPr>
          <p:cNvSpPr>
            <a:spLocks noGrp="1"/>
          </p:cNvSpPr>
          <p:nvPr>
            <p:ph type="dt" sz="half" idx="10"/>
          </p:nvPr>
        </p:nvSpPr>
        <p:spPr/>
        <p:txBody>
          <a:bodyPr/>
          <a:lstStyle/>
          <a:p>
            <a:fld id="{92F1E79A-E5F8-499D-86E8-416D8F615790}" type="datetime1">
              <a:rPr lang="en-IN" smtClean="0"/>
              <a:t>03-12-2024</a:t>
            </a:fld>
            <a:endParaRPr lang="en-IN"/>
          </a:p>
        </p:txBody>
      </p:sp>
      <p:sp>
        <p:nvSpPr>
          <p:cNvPr id="4" name="Footer Placeholder 3">
            <a:extLst>
              <a:ext uri="{FF2B5EF4-FFF2-40B4-BE49-F238E27FC236}">
                <a16:creationId xmlns:a16="http://schemas.microsoft.com/office/drawing/2014/main" id="{B8E50357-C0F5-1279-F387-A56B37A3787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AE0A18-5225-FCE9-3232-571039FDCD4D}"/>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425363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E11312-4F21-8481-ACE9-B5631280FF9A}"/>
              </a:ext>
            </a:extLst>
          </p:cNvPr>
          <p:cNvSpPr>
            <a:spLocks noGrp="1"/>
          </p:cNvSpPr>
          <p:nvPr>
            <p:ph type="dt" sz="half" idx="10"/>
          </p:nvPr>
        </p:nvSpPr>
        <p:spPr/>
        <p:txBody>
          <a:bodyPr/>
          <a:lstStyle/>
          <a:p>
            <a:fld id="{89A91502-5984-4DB1-8BE0-F5E990C16DE0}" type="datetime1">
              <a:rPr lang="en-IN" smtClean="0"/>
              <a:t>03-12-2024</a:t>
            </a:fld>
            <a:endParaRPr lang="en-IN"/>
          </a:p>
        </p:txBody>
      </p:sp>
      <p:sp>
        <p:nvSpPr>
          <p:cNvPr id="3" name="Footer Placeholder 2">
            <a:extLst>
              <a:ext uri="{FF2B5EF4-FFF2-40B4-BE49-F238E27FC236}">
                <a16:creationId xmlns:a16="http://schemas.microsoft.com/office/drawing/2014/main" id="{2AB9B040-A401-D168-BCF8-1265181E106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252A3E-DDDB-839E-4F5E-0FE0BA7A8012}"/>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981870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0A4D-E089-D6FD-134B-C43318C6DD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B676042-5FA2-21D7-A7F6-BED2BCFE6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DAC7BA-1577-A8BC-1BE0-CC47218C36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808C08E-4F0C-E422-9294-7BA03F08F978}"/>
              </a:ext>
            </a:extLst>
          </p:cNvPr>
          <p:cNvSpPr>
            <a:spLocks noGrp="1"/>
          </p:cNvSpPr>
          <p:nvPr>
            <p:ph type="dt" sz="half" idx="10"/>
          </p:nvPr>
        </p:nvSpPr>
        <p:spPr/>
        <p:txBody>
          <a:bodyPr/>
          <a:lstStyle/>
          <a:p>
            <a:fld id="{1CB4A6A6-4264-4ACC-BE37-84FA1E50A7E6}" type="datetime1">
              <a:rPr lang="en-IN" smtClean="0"/>
              <a:t>03-12-2024</a:t>
            </a:fld>
            <a:endParaRPr lang="en-IN"/>
          </a:p>
        </p:txBody>
      </p:sp>
      <p:sp>
        <p:nvSpPr>
          <p:cNvPr id="6" name="Footer Placeholder 5">
            <a:extLst>
              <a:ext uri="{FF2B5EF4-FFF2-40B4-BE49-F238E27FC236}">
                <a16:creationId xmlns:a16="http://schemas.microsoft.com/office/drawing/2014/main" id="{AD1033C5-F9F1-33EB-92D9-C537B5B721F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501C08-0ABA-304E-5FD7-72A0AC88B147}"/>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1087282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39752-8FCF-F370-2B02-8EB3BC218B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34F6050-6973-3467-626C-29CE3C08A8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78B0C1-A259-D623-6757-B8F653BF06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B66F5B-A1C4-1DC6-C316-6496DA0EF58D}"/>
              </a:ext>
            </a:extLst>
          </p:cNvPr>
          <p:cNvSpPr>
            <a:spLocks noGrp="1"/>
          </p:cNvSpPr>
          <p:nvPr>
            <p:ph type="dt" sz="half" idx="10"/>
          </p:nvPr>
        </p:nvSpPr>
        <p:spPr/>
        <p:txBody>
          <a:bodyPr/>
          <a:lstStyle/>
          <a:p>
            <a:fld id="{84EBD339-1123-4215-8010-5E758A41C0A6}" type="datetime1">
              <a:rPr lang="en-IN" smtClean="0"/>
              <a:t>03-12-2024</a:t>
            </a:fld>
            <a:endParaRPr lang="en-IN"/>
          </a:p>
        </p:txBody>
      </p:sp>
      <p:sp>
        <p:nvSpPr>
          <p:cNvPr id="6" name="Footer Placeholder 5">
            <a:extLst>
              <a:ext uri="{FF2B5EF4-FFF2-40B4-BE49-F238E27FC236}">
                <a16:creationId xmlns:a16="http://schemas.microsoft.com/office/drawing/2014/main" id="{FBC69AED-72A5-D757-0461-D247B536647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9EC02B7-6FA3-DDC2-5DCB-2AD81BF787E6}"/>
              </a:ext>
            </a:extLst>
          </p:cNvPr>
          <p:cNvSpPr>
            <a:spLocks noGrp="1"/>
          </p:cNvSpPr>
          <p:nvPr>
            <p:ph type="sldNum" sz="quarter" idx="12"/>
          </p:nvPr>
        </p:nvSpPr>
        <p:spPr/>
        <p:txBody>
          <a:bodyPr/>
          <a:lstStyle/>
          <a:p>
            <a:fld id="{4632659D-234F-475A-8574-18634DADFA41}" type="slidenum">
              <a:rPr lang="en-IN" smtClean="0"/>
              <a:t>‹#›</a:t>
            </a:fld>
            <a:endParaRPr lang="en-IN"/>
          </a:p>
        </p:txBody>
      </p:sp>
    </p:spTree>
    <p:extLst>
      <p:ext uri="{BB962C8B-B14F-4D97-AF65-F5344CB8AC3E}">
        <p14:creationId xmlns:p14="http://schemas.microsoft.com/office/powerpoint/2010/main" val="20758775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44DA2A-3DA0-EF2A-272A-232B653AA5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BA2F30-BA64-DFAE-7222-35AD5AFA4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88DD9A-04CE-2064-BEBE-F9CA638DE7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4B4972-B53F-45B9-9AF7-37FC6F92185C}" type="datetime1">
              <a:rPr lang="en-IN" smtClean="0"/>
              <a:t>03-12-2024</a:t>
            </a:fld>
            <a:endParaRPr lang="en-IN"/>
          </a:p>
        </p:txBody>
      </p:sp>
      <p:sp>
        <p:nvSpPr>
          <p:cNvPr id="5" name="Footer Placeholder 4">
            <a:extLst>
              <a:ext uri="{FF2B5EF4-FFF2-40B4-BE49-F238E27FC236}">
                <a16:creationId xmlns:a16="http://schemas.microsoft.com/office/drawing/2014/main" id="{497E0C78-BAE8-1A8F-8589-68B808AE0B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6FEE018-3A73-B97B-4B8E-4EA17A0832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32659D-234F-475A-8574-18634DADFA41}" type="slidenum">
              <a:rPr lang="en-IN" smtClean="0"/>
              <a:t>‹#›</a:t>
            </a:fld>
            <a:endParaRPr lang="en-IN"/>
          </a:p>
        </p:txBody>
      </p:sp>
    </p:spTree>
    <p:extLst>
      <p:ext uri="{BB962C8B-B14F-4D97-AF65-F5344CB8AC3E}">
        <p14:creationId xmlns:p14="http://schemas.microsoft.com/office/powerpoint/2010/main" val="40465412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E2C43F-EB44-8DF2-67A8-B6DF07F8F386}"/>
              </a:ext>
            </a:extLst>
          </p:cNvPr>
          <p:cNvSpPr txBox="1"/>
          <p:nvPr/>
        </p:nvSpPr>
        <p:spPr>
          <a:xfrm>
            <a:off x="0" y="0"/>
            <a:ext cx="12192000" cy="1430867"/>
          </a:xfrm>
          <a:prstGeom prst="rect">
            <a:avLst/>
          </a:prstGeom>
          <a:noFill/>
        </p:spPr>
        <p:txBody>
          <a:bodyPr wrap="square" rtlCol="0">
            <a:spAutoFit/>
          </a:bodyPr>
          <a:lstStyle/>
          <a:p>
            <a:endParaRPr lang="en-IN" dirty="0"/>
          </a:p>
        </p:txBody>
      </p:sp>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570362"/>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BF013C4-0A95-5B62-E00E-30455C576B9B}"/>
              </a:ext>
            </a:extLst>
          </p:cNvPr>
          <p:cNvSpPr txBox="1"/>
          <p:nvPr/>
        </p:nvSpPr>
        <p:spPr>
          <a:xfrm>
            <a:off x="2722033" y="1789343"/>
            <a:ext cx="6747933" cy="5859553"/>
          </a:xfrm>
          <a:prstGeom prst="rect">
            <a:avLst/>
          </a:prstGeom>
          <a:noFill/>
        </p:spPr>
        <p:txBody>
          <a:bodyPr wrap="square">
            <a:spAutoFit/>
          </a:bodyPr>
          <a:lstStyle/>
          <a:p>
            <a:pPr algn="ctr">
              <a:lnSpc>
                <a:spcPct val="150000"/>
              </a:lnSpc>
              <a:buFontTx/>
              <a:buNone/>
            </a:pPr>
            <a:r>
              <a:rPr lang="en-US" sz="1800" b="1" dirty="0">
                <a:latin typeface="Times New Roman" panose="02020603050405020304" pitchFamily="18" charset="0"/>
                <a:cs typeface="Times New Roman" panose="02020603050405020304" pitchFamily="18" charset="0"/>
              </a:rPr>
              <a:t>Presented By:</a:t>
            </a:r>
          </a:p>
          <a:p>
            <a:pPr algn="ctr">
              <a:lnSpc>
                <a:spcPct val="150000"/>
              </a:lnSpc>
              <a:buFontTx/>
              <a:buNone/>
            </a:pPr>
            <a:r>
              <a:rPr lang="en-US" sz="1800" b="1" dirty="0">
                <a:solidFill>
                  <a:srgbClr val="FF0000"/>
                </a:solidFill>
                <a:latin typeface="Times New Roman" panose="02020603050405020304" pitchFamily="18" charset="0"/>
                <a:cs typeface="Times New Roman" panose="02020603050405020304" pitchFamily="18" charset="0"/>
              </a:rPr>
              <a:t>Shafin Ali (BTECH/10151/21)</a:t>
            </a:r>
          </a:p>
          <a:p>
            <a:pPr algn="ctr">
              <a:lnSpc>
                <a:spcPct val="150000"/>
              </a:lnSpc>
              <a:buFontTx/>
              <a:buNone/>
            </a:pPr>
            <a:r>
              <a:rPr lang="en-US" b="1" dirty="0" err="1">
                <a:solidFill>
                  <a:srgbClr val="FF0000"/>
                </a:solidFill>
                <a:latin typeface="Times New Roman" panose="02020603050405020304" pitchFamily="18" charset="0"/>
                <a:cs typeface="Times New Roman" panose="02020603050405020304" pitchFamily="18" charset="0"/>
              </a:rPr>
              <a:t>Divyanshu</a:t>
            </a:r>
            <a:r>
              <a:rPr lang="en-US" b="1" dirty="0">
                <a:solidFill>
                  <a:srgbClr val="FF0000"/>
                </a:solidFill>
                <a:latin typeface="Times New Roman" panose="02020603050405020304" pitchFamily="18" charset="0"/>
                <a:cs typeface="Times New Roman" panose="02020603050405020304" pitchFamily="18" charset="0"/>
              </a:rPr>
              <a:t> Kumar (BTECH/10159/21)</a:t>
            </a:r>
          </a:p>
          <a:p>
            <a:pPr algn="ctr">
              <a:lnSpc>
                <a:spcPct val="150000"/>
              </a:lnSpc>
              <a:buFontTx/>
              <a:buNone/>
            </a:pPr>
            <a:r>
              <a:rPr lang="en-US" sz="1800" b="1" dirty="0" err="1">
                <a:solidFill>
                  <a:srgbClr val="FF0000"/>
                </a:solidFill>
                <a:latin typeface="Times New Roman" panose="02020603050405020304" pitchFamily="18" charset="0"/>
                <a:cs typeface="Times New Roman" panose="02020603050405020304" pitchFamily="18" charset="0"/>
              </a:rPr>
              <a:t>M</a:t>
            </a:r>
            <a:r>
              <a:rPr lang="en-US" b="1" dirty="0" err="1">
                <a:solidFill>
                  <a:srgbClr val="FF0000"/>
                </a:solidFill>
                <a:latin typeface="Times New Roman" panose="02020603050405020304" pitchFamily="18" charset="0"/>
                <a:cs typeface="Times New Roman" panose="02020603050405020304" pitchFamily="18" charset="0"/>
              </a:rPr>
              <a:t>uzamil</a:t>
            </a:r>
            <a:r>
              <a:rPr lang="en-US" b="1" dirty="0">
                <a:solidFill>
                  <a:srgbClr val="FF0000"/>
                </a:solidFill>
                <a:latin typeface="Times New Roman" panose="02020603050405020304" pitchFamily="18" charset="0"/>
                <a:cs typeface="Times New Roman" panose="02020603050405020304" pitchFamily="18" charset="0"/>
              </a:rPr>
              <a:t> Anwar (BTECH/10135/21)</a:t>
            </a:r>
            <a:endParaRPr lang="en-US" sz="1800" b="1" dirty="0">
              <a:solidFill>
                <a:srgbClr val="FF0000"/>
              </a:solidFill>
              <a:latin typeface="Times New Roman" panose="02020603050405020304" pitchFamily="18" charset="0"/>
              <a:cs typeface="Times New Roman" panose="02020603050405020304" pitchFamily="18" charset="0"/>
            </a:endParaRPr>
          </a:p>
          <a:p>
            <a:pPr algn="ctr">
              <a:lnSpc>
                <a:spcPct val="150000"/>
              </a:lnSpc>
            </a:pPr>
            <a:endParaRPr lang="en-US" sz="1800" b="1" dirty="0">
              <a:latin typeface="Times New Roman" panose="02020603050405020304" pitchFamily="18" charset="0"/>
              <a:cs typeface="Times New Roman" panose="02020603050405020304" pitchFamily="18" charset="0"/>
            </a:endParaRPr>
          </a:p>
          <a:p>
            <a:pPr algn="ctr">
              <a:lnSpc>
                <a:spcPct val="150000"/>
              </a:lnSpc>
            </a:pPr>
            <a:endParaRPr lang="en-US" b="1" dirty="0">
              <a:latin typeface="Times New Roman" panose="02020603050405020304" pitchFamily="18" charset="0"/>
              <a:cs typeface="Times New Roman" panose="02020603050405020304" pitchFamily="18" charset="0"/>
            </a:endParaRPr>
          </a:p>
          <a:p>
            <a:pPr algn="ctr">
              <a:lnSpc>
                <a:spcPct val="150000"/>
              </a:lnSpc>
            </a:pPr>
            <a:endParaRPr lang="en-US" sz="1800" b="1" dirty="0">
              <a:latin typeface="Times New Roman" panose="02020603050405020304" pitchFamily="18" charset="0"/>
              <a:cs typeface="Times New Roman" panose="02020603050405020304" pitchFamily="18" charset="0"/>
            </a:endParaRPr>
          </a:p>
          <a:p>
            <a:pPr algn="ctr">
              <a:lnSpc>
                <a:spcPct val="150000"/>
              </a:lnSpc>
            </a:pPr>
            <a:endParaRPr lang="en-US" sz="1800" b="1" dirty="0">
              <a:latin typeface="Times New Roman" panose="02020603050405020304" pitchFamily="18" charset="0"/>
              <a:cs typeface="Times New Roman" panose="02020603050405020304" pitchFamily="18" charset="0"/>
            </a:endParaRPr>
          </a:p>
          <a:p>
            <a:pPr algn="ctr">
              <a:lnSpc>
                <a:spcPct val="150000"/>
              </a:lnSpc>
            </a:pPr>
            <a:r>
              <a:rPr lang="en-US" sz="1800" b="1" dirty="0">
                <a:latin typeface="Times New Roman" panose="02020603050405020304" pitchFamily="18" charset="0"/>
                <a:cs typeface="Times New Roman" panose="02020603050405020304" pitchFamily="18" charset="0"/>
              </a:rPr>
              <a:t>Guided By:</a:t>
            </a:r>
          </a:p>
          <a:p>
            <a:pPr algn="ctr">
              <a:lnSpc>
                <a:spcPct val="150000"/>
              </a:lnSpc>
            </a:pPr>
            <a:r>
              <a:rPr lang="en-US" sz="1800" b="1" spc="-5" dirty="0">
                <a:solidFill>
                  <a:srgbClr val="7030A0"/>
                </a:solidFill>
                <a:latin typeface="Times New Roman" panose="02020603050405020304" pitchFamily="18" charset="0"/>
                <a:cs typeface="Times New Roman" panose="02020603050405020304" pitchFamily="18" charset="0"/>
              </a:rPr>
              <a:t>Dr. Sanjaya Shankar Tripathy</a:t>
            </a:r>
            <a:endParaRPr lang="en-US" sz="1800" b="1" dirty="0">
              <a:latin typeface="Times New Roman" panose="02020603050405020304" pitchFamily="18" charset="0"/>
              <a:cs typeface="Times New Roman" panose="02020603050405020304" pitchFamily="18" charset="0"/>
            </a:endParaRPr>
          </a:p>
          <a:p>
            <a:pPr algn="ctr">
              <a:lnSpc>
                <a:spcPct val="150000"/>
              </a:lnSpc>
              <a:buFontTx/>
              <a:buNone/>
            </a:pPr>
            <a:endParaRPr lang="en-US" b="1" dirty="0">
              <a:latin typeface="Times New Roman" panose="02020603050405020304" pitchFamily="18" charset="0"/>
              <a:cs typeface="Times New Roman" panose="02020603050405020304" pitchFamily="18" charset="0"/>
            </a:endParaRPr>
          </a:p>
          <a:p>
            <a:pPr algn="ctr">
              <a:lnSpc>
                <a:spcPct val="150000"/>
              </a:lnSpc>
              <a:buFontTx/>
              <a:buNone/>
            </a:pPr>
            <a:endParaRPr lang="en-US" b="1" dirty="0">
              <a:latin typeface="Times New Roman" panose="02020603050405020304" pitchFamily="18" charset="0"/>
              <a:cs typeface="Times New Roman" panose="02020603050405020304" pitchFamily="18" charset="0"/>
            </a:endParaRPr>
          </a:p>
          <a:p>
            <a:pPr algn="ctr">
              <a:lnSpc>
                <a:spcPct val="150000"/>
              </a:lnSpc>
              <a:buFontTx/>
              <a:buNone/>
            </a:pPr>
            <a:endParaRPr lang="en-US" b="1" dirty="0">
              <a:latin typeface="Times New Roman" panose="02020603050405020304" pitchFamily="18" charset="0"/>
              <a:cs typeface="Times New Roman" panose="02020603050405020304" pitchFamily="18" charset="0"/>
            </a:endParaRPr>
          </a:p>
          <a:p>
            <a:pPr algn="ctr">
              <a:lnSpc>
                <a:spcPct val="150000"/>
              </a:lnSpc>
              <a:buFontTx/>
              <a:buNone/>
            </a:pPr>
            <a:endParaRPr lang="en-IN"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875F4D87-1199-3533-292B-E03262DE8E2D}"/>
              </a:ext>
            </a:extLst>
          </p:cNvPr>
          <p:cNvSpPr txBox="1"/>
          <p:nvPr/>
        </p:nvSpPr>
        <p:spPr>
          <a:xfrm>
            <a:off x="1584402" y="616255"/>
            <a:ext cx="9227975"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SPEECH EMOTION RECOGNIZER IN HINDI</a:t>
            </a:r>
            <a:endParaRPr lang="en-IN" sz="3200" dirty="0"/>
          </a:p>
        </p:txBody>
      </p:sp>
      <p:sp>
        <p:nvSpPr>
          <p:cNvPr id="3" name="TextBox 2">
            <a:extLst>
              <a:ext uri="{FF2B5EF4-FFF2-40B4-BE49-F238E27FC236}">
                <a16:creationId xmlns:a16="http://schemas.microsoft.com/office/drawing/2014/main" id="{F04FDC6C-6C82-E82F-FB03-EED4A71E9DC0}"/>
              </a:ext>
            </a:extLst>
          </p:cNvPr>
          <p:cNvSpPr txBox="1"/>
          <p:nvPr/>
        </p:nvSpPr>
        <p:spPr>
          <a:xfrm>
            <a:off x="1037063" y="6122020"/>
            <a:ext cx="9523142" cy="369332"/>
          </a:xfrm>
          <a:prstGeom prst="rect">
            <a:avLst/>
          </a:prstGeom>
          <a:noFill/>
        </p:spPr>
        <p:txBody>
          <a:bodyPr wrap="square" rtlCol="0">
            <a:spAutoFit/>
          </a:bodyPr>
          <a:lstStyle/>
          <a:p>
            <a:pPr algn="ctr"/>
            <a:r>
              <a:rPr lang="en-US" b="1" dirty="0"/>
              <a:t>              Department of ECE, BIT, </a:t>
            </a:r>
            <a:r>
              <a:rPr lang="en-US" b="1" dirty="0" err="1"/>
              <a:t>Mesra</a:t>
            </a:r>
            <a:r>
              <a:rPr lang="en-US" b="1" dirty="0"/>
              <a:t>, Ranchi-835215</a:t>
            </a:r>
            <a:endParaRPr lang="en-IN" b="1" dirty="0"/>
          </a:p>
        </p:txBody>
      </p:sp>
      <p:pic>
        <p:nvPicPr>
          <p:cNvPr id="6" name="Picture 5" descr="A red circle with a white and grey circle with a red and grey circle with a white circle with a red and grey circle with a white circle with a red and grey circle with a white circle&#10;&#10;Description automatically generated">
            <a:extLst>
              <a:ext uri="{FF2B5EF4-FFF2-40B4-BE49-F238E27FC236}">
                <a16:creationId xmlns:a16="http://schemas.microsoft.com/office/drawing/2014/main" id="{561C646A-CF75-512F-E736-3814C7E12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26" y="60649"/>
            <a:ext cx="1504950" cy="1509713"/>
          </a:xfrm>
          <a:prstGeom prst="rect">
            <a:avLst/>
          </a:prstGeom>
        </p:spPr>
      </p:pic>
    </p:spTree>
    <p:extLst>
      <p:ext uri="{BB962C8B-B14F-4D97-AF65-F5344CB8AC3E}">
        <p14:creationId xmlns:p14="http://schemas.microsoft.com/office/powerpoint/2010/main" val="355563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96939" y="644844"/>
            <a:ext cx="1290423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METHODOLOGY (MACHINE LEARNING MODELS)</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8" y="1325880"/>
            <a:ext cx="11248677" cy="3453318"/>
          </a:xfrm>
          <a:prstGeom prst="rect">
            <a:avLst/>
          </a:prstGeom>
          <a:noFill/>
        </p:spPr>
        <p:txBody>
          <a:bodyPr wrap="square">
            <a:spAutoFit/>
          </a:bodyPr>
          <a:lstStyle/>
          <a:p>
            <a:pPr marL="255905" marR="0" algn="l">
              <a:spcBef>
                <a:spcPts val="925"/>
              </a:spcBef>
              <a:spcAft>
                <a:spcPts val="0"/>
              </a:spcAft>
            </a:pPr>
            <a:r>
              <a:rPr lang="en-US" sz="2000" dirty="0">
                <a:latin typeface="Times New Roman" panose="02020603050405020304" pitchFamily="18" charset="0"/>
                <a:cs typeface="Times New Roman" panose="02020603050405020304" pitchFamily="18" charset="0"/>
              </a:rPr>
              <a:t>4</a:t>
            </a:r>
            <a:r>
              <a:rPr lang="en-US" sz="2000" dirty="0">
                <a:solidFill>
                  <a:schemeClr val="tx1"/>
                </a:solidFill>
                <a:latin typeface="Times New Roman" panose="02020603050405020304" pitchFamily="18" charset="0"/>
                <a:cs typeface="Times New Roman" panose="02020603050405020304" pitchFamily="18" charset="0"/>
              </a:rPr>
              <a:t>. </a:t>
            </a:r>
            <a:r>
              <a:rPr lang="en-US" sz="1800" b="1" dirty="0" err="1">
                <a:effectLst/>
                <a:latin typeface="Times New Roman" panose="02020603050405020304" pitchFamily="18" charset="0"/>
                <a:ea typeface="Times New Roman" panose="02020603050405020304" pitchFamily="18" charset="0"/>
              </a:rPr>
              <a:t>Normalisation</a:t>
            </a:r>
            <a:r>
              <a:rPr lang="en-US" sz="1800" b="1" dirty="0">
                <a:effectLst/>
                <a:latin typeface="Times New Roman" panose="02020603050405020304" pitchFamily="18" charset="0"/>
                <a:ea typeface="Times New Roman" panose="02020603050405020304" pitchFamily="18" charset="0"/>
              </a:rPr>
              <a:t> of Audio Signals</a:t>
            </a:r>
          </a:p>
          <a:p>
            <a:pPr marL="255905" marR="88265" algn="just">
              <a:lnSpc>
                <a:spcPct val="150000"/>
              </a:lnSpc>
              <a:spcBef>
                <a:spcPts val="810"/>
              </a:spcBef>
              <a:spcAft>
                <a:spcPts val="0"/>
              </a:spcAft>
            </a:pPr>
            <a:r>
              <a:rPr lang="en-US" sz="1800" b="1" dirty="0">
                <a:effectLst/>
                <a:latin typeface="Times New Roman" panose="02020603050405020304" pitchFamily="18" charset="0"/>
                <a:ea typeface="Times New Roman" panose="02020603050405020304" pitchFamily="18" charset="0"/>
              </a:rPr>
              <a:t>Normalization</a:t>
            </a:r>
            <a:r>
              <a:rPr lang="en-US" sz="1800" dirty="0">
                <a:effectLst/>
                <a:latin typeface="Times New Roman" panose="02020603050405020304" pitchFamily="18" charset="0"/>
                <a:ea typeface="Times New Roman" panose="02020603050405020304" pitchFamily="18" charset="0"/>
              </a:rPr>
              <a:t> was applied to scale the amplitude of the audio signals uniformly. In speech recordings, variations in recording volume can lead to discrepancies in the amplitude of the audio signals. Normalization adjusts the amplitude to a consistent range, ensuring that the loudness differences do not affect the extraction of key features. This process is particularly important for emotion recognition, as it ensures that emotions like "angry" (typically associated with higher energy) and "calm" (associated with lower energy) are analyzed based on the content of the speech rather than the recording volume.</a:t>
            </a:r>
          </a:p>
          <a:p>
            <a:pPr>
              <a:lnSpc>
                <a:spcPct val="150000"/>
              </a:lnSpc>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10</a:t>
            </a:fld>
            <a:endParaRPr lang="en-IN" dirty="0"/>
          </a:p>
        </p:txBody>
      </p:sp>
    </p:spTree>
    <p:extLst>
      <p:ext uri="{BB962C8B-B14F-4D97-AF65-F5344CB8AC3E}">
        <p14:creationId xmlns:p14="http://schemas.microsoft.com/office/powerpoint/2010/main" val="2900625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A14B1-E470-8211-E428-374C1AFB9935}"/>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AB00E70-A730-3380-3DBB-34871DADBAEA}"/>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EDB7E56-C0F6-E71A-411E-AFF78596D01A}"/>
              </a:ext>
            </a:extLst>
          </p:cNvPr>
          <p:cNvSpPr txBox="1">
            <a:spLocks noChangeArrowheads="1"/>
          </p:cNvSpPr>
          <p:nvPr/>
        </p:nvSpPr>
        <p:spPr bwMode="auto">
          <a:xfrm>
            <a:off x="-296939" y="644844"/>
            <a:ext cx="1290423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METHODOLOGY (MACHINE LEARNING MODELS)</a:t>
            </a:r>
          </a:p>
        </p:txBody>
      </p:sp>
      <p:sp>
        <p:nvSpPr>
          <p:cNvPr id="7" name="TextBox 6">
            <a:extLst>
              <a:ext uri="{FF2B5EF4-FFF2-40B4-BE49-F238E27FC236}">
                <a16:creationId xmlns:a16="http://schemas.microsoft.com/office/drawing/2014/main" id="{4C85D785-5984-6305-C253-F2C0A767F085}"/>
              </a:ext>
            </a:extLst>
          </p:cNvPr>
          <p:cNvSpPr txBox="1"/>
          <p:nvPr/>
        </p:nvSpPr>
        <p:spPr>
          <a:xfrm>
            <a:off x="493272" y="1172439"/>
            <a:ext cx="11205457" cy="5422318"/>
          </a:xfrm>
          <a:prstGeom prst="rect">
            <a:avLst/>
          </a:prstGeom>
          <a:noFill/>
        </p:spPr>
        <p:txBody>
          <a:bodyPr wrap="square">
            <a:spAutoFit/>
          </a:bodyPr>
          <a:lstStyle/>
          <a:p>
            <a:pPr>
              <a:lnSpc>
                <a:spcPct val="150000"/>
              </a:lnSpc>
            </a:pPr>
            <a:r>
              <a:rPr lang="en-US" sz="1750" b="1" dirty="0">
                <a:solidFill>
                  <a:schemeClr val="tx1"/>
                </a:solidFill>
                <a:latin typeface="Times New Roman" panose="02020603050405020304" pitchFamily="18" charset="0"/>
                <a:cs typeface="Times New Roman" panose="02020603050405020304" pitchFamily="18" charset="0"/>
              </a:rPr>
              <a:t>Feature Extraction:-</a:t>
            </a:r>
          </a:p>
          <a:p>
            <a:pPr marL="342900" indent="-342900">
              <a:lnSpc>
                <a:spcPct val="150000"/>
              </a:lnSpc>
              <a:buFontTx/>
              <a:buAutoNum type="arabicPeriod"/>
            </a:pPr>
            <a:r>
              <a:rPr lang="en-US" sz="1750" b="1" dirty="0">
                <a:solidFill>
                  <a:schemeClr val="tx1"/>
                </a:solidFill>
                <a:latin typeface="Times New Roman" panose="02020603050405020304" pitchFamily="18" charset="0"/>
                <a:cs typeface="Times New Roman" panose="02020603050405020304" pitchFamily="18" charset="0"/>
              </a:rPr>
              <a:t>MFCCs (40 coefficients): </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MFCCs (</a:t>
            </a:r>
            <a:r>
              <a:rPr lang="en-US" dirty="0">
                <a:latin typeface="Times New Roman" panose="02020603050405020304" pitchFamily="18" charset="0"/>
                <a:cs typeface="Times New Roman" panose="02020603050405020304" pitchFamily="18" charset="0"/>
              </a:rPr>
              <a:t>Mel-Frequency Cepstral Coefficients)</a:t>
            </a:r>
            <a:r>
              <a:rPr lang="en-IN" sz="18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are essential for representing the short-term power spectrum of speech and are widely used in SER. Here e</a:t>
            </a:r>
            <a:r>
              <a:rPr lang="en-US" dirty="0">
                <a:latin typeface="Times New Roman" panose="02020603050405020304" pitchFamily="18" charset="0"/>
                <a:cs typeface="Times New Roman" panose="02020603050405020304" pitchFamily="18" charset="0"/>
              </a:rPr>
              <a:t>ach coefficient corresponds to a specific feature or characteristic of the spectrum. The number </a:t>
            </a:r>
            <a:r>
              <a:rPr lang="en-US" b="1" dirty="0">
                <a:latin typeface="Times New Roman" panose="02020603050405020304" pitchFamily="18" charset="0"/>
                <a:cs typeface="Times New Roman" panose="02020603050405020304" pitchFamily="18" charset="0"/>
              </a:rPr>
              <a:t>40</a:t>
            </a:r>
            <a:r>
              <a:rPr lang="en-US" dirty="0">
                <a:latin typeface="Times New Roman" panose="02020603050405020304" pitchFamily="18" charset="0"/>
                <a:cs typeface="Times New Roman" panose="02020603050405020304" pitchFamily="18" charset="0"/>
              </a:rPr>
              <a:t> refers to how many of these coefficients are computed for each frame of the audio signal</a:t>
            </a:r>
            <a:r>
              <a:rPr lang="en-US" dirty="0"/>
              <a:t>. </a:t>
            </a:r>
            <a:r>
              <a:rPr lang="en-US" dirty="0">
                <a:latin typeface="Times New Roman" panose="02020603050405020304" pitchFamily="18" charset="0"/>
                <a:cs typeface="Times New Roman" panose="02020603050405020304" pitchFamily="18" charset="0"/>
              </a:rPr>
              <a:t>The choice of 40 coefficients is somewhat arbitrary but often strikes a balance between capturing enough information for accurate feature representation to avoid overfitting. In tasks like SER, 40 is common as it offers a good trade off. </a:t>
            </a:r>
            <a:r>
              <a:rPr lang="en-IN" sz="1800" dirty="0">
                <a:effectLst/>
                <a:latin typeface="Times New Roman" panose="02020603050405020304" pitchFamily="18" charset="0"/>
                <a:ea typeface="Times New Roman" panose="02020603050405020304" pitchFamily="18" charset="0"/>
              </a:rPr>
              <a:t>In this project, </a:t>
            </a:r>
            <a:r>
              <a:rPr lang="en-IN" sz="1800" b="1" dirty="0">
                <a:effectLst/>
                <a:latin typeface="Times New Roman" panose="02020603050405020304" pitchFamily="18" charset="0"/>
                <a:ea typeface="Times New Roman" panose="02020603050405020304" pitchFamily="18" charset="0"/>
              </a:rPr>
              <a:t>40 MFCC coefficients</a:t>
            </a:r>
            <a:r>
              <a:rPr lang="en-IN" sz="1800" dirty="0">
                <a:effectLst/>
                <a:latin typeface="Times New Roman" panose="02020603050405020304" pitchFamily="18" charset="0"/>
                <a:ea typeface="Times New Roman" panose="02020603050405020304" pitchFamily="18" charset="0"/>
              </a:rPr>
              <a:t> were extracted from each audio sample, capturing variations in tone and pitch critical for emotion detection.</a:t>
            </a:r>
          </a:p>
          <a:p>
            <a:pPr>
              <a:lnSpc>
                <a:spcPct val="150000"/>
              </a:lnSpc>
            </a:pPr>
            <a:endParaRPr lang="en-US" b="1"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750" b="1" dirty="0">
                <a:solidFill>
                  <a:schemeClr val="tx1"/>
                </a:solidFill>
                <a:latin typeface="Times New Roman" panose="02020603050405020304" pitchFamily="18" charset="0"/>
                <a:cs typeface="Times New Roman" panose="02020603050405020304" pitchFamily="18" charset="0"/>
              </a:rPr>
              <a:t>2. Chroma-</a:t>
            </a:r>
            <a:r>
              <a:rPr lang="en-US" sz="1750" b="1" dirty="0" err="1">
                <a:solidFill>
                  <a:schemeClr val="tx1"/>
                </a:solidFill>
                <a:latin typeface="Times New Roman" panose="02020603050405020304" pitchFamily="18" charset="0"/>
                <a:cs typeface="Times New Roman" panose="02020603050405020304" pitchFamily="18" charset="0"/>
              </a:rPr>
              <a:t>stft</a:t>
            </a:r>
            <a:r>
              <a:rPr lang="en-US" sz="1750" b="1" dirty="0">
                <a:solidFill>
                  <a:schemeClr val="tx1"/>
                </a:solidFill>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Chroma features capture the distribution of energy across different pitch classes, aiding in the identification of tonal variations. This feature helps distinguish between emotions like "happy" (with more pitch variation) and "calm" (with a flatter pitch profile)</a:t>
            </a:r>
            <a:r>
              <a:rPr lang="en-US" sz="1750" dirty="0">
                <a:solidFill>
                  <a:schemeClr val="tx1"/>
                </a:solidFill>
                <a:latin typeface="Times New Roman" panose="02020603050405020304" pitchFamily="18" charset="0"/>
                <a:cs typeface="Times New Roman" panose="02020603050405020304" pitchFamily="18" charset="0"/>
              </a:rPr>
              <a:t>.</a:t>
            </a:r>
          </a:p>
          <a:p>
            <a:pPr>
              <a:lnSpc>
                <a:spcPct val="150000"/>
              </a:lnSpc>
            </a:pPr>
            <a:endParaRPr lang="en-US" sz="175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FB27A30-F808-9708-1140-94A93B58FE1A}"/>
              </a:ext>
            </a:extLst>
          </p:cNvPr>
          <p:cNvSpPr>
            <a:spLocks noGrp="1"/>
          </p:cNvSpPr>
          <p:nvPr>
            <p:ph type="sldNum" sz="quarter" idx="12"/>
          </p:nvPr>
        </p:nvSpPr>
        <p:spPr/>
        <p:txBody>
          <a:bodyPr/>
          <a:lstStyle/>
          <a:p>
            <a:fld id="{4632659D-234F-475A-8574-18634DADFA41}" type="slidenum">
              <a:rPr lang="en-IN" smtClean="0"/>
              <a:t>11</a:t>
            </a:fld>
            <a:endParaRPr lang="en-IN" dirty="0"/>
          </a:p>
        </p:txBody>
      </p:sp>
    </p:spTree>
    <p:extLst>
      <p:ext uri="{BB962C8B-B14F-4D97-AF65-F5344CB8AC3E}">
        <p14:creationId xmlns:p14="http://schemas.microsoft.com/office/powerpoint/2010/main" val="10122080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A14B1-E470-8211-E428-374C1AFB9935}"/>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AB00E70-A730-3380-3DBB-34871DADBAEA}"/>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EDB7E56-C0F6-E71A-411E-AFF78596D01A}"/>
              </a:ext>
            </a:extLst>
          </p:cNvPr>
          <p:cNvSpPr txBox="1">
            <a:spLocks noChangeArrowheads="1"/>
          </p:cNvSpPr>
          <p:nvPr/>
        </p:nvSpPr>
        <p:spPr bwMode="auto">
          <a:xfrm>
            <a:off x="-296939" y="644844"/>
            <a:ext cx="1290423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METHODOLOGY (MACHINE LEARNING MODELS)</a:t>
            </a:r>
          </a:p>
        </p:txBody>
      </p:sp>
      <p:sp>
        <p:nvSpPr>
          <p:cNvPr id="7" name="TextBox 6">
            <a:extLst>
              <a:ext uri="{FF2B5EF4-FFF2-40B4-BE49-F238E27FC236}">
                <a16:creationId xmlns:a16="http://schemas.microsoft.com/office/drawing/2014/main" id="{4C85D785-5984-6305-C253-F2C0A767F085}"/>
              </a:ext>
            </a:extLst>
          </p:cNvPr>
          <p:cNvSpPr txBox="1"/>
          <p:nvPr/>
        </p:nvSpPr>
        <p:spPr>
          <a:xfrm>
            <a:off x="493272" y="1172439"/>
            <a:ext cx="11205457" cy="4164282"/>
          </a:xfrm>
          <a:prstGeom prst="rect">
            <a:avLst/>
          </a:prstGeom>
          <a:noFill/>
        </p:spPr>
        <p:txBody>
          <a:bodyPr wrap="square">
            <a:spAutoFit/>
          </a:bodyPr>
          <a:lstStyle/>
          <a:p>
            <a:pPr>
              <a:lnSpc>
                <a:spcPct val="150000"/>
              </a:lnSpc>
            </a:pPr>
            <a:r>
              <a:rPr lang="en-US" sz="1750" b="1" dirty="0">
                <a:solidFill>
                  <a:schemeClr val="tx1"/>
                </a:solidFill>
                <a:latin typeface="Times New Roman" panose="02020603050405020304" pitchFamily="18" charset="0"/>
                <a:cs typeface="Times New Roman" panose="02020603050405020304" pitchFamily="18" charset="0"/>
              </a:rPr>
              <a:t>Feature Extraction:-</a:t>
            </a:r>
          </a:p>
          <a:p>
            <a:pPr>
              <a:lnSpc>
                <a:spcPct val="150000"/>
              </a:lnSpc>
            </a:pPr>
            <a:r>
              <a:rPr lang="en-US" sz="1750" b="1" dirty="0">
                <a:solidFill>
                  <a:schemeClr val="tx1"/>
                </a:solidFill>
                <a:latin typeface="Times New Roman" panose="02020603050405020304" pitchFamily="18" charset="0"/>
                <a:cs typeface="Times New Roman" panose="02020603050405020304" pitchFamily="18" charset="0"/>
              </a:rPr>
              <a:t>3. Mel-Spectrogram:</a:t>
            </a:r>
            <a:r>
              <a:rPr lang="en-IN" sz="1800" dirty="0">
                <a:effectLst/>
                <a:latin typeface="Times New Roman" panose="02020603050405020304" pitchFamily="18" charset="0"/>
                <a:ea typeface="Times New Roman" panose="02020603050405020304" pitchFamily="18" charset="0"/>
              </a:rPr>
              <a:t>The </a:t>
            </a:r>
            <a:r>
              <a:rPr lang="en-IN" sz="1800" b="1" dirty="0" err="1">
                <a:effectLst/>
                <a:latin typeface="Times New Roman" panose="02020603050405020304" pitchFamily="18" charset="0"/>
                <a:ea typeface="Times New Roman" panose="02020603050405020304" pitchFamily="18" charset="0"/>
              </a:rPr>
              <a:t>mel</a:t>
            </a:r>
            <a:r>
              <a:rPr lang="en-IN" sz="1800" b="1" dirty="0">
                <a:effectLst/>
                <a:latin typeface="Times New Roman" panose="02020603050405020304" pitchFamily="18" charset="0"/>
                <a:ea typeface="Times New Roman" panose="02020603050405020304" pitchFamily="18" charset="0"/>
              </a:rPr>
              <a:t> spectrogram</a:t>
            </a:r>
            <a:r>
              <a:rPr lang="en-IN" sz="1800" dirty="0">
                <a:effectLst/>
                <a:latin typeface="Times New Roman" panose="02020603050405020304" pitchFamily="18" charset="0"/>
                <a:ea typeface="Times New Roman" panose="02020603050405020304" pitchFamily="18" charset="0"/>
              </a:rPr>
              <a:t> provides a time-frequency representation of the audio by mapping frequencies onto the </a:t>
            </a:r>
            <a:r>
              <a:rPr lang="en-IN" sz="1800" dirty="0" err="1">
                <a:effectLst/>
                <a:latin typeface="Times New Roman" panose="02020603050405020304" pitchFamily="18" charset="0"/>
                <a:ea typeface="Times New Roman" panose="02020603050405020304" pitchFamily="18" charset="0"/>
              </a:rPr>
              <a:t>mel</a:t>
            </a:r>
            <a:r>
              <a:rPr lang="en-IN" sz="1800" dirty="0">
                <a:effectLst/>
                <a:latin typeface="Times New Roman" panose="02020603050405020304" pitchFamily="18" charset="0"/>
                <a:ea typeface="Times New Roman" panose="02020603050405020304" pitchFamily="18" charset="0"/>
              </a:rPr>
              <a:t> scale, approximating human auditory perception. It visualizes how energy varies across frequencies over time, which is useful for recognizing emotional speech patterns</a:t>
            </a:r>
            <a:r>
              <a:rPr lang="en-US" dirty="0">
                <a:solidFill>
                  <a:schemeClr val="tx1"/>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(Mel Scale: It is designed to reflect the human ear's sensitivity to frequency changes, which is </a:t>
            </a:r>
            <a:r>
              <a:rPr lang="en-US" b="1" dirty="0">
                <a:latin typeface="Times New Roman" panose="02020603050405020304" pitchFamily="18" charset="0"/>
                <a:cs typeface="Times New Roman" panose="02020603050405020304" pitchFamily="18" charset="0"/>
              </a:rPr>
              <a:t>nonlinear</a:t>
            </a:r>
            <a:r>
              <a:rPr lang="en-US" dirty="0">
                <a:latin typeface="Times New Roman" panose="02020603050405020304" pitchFamily="18" charset="0"/>
                <a:cs typeface="Times New Roman" panose="02020603050405020304" pitchFamily="18" charset="0"/>
              </a:rPr>
              <a:t>.)</a:t>
            </a:r>
            <a:endParaRPr lang="en-US"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175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750" b="1" dirty="0">
                <a:solidFill>
                  <a:schemeClr val="tx1"/>
                </a:solidFill>
                <a:latin typeface="Times New Roman" panose="02020603050405020304" pitchFamily="18" charset="0"/>
                <a:cs typeface="Times New Roman" panose="02020603050405020304" pitchFamily="18" charset="0"/>
              </a:rPr>
              <a:t>4. Spectral Contrast: </a:t>
            </a:r>
            <a:r>
              <a:rPr lang="en-IN" sz="1800" dirty="0">
                <a:effectLst/>
                <a:latin typeface="Times New Roman" panose="02020603050405020304" pitchFamily="18" charset="0"/>
                <a:ea typeface="Times New Roman" panose="02020603050405020304" pitchFamily="18" charset="0"/>
              </a:rPr>
              <a:t>This feature measures the difference between spectral peaks and valleys, indicating energy distribution across frequencies. Emotions like "angry" often exhibit high spectral contrast due to sharp energy fluctuations</a:t>
            </a:r>
            <a:r>
              <a:rPr lang="en-US" sz="1750" dirty="0">
                <a:solidFill>
                  <a:schemeClr val="tx1"/>
                </a:solidFill>
                <a:latin typeface="Times New Roman" panose="02020603050405020304" pitchFamily="18" charset="0"/>
                <a:cs typeface="Times New Roman" panose="02020603050405020304" pitchFamily="18" charset="0"/>
              </a:rPr>
              <a:t>.</a:t>
            </a:r>
          </a:p>
          <a:p>
            <a:pPr>
              <a:lnSpc>
                <a:spcPct val="150000"/>
              </a:lnSpc>
            </a:pPr>
            <a:endParaRPr lang="en-US" sz="175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FB27A30-F808-9708-1140-94A93B58FE1A}"/>
              </a:ext>
            </a:extLst>
          </p:cNvPr>
          <p:cNvSpPr>
            <a:spLocks noGrp="1"/>
          </p:cNvSpPr>
          <p:nvPr>
            <p:ph type="sldNum" sz="quarter" idx="12"/>
          </p:nvPr>
        </p:nvSpPr>
        <p:spPr/>
        <p:txBody>
          <a:bodyPr/>
          <a:lstStyle/>
          <a:p>
            <a:fld id="{4632659D-234F-475A-8574-18634DADFA41}" type="slidenum">
              <a:rPr lang="en-IN" smtClean="0"/>
              <a:t>12</a:t>
            </a:fld>
            <a:endParaRPr lang="en-IN" dirty="0"/>
          </a:p>
        </p:txBody>
      </p:sp>
    </p:spTree>
    <p:extLst>
      <p:ext uri="{BB962C8B-B14F-4D97-AF65-F5344CB8AC3E}">
        <p14:creationId xmlns:p14="http://schemas.microsoft.com/office/powerpoint/2010/main" val="293873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A14B1-E470-8211-E428-374C1AFB9935}"/>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AB00E70-A730-3380-3DBB-34871DADBAEA}"/>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7EDB7E56-C0F6-E71A-411E-AFF78596D01A}"/>
              </a:ext>
            </a:extLst>
          </p:cNvPr>
          <p:cNvSpPr txBox="1">
            <a:spLocks noChangeArrowheads="1"/>
          </p:cNvSpPr>
          <p:nvPr/>
        </p:nvSpPr>
        <p:spPr bwMode="auto">
          <a:xfrm>
            <a:off x="-296939" y="644844"/>
            <a:ext cx="1290423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METHODOLOGY (MACHINE LEARNING MODELS)</a:t>
            </a:r>
          </a:p>
        </p:txBody>
      </p:sp>
      <p:sp>
        <p:nvSpPr>
          <p:cNvPr id="7" name="TextBox 6">
            <a:extLst>
              <a:ext uri="{FF2B5EF4-FFF2-40B4-BE49-F238E27FC236}">
                <a16:creationId xmlns:a16="http://schemas.microsoft.com/office/drawing/2014/main" id="{4C85D785-5984-6305-C253-F2C0A767F085}"/>
              </a:ext>
            </a:extLst>
          </p:cNvPr>
          <p:cNvSpPr txBox="1"/>
          <p:nvPr/>
        </p:nvSpPr>
        <p:spPr>
          <a:xfrm>
            <a:off x="493272" y="1172439"/>
            <a:ext cx="11205457" cy="5131213"/>
          </a:xfrm>
          <a:prstGeom prst="rect">
            <a:avLst/>
          </a:prstGeom>
          <a:noFill/>
        </p:spPr>
        <p:txBody>
          <a:bodyPr wrap="square">
            <a:spAutoFit/>
          </a:bodyPr>
          <a:lstStyle/>
          <a:p>
            <a:pPr>
              <a:lnSpc>
                <a:spcPct val="150000"/>
              </a:lnSpc>
            </a:pPr>
            <a:r>
              <a:rPr lang="en-US" sz="1750" b="1" dirty="0">
                <a:solidFill>
                  <a:schemeClr val="tx1"/>
                </a:solidFill>
                <a:latin typeface="Times New Roman" panose="02020603050405020304" pitchFamily="18" charset="0"/>
                <a:cs typeface="Times New Roman" panose="02020603050405020304" pitchFamily="18" charset="0"/>
              </a:rPr>
              <a:t>Feature Extraction:-</a:t>
            </a:r>
            <a:endParaRPr lang="en-US" sz="1750" dirty="0">
              <a:solidFill>
                <a:schemeClr val="tx1"/>
              </a:solidFill>
              <a:latin typeface="Times New Roman" panose="02020603050405020304" pitchFamily="18" charset="0"/>
              <a:cs typeface="Times New Roman" panose="02020603050405020304" pitchFamily="18" charset="0"/>
            </a:endParaRPr>
          </a:p>
          <a:p>
            <a:pPr marL="342900" marR="88265" lvl="0" indent="-342900" algn="just">
              <a:lnSpc>
                <a:spcPct val="150000"/>
              </a:lnSpc>
              <a:spcBef>
                <a:spcPts val="810"/>
              </a:spcBef>
              <a:spcAft>
                <a:spcPts val="0"/>
              </a:spcAft>
              <a:tabLst>
                <a:tab pos="457200" algn="l"/>
              </a:tabLst>
            </a:pPr>
            <a:r>
              <a:rPr lang="en-US" sz="1750" b="1" dirty="0">
                <a:solidFill>
                  <a:schemeClr val="tx1"/>
                </a:solidFill>
                <a:latin typeface="Times New Roman" panose="02020603050405020304" pitchFamily="18" charset="0"/>
                <a:cs typeface="Times New Roman" panose="02020603050405020304" pitchFamily="18" charset="0"/>
              </a:rPr>
              <a:t>5. </a:t>
            </a:r>
            <a:r>
              <a:rPr lang="en-US" sz="1750" b="1" dirty="0" err="1">
                <a:solidFill>
                  <a:schemeClr val="tx1"/>
                </a:solidFill>
                <a:latin typeface="Times New Roman" panose="02020603050405020304" pitchFamily="18" charset="0"/>
                <a:cs typeface="Times New Roman" panose="02020603050405020304" pitchFamily="18" charset="0"/>
              </a:rPr>
              <a:t>Tonnetz</a:t>
            </a:r>
            <a:r>
              <a:rPr lang="en-US" sz="1750" b="1" dirty="0">
                <a:solidFill>
                  <a:schemeClr val="tx1"/>
                </a:solidFill>
                <a:latin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Times New Roman" panose="02020603050405020304" pitchFamily="18" charset="0"/>
              </a:rPr>
              <a:t>The </a:t>
            </a:r>
            <a:r>
              <a:rPr lang="en-IN" sz="1800" b="1" dirty="0" err="1">
                <a:effectLst/>
                <a:latin typeface="Times New Roman" panose="02020603050405020304" pitchFamily="18" charset="0"/>
                <a:ea typeface="Times New Roman" panose="02020603050405020304" pitchFamily="18" charset="0"/>
              </a:rPr>
              <a:t>tonnetz</a:t>
            </a:r>
            <a:r>
              <a:rPr lang="en-IN" sz="1800" dirty="0">
                <a:effectLst/>
                <a:latin typeface="Times New Roman" panose="02020603050405020304" pitchFamily="18" charset="0"/>
                <a:ea typeface="Times New Roman" panose="02020603050405020304" pitchFamily="18" charset="0"/>
              </a:rPr>
              <a:t> feature captures harmonic relationships in the speech signal, aiding in the detection of subtle tonal shifts associated with emotions such as sadness or happiness.</a:t>
            </a:r>
          </a:p>
          <a:p>
            <a:pPr marL="342900" marR="88265" lvl="0" indent="-342900" algn="just">
              <a:lnSpc>
                <a:spcPct val="150000"/>
              </a:lnSpc>
              <a:spcBef>
                <a:spcPts val="810"/>
              </a:spcBef>
              <a:spcAft>
                <a:spcPts val="0"/>
              </a:spcAft>
              <a:tabLst>
                <a:tab pos="457200" algn="l"/>
              </a:tabLst>
            </a:pPr>
            <a:endParaRPr lang="en-US" sz="1800" dirty="0">
              <a:effectLst/>
              <a:latin typeface="Times New Roman" panose="02020603050405020304" pitchFamily="18" charset="0"/>
              <a:ea typeface="Times New Roman" panose="02020603050405020304" pitchFamily="18" charset="0"/>
            </a:endParaRPr>
          </a:p>
          <a:p>
            <a:pPr>
              <a:lnSpc>
                <a:spcPct val="150000"/>
              </a:lnSpc>
            </a:pPr>
            <a:r>
              <a:rPr lang="en-US" sz="1750" b="1" dirty="0">
                <a:solidFill>
                  <a:schemeClr val="tx1"/>
                </a:solidFill>
                <a:latin typeface="Times New Roman" panose="02020603050405020304" pitchFamily="18" charset="0"/>
                <a:cs typeface="Times New Roman" panose="02020603050405020304" pitchFamily="18" charset="0"/>
              </a:rPr>
              <a:t>Model Training and Evaluation:-</a:t>
            </a:r>
            <a:endParaRPr lang="en-US" sz="1750" b="1" dirty="0">
              <a:latin typeface="Times New Roman" panose="02020603050405020304" pitchFamily="18" charset="0"/>
              <a:cs typeface="Times New Roman" panose="02020603050405020304" pitchFamily="18" charset="0"/>
            </a:endParaRPr>
          </a:p>
          <a:p>
            <a:pPr>
              <a:lnSpc>
                <a:spcPct val="150000"/>
              </a:lnSpc>
            </a:pPr>
            <a:r>
              <a:rPr lang="en-US" sz="1750" dirty="0">
                <a:solidFill>
                  <a:schemeClr val="tx1"/>
                </a:solidFill>
                <a:latin typeface="Times New Roman" panose="02020603050405020304" pitchFamily="18" charset="0"/>
                <a:cs typeface="Times New Roman" panose="02020603050405020304" pitchFamily="18" charset="0"/>
              </a:rPr>
              <a:t> Data Split:  80% Training, 20% Testing using </a:t>
            </a:r>
            <a:r>
              <a:rPr lang="en-US" sz="1750" dirty="0" err="1">
                <a:solidFill>
                  <a:schemeClr val="tx1"/>
                </a:solidFill>
                <a:latin typeface="Times New Roman" panose="02020603050405020304" pitchFamily="18" charset="0"/>
                <a:cs typeface="Times New Roman" panose="02020603050405020304" pitchFamily="18" charset="0"/>
              </a:rPr>
              <a:t>train_test_split</a:t>
            </a:r>
            <a:endParaRPr lang="en-US" sz="175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750" dirty="0">
                <a:solidFill>
                  <a:schemeClr val="tx1"/>
                </a:solidFill>
                <a:latin typeface="Times New Roman" panose="02020603050405020304" pitchFamily="18" charset="0"/>
                <a:cs typeface="Times New Roman" panose="02020603050405020304" pitchFamily="18" charset="0"/>
              </a:rPr>
              <a:t> </a:t>
            </a:r>
            <a:r>
              <a:rPr lang="en-US" sz="1750" b="1" dirty="0">
                <a:solidFill>
                  <a:schemeClr val="tx1"/>
                </a:solidFill>
                <a:latin typeface="Times New Roman" panose="02020603050405020304" pitchFamily="18" charset="0"/>
                <a:cs typeface="Times New Roman" panose="02020603050405020304" pitchFamily="18" charset="0"/>
              </a:rPr>
              <a:t>Algorithms Used:</a:t>
            </a:r>
          </a:p>
          <a:p>
            <a:pPr>
              <a:lnSpc>
                <a:spcPct val="150000"/>
              </a:lnSpc>
            </a:pPr>
            <a:r>
              <a:rPr lang="en-US" sz="1750" dirty="0">
                <a:latin typeface="Times New Roman" panose="02020603050405020304" pitchFamily="18" charset="0"/>
                <a:cs typeface="Times New Roman" panose="02020603050405020304" pitchFamily="18" charset="0"/>
              </a:rPr>
              <a:t>1. Decision Tree (56%)</a:t>
            </a:r>
            <a:endParaRPr lang="en-US" sz="1750" dirty="0">
              <a:solidFill>
                <a:schemeClr val="tx1"/>
              </a:solidFill>
              <a:latin typeface="Times New Roman" panose="02020603050405020304" pitchFamily="18" charset="0"/>
              <a:cs typeface="Times New Roman" panose="02020603050405020304" pitchFamily="18" charset="0"/>
            </a:endParaRPr>
          </a:p>
          <a:p>
            <a:pPr>
              <a:lnSpc>
                <a:spcPct val="150000"/>
              </a:lnSpc>
            </a:pPr>
            <a:r>
              <a:rPr lang="en-US" sz="1750" dirty="0">
                <a:latin typeface="Times New Roman" panose="02020603050405020304" pitchFamily="18" charset="0"/>
                <a:cs typeface="Times New Roman" panose="02020603050405020304" pitchFamily="18" charset="0"/>
              </a:rPr>
              <a:t>2</a:t>
            </a:r>
            <a:r>
              <a:rPr lang="en-US" sz="1750" dirty="0">
                <a:solidFill>
                  <a:schemeClr val="tx1"/>
                </a:solidFill>
                <a:latin typeface="Times New Roman" panose="02020603050405020304" pitchFamily="18" charset="0"/>
                <a:cs typeface="Times New Roman" panose="02020603050405020304" pitchFamily="18" charset="0"/>
              </a:rPr>
              <a:t>. Support Vector Machine (SVM) (Linear: 58%, Ploy: 36%)</a:t>
            </a:r>
          </a:p>
          <a:p>
            <a:pPr>
              <a:lnSpc>
                <a:spcPct val="150000"/>
              </a:lnSpc>
            </a:pPr>
            <a:r>
              <a:rPr lang="en-US" sz="1750" dirty="0">
                <a:latin typeface="Times New Roman" panose="02020603050405020304" pitchFamily="18" charset="0"/>
                <a:cs typeface="Times New Roman" panose="02020603050405020304" pitchFamily="18" charset="0"/>
              </a:rPr>
              <a:t>3</a:t>
            </a:r>
            <a:r>
              <a:rPr lang="en-US" sz="1750" dirty="0">
                <a:solidFill>
                  <a:schemeClr val="tx1"/>
                </a:solidFill>
                <a:latin typeface="Times New Roman" panose="02020603050405020304" pitchFamily="18" charset="0"/>
                <a:cs typeface="Times New Roman" panose="02020603050405020304" pitchFamily="18" charset="0"/>
              </a:rPr>
              <a:t>. Random Forest (RF)(82%)</a:t>
            </a:r>
          </a:p>
          <a:p>
            <a:pPr>
              <a:lnSpc>
                <a:spcPct val="150000"/>
              </a:lnSpc>
            </a:pPr>
            <a:r>
              <a:rPr lang="en-US" sz="1750" dirty="0">
                <a:latin typeface="Times New Roman" panose="02020603050405020304" pitchFamily="18" charset="0"/>
                <a:cs typeface="Times New Roman" panose="02020603050405020304" pitchFamily="18" charset="0"/>
              </a:rPr>
              <a:t>4</a:t>
            </a:r>
            <a:r>
              <a:rPr lang="en-US" sz="1750" dirty="0">
                <a:solidFill>
                  <a:schemeClr val="tx1"/>
                </a:solidFill>
                <a:latin typeface="Times New Roman" panose="02020603050405020304" pitchFamily="18" charset="0"/>
                <a:cs typeface="Times New Roman" panose="02020603050405020304" pitchFamily="18" charset="0"/>
              </a:rPr>
              <a:t>. Multi-Layer Perceptron (MLP)(66%)</a:t>
            </a:r>
          </a:p>
          <a:p>
            <a:pPr>
              <a:lnSpc>
                <a:spcPct val="150000"/>
              </a:lnSpc>
            </a:pPr>
            <a:r>
              <a:rPr lang="en-US" sz="1750" dirty="0">
                <a:latin typeface="Times New Roman" panose="02020603050405020304" pitchFamily="18" charset="0"/>
                <a:cs typeface="Times New Roman" panose="02020603050405020304" pitchFamily="18" charset="0"/>
              </a:rPr>
              <a:t>5</a:t>
            </a:r>
            <a:r>
              <a:rPr lang="en-US" sz="1750" dirty="0">
                <a:solidFill>
                  <a:schemeClr val="tx1"/>
                </a:solidFill>
                <a:latin typeface="Times New Roman" panose="02020603050405020304" pitchFamily="18" charset="0"/>
                <a:cs typeface="Times New Roman" panose="02020603050405020304" pitchFamily="18" charset="0"/>
              </a:rPr>
              <a:t>. K-Nearest Neighbors (KNN)(65%)</a:t>
            </a:r>
          </a:p>
        </p:txBody>
      </p:sp>
      <p:sp>
        <p:nvSpPr>
          <p:cNvPr id="4" name="Slide Number Placeholder 3">
            <a:extLst>
              <a:ext uri="{FF2B5EF4-FFF2-40B4-BE49-F238E27FC236}">
                <a16:creationId xmlns:a16="http://schemas.microsoft.com/office/drawing/2014/main" id="{5FB27A30-F808-9708-1140-94A93B58FE1A}"/>
              </a:ext>
            </a:extLst>
          </p:cNvPr>
          <p:cNvSpPr>
            <a:spLocks noGrp="1"/>
          </p:cNvSpPr>
          <p:nvPr>
            <p:ph type="sldNum" sz="quarter" idx="12"/>
          </p:nvPr>
        </p:nvSpPr>
        <p:spPr/>
        <p:txBody>
          <a:bodyPr/>
          <a:lstStyle/>
          <a:p>
            <a:fld id="{4632659D-234F-475A-8574-18634DADFA41}" type="slidenum">
              <a:rPr lang="en-IN" smtClean="0"/>
              <a:t>13</a:t>
            </a:fld>
            <a:endParaRPr lang="en-IN" dirty="0"/>
          </a:p>
        </p:txBody>
      </p:sp>
    </p:spTree>
    <p:extLst>
      <p:ext uri="{BB962C8B-B14F-4D97-AF65-F5344CB8AC3E}">
        <p14:creationId xmlns:p14="http://schemas.microsoft.com/office/powerpoint/2010/main" val="29593887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8E29F-C955-5FE9-B5BD-1E62AF214332}"/>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E0852E77-1584-AC6C-C590-CA1CFB666D90}"/>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269E1DD-E882-3843-4133-75BEF45E8A6A}"/>
              </a:ext>
            </a:extLst>
          </p:cNvPr>
          <p:cNvSpPr txBox="1">
            <a:spLocks noChangeArrowheads="1"/>
          </p:cNvSpPr>
          <p:nvPr/>
        </p:nvSpPr>
        <p:spPr bwMode="auto">
          <a:xfrm>
            <a:off x="-296939" y="644844"/>
            <a:ext cx="1290423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RESULTS</a:t>
            </a:r>
          </a:p>
        </p:txBody>
      </p:sp>
      <p:sp>
        <p:nvSpPr>
          <p:cNvPr id="4" name="Slide Number Placeholder 3">
            <a:extLst>
              <a:ext uri="{FF2B5EF4-FFF2-40B4-BE49-F238E27FC236}">
                <a16:creationId xmlns:a16="http://schemas.microsoft.com/office/drawing/2014/main" id="{BA7985BB-431B-2B05-CDCC-5A227007DFAE}"/>
              </a:ext>
            </a:extLst>
          </p:cNvPr>
          <p:cNvSpPr>
            <a:spLocks noGrp="1"/>
          </p:cNvSpPr>
          <p:nvPr>
            <p:ph type="sldNum" sz="quarter" idx="12"/>
          </p:nvPr>
        </p:nvSpPr>
        <p:spPr/>
        <p:txBody>
          <a:bodyPr/>
          <a:lstStyle/>
          <a:p>
            <a:fld id="{4632659D-234F-475A-8574-18634DADFA41}" type="slidenum">
              <a:rPr lang="en-IN" smtClean="0"/>
              <a:t>14</a:t>
            </a:fld>
            <a:endParaRPr lang="en-IN" dirty="0"/>
          </a:p>
        </p:txBody>
      </p:sp>
      <p:pic>
        <p:nvPicPr>
          <p:cNvPr id="2" name="Picture 1">
            <a:extLst>
              <a:ext uri="{FF2B5EF4-FFF2-40B4-BE49-F238E27FC236}">
                <a16:creationId xmlns:a16="http://schemas.microsoft.com/office/drawing/2014/main" id="{F1B45CB0-D4FF-2A0A-3EF7-DCC4274DB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232" y="1449798"/>
            <a:ext cx="4052850" cy="4802521"/>
          </a:xfrm>
          <a:prstGeom prst="rect">
            <a:avLst/>
          </a:prstGeom>
        </p:spPr>
      </p:pic>
      <p:sp>
        <p:nvSpPr>
          <p:cNvPr id="5" name="TextBox 4">
            <a:extLst>
              <a:ext uri="{FF2B5EF4-FFF2-40B4-BE49-F238E27FC236}">
                <a16:creationId xmlns:a16="http://schemas.microsoft.com/office/drawing/2014/main" id="{F8BE8723-0F9B-D1A3-1662-A07DB986ED56}"/>
              </a:ext>
            </a:extLst>
          </p:cNvPr>
          <p:cNvSpPr txBox="1"/>
          <p:nvPr/>
        </p:nvSpPr>
        <p:spPr>
          <a:xfrm>
            <a:off x="1498718" y="6330254"/>
            <a:ext cx="2414507"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SVM(POLY. KERNEL)</a:t>
            </a:r>
          </a:p>
        </p:txBody>
      </p:sp>
      <p:pic>
        <p:nvPicPr>
          <p:cNvPr id="6" name="Picture 5">
            <a:extLst>
              <a:ext uri="{FF2B5EF4-FFF2-40B4-BE49-F238E27FC236}">
                <a16:creationId xmlns:a16="http://schemas.microsoft.com/office/drawing/2014/main" id="{3BCB60E8-41CE-AC4F-CDC5-64DE7AFF2D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45624" y="1449798"/>
            <a:ext cx="3729317" cy="4949555"/>
          </a:xfrm>
          <a:prstGeom prst="rect">
            <a:avLst/>
          </a:prstGeom>
        </p:spPr>
      </p:pic>
      <p:sp>
        <p:nvSpPr>
          <p:cNvPr id="8" name="TextBox 7">
            <a:extLst>
              <a:ext uri="{FF2B5EF4-FFF2-40B4-BE49-F238E27FC236}">
                <a16:creationId xmlns:a16="http://schemas.microsoft.com/office/drawing/2014/main" id="{3A23F18E-ABBE-48B9-36D8-322F33669B0F}"/>
              </a:ext>
            </a:extLst>
          </p:cNvPr>
          <p:cNvSpPr txBox="1"/>
          <p:nvPr/>
        </p:nvSpPr>
        <p:spPr>
          <a:xfrm>
            <a:off x="7259911" y="6338604"/>
            <a:ext cx="2127505" cy="369332"/>
          </a:xfrm>
          <a:prstGeom prst="rect">
            <a:avLst/>
          </a:prstGeom>
          <a:noFill/>
        </p:spPr>
        <p:txBody>
          <a:bodyPr wrap="none" rtlCol="0">
            <a:spAutoFit/>
          </a:bodyPr>
          <a:lstStyle/>
          <a:p>
            <a:r>
              <a:rPr lang="en-IN" dirty="0">
                <a:latin typeface="Times New Roman" panose="02020603050405020304" pitchFamily="18" charset="0"/>
                <a:cs typeface="Times New Roman" panose="02020603050405020304" pitchFamily="18" charset="0"/>
              </a:rPr>
              <a:t>RANDOM FOREST</a:t>
            </a:r>
          </a:p>
        </p:txBody>
      </p:sp>
    </p:spTree>
    <p:extLst>
      <p:ext uri="{BB962C8B-B14F-4D97-AF65-F5344CB8AC3E}">
        <p14:creationId xmlns:p14="http://schemas.microsoft.com/office/powerpoint/2010/main" val="118324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8E29F-C955-5FE9-B5BD-1E62AF214332}"/>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E0852E77-1584-AC6C-C590-CA1CFB666D90}"/>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269E1DD-E882-3843-4133-75BEF45E8A6A}"/>
              </a:ext>
            </a:extLst>
          </p:cNvPr>
          <p:cNvSpPr txBox="1">
            <a:spLocks noChangeArrowheads="1"/>
          </p:cNvSpPr>
          <p:nvPr/>
        </p:nvSpPr>
        <p:spPr bwMode="auto">
          <a:xfrm>
            <a:off x="-296939" y="644844"/>
            <a:ext cx="1290423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RESULTS</a:t>
            </a:r>
          </a:p>
        </p:txBody>
      </p:sp>
      <p:sp>
        <p:nvSpPr>
          <p:cNvPr id="4" name="Slide Number Placeholder 3">
            <a:extLst>
              <a:ext uri="{FF2B5EF4-FFF2-40B4-BE49-F238E27FC236}">
                <a16:creationId xmlns:a16="http://schemas.microsoft.com/office/drawing/2014/main" id="{BA7985BB-431B-2B05-CDCC-5A227007DFAE}"/>
              </a:ext>
            </a:extLst>
          </p:cNvPr>
          <p:cNvSpPr>
            <a:spLocks noGrp="1"/>
          </p:cNvSpPr>
          <p:nvPr>
            <p:ph type="sldNum" sz="quarter" idx="12"/>
          </p:nvPr>
        </p:nvSpPr>
        <p:spPr/>
        <p:txBody>
          <a:bodyPr/>
          <a:lstStyle/>
          <a:p>
            <a:fld id="{4632659D-234F-475A-8574-18634DADFA41}" type="slidenum">
              <a:rPr lang="en-IN" smtClean="0"/>
              <a:t>15</a:t>
            </a:fld>
            <a:endParaRPr lang="en-IN" dirty="0"/>
          </a:p>
        </p:txBody>
      </p:sp>
      <p:pic>
        <p:nvPicPr>
          <p:cNvPr id="9" name="Picture 8" descr="A screenshot of a computer screen">
            <a:extLst>
              <a:ext uri="{FF2B5EF4-FFF2-40B4-BE49-F238E27FC236}">
                <a16:creationId xmlns:a16="http://schemas.microsoft.com/office/drawing/2014/main" id="{D21B50BB-4EFD-3CDD-795A-5E6392EFF4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8668" y="1325881"/>
            <a:ext cx="3717038" cy="5454411"/>
          </a:xfrm>
          <a:prstGeom prst="rect">
            <a:avLst/>
          </a:prstGeom>
        </p:spPr>
      </p:pic>
    </p:spTree>
    <p:extLst>
      <p:ext uri="{BB962C8B-B14F-4D97-AF65-F5344CB8AC3E}">
        <p14:creationId xmlns:p14="http://schemas.microsoft.com/office/powerpoint/2010/main" val="17657767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365754" y="644844"/>
            <a:ext cx="769264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FUTURE WORK AND SCOPE</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9" y="1192032"/>
            <a:ext cx="11038504" cy="3785652"/>
          </a:xfrm>
          <a:prstGeom prst="rect">
            <a:avLst/>
          </a:prstGeom>
          <a:noFill/>
        </p:spPr>
        <p:txBody>
          <a:bodyPr wrap="square">
            <a:spAutoFit/>
          </a:bodyPr>
          <a:lstStyle/>
          <a:p>
            <a:pPr algn="ctr"/>
            <a:endParaRPr lang="en-US" sz="2400" b="1" dirty="0">
              <a:latin typeface="Times New Roman" panose="02020603050405020304" pitchFamily="18" charset="0"/>
              <a:cs typeface="Times New Roman" panose="02020603050405020304" pitchFamily="18" charset="0"/>
            </a:endParaRPr>
          </a:p>
          <a:p>
            <a:pPr marL="457200" indent="-457200" algn="ctr">
              <a:buAutoNum type="arabicPeriod"/>
            </a:pPr>
            <a:endParaRPr lang="en-US" sz="2400" b="1" dirty="0">
              <a:solidFill>
                <a:schemeClr val="tx1"/>
              </a:solidFill>
              <a:latin typeface="Times New Roman" panose="02020603050405020304" pitchFamily="18" charset="0"/>
              <a:cs typeface="Times New Roman" panose="02020603050405020304" pitchFamily="18" charset="0"/>
            </a:endParaRPr>
          </a:p>
          <a:p>
            <a:pPr marL="457200" indent="-457200" algn="ctr">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ctr">
              <a:buAutoNum type="arabicPeriod"/>
            </a:pPr>
            <a:r>
              <a:rPr lang="en-US" sz="2400" b="1" dirty="0">
                <a:solidFill>
                  <a:schemeClr val="tx1"/>
                </a:solidFill>
                <a:latin typeface="Times New Roman" panose="02020603050405020304" pitchFamily="18" charset="0"/>
                <a:cs typeface="Times New Roman" panose="02020603050405020304" pitchFamily="18" charset="0"/>
              </a:rPr>
              <a:t>Collect more dataset and refine our model</a:t>
            </a:r>
          </a:p>
          <a:p>
            <a:pPr marL="457200" indent="-457200" algn="ctr">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ctr">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ctr">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ctr">
              <a:buAutoNum type="arabicPeriod"/>
            </a:pPr>
            <a:endParaRPr lang="en-US" sz="2400" b="1" dirty="0">
              <a:latin typeface="Times New Roman" panose="02020603050405020304" pitchFamily="18" charset="0"/>
              <a:cs typeface="Times New Roman" panose="02020603050405020304" pitchFamily="18" charset="0"/>
            </a:endParaRPr>
          </a:p>
          <a:p>
            <a:pPr marL="457200" indent="-457200" algn="ctr">
              <a:buAutoNum type="arabicPeriod"/>
            </a:pPr>
            <a:endParaRPr lang="en-US" sz="2400" b="1" dirty="0">
              <a:latin typeface="Times New Roman" panose="02020603050405020304" pitchFamily="18" charset="0"/>
              <a:cs typeface="Times New Roman" panose="02020603050405020304" pitchFamily="18" charset="0"/>
            </a:endParaRPr>
          </a:p>
          <a:p>
            <a:pPr algn="ctr"/>
            <a:r>
              <a:rPr lang="en-US" sz="2400" b="1" dirty="0">
                <a:latin typeface="Times New Roman" panose="02020603050405020304" pitchFamily="18" charset="0"/>
                <a:cs typeface="Times New Roman" panose="02020603050405020304" pitchFamily="18" charset="0"/>
              </a:rPr>
              <a:t>2. </a:t>
            </a:r>
            <a:r>
              <a:rPr lang="en-US" sz="2400" b="1" dirty="0">
                <a:solidFill>
                  <a:schemeClr val="tx1"/>
                </a:solidFill>
                <a:latin typeface="Times New Roman" panose="02020603050405020304" pitchFamily="18" charset="0"/>
                <a:cs typeface="Times New Roman" panose="02020603050405020304" pitchFamily="18" charset="0"/>
              </a:rPr>
              <a:t>Provide more emotions </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16</a:t>
            </a:fld>
            <a:endParaRPr lang="en-IN" dirty="0"/>
          </a:p>
        </p:txBody>
      </p:sp>
    </p:spTree>
    <p:extLst>
      <p:ext uri="{BB962C8B-B14F-4D97-AF65-F5344CB8AC3E}">
        <p14:creationId xmlns:p14="http://schemas.microsoft.com/office/powerpoint/2010/main" val="30780182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4539564" y="644844"/>
            <a:ext cx="323123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r>
              <a:rPr lang="en-US" sz="3200" dirty="0">
                <a:solidFill>
                  <a:schemeClr val="tx1"/>
                </a:solidFill>
              </a:rPr>
              <a:t>REFERENCES</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9" y="1325881"/>
            <a:ext cx="11038504" cy="4524315"/>
          </a:xfrm>
          <a:prstGeom prst="rect">
            <a:avLst/>
          </a:prstGeom>
          <a:noFill/>
        </p:spPr>
        <p:txBody>
          <a:bodyPr wrap="square">
            <a:spAutoFit/>
          </a:bodyPr>
          <a:lstStyle/>
          <a:p>
            <a:pPr marL="457200" indent="-457200">
              <a:buFont typeface="Arial" panose="020B0604020202020204" pitchFamily="34" charset="0"/>
              <a:buChar char="•"/>
            </a:pPr>
            <a:r>
              <a:rPr lang="en-IN" sz="2400" b="0" i="0" dirty="0">
                <a:solidFill>
                  <a:srgbClr val="333333"/>
                </a:solidFill>
                <a:effectLst/>
                <a:latin typeface="Times New Roman" panose="02020603050405020304" pitchFamily="18" charset="0"/>
                <a:cs typeface="Times New Roman" panose="02020603050405020304" pitchFamily="18" charset="0"/>
              </a:rPr>
              <a:t>Mehmet </a:t>
            </a:r>
            <a:r>
              <a:rPr lang="en-IN" sz="2400" b="0" i="0" dirty="0" err="1">
                <a:solidFill>
                  <a:srgbClr val="333333"/>
                </a:solidFill>
                <a:effectLst/>
                <a:latin typeface="Times New Roman" panose="02020603050405020304" pitchFamily="18" charset="0"/>
                <a:cs typeface="Times New Roman" panose="02020603050405020304" pitchFamily="18" charset="0"/>
              </a:rPr>
              <a:t>Berkehan</a:t>
            </a:r>
            <a:r>
              <a:rPr lang="en-IN" sz="2400" b="0" i="0" dirty="0">
                <a:solidFill>
                  <a:srgbClr val="333333"/>
                </a:solidFill>
                <a:effectLst/>
                <a:latin typeface="Times New Roman" panose="02020603050405020304" pitchFamily="18" charset="0"/>
                <a:cs typeface="Times New Roman" panose="02020603050405020304" pitchFamily="18" charset="0"/>
              </a:rPr>
              <a:t> </a:t>
            </a:r>
            <a:r>
              <a:rPr lang="en-IN" sz="2400" b="0" i="0" dirty="0" err="1">
                <a:solidFill>
                  <a:srgbClr val="333333"/>
                </a:solidFill>
                <a:effectLst/>
                <a:latin typeface="Times New Roman" panose="02020603050405020304" pitchFamily="18" charset="0"/>
                <a:cs typeface="Times New Roman" panose="02020603050405020304" pitchFamily="18" charset="0"/>
              </a:rPr>
              <a:t>Akçay</a:t>
            </a:r>
            <a:r>
              <a:rPr lang="en-IN" sz="2400" b="0" i="0" dirty="0">
                <a:solidFill>
                  <a:srgbClr val="333333"/>
                </a:solidFill>
                <a:effectLst/>
                <a:latin typeface="Times New Roman" panose="02020603050405020304" pitchFamily="18" charset="0"/>
                <a:cs typeface="Times New Roman" panose="02020603050405020304" pitchFamily="18" charset="0"/>
              </a:rPr>
              <a:t> and Kaya </a:t>
            </a:r>
            <a:r>
              <a:rPr lang="en-IN" sz="2400" b="0" i="0" dirty="0" err="1">
                <a:solidFill>
                  <a:srgbClr val="333333"/>
                </a:solidFill>
                <a:effectLst/>
                <a:latin typeface="Times New Roman" panose="02020603050405020304" pitchFamily="18" charset="0"/>
                <a:cs typeface="Times New Roman" panose="02020603050405020304" pitchFamily="18" charset="0"/>
              </a:rPr>
              <a:t>Oğuz</a:t>
            </a:r>
            <a:r>
              <a:rPr lang="en-IN" sz="2400" b="0" i="0" dirty="0">
                <a:solidFill>
                  <a:srgbClr val="333333"/>
                </a:solidFill>
                <a:effectLst/>
                <a:latin typeface="Times New Roman" panose="02020603050405020304" pitchFamily="18" charset="0"/>
                <a:cs typeface="Times New Roman" panose="02020603050405020304" pitchFamily="18" charset="0"/>
              </a:rPr>
              <a:t>, "Speech emotion recognition: Emotional models databases features;. preprocessing methods supporting modalities and </a:t>
            </a:r>
            <a:r>
              <a:rPr lang="en-IN" sz="2400" b="0" i="0" dirty="0" err="1">
                <a:solidFill>
                  <a:srgbClr val="333333"/>
                </a:solidFill>
                <a:effectLst/>
                <a:latin typeface="Times New Roman" panose="02020603050405020304" pitchFamily="18" charset="0"/>
                <a:cs typeface="Times New Roman" panose="02020603050405020304" pitchFamily="18" charset="0"/>
              </a:rPr>
              <a:t>classiriers</a:t>
            </a:r>
            <a:r>
              <a:rPr lang="en-IN" sz="2400" b="0" i="0" dirty="0">
                <a:solidFill>
                  <a:srgbClr val="333333"/>
                </a:solidFill>
                <a:effectLst/>
                <a:latin typeface="Times New Roman" panose="02020603050405020304" pitchFamily="18" charset="0"/>
                <a:cs typeface="Times New Roman" panose="02020603050405020304" pitchFamily="18" charset="0"/>
              </a:rPr>
              <a:t>", </a:t>
            </a:r>
            <a:r>
              <a:rPr lang="en-IN" sz="2400" b="0" i="1" dirty="0">
                <a:solidFill>
                  <a:srgbClr val="333333"/>
                </a:solidFill>
                <a:effectLst/>
                <a:latin typeface="Times New Roman" panose="02020603050405020304" pitchFamily="18" charset="0"/>
                <a:cs typeface="Times New Roman" panose="02020603050405020304" pitchFamily="18" charset="0"/>
              </a:rPr>
              <a:t>Speech Communication</a:t>
            </a:r>
            <a:r>
              <a:rPr lang="en-IN" sz="2400" b="0" i="0" dirty="0">
                <a:solidFill>
                  <a:srgbClr val="333333"/>
                </a:solidFill>
                <a:effectLst/>
                <a:latin typeface="Times New Roman" panose="02020603050405020304" pitchFamily="18" charset="0"/>
                <a:cs typeface="Times New Roman" panose="02020603050405020304" pitchFamily="18" charset="0"/>
              </a:rPr>
              <a:t>, vol. 116, pp. 56-76, 2020.</a:t>
            </a:r>
          </a:p>
          <a:p>
            <a:pPr marL="457200" indent="-457200">
              <a:buFont typeface="Arial" panose="020B0604020202020204" pitchFamily="34" charset="0"/>
              <a:buChar char="•"/>
            </a:pPr>
            <a:endParaRPr lang="en-GB" sz="2400"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400" b="0" i="0" dirty="0">
                <a:solidFill>
                  <a:srgbClr val="333333"/>
                </a:solidFill>
                <a:effectLst/>
                <a:latin typeface="Times New Roman" panose="02020603050405020304" pitchFamily="18" charset="0"/>
                <a:cs typeface="Times New Roman" panose="02020603050405020304" pitchFamily="18" charset="0"/>
              </a:rPr>
              <a:t>Björn W. Schuller, "Speech emotion recognition: Two decades in a nutshell benchmarks; and on going trends", </a:t>
            </a:r>
            <a:r>
              <a:rPr lang="en-US" sz="2400" b="0" i="1" dirty="0">
                <a:solidFill>
                  <a:srgbClr val="333333"/>
                </a:solidFill>
                <a:effectLst/>
                <a:latin typeface="Times New Roman" panose="02020603050405020304" pitchFamily="18" charset="0"/>
                <a:cs typeface="Times New Roman" panose="02020603050405020304" pitchFamily="18" charset="0"/>
              </a:rPr>
              <a:t>Communications of the ACM61</a:t>
            </a:r>
            <a:r>
              <a:rPr lang="en-US" sz="2400" b="0" i="0" dirty="0">
                <a:solidFill>
                  <a:srgbClr val="333333"/>
                </a:solidFill>
                <a:effectLst/>
                <a:latin typeface="Times New Roman" panose="02020603050405020304" pitchFamily="18" charset="0"/>
                <a:cs typeface="Times New Roman" panose="02020603050405020304" pitchFamily="18" charset="0"/>
              </a:rPr>
              <a:t>, no. 5, pp. 90-99, 2018.</a:t>
            </a:r>
            <a:r>
              <a:rPr lang="en-GB" sz="2400" dirty="0">
                <a:solidFill>
                  <a:schemeClr val="tx1"/>
                </a:solidFill>
                <a:latin typeface="Times New Roman" panose="02020603050405020304" pitchFamily="18" charset="0"/>
                <a:cs typeface="Times New Roman" panose="02020603050405020304" pitchFamily="18" charset="0"/>
              </a:rPr>
              <a:t> </a:t>
            </a:r>
          </a:p>
          <a:p>
            <a:pPr marL="457200" indent="-457200">
              <a:buFont typeface="Arial" panose="020B0604020202020204" pitchFamily="34" charset="0"/>
              <a:buChar char="•"/>
            </a:pPr>
            <a:endParaRPr lang="en-GB" sz="2400"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b="0" i="0" dirty="0">
                <a:solidFill>
                  <a:srgbClr val="333333"/>
                </a:solidFill>
                <a:effectLst/>
                <a:latin typeface="Times New Roman" panose="02020603050405020304" pitchFamily="18" charset="0"/>
                <a:cs typeface="Times New Roman" panose="02020603050405020304" pitchFamily="18" charset="0"/>
              </a:rPr>
              <a:t>Cowie Roddy, Ellen Douglas-Cowie, Nicolas </a:t>
            </a:r>
            <a:r>
              <a:rPr lang="en-IN" sz="2400" b="0" i="0" dirty="0" err="1">
                <a:solidFill>
                  <a:srgbClr val="333333"/>
                </a:solidFill>
                <a:effectLst/>
                <a:latin typeface="Times New Roman" panose="02020603050405020304" pitchFamily="18" charset="0"/>
                <a:cs typeface="Times New Roman" panose="02020603050405020304" pitchFamily="18" charset="0"/>
              </a:rPr>
              <a:t>Tsapatsoulis</a:t>
            </a:r>
            <a:r>
              <a:rPr lang="en-IN" sz="2400" b="0" i="0" dirty="0">
                <a:solidFill>
                  <a:srgbClr val="333333"/>
                </a:solidFill>
                <a:effectLst/>
                <a:latin typeface="Times New Roman" panose="02020603050405020304" pitchFamily="18" charset="0"/>
                <a:cs typeface="Times New Roman" panose="02020603050405020304" pitchFamily="18" charset="0"/>
              </a:rPr>
              <a:t>, George </a:t>
            </a:r>
            <a:r>
              <a:rPr lang="en-IN" sz="2400" b="0" i="0" dirty="0" err="1">
                <a:solidFill>
                  <a:srgbClr val="333333"/>
                </a:solidFill>
                <a:effectLst/>
                <a:latin typeface="Times New Roman" panose="02020603050405020304" pitchFamily="18" charset="0"/>
                <a:cs typeface="Times New Roman" panose="02020603050405020304" pitchFamily="18" charset="0"/>
              </a:rPr>
              <a:t>Votsis</a:t>
            </a:r>
            <a:r>
              <a:rPr lang="en-IN" sz="2400" b="0" i="0" dirty="0">
                <a:solidFill>
                  <a:srgbClr val="333333"/>
                </a:solidFill>
                <a:effectLst/>
                <a:latin typeface="Times New Roman" panose="02020603050405020304" pitchFamily="18" charset="0"/>
                <a:cs typeface="Times New Roman" panose="02020603050405020304" pitchFamily="18" charset="0"/>
              </a:rPr>
              <a:t>, Stefanos </a:t>
            </a:r>
            <a:r>
              <a:rPr lang="en-IN" sz="2400" b="0" i="0" dirty="0" err="1">
                <a:solidFill>
                  <a:srgbClr val="333333"/>
                </a:solidFill>
                <a:effectLst/>
                <a:latin typeface="Times New Roman" panose="02020603050405020304" pitchFamily="18" charset="0"/>
                <a:cs typeface="Times New Roman" panose="02020603050405020304" pitchFamily="18" charset="0"/>
              </a:rPr>
              <a:t>Kollias</a:t>
            </a:r>
            <a:r>
              <a:rPr lang="en-IN" sz="2400" b="0" i="0" dirty="0">
                <a:solidFill>
                  <a:srgbClr val="333333"/>
                </a:solidFill>
                <a:effectLst/>
                <a:latin typeface="Times New Roman" panose="02020603050405020304" pitchFamily="18" charset="0"/>
                <a:cs typeface="Times New Roman" panose="02020603050405020304" pitchFamily="18" charset="0"/>
              </a:rPr>
              <a:t>, Winfried </a:t>
            </a:r>
            <a:r>
              <a:rPr lang="en-IN" sz="2400" b="0" i="0" dirty="0" err="1">
                <a:solidFill>
                  <a:srgbClr val="333333"/>
                </a:solidFill>
                <a:effectLst/>
                <a:latin typeface="Times New Roman" panose="02020603050405020304" pitchFamily="18" charset="0"/>
                <a:cs typeface="Times New Roman" panose="02020603050405020304" pitchFamily="18" charset="0"/>
              </a:rPr>
              <a:t>Fellenz</a:t>
            </a:r>
            <a:r>
              <a:rPr lang="en-IN" sz="2400" b="0" i="0" dirty="0">
                <a:solidFill>
                  <a:srgbClr val="333333"/>
                </a:solidFill>
                <a:effectLst/>
                <a:latin typeface="Times New Roman" panose="02020603050405020304" pitchFamily="18" charset="0"/>
                <a:cs typeface="Times New Roman" panose="02020603050405020304" pitchFamily="18" charset="0"/>
              </a:rPr>
              <a:t>, et al., "Emotion recognition in human -computer interaction", </a:t>
            </a:r>
            <a:r>
              <a:rPr lang="en-IN" sz="2400" b="0" i="1" dirty="0">
                <a:solidFill>
                  <a:srgbClr val="333333"/>
                </a:solidFill>
                <a:effectLst/>
                <a:latin typeface="Times New Roman" panose="02020603050405020304" pitchFamily="18" charset="0"/>
                <a:cs typeface="Times New Roman" panose="02020603050405020304" pitchFamily="18" charset="0"/>
              </a:rPr>
              <a:t>IEEE Signal processing magazine</a:t>
            </a:r>
            <a:r>
              <a:rPr lang="en-IN" sz="2400" b="0" i="0" dirty="0">
                <a:solidFill>
                  <a:srgbClr val="333333"/>
                </a:solidFill>
                <a:effectLst/>
                <a:latin typeface="Times New Roman" panose="02020603050405020304" pitchFamily="18" charset="0"/>
                <a:cs typeface="Times New Roman" panose="02020603050405020304" pitchFamily="18" charset="0"/>
              </a:rPr>
              <a:t>, vol. 18, no. 1, pp. 32-80, 2001.</a:t>
            </a:r>
          </a:p>
          <a:p>
            <a:pPr marL="457200" indent="-457200">
              <a:buFont typeface="Arial" panose="020B0604020202020204" pitchFamily="34" charset="0"/>
              <a:buChar char="•"/>
            </a:pPr>
            <a:endParaRPr lang="en-GB"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17</a:t>
            </a:fld>
            <a:endParaRPr lang="en-IN"/>
          </a:p>
        </p:txBody>
      </p:sp>
    </p:spTree>
    <p:extLst>
      <p:ext uri="{BB962C8B-B14F-4D97-AF65-F5344CB8AC3E}">
        <p14:creationId xmlns:p14="http://schemas.microsoft.com/office/powerpoint/2010/main" val="2751650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4DA529F-27B9-F421-DD77-046E10662DC7}"/>
              </a:ext>
            </a:extLst>
          </p:cNvPr>
          <p:cNvSpPr>
            <a:spLocks noGrp="1"/>
          </p:cNvSpPr>
          <p:nvPr>
            <p:ph idx="1"/>
          </p:nvPr>
        </p:nvSpPr>
        <p:spPr>
          <a:xfrm>
            <a:off x="838200" y="447869"/>
            <a:ext cx="10515600" cy="5729094"/>
          </a:xfrm>
        </p:spPr>
        <p:txBody>
          <a:bodyPr anchor="ctr">
            <a:normAutofit/>
          </a:bodyPr>
          <a:lstStyle/>
          <a:p>
            <a:pPr marL="0" indent="0" algn="ctr">
              <a:buNone/>
            </a:pPr>
            <a:r>
              <a:rPr lang="en-IN" sz="9600" dirty="0"/>
              <a:t>THANK YOU</a:t>
            </a:r>
          </a:p>
        </p:txBody>
      </p:sp>
      <p:sp>
        <p:nvSpPr>
          <p:cNvPr id="4" name="Slide Number Placeholder 3">
            <a:extLst>
              <a:ext uri="{FF2B5EF4-FFF2-40B4-BE49-F238E27FC236}">
                <a16:creationId xmlns:a16="http://schemas.microsoft.com/office/drawing/2014/main" id="{AFF7DDE2-FADB-D0C7-320A-56D0E9DDBBE7}"/>
              </a:ext>
            </a:extLst>
          </p:cNvPr>
          <p:cNvSpPr>
            <a:spLocks noGrp="1"/>
          </p:cNvSpPr>
          <p:nvPr>
            <p:ph type="sldNum" sz="quarter" idx="12"/>
          </p:nvPr>
        </p:nvSpPr>
        <p:spPr/>
        <p:txBody>
          <a:bodyPr/>
          <a:lstStyle/>
          <a:p>
            <a:fld id="{4632659D-234F-475A-8574-18634DADFA41}" type="slidenum">
              <a:rPr lang="en-IN" smtClean="0"/>
              <a:t>18</a:t>
            </a:fld>
            <a:endParaRPr lang="en-IN"/>
          </a:p>
        </p:txBody>
      </p:sp>
    </p:spTree>
    <p:extLst>
      <p:ext uri="{BB962C8B-B14F-4D97-AF65-F5344CB8AC3E}">
        <p14:creationId xmlns:p14="http://schemas.microsoft.com/office/powerpoint/2010/main" val="1612051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4455813" y="568122"/>
            <a:ext cx="67818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r>
              <a:rPr lang="en-US" sz="4000" dirty="0">
                <a:solidFill>
                  <a:schemeClr val="tx1"/>
                </a:solidFill>
              </a:rPr>
              <a:t>OUTLINE</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9" y="1325881"/>
            <a:ext cx="11038504" cy="3046988"/>
          </a:xfrm>
          <a:prstGeom prst="rect">
            <a:avLst/>
          </a:prstGeom>
          <a:noFill/>
        </p:spPr>
        <p:txBody>
          <a:bodyPr wrap="square">
            <a:spAutoFit/>
          </a:bodyPr>
          <a:lstStyle/>
          <a:p>
            <a:pPr marL="457200" indent="-4572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Introduction</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Abstract</a:t>
            </a: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Methodology</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Results</a:t>
            </a:r>
            <a:endParaRPr lang="en-US" sz="3200" dirty="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Future Work and Scop</a:t>
            </a:r>
            <a:r>
              <a:rPr lang="en-US" sz="3200" dirty="0">
                <a:solidFill>
                  <a:schemeClr val="tx1"/>
                </a:solidFill>
                <a:latin typeface="Times New Roman" panose="02020603050405020304" pitchFamily="18" charset="0"/>
                <a:cs typeface="Times New Roman" panose="02020603050405020304" pitchFamily="18" charset="0"/>
              </a:rPr>
              <a:t>e</a:t>
            </a:r>
          </a:p>
          <a:p>
            <a:pPr marL="457200" indent="-457200">
              <a:buFont typeface="Arial" panose="020B0604020202020204" pitchFamily="34" charset="0"/>
              <a:buChar char="•"/>
            </a:pPr>
            <a:r>
              <a:rPr lang="en-US" sz="3200" dirty="0">
                <a:solidFill>
                  <a:schemeClr val="tx1"/>
                </a:solidFill>
                <a:latin typeface="Times New Roman" panose="02020603050405020304" pitchFamily="18" charset="0"/>
                <a:cs typeface="Times New Roman" panose="02020603050405020304" pitchFamily="18" charset="0"/>
              </a:rPr>
              <a:t>References</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2</a:t>
            </a:fld>
            <a:endParaRPr lang="en-IN" dirty="0"/>
          </a:p>
        </p:txBody>
      </p:sp>
    </p:spTree>
    <p:extLst>
      <p:ext uri="{BB962C8B-B14F-4D97-AF65-F5344CB8AC3E}">
        <p14:creationId xmlns:p14="http://schemas.microsoft.com/office/powerpoint/2010/main" val="136276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375086" y="644844"/>
            <a:ext cx="67818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INTRODUCTION</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9" y="1325881"/>
            <a:ext cx="11038504" cy="4524315"/>
          </a:xfrm>
          <a:prstGeom prst="rect">
            <a:avLst/>
          </a:prstGeom>
          <a:noFill/>
        </p:spPr>
        <p:txBody>
          <a:bodyPr wrap="square">
            <a:spAutoFit/>
          </a:bodyPr>
          <a:lstStyle/>
          <a:p>
            <a:r>
              <a:rPr lang="en-US" sz="2400" dirty="0">
                <a:solidFill>
                  <a:schemeClr val="tx1"/>
                </a:solidFill>
                <a:latin typeface="Times New Roman" panose="02020603050405020304" pitchFamily="18" charset="0"/>
                <a:cs typeface="Times New Roman" panose="02020603050405020304" pitchFamily="18" charset="0"/>
              </a:rPr>
              <a:t>Speech is a </a:t>
            </a:r>
            <a:r>
              <a:rPr lang="en-US" sz="2400" dirty="0" err="1">
                <a:solidFill>
                  <a:schemeClr val="tx1"/>
                </a:solidFill>
                <a:latin typeface="Times New Roman" panose="02020603050405020304" pitchFamily="18" charset="0"/>
                <a:cs typeface="Times New Roman" panose="02020603050405020304" pitchFamily="18" charset="0"/>
              </a:rPr>
              <a:t>vocalised</a:t>
            </a:r>
            <a:r>
              <a:rPr lang="en-US" sz="2400" dirty="0">
                <a:solidFill>
                  <a:schemeClr val="tx1"/>
                </a:solidFill>
                <a:latin typeface="Times New Roman" panose="02020603050405020304" pitchFamily="18" charset="0"/>
                <a:cs typeface="Times New Roman" panose="02020603050405020304" pitchFamily="18" charset="0"/>
              </a:rPr>
              <a:t> mode of human interactions. It is the ability to express thoughts and feelings by spoken language. Emotions depict various states of the nervous system Mood, temperament, personality, disposition, inventiveness, and motivation are frequently entwined with emotions. Speech frequently contains emotion, which can be communicated in a variety of ways. The inability to </a:t>
            </a:r>
            <a:r>
              <a:rPr lang="en-US" sz="2400" dirty="0" err="1">
                <a:solidFill>
                  <a:schemeClr val="tx1"/>
                </a:solidFill>
                <a:latin typeface="Times New Roman" panose="02020603050405020304" pitchFamily="18" charset="0"/>
                <a:cs typeface="Times New Roman" panose="02020603050405020304" pitchFamily="18" charset="0"/>
              </a:rPr>
              <a:t>recognise</a:t>
            </a:r>
            <a:r>
              <a:rPr lang="en-US" sz="2400" dirty="0">
                <a:solidFill>
                  <a:schemeClr val="tx1"/>
                </a:solidFill>
                <a:latin typeface="Times New Roman" panose="02020603050405020304" pitchFamily="18" charset="0"/>
                <a:cs typeface="Times New Roman" panose="02020603050405020304" pitchFamily="18" charset="0"/>
              </a:rPr>
              <a:t> someone's emotions in a certain circumstance may disrupt the communication process. As a result, identifying emotion is essential.</a:t>
            </a:r>
          </a:p>
          <a:p>
            <a:endParaRPr lang="en-US" sz="2400" dirty="0">
              <a:solidFill>
                <a:schemeClr val="tx1"/>
              </a:solidFill>
              <a:latin typeface="Times New Roman" panose="02020603050405020304" pitchFamily="18" charset="0"/>
              <a:cs typeface="Times New Roman" panose="02020603050405020304" pitchFamily="18" charset="0"/>
            </a:endParaRPr>
          </a:p>
          <a:p>
            <a:r>
              <a:rPr lang="en-US" sz="2400" dirty="0">
                <a:solidFill>
                  <a:schemeClr val="tx1"/>
                </a:solidFill>
                <a:latin typeface="Times New Roman" panose="02020603050405020304" pitchFamily="18" charset="0"/>
                <a:cs typeface="Times New Roman" panose="02020603050405020304" pitchFamily="18" charset="0"/>
              </a:rPr>
              <a:t>Since emotions assist in mutual understanding of what is being communicated, it is only logical to extend this comprehension to machines. Though it is quite challenging for a machine to develop this kind of perception because it is unable to discern emotion from spoken words.</a:t>
            </a: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3</a:t>
            </a:fld>
            <a:endParaRPr lang="en-IN" dirty="0"/>
          </a:p>
        </p:txBody>
      </p:sp>
    </p:spTree>
    <p:extLst>
      <p:ext uri="{BB962C8B-B14F-4D97-AF65-F5344CB8AC3E}">
        <p14:creationId xmlns:p14="http://schemas.microsoft.com/office/powerpoint/2010/main" val="3077567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375086" y="644844"/>
            <a:ext cx="6781800"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ABSTRACT</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9" y="1325881"/>
            <a:ext cx="11038504" cy="5011949"/>
          </a:xfrm>
          <a:prstGeom prst="rect">
            <a:avLst/>
          </a:prstGeom>
          <a:noFill/>
        </p:spPr>
        <p:txBody>
          <a:bodyPr wrap="square">
            <a:spAutoFit/>
          </a:bodyPr>
          <a:lstStyle/>
          <a:p>
            <a:pPr>
              <a:lnSpc>
                <a:spcPct val="150000"/>
              </a:lnSpc>
            </a:pPr>
            <a:r>
              <a:rPr lang="en-US" sz="2400" dirty="0">
                <a:solidFill>
                  <a:schemeClr val="tx1"/>
                </a:solidFill>
                <a:latin typeface="Times New Roman" panose="02020603050405020304" pitchFamily="18" charset="0"/>
                <a:cs typeface="Times New Roman" panose="02020603050405020304" pitchFamily="18" charset="0"/>
              </a:rPr>
              <a:t>Emotions are states of the nervous system that are connected to thoughts, sensations, </a:t>
            </a:r>
            <a:r>
              <a:rPr lang="en-US" sz="2400" dirty="0" err="1">
                <a:solidFill>
                  <a:schemeClr val="tx1"/>
                </a:solidFill>
                <a:latin typeface="Times New Roman" panose="02020603050405020304" pitchFamily="18" charset="0"/>
                <a:cs typeface="Times New Roman" panose="02020603050405020304" pitchFamily="18" charset="0"/>
              </a:rPr>
              <a:t>behavioural</a:t>
            </a:r>
            <a:r>
              <a:rPr lang="en-US" sz="2400" dirty="0">
                <a:solidFill>
                  <a:schemeClr val="tx1"/>
                </a:solidFill>
                <a:latin typeface="Times New Roman" panose="02020603050405020304" pitchFamily="18" charset="0"/>
                <a:cs typeface="Times New Roman" panose="02020603050405020304" pitchFamily="18" charset="0"/>
              </a:rPr>
              <a:t> reactions, and varying degrees of pleasure or annoyance. Failure to </a:t>
            </a:r>
            <a:r>
              <a:rPr lang="en-US" sz="2400" dirty="0" err="1">
                <a:solidFill>
                  <a:schemeClr val="tx1"/>
                </a:solidFill>
                <a:latin typeface="Times New Roman" panose="02020603050405020304" pitchFamily="18" charset="0"/>
                <a:cs typeface="Times New Roman" panose="02020603050405020304" pitchFamily="18" charset="0"/>
              </a:rPr>
              <a:t>recognise</a:t>
            </a:r>
            <a:r>
              <a:rPr lang="en-US" sz="2400" dirty="0">
                <a:solidFill>
                  <a:schemeClr val="tx1"/>
                </a:solidFill>
                <a:latin typeface="Times New Roman" panose="02020603050405020304" pitchFamily="18" charset="0"/>
                <a:cs typeface="Times New Roman" panose="02020603050405020304" pitchFamily="18" charset="0"/>
              </a:rPr>
              <a:t> emotions may result in communication failure. As a result, identifying emotion becomes crucial. Also, worldwide a total of about 577.8 million people speaks Hindi. Thus, this Speech Emotion Recognition system aims to detect emotion from Hindi audio. Here, the approach used is to extract audio-based</a:t>
            </a:r>
            <a:r>
              <a:rPr lang="en-US" sz="2400" dirty="0">
                <a:latin typeface="Times New Roman" panose="02020603050405020304" pitchFamily="18" charset="0"/>
                <a:cs typeface="Times New Roman" panose="02020603050405020304" pitchFamily="18" charset="0"/>
              </a:rPr>
              <a:t> </a:t>
            </a:r>
            <a:r>
              <a:rPr lang="en-US" sz="2400" dirty="0">
                <a:solidFill>
                  <a:schemeClr val="tx1"/>
                </a:solidFill>
                <a:latin typeface="Times New Roman" panose="02020603050405020304" pitchFamily="18" charset="0"/>
                <a:cs typeface="Times New Roman" panose="02020603050405020304" pitchFamily="18" charset="0"/>
              </a:rPr>
              <a:t>features from the input audio speech to detect emotion. Experimentation is done with several machine learning algorithms like Decision Tree, Support Vector Machine(SVM), Random Forest(RF),</a:t>
            </a:r>
          </a:p>
          <a:p>
            <a:pPr>
              <a:lnSpc>
                <a:spcPct val="150000"/>
              </a:lnSpc>
            </a:pPr>
            <a:r>
              <a:rPr lang="en-US" sz="2400" dirty="0">
                <a:latin typeface="Times New Roman" panose="02020603050405020304" pitchFamily="18" charset="0"/>
                <a:cs typeface="Times New Roman" panose="02020603050405020304" pitchFamily="18" charset="0"/>
              </a:rPr>
              <a:t>Multi-Layer Perceptron(MLP), K-Nearest </a:t>
            </a:r>
            <a:r>
              <a:rPr lang="en-US" sz="2400" dirty="0" err="1">
                <a:latin typeface="Times New Roman" panose="02020603050405020304" pitchFamily="18" charset="0"/>
                <a:cs typeface="Times New Roman" panose="02020603050405020304" pitchFamily="18" charset="0"/>
              </a:rPr>
              <a:t>Neighbours</a:t>
            </a:r>
            <a:r>
              <a:rPr lang="en-US" sz="2400" dirty="0">
                <a:latin typeface="Times New Roman" panose="02020603050405020304" pitchFamily="18" charset="0"/>
                <a:cs typeface="Times New Roman" panose="02020603050405020304" pitchFamily="18" charset="0"/>
              </a:rPr>
              <a:t>(KNN).</a:t>
            </a: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4</a:t>
            </a:fld>
            <a:endParaRPr lang="en-IN" dirty="0"/>
          </a:p>
        </p:txBody>
      </p:sp>
    </p:spTree>
    <p:extLst>
      <p:ext uri="{BB962C8B-B14F-4D97-AF65-F5344CB8AC3E}">
        <p14:creationId xmlns:p14="http://schemas.microsoft.com/office/powerpoint/2010/main" val="2123602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375086" y="644844"/>
            <a:ext cx="7142138"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rm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a:solidFill>
                  <a:schemeClr val="tx1"/>
                </a:solidFill>
              </a:rPr>
              <a:t>METHODOLOGY </a:t>
            </a:r>
            <a:endParaRPr lang="en-US" sz="3200" dirty="0">
              <a:solidFill>
                <a:schemeClr val="tx1"/>
              </a:solidFill>
            </a:endParaRP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5</a:t>
            </a:fld>
            <a:endParaRPr lang="en-IN" dirty="0"/>
          </a:p>
        </p:txBody>
      </p:sp>
      <p:pic>
        <p:nvPicPr>
          <p:cNvPr id="6" name="Picture 5">
            <a:extLst>
              <a:ext uri="{FF2B5EF4-FFF2-40B4-BE49-F238E27FC236}">
                <a16:creationId xmlns:a16="http://schemas.microsoft.com/office/drawing/2014/main" id="{9B384020-B27A-E0B5-FFDB-8DBA41D44719}"/>
              </a:ext>
            </a:extLst>
          </p:cNvPr>
          <p:cNvPicPr>
            <a:picLocks noChangeAspect="1"/>
          </p:cNvPicPr>
          <p:nvPr/>
        </p:nvPicPr>
        <p:blipFill>
          <a:blip r:embed="rId2"/>
          <a:stretch>
            <a:fillRect/>
          </a:stretch>
        </p:blipFill>
        <p:spPr>
          <a:xfrm>
            <a:off x="3407165" y="1252424"/>
            <a:ext cx="5127235" cy="5469052"/>
          </a:xfrm>
          <a:prstGeom prst="rect">
            <a:avLst/>
          </a:prstGeom>
        </p:spPr>
      </p:pic>
    </p:spTree>
    <p:extLst>
      <p:ext uri="{BB962C8B-B14F-4D97-AF65-F5344CB8AC3E}">
        <p14:creationId xmlns:p14="http://schemas.microsoft.com/office/powerpoint/2010/main" val="231162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96939" y="644844"/>
            <a:ext cx="1290423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METHODOLOGY (MACHINE LEARNING MODELS)</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8" y="1325880"/>
            <a:ext cx="11248677" cy="4468980"/>
          </a:xfrm>
          <a:prstGeom prst="rect">
            <a:avLst/>
          </a:prstGeom>
          <a:noFill/>
        </p:spPr>
        <p:txBody>
          <a:bodyPr wrap="square">
            <a:spAutoFit/>
          </a:bodyPr>
          <a:lstStyle/>
          <a:p>
            <a:pPr>
              <a:lnSpc>
                <a:spcPct val="150000"/>
              </a:lnSpc>
            </a:pPr>
            <a:r>
              <a:rPr lang="en-US" sz="2000" b="1" dirty="0">
                <a:solidFill>
                  <a:schemeClr val="tx1"/>
                </a:solidFill>
                <a:latin typeface="Times New Roman" panose="02020603050405020304" pitchFamily="18" charset="0"/>
                <a:cs typeface="Times New Roman" panose="02020603050405020304" pitchFamily="18" charset="0"/>
              </a:rPr>
              <a:t>Dataset Collection:-</a:t>
            </a: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1.  Organized in directories by emotion labels.</a:t>
            </a:r>
          </a:p>
          <a:p>
            <a:pPr>
              <a:lnSpc>
                <a:spcPct val="150000"/>
              </a:lnSpc>
            </a:pPr>
            <a:r>
              <a:rPr lang="en-US" sz="2000" dirty="0">
                <a:latin typeface="Times New Roman" panose="02020603050405020304" pitchFamily="18" charset="0"/>
                <a:cs typeface="Times New Roman" panose="02020603050405020304" pitchFamily="18" charset="0"/>
              </a:rPr>
              <a:t>2. </a:t>
            </a:r>
            <a:r>
              <a:rPr lang="en-US" sz="2000" dirty="0">
                <a:solidFill>
                  <a:schemeClr val="tx1"/>
                </a:solidFill>
                <a:latin typeface="Times New Roman" panose="02020603050405020304" pitchFamily="18" charset="0"/>
                <a:cs typeface="Times New Roman" panose="02020603050405020304" pitchFamily="18" charset="0"/>
              </a:rPr>
              <a:t> Python script using </a:t>
            </a:r>
            <a:r>
              <a:rPr lang="en-US" sz="2000" dirty="0" err="1">
                <a:solidFill>
                  <a:schemeClr val="tx1"/>
                </a:solidFill>
                <a:latin typeface="Times New Roman" panose="02020603050405020304" pitchFamily="18" charset="0"/>
                <a:cs typeface="Times New Roman" panose="02020603050405020304" pitchFamily="18" charset="0"/>
              </a:rPr>
              <a:t>os</a:t>
            </a:r>
            <a:r>
              <a:rPr lang="en-US" sz="2000" dirty="0">
                <a:solidFill>
                  <a:schemeClr val="tx1"/>
                </a:solidFill>
                <a:latin typeface="Times New Roman" panose="02020603050405020304" pitchFamily="18" charset="0"/>
                <a:cs typeface="Times New Roman" panose="02020603050405020304" pitchFamily="18" charset="0"/>
              </a:rPr>
              <a:t> and glob libraries for efficient data retrieval and labeling.</a:t>
            </a:r>
          </a:p>
          <a:p>
            <a:pPr marL="457200" indent="-457200">
              <a:lnSpc>
                <a:spcPct val="150000"/>
              </a:lnSpc>
              <a:buAutoNum type="arabicPeriod"/>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solidFill>
                  <a:schemeClr val="tx1"/>
                </a:solidFill>
                <a:latin typeface="Times New Roman" panose="02020603050405020304" pitchFamily="18" charset="0"/>
                <a:cs typeface="Times New Roman" panose="02020603050405020304" pitchFamily="18" charset="0"/>
              </a:rPr>
              <a:t>Audio Preprocessing:-</a:t>
            </a:r>
          </a:p>
          <a:p>
            <a:pPr>
              <a:lnSpc>
                <a:spcPct val="150000"/>
              </a:lnSpc>
            </a:pPr>
            <a:r>
              <a:rPr lang="en-IN" sz="1800" dirty="0">
                <a:effectLst/>
                <a:latin typeface="Times New Roman" panose="02020603050405020304" pitchFamily="18" charset="0"/>
                <a:ea typeface="Times New Roman" panose="02020603050405020304" pitchFamily="18" charset="0"/>
              </a:rPr>
              <a:t>Audio preprocessing plays a vital role in ensuring the consistency, quality, and usability of the data, as it directly influences the accuracy and performance of machine learning models. In this project, preprocessing was performed using the </a:t>
            </a:r>
            <a:r>
              <a:rPr lang="en-IN" sz="1800" b="1" dirty="0" err="1">
                <a:effectLst/>
                <a:latin typeface="Times New Roman" panose="02020603050405020304" pitchFamily="18" charset="0"/>
                <a:ea typeface="Times New Roman" panose="02020603050405020304" pitchFamily="18" charset="0"/>
              </a:rPr>
              <a:t>Librosa</a:t>
            </a:r>
            <a:r>
              <a:rPr lang="en-IN" sz="1800" dirty="0">
                <a:effectLst/>
                <a:latin typeface="Times New Roman" panose="02020603050405020304" pitchFamily="18" charset="0"/>
                <a:ea typeface="Times New Roman" panose="02020603050405020304" pitchFamily="18" charset="0"/>
              </a:rPr>
              <a:t> library, a widely recognized tool in the field of audio analysis. </a:t>
            </a:r>
            <a:r>
              <a:rPr lang="en-IN" sz="1800" dirty="0" err="1">
                <a:effectLst/>
                <a:latin typeface="Times New Roman" panose="02020603050405020304" pitchFamily="18" charset="0"/>
                <a:ea typeface="Times New Roman" panose="02020603050405020304" pitchFamily="18" charset="0"/>
              </a:rPr>
              <a:t>Librosa</a:t>
            </a:r>
            <a:r>
              <a:rPr lang="en-IN" sz="1800" dirty="0">
                <a:effectLst/>
                <a:latin typeface="Times New Roman" panose="02020603050405020304" pitchFamily="18" charset="0"/>
                <a:ea typeface="Times New Roman" panose="02020603050405020304" pitchFamily="18" charset="0"/>
              </a:rPr>
              <a:t> offers a comprehensive suite of functions for loading, transforming, and </a:t>
            </a:r>
            <a:r>
              <a:rPr lang="en-IN" sz="1800" dirty="0" err="1">
                <a:effectLst/>
                <a:latin typeface="Times New Roman" panose="02020603050405020304" pitchFamily="18" charset="0"/>
                <a:ea typeface="Times New Roman" panose="02020603050405020304" pitchFamily="18" charset="0"/>
              </a:rPr>
              <a:t>analyzing</a:t>
            </a:r>
            <a:r>
              <a:rPr lang="en-IN" sz="1800" dirty="0">
                <a:effectLst/>
                <a:latin typeface="Times New Roman" panose="02020603050405020304" pitchFamily="18" charset="0"/>
                <a:ea typeface="Times New Roman" panose="02020603050405020304" pitchFamily="18" charset="0"/>
              </a:rPr>
              <a:t> audio data, making it an ideal choice for this task</a:t>
            </a:r>
            <a:endParaRPr lang="en-US" sz="2000" b="1" dirty="0">
              <a:solidFill>
                <a:schemeClr val="tx1"/>
              </a:solidFill>
              <a:latin typeface="Times New Roman" panose="02020603050405020304" pitchFamily="18" charset="0"/>
              <a:cs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6</a:t>
            </a:fld>
            <a:endParaRPr lang="en-IN" dirty="0"/>
          </a:p>
        </p:txBody>
      </p:sp>
    </p:spTree>
    <p:extLst>
      <p:ext uri="{BB962C8B-B14F-4D97-AF65-F5344CB8AC3E}">
        <p14:creationId xmlns:p14="http://schemas.microsoft.com/office/powerpoint/2010/main" val="144058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96939" y="644844"/>
            <a:ext cx="1290423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METHODOLOGY (MACHINE LEARNING MODELS)</a:t>
            </a:r>
          </a:p>
        </p:txBody>
      </p:sp>
      <p:sp>
        <p:nvSpPr>
          <p:cNvPr id="7" name="TextBox 6">
            <a:extLst>
              <a:ext uri="{FF2B5EF4-FFF2-40B4-BE49-F238E27FC236}">
                <a16:creationId xmlns:a16="http://schemas.microsoft.com/office/drawing/2014/main" id="{860359E5-2264-9303-18CB-281133227447}"/>
              </a:ext>
            </a:extLst>
          </p:cNvPr>
          <p:cNvSpPr txBox="1"/>
          <p:nvPr/>
        </p:nvSpPr>
        <p:spPr>
          <a:xfrm>
            <a:off x="682066" y="1409856"/>
            <a:ext cx="11248677" cy="4376647"/>
          </a:xfrm>
          <a:prstGeom prst="rect">
            <a:avLst/>
          </a:prstGeom>
          <a:noFill/>
        </p:spPr>
        <p:txBody>
          <a:bodyPr wrap="square">
            <a:spAutoFit/>
          </a:bodyPr>
          <a:lstStyle/>
          <a:p>
            <a:pPr>
              <a:lnSpc>
                <a:spcPct val="150000"/>
              </a:lnSpc>
            </a:pPr>
            <a:r>
              <a:rPr lang="en-US" sz="2000" b="1" dirty="0">
                <a:solidFill>
                  <a:schemeClr val="tx1"/>
                </a:solidFill>
                <a:latin typeface="Times New Roman" panose="02020603050405020304" pitchFamily="18" charset="0"/>
                <a:cs typeface="Times New Roman" panose="02020603050405020304" pitchFamily="18" charset="0"/>
              </a:rPr>
              <a:t>Steps Involved:</a:t>
            </a:r>
          </a:p>
          <a:p>
            <a:pPr>
              <a:lnSpc>
                <a:spcPct val="150000"/>
              </a:lnSpc>
            </a:pPr>
            <a:r>
              <a:rPr lang="en-US" sz="2000" dirty="0">
                <a:solidFill>
                  <a:schemeClr val="tx1"/>
                </a:solidFill>
                <a:latin typeface="Times New Roman" panose="02020603050405020304" pitchFamily="18" charset="0"/>
                <a:cs typeface="Times New Roman" panose="02020603050405020304" pitchFamily="18" charset="0"/>
              </a:rPr>
              <a:t>1</a:t>
            </a:r>
            <a:r>
              <a:rPr lang="en-US" sz="2000" b="1" dirty="0">
                <a:solidFill>
                  <a:schemeClr val="tx1"/>
                </a:solidFill>
                <a:latin typeface="Times New Roman" panose="02020603050405020304" pitchFamily="18" charset="0"/>
                <a:cs typeface="Times New Roman" panose="02020603050405020304" pitchFamily="18" charset="0"/>
              </a:rPr>
              <a:t>. Conversion to mono audio to reduce complexity.</a:t>
            </a:r>
          </a:p>
          <a:p>
            <a:pPr>
              <a:lnSpc>
                <a:spcPct val="150000"/>
              </a:lnSpc>
            </a:pPr>
            <a:r>
              <a:rPr lang="en-IN" sz="1800" dirty="0">
                <a:effectLst/>
                <a:latin typeface="Times New Roman" panose="02020603050405020304" pitchFamily="18" charset="0"/>
                <a:ea typeface="Times New Roman" panose="02020603050405020304" pitchFamily="18" charset="0"/>
              </a:rPr>
              <a:t>One of the initial steps in preprocessing involved converting all audio files to </a:t>
            </a:r>
            <a:r>
              <a:rPr lang="en-IN" sz="1800" b="1" dirty="0">
                <a:effectLst/>
                <a:latin typeface="Times New Roman" panose="02020603050405020304" pitchFamily="18" charset="0"/>
                <a:ea typeface="Times New Roman" panose="02020603050405020304" pitchFamily="18" charset="0"/>
              </a:rPr>
              <a:t>mono</a:t>
            </a:r>
            <a:r>
              <a:rPr lang="en-IN" sz="1800" dirty="0">
                <a:effectLst/>
                <a:latin typeface="Times New Roman" panose="02020603050405020304" pitchFamily="18" charset="0"/>
                <a:ea typeface="Times New Roman" panose="02020603050405020304" pitchFamily="18" charset="0"/>
              </a:rPr>
              <a:t> using </a:t>
            </a:r>
            <a:r>
              <a:rPr lang="en-IN" sz="1800" dirty="0" err="1">
                <a:effectLst/>
                <a:latin typeface="Times New Roman" panose="02020603050405020304" pitchFamily="18" charset="0"/>
                <a:ea typeface="Times New Roman" panose="02020603050405020304" pitchFamily="18" charset="0"/>
              </a:rPr>
              <a:t>Librosa’s</a:t>
            </a:r>
            <a:r>
              <a:rPr lang="en-IN" sz="1800" dirty="0">
                <a:effectLst/>
                <a:latin typeface="Times New Roman" panose="02020603050405020304" pitchFamily="18" charset="0"/>
                <a:ea typeface="Times New Roman" panose="02020603050405020304" pitchFamily="18" charset="0"/>
              </a:rPr>
              <a:t> </a:t>
            </a:r>
            <a:r>
              <a:rPr lang="en-IN" sz="1800" dirty="0" err="1">
                <a:effectLst/>
                <a:latin typeface="Times New Roman" panose="02020603050405020304" pitchFamily="18" charset="0"/>
                <a:ea typeface="Times New Roman" panose="02020603050405020304" pitchFamily="18" charset="0"/>
              </a:rPr>
              <a:t>to_mono</a:t>
            </a:r>
            <a:r>
              <a:rPr lang="en-IN" sz="1800" dirty="0">
                <a:effectLst/>
                <a:latin typeface="Times New Roman" panose="02020603050405020304" pitchFamily="18" charset="0"/>
                <a:ea typeface="Times New Roman" panose="02020603050405020304" pitchFamily="18" charset="0"/>
              </a:rPr>
              <a:t>() function. Many audio files are recorded in </a:t>
            </a:r>
            <a:r>
              <a:rPr lang="en-IN" sz="1800" b="1" dirty="0">
                <a:effectLst/>
                <a:latin typeface="Times New Roman" panose="02020603050405020304" pitchFamily="18" charset="0"/>
                <a:ea typeface="Times New Roman" panose="02020603050405020304" pitchFamily="18" charset="0"/>
              </a:rPr>
              <a:t>stereo</a:t>
            </a:r>
            <a:r>
              <a:rPr lang="en-IN" sz="1800" dirty="0">
                <a:effectLst/>
                <a:latin typeface="Times New Roman" panose="02020603050405020304" pitchFamily="18" charset="0"/>
                <a:ea typeface="Times New Roman" panose="02020603050405020304" pitchFamily="18" charset="0"/>
              </a:rPr>
              <a:t>, meaning they have two audio channels that capture sound from different directions. While stereo sound is advantageous in applications like music, it introduces unnecessary complexity in speech emotion recognition. Emotions in speech are generally conveyed through variations in pitch, tone, and energy, which can be captured effectively in a single channel. Mono conversion ensures that only essential information is retained while simplifying the analysis process, leading to more efficient feature extraction and model training.</a:t>
            </a:r>
            <a:endParaRPr lang="en-US" sz="1800" dirty="0">
              <a:effectLst/>
              <a:latin typeface="Times New Roman" panose="02020603050405020304" pitchFamily="18" charset="0"/>
              <a:ea typeface="Times New Roman" panose="02020603050405020304" pitchFamily="18" charset="0"/>
            </a:endParaRP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7</a:t>
            </a:fld>
            <a:endParaRPr lang="en-IN" dirty="0"/>
          </a:p>
        </p:txBody>
      </p:sp>
    </p:spTree>
    <p:extLst>
      <p:ext uri="{BB962C8B-B14F-4D97-AF65-F5344CB8AC3E}">
        <p14:creationId xmlns:p14="http://schemas.microsoft.com/office/powerpoint/2010/main" val="4182434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96939" y="644844"/>
            <a:ext cx="1290423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METHODOLOGY (MACHINE LEARNING MODELS)</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8" y="1325880"/>
            <a:ext cx="11248677" cy="3453318"/>
          </a:xfrm>
          <a:prstGeom prst="rect">
            <a:avLst/>
          </a:prstGeom>
          <a:noFill/>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2</a:t>
            </a:r>
            <a:r>
              <a:rPr lang="en-US" sz="2000" dirty="0">
                <a:solidFill>
                  <a:schemeClr val="tx1"/>
                </a:solidFill>
                <a:latin typeface="Times New Roman" panose="02020603050405020304" pitchFamily="18" charset="0"/>
                <a:cs typeface="Times New Roman" panose="02020603050405020304" pitchFamily="18" charset="0"/>
              </a:rPr>
              <a:t>. </a:t>
            </a:r>
            <a:r>
              <a:rPr lang="en-US" sz="2000" b="1" dirty="0">
                <a:solidFill>
                  <a:schemeClr val="tx1"/>
                </a:solidFill>
                <a:latin typeface="Times New Roman" panose="02020603050405020304" pitchFamily="18" charset="0"/>
                <a:cs typeface="Times New Roman" panose="02020603050405020304" pitchFamily="18" charset="0"/>
              </a:rPr>
              <a:t>Standardization of the sampling rate across all audio files.</a:t>
            </a:r>
          </a:p>
          <a:p>
            <a:pPr>
              <a:lnSpc>
                <a:spcPct val="150000"/>
              </a:lnSpc>
            </a:pPr>
            <a:r>
              <a:rPr lang="en-US" sz="1800" dirty="0">
                <a:effectLst/>
                <a:latin typeface="Times New Roman" panose="02020603050405020304" pitchFamily="18" charset="0"/>
                <a:ea typeface="Times New Roman" panose="02020603050405020304" pitchFamily="18" charset="0"/>
              </a:rPr>
              <a:t>Another critical preprocessing step was standardizing the </a:t>
            </a:r>
            <a:r>
              <a:rPr lang="en-US" sz="1800" b="1" dirty="0">
                <a:effectLst/>
                <a:latin typeface="Times New Roman" panose="02020603050405020304" pitchFamily="18" charset="0"/>
                <a:ea typeface="Times New Roman" panose="02020603050405020304" pitchFamily="18" charset="0"/>
              </a:rPr>
              <a:t>sampling rate</a:t>
            </a:r>
            <a:r>
              <a:rPr lang="en-US" sz="1800" dirty="0">
                <a:effectLst/>
                <a:latin typeface="Times New Roman" panose="02020603050405020304" pitchFamily="18" charset="0"/>
                <a:ea typeface="Times New Roman" panose="02020603050405020304" pitchFamily="18" charset="0"/>
              </a:rPr>
              <a:t> across all audio files. The sampling rate determines how frequently audio samples are taken per second and plays a crucial role in ensuring that audio data is consistent. Variations in sampling rates across different audio files can lead to inconsistencies in the extracted features. For this project, a uniform sampling rate was applied to all files, ensuring that each sample contained the same temporal resolution. This standardization ensures that the features extracted, such as </a:t>
            </a:r>
            <a:r>
              <a:rPr lang="en-US" sz="1800" b="1" dirty="0">
                <a:effectLst/>
                <a:latin typeface="Times New Roman" panose="02020603050405020304" pitchFamily="18" charset="0"/>
                <a:ea typeface="Times New Roman" panose="02020603050405020304" pitchFamily="18" charset="0"/>
              </a:rPr>
              <a:t>Mel-Frequency Cepstral Coefficients (MFCCs)</a:t>
            </a:r>
            <a:r>
              <a:rPr lang="en-US" sz="1800" dirty="0">
                <a:effectLst/>
                <a:latin typeface="Times New Roman" panose="02020603050405020304" pitchFamily="18" charset="0"/>
                <a:ea typeface="Times New Roman" panose="02020603050405020304" pitchFamily="18" charset="0"/>
              </a:rPr>
              <a:t>, are comparable across all audio samples, leading to more accurate emotion classification.</a:t>
            </a:r>
            <a:endParaRPr lang="en-US" sz="2000" dirty="0">
              <a:latin typeface="Times New Roman" panose="02020603050405020304" pitchFamily="18" charset="0"/>
              <a:cs typeface="Times New Roman" panose="02020603050405020304" pitchFamily="18" charset="0"/>
            </a:endParaRPr>
          </a:p>
          <a:p>
            <a:pPr>
              <a:lnSpc>
                <a:spcPct val="150000"/>
              </a:lnSpc>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8</a:t>
            </a:fld>
            <a:endParaRPr lang="en-IN" dirty="0"/>
          </a:p>
        </p:txBody>
      </p:sp>
    </p:spTree>
    <p:extLst>
      <p:ext uri="{BB962C8B-B14F-4D97-AF65-F5344CB8AC3E}">
        <p14:creationId xmlns:p14="http://schemas.microsoft.com/office/powerpoint/2010/main" val="39607896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4243AA35-E33D-7E17-5152-B05BF73A95F4}"/>
              </a:ext>
            </a:extLst>
          </p:cNvPr>
          <p:cNvCxnSpPr>
            <a:cxnSpLocks/>
          </p:cNvCxnSpPr>
          <p:nvPr/>
        </p:nvCxnSpPr>
        <p:spPr>
          <a:xfrm>
            <a:off x="611629" y="1172437"/>
            <a:ext cx="11087100" cy="0"/>
          </a:xfrm>
          <a:prstGeom prst="line">
            <a:avLst/>
          </a:prstGeom>
          <a:ln w="19050">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B54DE4B5-0CEC-8997-373E-AE44E7DC4124}"/>
              </a:ext>
            </a:extLst>
          </p:cNvPr>
          <p:cNvSpPr txBox="1">
            <a:spLocks noChangeArrowheads="1"/>
          </p:cNvSpPr>
          <p:nvPr/>
        </p:nvSpPr>
        <p:spPr bwMode="auto">
          <a:xfrm>
            <a:off x="-296939" y="644844"/>
            <a:ext cx="12904236" cy="681037"/>
          </a:xfrm>
          <a:prstGeom prst="rect">
            <a:avLst/>
          </a:prstGeom>
          <a:noFill/>
          <a:ln>
            <a:miter lim="800000"/>
            <a:headEnd/>
            <a:tailEnd/>
          </a:ln>
        </p:spPr>
        <p:txBody>
          <a:bodyPr vert="horz" wrap="square" lIns="91440" tIns="45720" rIns="91440" bIns="45720" numCol="1" rtlCol="0" anchor="t" anchorCtr="0" compatLnSpc="1">
            <a:prstTxWarp prst="textNoShape">
              <a:avLst/>
            </a:prstTxWarp>
            <a:noAutofit/>
          </a:bodyPr>
          <a:lstStyle>
            <a:lvl1pPr algn="l" defTabSz="914400" rtl="0" eaLnBrk="1" latinLnBrk="0" hangingPunct="1">
              <a:lnSpc>
                <a:spcPct val="90000"/>
              </a:lnSpc>
              <a:spcBef>
                <a:spcPct val="0"/>
              </a:spcBef>
              <a:buNone/>
              <a:defRPr lang="en-IN" sz="1100" b="1" kern="1200" smtClean="0">
                <a:solidFill>
                  <a:srgbClr val="FF0000"/>
                </a:solidFill>
                <a:latin typeface="Times New Roman" panose="02020603050405020304" pitchFamily="18" charset="0"/>
                <a:ea typeface="+mj-ea"/>
                <a:cs typeface="Times New Roman" panose="02020603050405020304" pitchFamily="18" charset="0"/>
              </a:defRPr>
            </a:lvl1pPr>
          </a:lstStyle>
          <a:p>
            <a:pPr algn="ctr"/>
            <a:r>
              <a:rPr lang="en-US" sz="3200" dirty="0">
                <a:solidFill>
                  <a:schemeClr val="tx1"/>
                </a:solidFill>
              </a:rPr>
              <a:t>METHODOLOGY (MACHINE LEARNING MODELS)</a:t>
            </a:r>
          </a:p>
        </p:txBody>
      </p:sp>
      <p:sp>
        <p:nvSpPr>
          <p:cNvPr id="7" name="TextBox 6">
            <a:extLst>
              <a:ext uri="{FF2B5EF4-FFF2-40B4-BE49-F238E27FC236}">
                <a16:creationId xmlns:a16="http://schemas.microsoft.com/office/drawing/2014/main" id="{860359E5-2264-9303-18CB-281133227447}"/>
              </a:ext>
            </a:extLst>
          </p:cNvPr>
          <p:cNvSpPr txBox="1"/>
          <p:nvPr/>
        </p:nvSpPr>
        <p:spPr>
          <a:xfrm>
            <a:off x="611628" y="1325880"/>
            <a:ext cx="11248677" cy="3453318"/>
          </a:xfrm>
          <a:prstGeom prst="rect">
            <a:avLst/>
          </a:prstGeom>
          <a:noFill/>
        </p:spPr>
        <p:txBody>
          <a:bodyPr wrap="square">
            <a:spAutoFit/>
          </a:bodyPr>
          <a:lstStyle/>
          <a:p>
            <a:pPr marL="255905" marR="0" algn="l">
              <a:spcBef>
                <a:spcPts val="925"/>
              </a:spcBef>
              <a:spcAft>
                <a:spcPts val="0"/>
              </a:spcAft>
            </a:pPr>
            <a:r>
              <a:rPr lang="en-US" sz="2000" dirty="0">
                <a:solidFill>
                  <a:schemeClr val="tx1"/>
                </a:solidFill>
                <a:latin typeface="Times New Roman" panose="02020603050405020304" pitchFamily="18" charset="0"/>
                <a:cs typeface="Times New Roman" panose="02020603050405020304" pitchFamily="18" charset="0"/>
              </a:rPr>
              <a:t>3. </a:t>
            </a:r>
            <a:r>
              <a:rPr lang="en-US" sz="1800" b="1" dirty="0" err="1">
                <a:effectLst/>
                <a:latin typeface="Times New Roman" panose="02020603050405020304" pitchFamily="18" charset="0"/>
                <a:ea typeface="Times New Roman" panose="02020603050405020304" pitchFamily="18" charset="0"/>
              </a:rPr>
              <a:t>Visualisation</a:t>
            </a:r>
            <a:r>
              <a:rPr lang="en-US" sz="1800" b="1" dirty="0">
                <a:effectLst/>
                <a:latin typeface="Times New Roman" panose="02020603050405020304" pitchFamily="18" charset="0"/>
                <a:ea typeface="Times New Roman" panose="02020603050405020304" pitchFamily="18" charset="0"/>
              </a:rPr>
              <a:t> and Quality Assurance</a:t>
            </a:r>
          </a:p>
          <a:p>
            <a:pPr marL="255905" marR="88265" algn="just">
              <a:lnSpc>
                <a:spcPct val="150000"/>
              </a:lnSpc>
              <a:spcBef>
                <a:spcPts val="810"/>
              </a:spcBef>
              <a:spcAft>
                <a:spcPts val="0"/>
              </a:spcAft>
            </a:pPr>
            <a:r>
              <a:rPr lang="en-US" sz="1800" dirty="0">
                <a:effectLst/>
                <a:latin typeface="Times New Roman" panose="02020603050405020304" pitchFamily="18" charset="0"/>
                <a:ea typeface="Times New Roman" panose="02020603050405020304" pitchFamily="18" charset="0"/>
              </a:rPr>
              <a:t>To verify that the audio files were correctly loaded and prepared for analysis, waveforms were visualized using </a:t>
            </a:r>
            <a:r>
              <a:rPr lang="en-US" sz="1800" dirty="0" err="1">
                <a:effectLst/>
                <a:latin typeface="Times New Roman" panose="02020603050405020304" pitchFamily="18" charset="0"/>
                <a:ea typeface="Times New Roman" panose="02020603050405020304" pitchFamily="18" charset="0"/>
              </a:rPr>
              <a:t>Librosa’s</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waveshow</a:t>
            </a:r>
            <a:r>
              <a:rPr lang="en-US" sz="1800" dirty="0">
                <a:effectLst/>
                <a:latin typeface="Times New Roman" panose="02020603050405020304" pitchFamily="18" charset="0"/>
                <a:ea typeface="Times New Roman" panose="02020603050405020304" pitchFamily="18" charset="0"/>
              </a:rPr>
              <a:t>() function. This visualization provided a graphical representation of the audio signals, displaying how the amplitude of the signal varies over time. By examining these waveforms, potential issues such as clipping, distortion, or incorrect audio file loading could be identified and addressed early in the preprocessing phase. This visual quality check ensured that the data was in the expected format and free from anomalies that could negatively impact the accuracy of the machine learning models.</a:t>
            </a:r>
          </a:p>
          <a:p>
            <a:pPr>
              <a:lnSpc>
                <a:spcPct val="150000"/>
              </a:lnSpc>
            </a:pPr>
            <a:endParaRPr lang="en-US" sz="2000"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A90C8650-94B4-1FB6-5710-756D2EDD7EAA}"/>
              </a:ext>
            </a:extLst>
          </p:cNvPr>
          <p:cNvSpPr>
            <a:spLocks noGrp="1"/>
          </p:cNvSpPr>
          <p:nvPr>
            <p:ph type="sldNum" sz="quarter" idx="12"/>
          </p:nvPr>
        </p:nvSpPr>
        <p:spPr/>
        <p:txBody>
          <a:bodyPr/>
          <a:lstStyle/>
          <a:p>
            <a:fld id="{4632659D-234F-475A-8574-18634DADFA41}" type="slidenum">
              <a:rPr lang="en-IN" smtClean="0"/>
              <a:t>9</a:t>
            </a:fld>
            <a:endParaRPr lang="en-IN" dirty="0"/>
          </a:p>
        </p:txBody>
      </p:sp>
    </p:spTree>
    <p:extLst>
      <p:ext uri="{BB962C8B-B14F-4D97-AF65-F5344CB8AC3E}">
        <p14:creationId xmlns:p14="http://schemas.microsoft.com/office/powerpoint/2010/main" val="3325108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TotalTime>
  <Words>1522</Words>
  <Application>Microsoft Office PowerPoint</Application>
  <PresentationFormat>Widescreen</PresentationFormat>
  <Paragraphs>110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SAURABH CHANDRA</dc:creator>
  <cp:lastModifiedBy>kumar sahil</cp:lastModifiedBy>
  <cp:revision>54</cp:revision>
  <dcterms:created xsi:type="dcterms:W3CDTF">2023-06-22T08:08:13Z</dcterms:created>
  <dcterms:modified xsi:type="dcterms:W3CDTF">2024-12-03T03:44:04Z</dcterms:modified>
</cp:coreProperties>
</file>