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147481094" r:id="rId4"/>
    <p:sldId id="2147481095" r:id="rId5"/>
    <p:sldId id="266" r:id="rId6"/>
    <p:sldId id="2147481099" r:id="rId7"/>
    <p:sldId id="267" r:id="rId8"/>
    <p:sldId id="2147481102" r:id="rId9"/>
    <p:sldId id="268" r:id="rId10"/>
    <p:sldId id="269" r:id="rId11"/>
    <p:sldId id="2147481104" r:id="rId12"/>
    <p:sldId id="2147481098" r:id="rId13"/>
    <p:sldId id="2147481100" r:id="rId14"/>
    <p:sldId id="2147481103" r:id="rId15"/>
    <p:sldId id="214748109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4" d="100"/>
          <a:sy n="74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05392-3565-44EA-8BAF-02D70AB2441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86E64D-5CC4-485A-B2C9-45929FA8D711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Packaging &amp; Deployment Across Multiple Applications: Develop a standardized package for seamless integration with various enterprise applications.</a:t>
          </a:r>
          <a:endParaRPr lang="en-IN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F49A44-3629-43D3-AD4C-D5D8A0127269}" type="parTrans" cxnId="{F065A2B7-7E18-4388-BA04-FB5755529C8F}">
      <dgm:prSet/>
      <dgm:spPr/>
      <dgm:t>
        <a:bodyPr/>
        <a:lstStyle/>
        <a:p>
          <a:endParaRPr lang="en-IN"/>
        </a:p>
      </dgm:t>
    </dgm:pt>
    <dgm:pt modelId="{BC67B80C-CCEB-47F9-852D-CDFCB4CBE48C}" type="sibTrans" cxnId="{F065A2B7-7E18-4388-BA04-FB5755529C8F}">
      <dgm:prSet/>
      <dgm:spPr/>
      <dgm:t>
        <a:bodyPr/>
        <a:lstStyle/>
        <a:p>
          <a:endParaRPr lang="en-IN"/>
        </a:p>
      </dgm:t>
    </dgm:pt>
    <dgm:pt modelId="{72B04F95-D0B6-44B0-A5A7-95830E932EF6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Extending it further in such a way that it can be utilized with all the microservices.</a:t>
          </a:r>
        </a:p>
      </dgm:t>
    </dgm:pt>
    <dgm:pt modelId="{B175A89A-E05B-4BDE-A1E2-427846AC1F9C}" type="parTrans" cxnId="{658F871D-37FC-4EF1-B576-9EE00C8A5A64}">
      <dgm:prSet/>
      <dgm:spPr/>
      <dgm:t>
        <a:bodyPr/>
        <a:lstStyle/>
        <a:p>
          <a:endParaRPr lang="en-IN"/>
        </a:p>
      </dgm:t>
    </dgm:pt>
    <dgm:pt modelId="{23CF1A01-4C84-4495-B312-19D304D36785}" type="sibTrans" cxnId="{658F871D-37FC-4EF1-B576-9EE00C8A5A64}">
      <dgm:prSet/>
      <dgm:spPr/>
      <dgm:t>
        <a:bodyPr/>
        <a:lstStyle/>
        <a:p>
          <a:endParaRPr lang="en-IN"/>
        </a:p>
      </dgm:t>
    </dgm:pt>
    <dgm:pt modelId="{AB28E6D1-B0E1-4C06-948D-8B4E37A18CA3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Automated Log Retrieval from Splunk: Enable direct integration with </a:t>
          </a:r>
          <a:r>
            <a:rPr lang="en-IN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splunk</a:t>
          </a: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automatic log file downloading. </a:t>
          </a:r>
        </a:p>
      </dgm:t>
    </dgm:pt>
    <dgm:pt modelId="{C747D7F6-C187-4280-9617-E09582B24F88}" type="parTrans" cxnId="{EE5491ED-3F26-46C1-A44B-2FA1C28458CB}">
      <dgm:prSet/>
      <dgm:spPr/>
      <dgm:t>
        <a:bodyPr/>
        <a:lstStyle/>
        <a:p>
          <a:endParaRPr lang="en-IN"/>
        </a:p>
      </dgm:t>
    </dgm:pt>
    <dgm:pt modelId="{D5D8CBED-6A2A-4C8C-8478-0DE79EE6C0C9}" type="sibTrans" cxnId="{EE5491ED-3F26-46C1-A44B-2FA1C28458CB}">
      <dgm:prSet/>
      <dgm:spPr/>
      <dgm:t>
        <a:bodyPr/>
        <a:lstStyle/>
        <a:p>
          <a:endParaRPr lang="en-IN"/>
        </a:p>
      </dgm:t>
    </dgm:pt>
    <dgm:pt modelId="{F3D45113-988B-4EE3-B539-1EFC1B54B07C}" type="pres">
      <dgm:prSet presAssocID="{4A605392-3565-44EA-8BAF-02D70AB24415}" presName="linearFlow" presStyleCnt="0">
        <dgm:presLayoutVars>
          <dgm:dir/>
          <dgm:resizeHandles val="exact"/>
        </dgm:presLayoutVars>
      </dgm:prSet>
      <dgm:spPr/>
    </dgm:pt>
    <dgm:pt modelId="{13D58B76-7F22-40A2-9429-806C0BBAEAB3}" type="pres">
      <dgm:prSet presAssocID="{4886E64D-5CC4-485A-B2C9-45929FA8D711}" presName="composite" presStyleCnt="0"/>
      <dgm:spPr/>
    </dgm:pt>
    <dgm:pt modelId="{3955E4C0-2B32-4C77-81DD-69AE2F81BE4D}" type="pres">
      <dgm:prSet presAssocID="{4886E64D-5CC4-485A-B2C9-45929FA8D711}" presName="imgShp" presStyleLbl="fgImgPlace1" presStyleIdx="0" presStyleCnt="3" custScaleX="46223" custScaleY="47770" custLinFactNeighborX="-21763" custLinFactNeighborY="3122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4F58A7-CF1B-4DE2-A6E1-60FB03B343EF}" type="pres">
      <dgm:prSet presAssocID="{4886E64D-5CC4-485A-B2C9-45929FA8D711}" presName="txShp" presStyleLbl="node1" presStyleIdx="0" presStyleCnt="3" custScaleX="113684" custScaleY="47449" custLinFactNeighborX="2945" custLinFactNeighborY="31276">
        <dgm:presLayoutVars>
          <dgm:bulletEnabled val="1"/>
        </dgm:presLayoutVars>
      </dgm:prSet>
      <dgm:spPr/>
    </dgm:pt>
    <dgm:pt modelId="{D72C00C9-6527-4B75-9F84-A386D2563B1C}" type="pres">
      <dgm:prSet presAssocID="{BC67B80C-CCEB-47F9-852D-CDFCB4CBE48C}" presName="spacing" presStyleCnt="0"/>
      <dgm:spPr/>
    </dgm:pt>
    <dgm:pt modelId="{28ACA1ED-7D11-47CF-90CD-D759DA22BC3F}" type="pres">
      <dgm:prSet presAssocID="{72B04F95-D0B6-44B0-A5A7-95830E932EF6}" presName="composite" presStyleCnt="0"/>
      <dgm:spPr/>
    </dgm:pt>
    <dgm:pt modelId="{E2AAE3B2-7BFE-4C3E-9713-B80AA54FC528}" type="pres">
      <dgm:prSet presAssocID="{72B04F95-D0B6-44B0-A5A7-95830E932EF6}" presName="imgShp" presStyleLbl="fgImgPlace1" presStyleIdx="1" presStyleCnt="3" custScaleX="46056" custScaleY="52041" custLinFactNeighborX="-22494" custLinFactNeighborY="639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69170D9-87D3-4A4C-B0FA-295F49EEF923}" type="pres">
      <dgm:prSet presAssocID="{72B04F95-D0B6-44B0-A5A7-95830E932EF6}" presName="txShp" presStyleLbl="node1" presStyleIdx="1" presStyleCnt="3" custScaleX="115344" custScaleY="50496" custLinFactNeighborX="2115" custLinFactNeighborY="5624">
        <dgm:presLayoutVars>
          <dgm:bulletEnabled val="1"/>
        </dgm:presLayoutVars>
      </dgm:prSet>
      <dgm:spPr/>
    </dgm:pt>
    <dgm:pt modelId="{93C11235-01AD-4644-B24C-79355627FDE9}" type="pres">
      <dgm:prSet presAssocID="{23CF1A01-4C84-4495-B312-19D304D36785}" presName="spacing" presStyleCnt="0"/>
      <dgm:spPr/>
    </dgm:pt>
    <dgm:pt modelId="{AA3D12A3-2E59-48DD-846C-FA8B6FD28230}" type="pres">
      <dgm:prSet presAssocID="{AB28E6D1-B0E1-4C06-948D-8B4E37A18CA3}" presName="composite" presStyleCnt="0"/>
      <dgm:spPr/>
    </dgm:pt>
    <dgm:pt modelId="{81C7D2C4-0914-4764-B61D-B401B8A6BBEE}" type="pres">
      <dgm:prSet presAssocID="{AB28E6D1-B0E1-4C06-948D-8B4E37A18CA3}" presName="imgShp" presStyleLbl="fgImgPlace1" presStyleIdx="2" presStyleCnt="3" custScaleX="48214" custScaleY="46781" custLinFactNeighborX="-21782" custLinFactNeighborY="-2533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E8C4EC4-77D3-4479-8F85-2AB24C61FD95}" type="pres">
      <dgm:prSet presAssocID="{AB28E6D1-B0E1-4C06-948D-8B4E37A18CA3}" presName="txShp" presStyleLbl="node1" presStyleIdx="2" presStyleCnt="3" custScaleX="117297" custScaleY="55802" custLinFactNeighborX="1389" custLinFactNeighborY="-23380">
        <dgm:presLayoutVars>
          <dgm:bulletEnabled val="1"/>
        </dgm:presLayoutVars>
      </dgm:prSet>
      <dgm:spPr/>
    </dgm:pt>
  </dgm:ptLst>
  <dgm:cxnLst>
    <dgm:cxn modelId="{658F871D-37FC-4EF1-B576-9EE00C8A5A64}" srcId="{4A605392-3565-44EA-8BAF-02D70AB24415}" destId="{72B04F95-D0B6-44B0-A5A7-95830E932EF6}" srcOrd="1" destOrd="0" parTransId="{B175A89A-E05B-4BDE-A1E2-427846AC1F9C}" sibTransId="{23CF1A01-4C84-4495-B312-19D304D36785}"/>
    <dgm:cxn modelId="{5F582F3E-D1E7-4AF4-A0DD-871F11EE53E8}" type="presOf" srcId="{4A605392-3565-44EA-8BAF-02D70AB24415}" destId="{F3D45113-988B-4EE3-B539-1EFC1B54B07C}" srcOrd="0" destOrd="0" presId="urn:microsoft.com/office/officeart/2005/8/layout/vList3"/>
    <dgm:cxn modelId="{92DB396B-37C1-41AC-BC5B-A361F9CEF2E5}" type="presOf" srcId="{AB28E6D1-B0E1-4C06-948D-8B4E37A18CA3}" destId="{FE8C4EC4-77D3-4479-8F85-2AB24C61FD95}" srcOrd="0" destOrd="0" presId="urn:microsoft.com/office/officeart/2005/8/layout/vList3"/>
    <dgm:cxn modelId="{F065A2B7-7E18-4388-BA04-FB5755529C8F}" srcId="{4A605392-3565-44EA-8BAF-02D70AB24415}" destId="{4886E64D-5CC4-485A-B2C9-45929FA8D711}" srcOrd="0" destOrd="0" parTransId="{60F49A44-3629-43D3-AD4C-D5D8A0127269}" sibTransId="{BC67B80C-CCEB-47F9-852D-CDFCB4CBE48C}"/>
    <dgm:cxn modelId="{89B0F9CB-99EA-45C5-BFD8-4098CC656C61}" type="presOf" srcId="{4886E64D-5CC4-485A-B2C9-45929FA8D711}" destId="{5D4F58A7-CF1B-4DE2-A6E1-60FB03B343EF}" srcOrd="0" destOrd="0" presId="urn:microsoft.com/office/officeart/2005/8/layout/vList3"/>
    <dgm:cxn modelId="{A89EE7D0-2176-4F87-82C1-B1F015F07648}" type="presOf" srcId="{72B04F95-D0B6-44B0-A5A7-95830E932EF6}" destId="{369170D9-87D3-4A4C-B0FA-295F49EEF923}" srcOrd="0" destOrd="0" presId="urn:microsoft.com/office/officeart/2005/8/layout/vList3"/>
    <dgm:cxn modelId="{EE5491ED-3F26-46C1-A44B-2FA1C28458CB}" srcId="{4A605392-3565-44EA-8BAF-02D70AB24415}" destId="{AB28E6D1-B0E1-4C06-948D-8B4E37A18CA3}" srcOrd="2" destOrd="0" parTransId="{C747D7F6-C187-4280-9617-E09582B24F88}" sibTransId="{D5D8CBED-6A2A-4C8C-8478-0DE79EE6C0C9}"/>
    <dgm:cxn modelId="{5E25FDEC-6C28-4C73-A23A-CBCCDBB4606C}" type="presParOf" srcId="{F3D45113-988B-4EE3-B539-1EFC1B54B07C}" destId="{13D58B76-7F22-40A2-9429-806C0BBAEAB3}" srcOrd="0" destOrd="0" presId="urn:microsoft.com/office/officeart/2005/8/layout/vList3"/>
    <dgm:cxn modelId="{DA5B7E04-8A85-4127-8D2D-3AF1B547D993}" type="presParOf" srcId="{13D58B76-7F22-40A2-9429-806C0BBAEAB3}" destId="{3955E4C0-2B32-4C77-81DD-69AE2F81BE4D}" srcOrd="0" destOrd="0" presId="urn:microsoft.com/office/officeart/2005/8/layout/vList3"/>
    <dgm:cxn modelId="{0BF2DE65-9416-4CE6-832D-C2FC0F5A7EE0}" type="presParOf" srcId="{13D58B76-7F22-40A2-9429-806C0BBAEAB3}" destId="{5D4F58A7-CF1B-4DE2-A6E1-60FB03B343EF}" srcOrd="1" destOrd="0" presId="urn:microsoft.com/office/officeart/2005/8/layout/vList3"/>
    <dgm:cxn modelId="{3706FC1A-2CC3-4E39-BD78-A5240DA9EC0D}" type="presParOf" srcId="{F3D45113-988B-4EE3-B539-1EFC1B54B07C}" destId="{D72C00C9-6527-4B75-9F84-A386D2563B1C}" srcOrd="1" destOrd="0" presId="urn:microsoft.com/office/officeart/2005/8/layout/vList3"/>
    <dgm:cxn modelId="{D69F7A76-3E51-434C-BC19-E664C6DDF76B}" type="presParOf" srcId="{F3D45113-988B-4EE3-B539-1EFC1B54B07C}" destId="{28ACA1ED-7D11-47CF-90CD-D759DA22BC3F}" srcOrd="2" destOrd="0" presId="urn:microsoft.com/office/officeart/2005/8/layout/vList3"/>
    <dgm:cxn modelId="{85BABC83-5695-428F-B594-689E0A81070E}" type="presParOf" srcId="{28ACA1ED-7D11-47CF-90CD-D759DA22BC3F}" destId="{E2AAE3B2-7BFE-4C3E-9713-B80AA54FC528}" srcOrd="0" destOrd="0" presId="urn:microsoft.com/office/officeart/2005/8/layout/vList3"/>
    <dgm:cxn modelId="{FCFBA965-5E6B-43BE-AE53-737A4CD4F169}" type="presParOf" srcId="{28ACA1ED-7D11-47CF-90CD-D759DA22BC3F}" destId="{369170D9-87D3-4A4C-B0FA-295F49EEF923}" srcOrd="1" destOrd="0" presId="urn:microsoft.com/office/officeart/2005/8/layout/vList3"/>
    <dgm:cxn modelId="{5506A2A4-B15B-4AD3-AC5E-7704BD27E80E}" type="presParOf" srcId="{F3D45113-988B-4EE3-B539-1EFC1B54B07C}" destId="{93C11235-01AD-4644-B24C-79355627FDE9}" srcOrd="3" destOrd="0" presId="urn:microsoft.com/office/officeart/2005/8/layout/vList3"/>
    <dgm:cxn modelId="{483DD465-0AC0-43E7-A6C8-636A34A5DF33}" type="presParOf" srcId="{F3D45113-988B-4EE3-B539-1EFC1B54B07C}" destId="{AA3D12A3-2E59-48DD-846C-FA8B6FD28230}" srcOrd="4" destOrd="0" presId="urn:microsoft.com/office/officeart/2005/8/layout/vList3"/>
    <dgm:cxn modelId="{B74C589F-F18F-478A-A7E4-412B3CDD930A}" type="presParOf" srcId="{AA3D12A3-2E59-48DD-846C-FA8B6FD28230}" destId="{81C7D2C4-0914-4764-B61D-B401B8A6BBEE}" srcOrd="0" destOrd="0" presId="urn:microsoft.com/office/officeart/2005/8/layout/vList3"/>
    <dgm:cxn modelId="{6E6AF9CA-650E-4464-9E3E-A9FB17FF9965}" type="presParOf" srcId="{AA3D12A3-2E59-48DD-846C-FA8B6FD28230}" destId="{FE8C4EC4-77D3-4479-8F85-2AB24C61FD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F58A7-CF1B-4DE2-A6E1-60FB03B343EF}">
      <dsp:nvSpPr>
        <dsp:cNvPr id="0" name=""/>
        <dsp:cNvSpPr/>
      </dsp:nvSpPr>
      <dsp:spPr>
        <a:xfrm rot="10800000">
          <a:off x="1420640" y="667125"/>
          <a:ext cx="7481241" cy="1004621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65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Packaging &amp; Deployment Across Multiple Applications: Develop a standardized package for seamless integration with various enterprise applications.</a:t>
          </a:r>
          <a:endParaRPr lang="en-IN" sz="21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71795" y="667125"/>
        <a:ext cx="7230086" cy="1004621"/>
      </dsp:txXfrm>
    </dsp:sp>
    <dsp:sp modelId="{3955E4C0-2B32-4C77-81DD-69AE2F81BE4D}">
      <dsp:nvSpPr>
        <dsp:cNvPr id="0" name=""/>
        <dsp:cNvSpPr/>
      </dsp:nvSpPr>
      <dsp:spPr>
        <a:xfrm>
          <a:off x="726979" y="662625"/>
          <a:ext cx="978663" cy="10114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170D9-87D3-4A4C-B0FA-295F49EEF923}">
      <dsp:nvSpPr>
        <dsp:cNvPr id="0" name=""/>
        <dsp:cNvSpPr/>
      </dsp:nvSpPr>
      <dsp:spPr>
        <a:xfrm rot="10800000">
          <a:off x="1291861" y="1780399"/>
          <a:ext cx="7590481" cy="1069134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65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Extending it further in such a way that it can be utilized with all the microservices.</a:t>
          </a:r>
        </a:p>
      </dsp:txBody>
      <dsp:txXfrm rot="10800000">
        <a:off x="1559144" y="1780399"/>
        <a:ext cx="7323198" cy="1069134"/>
      </dsp:txXfrm>
    </dsp:sp>
    <dsp:sp modelId="{E2AAE3B2-7BFE-4C3E-9713-B80AA54FC528}">
      <dsp:nvSpPr>
        <dsp:cNvPr id="0" name=""/>
        <dsp:cNvSpPr/>
      </dsp:nvSpPr>
      <dsp:spPr>
        <a:xfrm>
          <a:off x="693731" y="1780409"/>
          <a:ext cx="975127" cy="11018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C4EC4-77D3-4479-8F85-2AB24C61FD95}">
      <dsp:nvSpPr>
        <dsp:cNvPr id="0" name=""/>
        <dsp:cNvSpPr/>
      </dsp:nvSpPr>
      <dsp:spPr>
        <a:xfrm rot="10800000">
          <a:off x="1179824" y="2883816"/>
          <a:ext cx="7719003" cy="1181476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65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Automated Log Retrieval from Splunk: Enable direct integration with </a:t>
          </a:r>
          <a:r>
            <a:rPr lang="en-IN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splunk</a:t>
          </a:r>
          <a:r>
            <a:rPr lang="en-IN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automatic log file downloading. </a:t>
          </a:r>
        </a:p>
      </dsp:txBody>
      <dsp:txXfrm rot="10800000">
        <a:off x="1475193" y="2883816"/>
        <a:ext cx="7423634" cy="1181476"/>
      </dsp:txXfrm>
    </dsp:sp>
    <dsp:sp modelId="{81C7D2C4-0914-4764-B61D-B401B8A6BBEE}">
      <dsp:nvSpPr>
        <dsp:cNvPr id="0" name=""/>
        <dsp:cNvSpPr/>
      </dsp:nvSpPr>
      <dsp:spPr>
        <a:xfrm>
          <a:off x="685961" y="2937923"/>
          <a:ext cx="1020818" cy="9904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8EC6A-29A8-13DD-8ABE-D442DDB59C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60959-ED2A-818D-C08B-D013B2F7F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7A41-F577-4AF8-AD5C-B0243FAD96A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E1D0F-0E1C-7142-5DE6-56A06ACEB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D492-59CF-DA97-4525-6E75B4C36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FE237-D1DC-43E6-A9C7-3E157DC9B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137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D3B84-67D2-4B00-86E4-A6A07FE571B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5D1F-FB83-4BE3-92D6-EE31FC88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055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/>
              <a:t> This slide represents UKG’s foundation: 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we are, as an organization, why we’re here, why we’re unique, and the incredible opportunity we have in front of us for FY24 and beyond.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When we combine all these elements, you have the framework that defines UKG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we’re going to share that framework throughout the year at things like state of and other big meetings, to align us all around where we’re going as an organization.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34A0E1-DBAB-5040-947F-CED1126B2B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02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901E-E8F9-494C-ABF4-8121D068DD3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8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3AD9-5F67-F283-CB1F-C587B5050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442C-796A-4CF4-CCB0-33A9E68F2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5AD2D-FE41-3668-A770-9D6A8D56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93AD-FAF0-47A7-AFDD-4508817E9541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5CA5-28E7-482F-C00C-6DC3135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8BD8-FE0C-FEF0-83EA-68E3A23C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6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5E77-0BBD-1A42-5747-DABE58FB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C906-DCA2-64CE-ACC1-F6D1874B4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EB2-0D61-E3BA-6E9D-6E8591F4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B2F0-C215-4CEC-AED2-1E61AB46A63C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CDCA-8B18-7FEB-98F2-17B80F17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D598-5452-6541-A053-65FC979B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1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3FAB9-6FB6-EE56-C0F8-B31EB0DC7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3D617-5185-03F9-2368-5DFDC03B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3408-C45F-9ED3-7E73-DD1091FD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733C-124C-44C6-BA2D-2E7EE64CA1D3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290B-4129-9786-3AE2-6925EAF2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7072-8643-4199-10EE-049B4247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4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UKG - white background only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64ACEB79-21B2-8A4D-9FA1-AF56C1DC4272}"/>
              </a:ext>
            </a:extLst>
          </p:cNvPr>
          <p:cNvSpPr/>
          <p:nvPr userDrawn="1"/>
        </p:nvSpPr>
        <p:spPr>
          <a:xfrm rot="18432838">
            <a:off x="110426" y="-2628968"/>
            <a:ext cx="12835232" cy="12772153"/>
          </a:xfrm>
          <a:custGeom>
            <a:avLst/>
            <a:gdLst>
              <a:gd name="connsiteX0" fmla="*/ 4032861 w 12835232"/>
              <a:gd name="connsiteY0" fmla="*/ 0 h 12772153"/>
              <a:gd name="connsiteX1" fmla="*/ 4032861 w 12835232"/>
              <a:gd name="connsiteY1" fmla="*/ 551721 h 12772153"/>
              <a:gd name="connsiteX2" fmla="*/ 1254680 w 12835232"/>
              <a:gd name="connsiteY2" fmla="*/ 3325037 h 12772153"/>
              <a:gd name="connsiteX3" fmla="*/ 165376 w 12835232"/>
              <a:gd name="connsiteY3" fmla="*/ 3156520 h 12772153"/>
              <a:gd name="connsiteX4" fmla="*/ 34098 w 12835232"/>
              <a:gd name="connsiteY4" fmla="*/ 3107558 h 12772153"/>
              <a:gd name="connsiteX5" fmla="*/ 0 w 12835232"/>
              <a:gd name="connsiteY5" fmla="*/ 3062658 h 12772153"/>
              <a:gd name="connsiteX6" fmla="*/ 12835232 w 12835232"/>
              <a:gd name="connsiteY6" fmla="*/ 8624481 h 12772153"/>
              <a:gd name="connsiteX7" fmla="*/ 7373639 w 12835232"/>
              <a:gd name="connsiteY7" fmla="*/ 12772153 h 12772153"/>
              <a:gd name="connsiteX8" fmla="*/ 2018260 w 12835232"/>
              <a:gd name="connsiteY8" fmla="*/ 5720271 h 12772153"/>
              <a:gd name="connsiteX9" fmla="*/ 2053809 w 12835232"/>
              <a:gd name="connsiteY9" fmla="*/ 5715768 h 12772153"/>
              <a:gd name="connsiteX10" fmla="*/ 6523577 w 12835232"/>
              <a:gd name="connsiteY10" fmla="*/ 521689 h 12772153"/>
              <a:gd name="connsiteX11" fmla="*/ 6523576 w 12835232"/>
              <a:gd name="connsiteY11" fmla="*/ 313391 h 1277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35232" h="12772153">
                <a:moveTo>
                  <a:pt x="4032861" y="0"/>
                </a:moveTo>
                <a:lnTo>
                  <a:pt x="4032861" y="551721"/>
                </a:lnTo>
                <a:cubicBezTo>
                  <a:pt x="4032861" y="2082328"/>
                  <a:pt x="3003368" y="3325037"/>
                  <a:pt x="1254680" y="3325037"/>
                </a:cubicBezTo>
                <a:cubicBezTo>
                  <a:pt x="845820" y="3325037"/>
                  <a:pt x="482897" y="3265522"/>
                  <a:pt x="165376" y="3156520"/>
                </a:cubicBezTo>
                <a:lnTo>
                  <a:pt x="34098" y="3107558"/>
                </a:lnTo>
                <a:lnTo>
                  <a:pt x="0" y="3062658"/>
                </a:lnTo>
                <a:close/>
                <a:moveTo>
                  <a:pt x="12835232" y="8624481"/>
                </a:moveTo>
                <a:lnTo>
                  <a:pt x="7373639" y="12772153"/>
                </a:lnTo>
                <a:lnTo>
                  <a:pt x="2018260" y="5720271"/>
                </a:lnTo>
                <a:lnTo>
                  <a:pt x="2053809" y="5715768"/>
                </a:lnTo>
                <a:cubicBezTo>
                  <a:pt x="4582493" y="5330529"/>
                  <a:pt x="6520471" y="3152603"/>
                  <a:pt x="6523577" y="521689"/>
                </a:cubicBezTo>
                <a:lnTo>
                  <a:pt x="6523576" y="313391"/>
                </a:lnTo>
                <a:close/>
              </a:path>
            </a:pathLst>
          </a:custGeom>
          <a:solidFill>
            <a:schemeClr val="bg1"/>
          </a:solidFill>
          <a:ln w="275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32" name="UKG Logo" descr="UKG Logo">
            <a:extLst>
              <a:ext uri="{FF2B5EF4-FFF2-40B4-BE49-F238E27FC236}">
                <a16:creationId xmlns:a16="http://schemas.microsoft.com/office/drawing/2014/main" id="{3789320F-1FC5-A322-3BA0-1C044A15A3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4879" y="6557979"/>
            <a:ext cx="618126" cy="1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3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239E-33A5-1CBD-FB24-1FDA25CB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475C-8196-4334-FC5C-F41B2414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85E1-B89D-577F-29F1-A61271B9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2908-76C8-4050-9375-1371ED440E52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BB94-1B3C-50F4-78FA-960E92FA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ACD1-547C-AB2F-CD4C-C992DC3A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B4E1-ECE7-5F08-EE7D-F5B6B38D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F0BA-F311-1628-6589-37DE8924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ED04-34BE-FF2B-BB1C-6602B24D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BF78-9D4F-4AD0-A452-D2202AA5CAC0}" type="datetime1">
              <a:rPr lang="en-IN" smtClean="0"/>
              <a:t>10-03-2025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BB60-0040-E27A-803E-C695772C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2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B62D-BD61-0DA0-432B-FCA38649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7574-C1E2-CC0E-CA02-D6C2DAA3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8C11-112C-C7B3-59BB-44C946E05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ACC7-0E51-1525-0286-9B866F2A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7F4-C7F5-4099-988A-677EE15E775C}" type="datetime1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222C-5E9D-0D79-B837-A579D17F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7CFD-3ED9-C284-1A3A-2430612C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1BB-66DA-39FD-A6F4-38CC2EEC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6ABA8-E3ED-7B1A-6F55-80308BFE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64B9-FFA5-A227-ED63-5C126965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088E-32EF-B60A-83A2-D241FC619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B4C19-8497-F9B7-C2CA-89BFC5577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35530-4274-532E-78EA-1484929F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CC8-AA88-4F7F-99CE-74B5B9BF76B3}" type="datetime1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2BED3-C02F-39E0-F0B6-6567E0FF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BDE36-E127-2F3C-EA1F-BFA861A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6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54E1-3F9D-DBC7-5E48-5E7D72D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EA15-0D64-AAE4-DE72-DCE334B4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E79A-E5F8-499D-86E8-416D8F615790}" type="datetime1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0357-C0F5-1279-F387-A56B37A3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0A18-5225-FCE9-3232-571039FD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11312-4F21-8481-ACE9-B563128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502-5984-4DB1-8BE0-F5E990C16DE0}" type="datetime1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9B040-A401-D168-BCF8-1265181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52A3E-DDDB-839E-4F5E-0FE0BA7A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7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0A4D-E089-D6FD-134B-C43318C6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6042-5FA2-21D7-A7F6-BED2BCFE6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AC7BA-1577-A8BC-1BE0-CC47218C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C08E-4F0C-E422-9294-7BA03F08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A6A6-4264-4ACC-BE37-84FA1E50A7E6}" type="datetime1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033C5-F9F1-33EB-92D9-C537B5B7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01C08-0ABA-304E-5FD7-72A0AC88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752-8FCF-F370-2B02-8EB3BC2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F6050-6973-3467-626C-29CE3C08A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8B0C1-A259-D623-6757-B8F653BF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6F5B-A1C4-1DC6-C316-6496DA0E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D339-1123-4215-8010-5E758A41C0A6}" type="datetime1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9AED-72A5-D757-0461-D247B536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02B7-6FA3-DDC2-5DCB-2AD81BF7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4DA2A-3DA0-EF2A-272A-232B653A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2F30-BA64-DFAE-7222-35AD5AFA4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DD9A-04CE-2064-BEBE-F9CA638DE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4972-B53F-45B9-9AF7-37FC6F92185C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0C78-BAE8-1A8F-8589-68B808AE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E018-3A73-B97B-4B8E-4EA17A083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ertex-ai/generative-ai/docs/model-reference/inference?hl=en&amp;_gl=1*5lsviq*_ga*Nzc0MzI5MzgzLjE3Mzg3MzMwMzI.*_ga_WH2QY8WWF5*MTc0MDU1MjgyOS40OS4xLjE3NDA1NTM3NjUuNjAuMC4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splunk.com/Documentation/SIM/current/Develop/RESTv20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python.langchain.com/docs/integrations/llms/google_vertex_ai_pal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17600" y="1346200"/>
            <a:ext cx="10566400" cy="930785"/>
          </a:xfrm>
          <a:prstGeom prst="rect">
            <a:avLst/>
          </a:prstGeom>
        </p:spPr>
        <p:txBody>
          <a:bodyPr wrap="square" lIns="108856" tIns="54428" rIns="108856" bIns="54428">
            <a:spAutoFit/>
          </a:bodyPr>
          <a:lstStyle/>
          <a:p>
            <a:pPr algn="ctr"/>
            <a:r>
              <a:rPr lang="en-US" sz="2667" b="1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DEPARTMENT OF ELECTRONICS AND COMMUNICATION ENGINEERING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90800" y="533400"/>
            <a:ext cx="797560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67" b="1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BIRLA INSTITUTE OF TECHNOLOGY  MESRA, RANCHI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200" y="330200"/>
            <a:ext cx="771170" cy="75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616009" y="2940836"/>
            <a:ext cx="9296400" cy="7382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609630">
              <a:spcBef>
                <a:spcPct val="0"/>
              </a:spcBef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Splunk Log Parser – An AI Driven Tool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676400" y="4892831"/>
            <a:ext cx="4775200" cy="11312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11" indent="-228611" algn="ctr" defTabSz="609630">
              <a:spcBef>
                <a:spcPct val="20000"/>
              </a:spcBef>
              <a:defRPr/>
            </a:pPr>
            <a:r>
              <a:rPr lang="en-US" sz="1867" b="1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PRESENTED BY:</a:t>
            </a:r>
            <a:endParaRPr lang="en-US" sz="733" dirty="0"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  <a:p>
            <a:pPr marL="228611" indent="-228611" defTabSz="609630">
              <a:spcBef>
                <a:spcPct val="20000"/>
              </a:spcBef>
              <a:defRPr/>
            </a:pPr>
            <a:r>
              <a:rPr lang="en-US" sz="1867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		Honey Pradhan  (BTECH/10168/21)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64000" y="2557399"/>
            <a:ext cx="447040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867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Internship Presentation On</a:t>
            </a:r>
          </a:p>
        </p:txBody>
      </p:sp>
      <p:sp>
        <p:nvSpPr>
          <p:cNvPr id="23" name="Subtitle 2"/>
          <p:cNvSpPr txBox="1"/>
          <p:nvPr/>
        </p:nvSpPr>
        <p:spPr>
          <a:xfrm>
            <a:off x="7467600" y="5124801"/>
            <a:ext cx="3708400" cy="113127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/>
          <a:p>
            <a:pPr algn="ctr" defTabSz="609630">
              <a:spcBef>
                <a:spcPct val="20000"/>
              </a:spcBef>
              <a:defRPr/>
            </a:pPr>
            <a:endParaRPr lang="en-US" sz="2133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09630">
              <a:spcBef>
                <a:spcPct val="20000"/>
              </a:spcBef>
              <a:defRPr/>
            </a:pPr>
            <a:r>
              <a:rPr lang="en-US" b="1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INSTITUTE MENTOR:</a:t>
            </a:r>
          </a:p>
          <a:p>
            <a:pPr lvl="0" algn="ctr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Dr </a:t>
            </a:r>
            <a:r>
              <a:rPr lang="en-US" b="1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Prajna</a:t>
            </a:r>
            <a:r>
              <a:rPr lang="en-US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Parimita</a:t>
            </a:r>
            <a:r>
              <a:rPr lang="en-US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Dash</a:t>
            </a:r>
          </a:p>
          <a:p>
            <a:pPr algn="ctr" defTabSz="609630">
              <a:spcBef>
                <a:spcPct val="20000"/>
              </a:spcBef>
              <a:defRPr/>
            </a:pPr>
            <a:endParaRPr lang="en-US" sz="733" dirty="0"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E9B71-D8DB-ADA7-B0DC-3A3D7BE74CF8}"/>
              </a:ext>
            </a:extLst>
          </p:cNvPr>
          <p:cNvSpPr txBox="1"/>
          <p:nvPr/>
        </p:nvSpPr>
        <p:spPr>
          <a:xfrm>
            <a:off x="8041105" y="4664406"/>
            <a:ext cx="2561389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>
              <a:spcBef>
                <a:spcPct val="20000"/>
              </a:spcBef>
              <a:defRPr/>
            </a:pPr>
            <a:r>
              <a:rPr lang="en-US" b="1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INDUSTRY MENTOR:</a:t>
            </a:r>
          </a:p>
          <a:p>
            <a:pPr lvl="0" algn="ctr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Paritosh Dwivedi</a:t>
            </a:r>
          </a:p>
          <a:p>
            <a:pPr algn="ctr" defTabSz="609630">
              <a:spcBef>
                <a:spcPct val="20000"/>
              </a:spcBef>
              <a:defRPr/>
            </a:pPr>
            <a:endParaRPr lang="en-US" sz="500" dirty="0"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6CD627-E7F1-A24E-72E7-C9282C855B7A}"/>
              </a:ext>
            </a:extLst>
          </p:cNvPr>
          <p:cNvSpPr/>
          <p:nvPr/>
        </p:nvSpPr>
        <p:spPr>
          <a:xfrm>
            <a:off x="6071007" y="3753614"/>
            <a:ext cx="288813" cy="447818"/>
          </a:xfrm>
          <a:custGeom>
            <a:avLst/>
            <a:gdLst>
              <a:gd name="connsiteX0" fmla="*/ 238841 w 288813"/>
              <a:gd name="connsiteY0" fmla="*/ 447810 h 447818"/>
              <a:gd name="connsiteX1" fmla="*/ 203191 w 288813"/>
              <a:gd name="connsiteY1" fmla="*/ 432690 h 447818"/>
              <a:gd name="connsiteX2" fmla="*/ -2 w 288813"/>
              <a:gd name="connsiteY2" fmla="*/ 223943 h 447818"/>
              <a:gd name="connsiteX3" fmla="*/ 203191 w 288813"/>
              <a:gd name="connsiteY3" fmla="*/ 15095 h 447818"/>
              <a:gd name="connsiteX4" fmla="*/ 273784 w 288813"/>
              <a:gd name="connsiteY4" fmla="*/ 14283 h 447818"/>
              <a:gd name="connsiteX5" fmla="*/ 274592 w 288813"/>
              <a:gd name="connsiteY5" fmla="*/ 85218 h 447818"/>
              <a:gd name="connsiteX6" fmla="*/ 139567 w 288813"/>
              <a:gd name="connsiteY6" fmla="*/ 223943 h 447818"/>
              <a:gd name="connsiteX7" fmla="*/ 274592 w 288813"/>
              <a:gd name="connsiteY7" fmla="*/ 362566 h 447818"/>
              <a:gd name="connsiteX8" fmla="*/ 288730 w 288813"/>
              <a:gd name="connsiteY8" fmla="*/ 398084 h 447818"/>
              <a:gd name="connsiteX9" fmla="*/ 239247 w 288813"/>
              <a:gd name="connsiteY9" fmla="*/ 447812 h 447818"/>
              <a:gd name="connsiteX10" fmla="*/ 238841 w 288813"/>
              <a:gd name="connsiteY10" fmla="*/ 447810 h 44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8813" h="447818">
                <a:moveTo>
                  <a:pt x="238841" y="447810"/>
                </a:moveTo>
                <a:cubicBezTo>
                  <a:pt x="225415" y="447806"/>
                  <a:pt x="212559" y="442354"/>
                  <a:pt x="203191" y="432690"/>
                </a:cubicBezTo>
                <a:lnTo>
                  <a:pt x="-2" y="223943"/>
                </a:lnTo>
                <a:lnTo>
                  <a:pt x="203191" y="15095"/>
                </a:lnTo>
                <a:cubicBezTo>
                  <a:pt x="222461" y="-4718"/>
                  <a:pt x="254067" y="-5081"/>
                  <a:pt x="273784" y="14283"/>
                </a:cubicBezTo>
                <a:cubicBezTo>
                  <a:pt x="293500" y="33647"/>
                  <a:pt x="293862" y="65406"/>
                  <a:pt x="274592" y="85218"/>
                </a:cubicBezTo>
                <a:lnTo>
                  <a:pt x="139567" y="223943"/>
                </a:lnTo>
                <a:lnTo>
                  <a:pt x="274592" y="362566"/>
                </a:lnTo>
                <a:cubicBezTo>
                  <a:pt x="283735" y="372098"/>
                  <a:pt x="288809" y="384845"/>
                  <a:pt x="288730" y="398084"/>
                </a:cubicBezTo>
                <a:cubicBezTo>
                  <a:pt x="288731" y="425547"/>
                  <a:pt x="266577" y="447811"/>
                  <a:pt x="239247" y="447812"/>
                </a:cubicBezTo>
                <a:cubicBezTo>
                  <a:pt x="239112" y="447812"/>
                  <a:pt x="238976" y="447811"/>
                  <a:pt x="238841" y="447810"/>
                </a:cubicBezTo>
                <a:close/>
              </a:path>
            </a:pathLst>
          </a:custGeom>
          <a:solidFill>
            <a:srgbClr val="005151"/>
          </a:solidFill>
          <a:ln w="1007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EA82E3-B172-DE3E-E9B2-3A580462DF90}"/>
              </a:ext>
            </a:extLst>
          </p:cNvPr>
          <p:cNvSpPr/>
          <p:nvPr/>
        </p:nvSpPr>
        <p:spPr>
          <a:xfrm>
            <a:off x="5964159" y="3753696"/>
            <a:ext cx="99778" cy="447734"/>
          </a:xfrm>
          <a:custGeom>
            <a:avLst/>
            <a:gdLst>
              <a:gd name="connsiteX0" fmla="*/ 49786 w 99778"/>
              <a:gd name="connsiteY0" fmla="*/ 447729 h 447734"/>
              <a:gd name="connsiteX1" fmla="*/ -2 w 99778"/>
              <a:gd name="connsiteY1" fmla="*/ 397597 h 447734"/>
              <a:gd name="connsiteX2" fmla="*/ -2 w 99778"/>
              <a:gd name="connsiteY2" fmla="*/ 50126 h 447734"/>
              <a:gd name="connsiteX3" fmla="*/ 49887 w 99778"/>
              <a:gd name="connsiteY3" fmla="*/ -6 h 447734"/>
              <a:gd name="connsiteX4" fmla="*/ 99776 w 99778"/>
              <a:gd name="connsiteY4" fmla="*/ 50126 h 447734"/>
              <a:gd name="connsiteX5" fmla="*/ 99776 w 99778"/>
              <a:gd name="connsiteY5" fmla="*/ 397597 h 447734"/>
              <a:gd name="connsiteX6" fmla="*/ 49887 w 99778"/>
              <a:gd name="connsiteY6" fmla="*/ 447729 h 447734"/>
              <a:gd name="connsiteX7" fmla="*/ 49786 w 99778"/>
              <a:gd name="connsiteY7" fmla="*/ 447729 h 44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78" h="447734">
                <a:moveTo>
                  <a:pt x="49786" y="447729"/>
                </a:moveTo>
                <a:cubicBezTo>
                  <a:pt x="22272" y="447673"/>
                  <a:pt x="-2" y="425245"/>
                  <a:pt x="-2" y="397597"/>
                </a:cubicBezTo>
                <a:lnTo>
                  <a:pt x="-2" y="50126"/>
                </a:lnTo>
                <a:cubicBezTo>
                  <a:pt x="-2" y="22439"/>
                  <a:pt x="22334" y="-6"/>
                  <a:pt x="49887" y="-6"/>
                </a:cubicBezTo>
                <a:cubicBezTo>
                  <a:pt x="77440" y="-6"/>
                  <a:pt x="99776" y="22439"/>
                  <a:pt x="99776" y="50126"/>
                </a:cubicBezTo>
                <a:lnTo>
                  <a:pt x="99776" y="397597"/>
                </a:lnTo>
                <a:cubicBezTo>
                  <a:pt x="99776" y="425284"/>
                  <a:pt x="77440" y="447729"/>
                  <a:pt x="49887" y="447729"/>
                </a:cubicBezTo>
                <a:cubicBezTo>
                  <a:pt x="49854" y="447729"/>
                  <a:pt x="49819" y="447729"/>
                  <a:pt x="49786" y="447729"/>
                </a:cubicBezTo>
                <a:close/>
              </a:path>
            </a:pathLst>
          </a:custGeom>
          <a:solidFill>
            <a:srgbClr val="005151"/>
          </a:solidFill>
          <a:ln w="1007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2BC7D3-0B95-7AF4-C2CA-14FF1A33894A}"/>
              </a:ext>
            </a:extLst>
          </p:cNvPr>
          <p:cNvSpPr/>
          <p:nvPr/>
        </p:nvSpPr>
        <p:spPr>
          <a:xfrm>
            <a:off x="6411144" y="3754099"/>
            <a:ext cx="406791" cy="447156"/>
          </a:xfrm>
          <a:custGeom>
            <a:avLst/>
            <a:gdLst>
              <a:gd name="connsiteX0" fmla="*/ 228136 w 406791"/>
              <a:gd name="connsiteY0" fmla="*/ 447123 h 447156"/>
              <a:gd name="connsiteX1" fmla="*/ -2 w 406791"/>
              <a:gd name="connsiteY1" fmla="*/ 223864 h 447156"/>
              <a:gd name="connsiteX2" fmla="*/ 228136 w 406791"/>
              <a:gd name="connsiteY2" fmla="*/ -3 h 447156"/>
              <a:gd name="connsiteX3" fmla="*/ 347204 w 406791"/>
              <a:gd name="connsiteY3" fmla="*/ 31456 h 447156"/>
              <a:gd name="connsiteX4" fmla="*/ 364696 w 406791"/>
              <a:gd name="connsiteY4" fmla="*/ 100139 h 447156"/>
              <a:gd name="connsiteX5" fmla="*/ 321956 w 406791"/>
              <a:gd name="connsiteY5" fmla="*/ 124717 h 447156"/>
              <a:gd name="connsiteX6" fmla="*/ 296002 w 406791"/>
              <a:gd name="connsiteY6" fmla="*/ 117614 h 447156"/>
              <a:gd name="connsiteX7" fmla="*/ 229045 w 406791"/>
              <a:gd name="connsiteY7" fmla="*/ 98941 h 447156"/>
              <a:gd name="connsiteX8" fmla="*/ 102301 w 406791"/>
              <a:gd name="connsiteY8" fmla="*/ 223864 h 447156"/>
              <a:gd name="connsiteX9" fmla="*/ 229045 w 406791"/>
              <a:gd name="connsiteY9" fmla="*/ 348585 h 447156"/>
              <a:gd name="connsiteX10" fmla="*/ 307010 w 406791"/>
              <a:gd name="connsiteY10" fmla="*/ 325041 h 447156"/>
              <a:gd name="connsiteX11" fmla="*/ 307010 w 406791"/>
              <a:gd name="connsiteY11" fmla="*/ 278766 h 447156"/>
              <a:gd name="connsiteX12" fmla="*/ 273683 w 406791"/>
              <a:gd name="connsiteY12" fmla="*/ 278766 h 447156"/>
              <a:gd name="connsiteX13" fmla="*/ 225985 w 406791"/>
              <a:gd name="connsiteY13" fmla="*/ 226326 h 447156"/>
              <a:gd name="connsiteX14" fmla="*/ 273683 w 406791"/>
              <a:gd name="connsiteY14" fmla="*/ 178401 h 447156"/>
              <a:gd name="connsiteX15" fmla="*/ 356899 w 406791"/>
              <a:gd name="connsiteY15" fmla="*/ 178401 h 447156"/>
              <a:gd name="connsiteX16" fmla="*/ 406789 w 406791"/>
              <a:gd name="connsiteY16" fmla="*/ 228634 h 447156"/>
              <a:gd name="connsiteX17" fmla="*/ 406789 w 406791"/>
              <a:gd name="connsiteY17" fmla="*/ 343815 h 447156"/>
              <a:gd name="connsiteX18" fmla="*/ 390125 w 406791"/>
              <a:gd name="connsiteY18" fmla="*/ 383596 h 447156"/>
              <a:gd name="connsiteX19" fmla="*/ 228136 w 406791"/>
              <a:gd name="connsiteY19" fmla="*/ 447123 h 44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791" h="447156">
                <a:moveTo>
                  <a:pt x="228136" y="447123"/>
                </a:moveTo>
                <a:cubicBezTo>
                  <a:pt x="99171" y="447123"/>
                  <a:pt x="-2" y="359748"/>
                  <a:pt x="-2" y="223864"/>
                </a:cubicBezTo>
                <a:cubicBezTo>
                  <a:pt x="-2" y="101478"/>
                  <a:pt x="85133" y="-3"/>
                  <a:pt x="228136" y="-3"/>
                </a:cubicBezTo>
                <a:cubicBezTo>
                  <a:pt x="269886" y="-200"/>
                  <a:pt x="310948" y="10650"/>
                  <a:pt x="347204" y="31456"/>
                </a:cubicBezTo>
                <a:cubicBezTo>
                  <a:pt x="370907" y="45569"/>
                  <a:pt x="378744" y="76320"/>
                  <a:pt x="364696" y="100139"/>
                </a:cubicBezTo>
                <a:cubicBezTo>
                  <a:pt x="355748" y="115319"/>
                  <a:pt x="339519" y="124652"/>
                  <a:pt x="321956" y="124717"/>
                </a:cubicBezTo>
                <a:cubicBezTo>
                  <a:pt x="312837" y="124687"/>
                  <a:pt x="303879" y="122236"/>
                  <a:pt x="296002" y="117614"/>
                </a:cubicBezTo>
                <a:cubicBezTo>
                  <a:pt x="275622" y="105776"/>
                  <a:pt x="252576" y="99349"/>
                  <a:pt x="229045" y="98941"/>
                </a:cubicBezTo>
                <a:cubicBezTo>
                  <a:pt x="150575" y="98941"/>
                  <a:pt x="102301" y="152726"/>
                  <a:pt x="102301" y="223864"/>
                </a:cubicBezTo>
                <a:cubicBezTo>
                  <a:pt x="102301" y="299874"/>
                  <a:pt x="155523" y="348585"/>
                  <a:pt x="229045" y="348585"/>
                </a:cubicBezTo>
                <a:cubicBezTo>
                  <a:pt x="256696" y="348105"/>
                  <a:pt x="283681" y="339958"/>
                  <a:pt x="307010" y="325041"/>
                </a:cubicBezTo>
                <a:lnTo>
                  <a:pt x="307010" y="278766"/>
                </a:lnTo>
                <a:lnTo>
                  <a:pt x="273683" y="278766"/>
                </a:lnTo>
                <a:cubicBezTo>
                  <a:pt x="246102" y="277519"/>
                  <a:pt x="224753" y="254041"/>
                  <a:pt x="225985" y="226326"/>
                </a:cubicBezTo>
                <a:cubicBezTo>
                  <a:pt x="227156" y="200357"/>
                  <a:pt x="247839" y="179569"/>
                  <a:pt x="273683" y="178401"/>
                </a:cubicBezTo>
                <a:lnTo>
                  <a:pt x="356899" y="178401"/>
                </a:lnTo>
                <a:cubicBezTo>
                  <a:pt x="384359" y="178731"/>
                  <a:pt x="406516" y="201044"/>
                  <a:pt x="406789" y="228634"/>
                </a:cubicBezTo>
                <a:lnTo>
                  <a:pt x="406789" y="343815"/>
                </a:lnTo>
                <a:cubicBezTo>
                  <a:pt x="406779" y="358786"/>
                  <a:pt x="400770" y="373124"/>
                  <a:pt x="390125" y="383596"/>
                </a:cubicBezTo>
                <a:cubicBezTo>
                  <a:pt x="346487" y="425261"/>
                  <a:pt x="288326" y="448069"/>
                  <a:pt x="228136" y="447123"/>
                </a:cubicBezTo>
                <a:close/>
              </a:path>
            </a:pathLst>
          </a:custGeom>
          <a:solidFill>
            <a:srgbClr val="005151"/>
          </a:solidFill>
          <a:ln w="1007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F28BB9-81F9-4D91-6244-A1029B6ADF18}"/>
              </a:ext>
            </a:extLst>
          </p:cNvPr>
          <p:cNvSpPr/>
          <p:nvPr/>
        </p:nvSpPr>
        <p:spPr>
          <a:xfrm>
            <a:off x="5423757" y="3753898"/>
            <a:ext cx="105434" cy="105946"/>
          </a:xfrm>
          <a:custGeom>
            <a:avLst/>
            <a:gdLst>
              <a:gd name="connsiteX0" fmla="*/ 105434 w 105434"/>
              <a:gd name="connsiteY0" fmla="*/ 52973 h 105946"/>
              <a:gd name="connsiteX1" fmla="*/ 52717 w 105434"/>
              <a:gd name="connsiteY1" fmla="*/ 105946 h 105946"/>
              <a:gd name="connsiteX2" fmla="*/ 0 w 105434"/>
              <a:gd name="connsiteY2" fmla="*/ 52973 h 105946"/>
              <a:gd name="connsiteX3" fmla="*/ 52717 w 105434"/>
              <a:gd name="connsiteY3" fmla="*/ 0 h 105946"/>
              <a:gd name="connsiteX4" fmla="*/ 105434 w 105434"/>
              <a:gd name="connsiteY4" fmla="*/ 52973 h 10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34" h="105946">
                <a:moveTo>
                  <a:pt x="105434" y="52973"/>
                </a:moveTo>
                <a:cubicBezTo>
                  <a:pt x="105434" y="82229"/>
                  <a:pt x="81832" y="105946"/>
                  <a:pt x="52717" y="105946"/>
                </a:cubicBezTo>
                <a:cubicBezTo>
                  <a:pt x="23602" y="105946"/>
                  <a:pt x="0" y="82229"/>
                  <a:pt x="0" y="52973"/>
                </a:cubicBezTo>
                <a:cubicBezTo>
                  <a:pt x="0" y="23717"/>
                  <a:pt x="23602" y="0"/>
                  <a:pt x="52717" y="0"/>
                </a:cubicBezTo>
                <a:cubicBezTo>
                  <a:pt x="81832" y="0"/>
                  <a:pt x="105434" y="23717"/>
                  <a:pt x="105434" y="52973"/>
                </a:cubicBezTo>
                <a:close/>
              </a:path>
            </a:pathLst>
          </a:custGeom>
          <a:solidFill>
            <a:srgbClr val="30CEBB"/>
          </a:solidFill>
          <a:ln w="1007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B88D9A-868E-1216-4F81-90AAD443F035}"/>
              </a:ext>
            </a:extLst>
          </p:cNvPr>
          <p:cNvSpPr/>
          <p:nvPr/>
        </p:nvSpPr>
        <p:spPr>
          <a:xfrm>
            <a:off x="5746624" y="3753898"/>
            <a:ext cx="105434" cy="105946"/>
          </a:xfrm>
          <a:custGeom>
            <a:avLst/>
            <a:gdLst>
              <a:gd name="connsiteX0" fmla="*/ 105434 w 105434"/>
              <a:gd name="connsiteY0" fmla="*/ 52973 h 105946"/>
              <a:gd name="connsiteX1" fmla="*/ 52717 w 105434"/>
              <a:gd name="connsiteY1" fmla="*/ 105946 h 105946"/>
              <a:gd name="connsiteX2" fmla="*/ 0 w 105434"/>
              <a:gd name="connsiteY2" fmla="*/ 52973 h 105946"/>
              <a:gd name="connsiteX3" fmla="*/ 52717 w 105434"/>
              <a:gd name="connsiteY3" fmla="*/ 0 h 105946"/>
              <a:gd name="connsiteX4" fmla="*/ 105434 w 105434"/>
              <a:gd name="connsiteY4" fmla="*/ 52973 h 10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34" h="105946">
                <a:moveTo>
                  <a:pt x="105434" y="52973"/>
                </a:moveTo>
                <a:cubicBezTo>
                  <a:pt x="105434" y="82229"/>
                  <a:pt x="81832" y="105946"/>
                  <a:pt x="52717" y="105946"/>
                </a:cubicBezTo>
                <a:cubicBezTo>
                  <a:pt x="23602" y="105946"/>
                  <a:pt x="0" y="82229"/>
                  <a:pt x="0" y="52973"/>
                </a:cubicBezTo>
                <a:cubicBezTo>
                  <a:pt x="0" y="23717"/>
                  <a:pt x="23602" y="0"/>
                  <a:pt x="52717" y="0"/>
                </a:cubicBezTo>
                <a:cubicBezTo>
                  <a:pt x="81832" y="0"/>
                  <a:pt x="105434" y="23717"/>
                  <a:pt x="105434" y="52973"/>
                </a:cubicBezTo>
                <a:close/>
              </a:path>
            </a:pathLst>
          </a:custGeom>
          <a:solidFill>
            <a:srgbClr val="30CEBB"/>
          </a:solidFill>
          <a:ln w="1007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DDE7B7-A06E-14E0-D307-CC41FD811D2F}"/>
              </a:ext>
            </a:extLst>
          </p:cNvPr>
          <p:cNvSpPr/>
          <p:nvPr/>
        </p:nvSpPr>
        <p:spPr>
          <a:xfrm>
            <a:off x="5426533" y="3902746"/>
            <a:ext cx="421890" cy="298684"/>
          </a:xfrm>
          <a:custGeom>
            <a:avLst/>
            <a:gdLst>
              <a:gd name="connsiteX0" fmla="*/ 211423 w 421890"/>
              <a:gd name="connsiteY0" fmla="*/ 298679 h 298684"/>
              <a:gd name="connsiteX1" fmla="*/ 49 w 421890"/>
              <a:gd name="connsiteY1" fmla="*/ 86786 h 298684"/>
              <a:gd name="connsiteX2" fmla="*/ 49 w 421890"/>
              <a:gd name="connsiteY2" fmla="*/ 52485 h 298684"/>
              <a:gd name="connsiteX3" fmla="*/ 47743 w 421890"/>
              <a:gd name="connsiteY3" fmla="*/ 46 h 298684"/>
              <a:gd name="connsiteX4" fmla="*/ 99929 w 421890"/>
              <a:gd name="connsiteY4" fmla="*/ 47970 h 298684"/>
              <a:gd name="connsiteX5" fmla="*/ 99929 w 421890"/>
              <a:gd name="connsiteY5" fmla="*/ 52485 h 298684"/>
              <a:gd name="connsiteX6" fmla="*/ 99929 w 421890"/>
              <a:gd name="connsiteY6" fmla="*/ 87598 h 298684"/>
              <a:gd name="connsiteX7" fmla="*/ 211019 w 421890"/>
              <a:gd name="connsiteY7" fmla="*/ 199227 h 298684"/>
              <a:gd name="connsiteX8" fmla="*/ 322109 w 421890"/>
              <a:gd name="connsiteY8" fmla="*/ 87598 h 298684"/>
              <a:gd name="connsiteX9" fmla="*/ 322109 w 421890"/>
              <a:gd name="connsiteY9" fmla="*/ 52485 h 298684"/>
              <a:gd name="connsiteX10" fmla="*/ 371998 w 421890"/>
              <a:gd name="connsiteY10" fmla="*/ 2354 h 298684"/>
              <a:gd name="connsiteX11" fmla="*/ 421888 w 421890"/>
              <a:gd name="connsiteY11" fmla="*/ 52485 h 298684"/>
              <a:gd name="connsiteX12" fmla="*/ 421888 w 421890"/>
              <a:gd name="connsiteY12" fmla="*/ 86786 h 298684"/>
              <a:gd name="connsiteX13" fmla="*/ 211423 w 421890"/>
              <a:gd name="connsiteY13" fmla="*/ 298679 h 29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1890" h="298684">
                <a:moveTo>
                  <a:pt x="211423" y="298679"/>
                </a:moveTo>
                <a:cubicBezTo>
                  <a:pt x="95041" y="298291"/>
                  <a:pt x="713" y="203731"/>
                  <a:pt x="49" y="86786"/>
                </a:cubicBezTo>
                <a:lnTo>
                  <a:pt x="49" y="52485"/>
                </a:lnTo>
                <a:cubicBezTo>
                  <a:pt x="-1192" y="24771"/>
                  <a:pt x="20161" y="1292"/>
                  <a:pt x="47743" y="46"/>
                </a:cubicBezTo>
                <a:cubicBezTo>
                  <a:pt x="75324" y="-1201"/>
                  <a:pt x="98689" y="20256"/>
                  <a:pt x="99929" y="47970"/>
                </a:cubicBezTo>
                <a:cubicBezTo>
                  <a:pt x="99997" y="49475"/>
                  <a:pt x="99997" y="50981"/>
                  <a:pt x="99929" y="52485"/>
                </a:cubicBezTo>
                <a:lnTo>
                  <a:pt x="99929" y="87598"/>
                </a:lnTo>
                <a:cubicBezTo>
                  <a:pt x="99929" y="149298"/>
                  <a:pt x="136387" y="199227"/>
                  <a:pt x="211019" y="199227"/>
                </a:cubicBezTo>
                <a:cubicBezTo>
                  <a:pt x="281712" y="199227"/>
                  <a:pt x="322109" y="148487"/>
                  <a:pt x="322109" y="87598"/>
                </a:cubicBezTo>
                <a:lnTo>
                  <a:pt x="322109" y="52485"/>
                </a:lnTo>
                <a:cubicBezTo>
                  <a:pt x="322109" y="24798"/>
                  <a:pt x="344445" y="2354"/>
                  <a:pt x="371998" y="2354"/>
                </a:cubicBezTo>
                <a:cubicBezTo>
                  <a:pt x="399552" y="2354"/>
                  <a:pt x="421888" y="24798"/>
                  <a:pt x="421888" y="52485"/>
                </a:cubicBezTo>
                <a:lnTo>
                  <a:pt x="421888" y="86786"/>
                </a:lnTo>
                <a:cubicBezTo>
                  <a:pt x="421228" y="203378"/>
                  <a:pt x="327449" y="297792"/>
                  <a:pt x="211423" y="298679"/>
                </a:cubicBezTo>
                <a:close/>
              </a:path>
            </a:pathLst>
          </a:custGeom>
          <a:solidFill>
            <a:srgbClr val="005151"/>
          </a:solidFill>
          <a:ln w="1007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2BEB-99A6-3E65-97FA-4D94398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FAD65-4366-30CE-79F7-A512BE7F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10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B2C40-929E-6F08-9B7E-893D0E7B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75" y="1228109"/>
            <a:ext cx="6472450" cy="1434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0B8216-DF77-9FBF-AB83-06BD4E4F1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41"/>
            <a:ext cx="11981155" cy="33401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02BF0C-CD0A-5033-E096-CFDBED075822}"/>
              </a:ext>
            </a:extLst>
          </p:cNvPr>
          <p:cNvCxnSpPr>
            <a:cxnSpLocks/>
          </p:cNvCxnSpPr>
          <p:nvPr/>
        </p:nvCxnSpPr>
        <p:spPr>
          <a:xfrm>
            <a:off x="552450" y="1457241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8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5019" y="590654"/>
            <a:ext cx="9639371" cy="61555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2"/>
              </a:lnSpc>
            </a:pPr>
            <a:r>
              <a:rPr lang="en-US" sz="4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 AND TECHNOLOGIES 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65312" y="6441756"/>
            <a:ext cx="262128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40"/>
              </a:lnSpc>
            </a:pPr>
            <a:r>
              <a:rPr lang="en-US" sz="1200" spc="11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25095" y="1944777"/>
            <a:ext cx="7280997" cy="444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01183" lvl="1" indent="-3048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69" spc="20" dirty="0">
                <a:solidFill>
                  <a:srgbClr val="000000"/>
                </a:solidFill>
                <a:latin typeface="Times New Roman" panose="02020603050405020304" pitchFamily="18" charset="0"/>
                <a:ea typeface="TT Rounds Condensed"/>
                <a:cs typeface="Times New Roman" panose="02020603050405020304" pitchFamily="18" charset="0"/>
                <a:sym typeface="TT Rounds Condensed"/>
              </a:rPr>
              <a:t>Visual Studio Code: Integrated Development Environment.</a:t>
            </a:r>
          </a:p>
          <a:p>
            <a:pPr marL="501183" lvl="1" indent="-3048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69" spc="20" dirty="0">
                <a:solidFill>
                  <a:srgbClr val="000000"/>
                </a:solidFill>
                <a:latin typeface="Times New Roman" panose="02020603050405020304" pitchFamily="18" charset="0"/>
                <a:ea typeface="TT Rounds Condensed"/>
                <a:cs typeface="Times New Roman" panose="02020603050405020304" pitchFamily="18" charset="0"/>
                <a:sym typeface="TT Rounds Condensed"/>
              </a:rPr>
              <a:t>GitHub: Version Control System</a:t>
            </a:r>
          </a:p>
          <a:p>
            <a:pPr marL="501183" lvl="1" indent="-3048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69" spc="20" dirty="0">
                <a:solidFill>
                  <a:srgbClr val="000000"/>
                </a:solidFill>
                <a:latin typeface="Times New Roman" panose="02020603050405020304" pitchFamily="18" charset="0"/>
                <a:ea typeface="TT Rounds Condensed"/>
                <a:cs typeface="Times New Roman" panose="02020603050405020304" pitchFamily="18" charset="0"/>
                <a:sym typeface="TT Rounds Condensed"/>
              </a:rPr>
              <a:t>GCP: Vertex AI Framework</a:t>
            </a:r>
          </a:p>
          <a:p>
            <a:pPr marL="501183" lvl="1" indent="-3048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69" spc="20" dirty="0">
                <a:solidFill>
                  <a:srgbClr val="000000"/>
                </a:solidFill>
                <a:latin typeface="Times New Roman" panose="02020603050405020304" pitchFamily="18" charset="0"/>
                <a:ea typeface="TT Rounds Condensed"/>
                <a:cs typeface="Times New Roman" panose="02020603050405020304" pitchFamily="18" charset="0"/>
                <a:sym typeface="TT Rounds Condensed"/>
              </a:rPr>
              <a:t>GitHub: Remote Repository</a:t>
            </a:r>
          </a:p>
          <a:p>
            <a:pPr marL="501183" lvl="1" indent="-3048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69" spc="20" dirty="0">
                <a:solidFill>
                  <a:srgbClr val="000000"/>
                </a:solidFill>
                <a:latin typeface="Times New Roman" panose="02020603050405020304" pitchFamily="18" charset="0"/>
                <a:ea typeface="TT Rounds Condensed"/>
                <a:cs typeface="Times New Roman" panose="02020603050405020304" pitchFamily="18" charset="0"/>
                <a:sym typeface="TT Rounds Condensed"/>
              </a:rPr>
              <a:t>Postman: API Testing</a:t>
            </a:r>
          </a:p>
          <a:p>
            <a:pPr marL="501183" lvl="1" indent="-3048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69" spc="20" dirty="0">
                <a:solidFill>
                  <a:srgbClr val="000000"/>
                </a:solidFill>
                <a:latin typeface="Times New Roman" panose="02020603050405020304" pitchFamily="18" charset="0"/>
                <a:ea typeface="TT Rounds Condensed"/>
                <a:cs typeface="Times New Roman" panose="02020603050405020304" pitchFamily="18" charset="0"/>
                <a:sym typeface="TT Rounds Condensed"/>
              </a:rPr>
              <a:t>Docker</a:t>
            </a:r>
          </a:p>
          <a:p>
            <a:pPr marL="501183" lvl="1" indent="-3048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69" spc="20" dirty="0">
                <a:solidFill>
                  <a:srgbClr val="000000"/>
                </a:solidFill>
                <a:latin typeface="Times New Roman" panose="02020603050405020304" pitchFamily="18" charset="0"/>
                <a:ea typeface="TT Rounds Condensed"/>
                <a:cs typeface="Times New Roman" panose="02020603050405020304" pitchFamily="18" charset="0"/>
                <a:sym typeface="TT Rounds Condensed"/>
              </a:rPr>
              <a:t>Splunk: Downloading Log Files</a:t>
            </a:r>
          </a:p>
          <a:p>
            <a:pPr marL="501183" lvl="1" indent="-3048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69" spc="20" dirty="0">
                <a:solidFill>
                  <a:srgbClr val="000000"/>
                </a:solidFill>
                <a:latin typeface="Times New Roman" panose="02020603050405020304" pitchFamily="18" charset="0"/>
                <a:ea typeface="TT Rounds Condensed"/>
                <a:cs typeface="Times New Roman" panose="02020603050405020304" pitchFamily="18" charset="0"/>
                <a:sym typeface="TT Rounds Condensed"/>
              </a:rPr>
              <a:t>Vertex AI Framework: Various LLMs</a:t>
            </a:r>
          </a:p>
          <a:p>
            <a:pPr marL="392736" lvl="1" indent="-196368">
              <a:lnSpc>
                <a:spcPct val="150000"/>
              </a:lnSpc>
            </a:pPr>
            <a:endParaRPr lang="en-US" sz="2169" spc="2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9909403" y="2970982"/>
            <a:ext cx="548640" cy="578953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0" y="0"/>
                </a:moveTo>
                <a:lnTo>
                  <a:pt x="822960" y="0"/>
                </a:lnTo>
                <a:lnTo>
                  <a:pt x="822960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9217443" y="3686850"/>
            <a:ext cx="548640" cy="578953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0" y="0"/>
                </a:moveTo>
                <a:lnTo>
                  <a:pt x="822960" y="0"/>
                </a:lnTo>
                <a:lnTo>
                  <a:pt x="822960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20" name="Freeform 20"/>
          <p:cNvSpPr/>
          <p:nvPr/>
        </p:nvSpPr>
        <p:spPr>
          <a:xfrm>
            <a:off x="9951035" y="3708931"/>
            <a:ext cx="548640" cy="578953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0" y="0"/>
                </a:moveTo>
                <a:lnTo>
                  <a:pt x="822959" y="0"/>
                </a:lnTo>
                <a:lnTo>
                  <a:pt x="822959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sz="1200" dirty="0"/>
          </a:p>
        </p:txBody>
      </p:sp>
      <p:pic>
        <p:nvPicPr>
          <p:cNvPr id="3074" name="Picture 2" descr="gcp Vector Icons free download in SVG, PNG Format">
            <a:extLst>
              <a:ext uri="{FF2B5EF4-FFF2-40B4-BE49-F238E27FC236}">
                <a16:creationId xmlns:a16="http://schemas.microsoft.com/office/drawing/2014/main" id="{F1B5988A-AC28-0287-FB0F-9F14C977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103" y="2949401"/>
            <a:ext cx="616010" cy="6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cker, logo, logos icon - Free ...">
            <a:extLst>
              <a:ext uri="{FF2B5EF4-FFF2-40B4-BE49-F238E27FC236}">
                <a16:creationId xmlns:a16="http://schemas.microsoft.com/office/drawing/2014/main" id="{FEA63A42-DF6C-6D04-1B28-74500B233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333" y="2898427"/>
            <a:ext cx="693750" cy="73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plunk color icon in PNG, SVG">
            <a:extLst>
              <a:ext uri="{FF2B5EF4-FFF2-40B4-BE49-F238E27FC236}">
                <a16:creationId xmlns:a16="http://schemas.microsoft.com/office/drawing/2014/main" id="{9D3D6A7B-CDB3-0C7D-2397-A28552D9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14" y="3507089"/>
            <a:ext cx="821654" cy="8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ertex AI Platform | Google Cloud">
            <a:extLst>
              <a:ext uri="{FF2B5EF4-FFF2-40B4-BE49-F238E27FC236}">
                <a16:creationId xmlns:a16="http://schemas.microsoft.com/office/drawing/2014/main" id="{16A85C31-0D48-EC07-41C8-D5C75C5F8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12" y="4344522"/>
            <a:ext cx="715280" cy="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27C6D1-5A87-38B6-6459-CB5701E06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1306" y="4299789"/>
            <a:ext cx="713930" cy="771639"/>
          </a:xfrm>
          <a:prstGeom prst="rect">
            <a:avLst/>
          </a:prstGeom>
        </p:spPr>
      </p:pic>
      <p:pic>
        <p:nvPicPr>
          <p:cNvPr id="3086" name="Picture 14" descr="Google Gemini icon SVG Vector &amp; PNG ...">
            <a:extLst>
              <a:ext uri="{FF2B5EF4-FFF2-40B4-BE49-F238E27FC236}">
                <a16:creationId xmlns:a16="http://schemas.microsoft.com/office/drawing/2014/main" id="{C0BE5D3C-DD08-0BB7-005E-CB93EB33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282" y="4446881"/>
            <a:ext cx="584145" cy="6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4448C9-5690-15D1-5EE4-7E33D8326AB1}"/>
              </a:ext>
            </a:extLst>
          </p:cNvPr>
          <p:cNvCxnSpPr>
            <a:cxnSpLocks/>
          </p:cNvCxnSpPr>
          <p:nvPr/>
        </p:nvCxnSpPr>
        <p:spPr>
          <a:xfrm>
            <a:off x="621155" y="1391252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49C1-1FD7-7256-004E-8DD88E7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99" y="476557"/>
            <a:ext cx="10515600" cy="68037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E65CB-A32E-69E4-BB1E-1A97907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4317F-3967-4C94-6729-266B8D11A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531304"/>
            <a:ext cx="5808394" cy="3375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0690E4-7338-36A9-58CE-3A9B8273E383}"/>
              </a:ext>
            </a:extLst>
          </p:cNvPr>
          <p:cNvSpPr txBox="1"/>
          <p:nvPr/>
        </p:nvSpPr>
        <p:spPr>
          <a:xfrm>
            <a:off x="960186" y="5222240"/>
            <a:ext cx="536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(a) Input Log File downloaded from Splunk(23 log lines)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5226E-F495-B32C-1BC1-AA5C33F0B218}"/>
              </a:ext>
            </a:extLst>
          </p:cNvPr>
          <p:cNvSpPr txBox="1"/>
          <p:nvPr/>
        </p:nvSpPr>
        <p:spPr>
          <a:xfrm>
            <a:off x="6725920" y="5185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(b) Intermediatory Output out of Pre-Filter(14 log lines)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AA5C80-E47C-591B-8332-367FA1661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20" y="1531304"/>
            <a:ext cx="5154930" cy="334041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3BA4F5-A07C-829D-CD11-3195E97CACB9}"/>
              </a:ext>
            </a:extLst>
          </p:cNvPr>
          <p:cNvCxnSpPr>
            <a:cxnSpLocks/>
          </p:cNvCxnSpPr>
          <p:nvPr/>
        </p:nvCxnSpPr>
        <p:spPr>
          <a:xfrm>
            <a:off x="552450" y="1344119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4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5CCC-4C65-8FAA-650B-E95FF39CD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7A1F-3B8B-7C6E-1BCD-3C785794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501940"/>
            <a:ext cx="10515600" cy="76248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6B84-A2BF-03EC-2D88-4DA0EBBA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13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FE3B7-F82B-679E-6B4C-DBCF161F3C54}"/>
              </a:ext>
            </a:extLst>
          </p:cNvPr>
          <p:cNvSpPr txBox="1"/>
          <p:nvPr/>
        </p:nvSpPr>
        <p:spPr>
          <a:xfrm>
            <a:off x="7411085" y="336816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(d)One of the tenant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C41F7-0C6A-7631-7758-0520AF40BB4E}"/>
              </a:ext>
            </a:extLst>
          </p:cNvPr>
          <p:cNvSpPr txBox="1"/>
          <p:nvPr/>
        </p:nvSpPr>
        <p:spPr>
          <a:xfrm>
            <a:off x="1493520" y="5831901"/>
            <a:ext cx="974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(e) Log Summary Report having details of number of impacted tenants with corresponding error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315A-51A1-B753-6152-E846FE3D3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" y="1586389"/>
            <a:ext cx="25717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E0A0B-3123-B411-C54C-76BCB5F87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4619027"/>
            <a:ext cx="11013440" cy="1019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F38C1C-E49B-4C68-46E3-A934A0864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67" y="2186809"/>
            <a:ext cx="4161985" cy="495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24686-3FB0-B407-DFED-2F5DD61F584E}"/>
              </a:ext>
            </a:extLst>
          </p:cNvPr>
          <p:cNvSpPr txBox="1"/>
          <p:nvPr/>
        </p:nvSpPr>
        <p:spPr>
          <a:xfrm>
            <a:off x="604520" y="32732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Final Filtered Log Lines split into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corresponding tenant files using AI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86F69F-90F0-6FAC-D99F-45B48004CC6E}"/>
              </a:ext>
            </a:extLst>
          </p:cNvPr>
          <p:cNvCxnSpPr>
            <a:cxnSpLocks/>
          </p:cNvCxnSpPr>
          <p:nvPr/>
        </p:nvCxnSpPr>
        <p:spPr>
          <a:xfrm>
            <a:off x="604520" y="1400679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2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452695" y="330273"/>
            <a:ext cx="7286609" cy="904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3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 pitchFamily="18" charset="0"/>
                <a:ea typeface="Alatsi"/>
                <a:cs typeface="Times New Roman" pitchFamily="18" charset="0"/>
                <a:sym typeface="Alatsi"/>
              </a:rPr>
              <a:t>FUTURE SCOPE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5CE874-2C74-33D7-3309-2EF45B12D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246376"/>
              </p:ext>
            </p:extLst>
          </p:nvPr>
        </p:nvGraphicFramePr>
        <p:xfrm>
          <a:off x="1148080" y="1513839"/>
          <a:ext cx="9895840" cy="4561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49D93A-9139-7B82-49F9-B6BF79CE3D56}"/>
              </a:ext>
            </a:extLst>
          </p:cNvPr>
          <p:cNvCxnSpPr>
            <a:cxnSpLocks/>
          </p:cNvCxnSpPr>
          <p:nvPr/>
        </p:nvCxnSpPr>
        <p:spPr>
          <a:xfrm>
            <a:off x="552450" y="1400680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524000" y="279400"/>
            <a:ext cx="8976054" cy="904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3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 pitchFamily="18" charset="0"/>
                <a:ea typeface="Alatsi"/>
                <a:cs typeface="Times New Roman" pitchFamily="18" charset="0"/>
                <a:sym typeface="Alatsi"/>
              </a:rPr>
              <a:t>REFERENCES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3529" y="1705954"/>
            <a:ext cx="4142451" cy="4011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11" indent="-228611">
              <a:buAutoNum type="arabicPeriod"/>
            </a:pPr>
            <a:endParaRPr lang="en-US" sz="1600" dirty="0"/>
          </a:p>
          <a:p>
            <a:pPr marL="228611" indent="-228611">
              <a:buAutoNum type="arabicPeriod"/>
            </a:pPr>
            <a:r>
              <a:rPr lang="en-US" sz="2400" dirty="0">
                <a:latin typeface="Cambria" pitchFamily="18" charset="0"/>
                <a:ea typeface="Cambria" pitchFamily="18" charset="0"/>
                <a:hlinkClick r:id="rId3"/>
              </a:rPr>
              <a:t> Google Cloud API Reference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28611" indent="-228611">
              <a:buAutoNum type="arabicPeriod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28611" indent="-228611">
              <a:buAutoNum type="arabicPeriod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  <a:hlinkClick r:id="rId4"/>
              </a:rPr>
              <a:t>Vertex AI Reference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28611" indent="-228611">
              <a:buAutoNum type="arabicPeriod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28611" indent="-228611">
              <a:buFontTx/>
              <a:buAutoNum type="arabicPeriod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 UKG Confluence</a:t>
            </a:r>
          </a:p>
          <a:p>
            <a:pPr marL="228611" indent="-228611">
              <a:buFontTx/>
              <a:buAutoNum type="arabicPeriod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28611" indent="-228611">
              <a:buFontTx/>
              <a:buAutoNum type="arabicPeriod"/>
            </a:pPr>
            <a:r>
              <a:rPr lang="en-US" sz="2400" dirty="0">
                <a:latin typeface="Cambria" pitchFamily="18" charset="0"/>
                <a:ea typeface="Cambria" pitchFamily="18" charset="0"/>
                <a:hlinkClick r:id="rId5"/>
              </a:rPr>
              <a:t> Python Reference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28611" indent="-228611">
              <a:buFontTx/>
              <a:buAutoNum type="arabicPeriod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28611" indent="-228611">
              <a:buFontTx/>
              <a:buAutoNum type="arabicPeriod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  <a:hlinkClick r:id="rId6"/>
              </a:rPr>
              <a:t>Splunk REST API Reference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endParaRPr lang="en-US" sz="933" dirty="0">
              <a:latin typeface="Cambria" pitchFamily="18" charset="0"/>
              <a:ea typeface="Cambria" pitchFamily="18" charset="0"/>
            </a:endParaRPr>
          </a:p>
          <a:p>
            <a:pPr marL="228611" indent="-228611"/>
            <a:endParaRPr lang="en-US" sz="1333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D00C85-537E-4A7D-0B7C-DCA0C7B36730}"/>
              </a:ext>
            </a:extLst>
          </p:cNvPr>
          <p:cNvCxnSpPr>
            <a:cxnSpLocks/>
          </p:cNvCxnSpPr>
          <p:nvPr/>
        </p:nvCxnSpPr>
        <p:spPr>
          <a:xfrm>
            <a:off x="552450" y="1362972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5772" y="2285331"/>
            <a:ext cx="7751665" cy="15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16"/>
              </a:lnSpc>
            </a:pPr>
            <a:r>
              <a:rPr lang="en-US" sz="7200" b="1" dirty="0">
                <a:solidFill>
                  <a:srgbClr val="000000"/>
                </a:solidFill>
                <a:latin typeface="Times New Roman" pitchFamily="18" charset="0"/>
                <a:ea typeface="Alatsi"/>
                <a:cs typeface="Times New Roman" pitchFamily="18" charset="0"/>
                <a:sym typeface="Alats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94686-1A92-D2C1-22C6-6F5501F88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47F035B-54DB-2E93-1BFD-61737960080B}"/>
              </a:ext>
            </a:extLst>
          </p:cNvPr>
          <p:cNvSpPr txBox="1"/>
          <p:nvPr/>
        </p:nvSpPr>
        <p:spPr>
          <a:xfrm>
            <a:off x="4282829" y="221229"/>
            <a:ext cx="3626339" cy="9964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lnSpc>
                <a:spcPts val="7933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D8158CD-80DE-1988-08C0-26556F44094C}"/>
              </a:ext>
            </a:extLst>
          </p:cNvPr>
          <p:cNvCxnSpPr>
            <a:cxnSpLocks/>
          </p:cNvCxnSpPr>
          <p:nvPr/>
        </p:nvCxnSpPr>
        <p:spPr>
          <a:xfrm>
            <a:off x="687044" y="1331560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E8D111-37C8-F5AA-0A55-4AF744B3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29" y="1375676"/>
            <a:ext cx="3626340" cy="53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6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B3A94-C7CA-2B41-537E-FC839C2AF134}"/>
              </a:ext>
            </a:extLst>
          </p:cNvPr>
          <p:cNvSpPr/>
          <p:nvPr/>
        </p:nvSpPr>
        <p:spPr>
          <a:xfrm>
            <a:off x="106326" y="85060"/>
            <a:ext cx="1212111" cy="6655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82" name="Rectangle 15581">
            <a:extLst>
              <a:ext uri="{FF2B5EF4-FFF2-40B4-BE49-F238E27FC236}">
                <a16:creationId xmlns:a16="http://schemas.microsoft.com/office/drawing/2014/main" id="{F77A7712-D644-40E3-60B6-60AB28D02154}"/>
              </a:ext>
            </a:extLst>
          </p:cNvPr>
          <p:cNvSpPr/>
          <p:nvPr/>
        </p:nvSpPr>
        <p:spPr>
          <a:xfrm>
            <a:off x="10832123" y="6355162"/>
            <a:ext cx="1359877" cy="502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9530B7-2A77-1DB3-396A-DBB3DF604865}"/>
              </a:ext>
            </a:extLst>
          </p:cNvPr>
          <p:cNvGrpSpPr/>
          <p:nvPr/>
        </p:nvGrpSpPr>
        <p:grpSpPr>
          <a:xfrm>
            <a:off x="533400" y="5433731"/>
            <a:ext cx="1450535" cy="983673"/>
            <a:chOff x="533400" y="5367495"/>
            <a:chExt cx="1450535" cy="9836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ADDB7A-1476-E627-E045-E56A0787919C}"/>
                </a:ext>
              </a:extLst>
            </p:cNvPr>
            <p:cNvSpPr/>
            <p:nvPr/>
          </p:nvSpPr>
          <p:spPr>
            <a:xfrm>
              <a:off x="771743" y="5367495"/>
              <a:ext cx="983673" cy="983673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F0F4B9-23FB-1130-4391-3602AEBEF2A2}"/>
                </a:ext>
              </a:extLst>
            </p:cNvPr>
            <p:cNvSpPr txBox="1"/>
            <p:nvPr/>
          </p:nvSpPr>
          <p:spPr>
            <a:xfrm>
              <a:off x="777425" y="5561589"/>
              <a:ext cx="972309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WHERE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214983-AE63-E4C9-9EB2-64FB67A344FE}"/>
                </a:ext>
              </a:extLst>
            </p:cNvPr>
            <p:cNvSpPr txBox="1"/>
            <p:nvPr/>
          </p:nvSpPr>
          <p:spPr>
            <a:xfrm>
              <a:off x="533400" y="5755967"/>
              <a:ext cx="1450535" cy="537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we are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focused for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FY24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91DD38-2948-573A-0C8D-AC6B354E2551}"/>
              </a:ext>
            </a:extLst>
          </p:cNvPr>
          <p:cNvSpPr txBox="1"/>
          <p:nvPr/>
        </p:nvSpPr>
        <p:spPr>
          <a:xfrm>
            <a:off x="2085357" y="5669414"/>
            <a:ext cx="3349469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OUR STRATEGIC WRAPPER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95BFE-1CB1-A3F3-16EC-72E53BEE9B3A}"/>
              </a:ext>
            </a:extLst>
          </p:cNvPr>
          <p:cNvSpPr txBox="1"/>
          <p:nvPr/>
        </p:nvSpPr>
        <p:spPr>
          <a:xfrm>
            <a:off x="2085357" y="5948326"/>
            <a:ext cx="9573243" cy="3277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Inspire Greatness in every person, every workplace, every solution and every interaction.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424E2-D7F9-43A9-BA80-154A5E7358FF}"/>
              </a:ext>
            </a:extLst>
          </p:cNvPr>
          <p:cNvSpPr txBox="1"/>
          <p:nvPr/>
        </p:nvSpPr>
        <p:spPr>
          <a:xfrm>
            <a:off x="9543723" y="4447126"/>
            <a:ext cx="148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defTabSz="4572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B1EE32-361E-9710-8241-26175D574134}"/>
              </a:ext>
            </a:extLst>
          </p:cNvPr>
          <p:cNvSpPr txBox="1"/>
          <p:nvPr/>
        </p:nvSpPr>
        <p:spPr>
          <a:xfrm>
            <a:off x="9543723" y="4693123"/>
            <a:ext cx="2648278" cy="40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Building great places to work.</a:t>
            </a:r>
            <a:b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better places to live.</a:t>
            </a:r>
          </a:p>
        </p:txBody>
      </p:sp>
      <p:cxnSp>
        <p:nvCxnSpPr>
          <p:cNvPr id="15389" name="Straight Connector 15388">
            <a:extLst>
              <a:ext uri="{FF2B5EF4-FFF2-40B4-BE49-F238E27FC236}">
                <a16:creationId xmlns:a16="http://schemas.microsoft.com/office/drawing/2014/main" id="{BF2E5AA3-A5AA-D79E-F5D5-E5C198A4BB6F}"/>
              </a:ext>
            </a:extLst>
          </p:cNvPr>
          <p:cNvCxnSpPr>
            <a:cxnSpLocks/>
          </p:cNvCxnSpPr>
          <p:nvPr/>
        </p:nvCxnSpPr>
        <p:spPr>
          <a:xfrm>
            <a:off x="520605" y="1540067"/>
            <a:ext cx="1133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0" name="Straight Connector 15389">
            <a:extLst>
              <a:ext uri="{FF2B5EF4-FFF2-40B4-BE49-F238E27FC236}">
                <a16:creationId xmlns:a16="http://schemas.microsoft.com/office/drawing/2014/main" id="{DEEE283A-D635-1A2C-2095-5B4BD53FB6BE}"/>
              </a:ext>
            </a:extLst>
          </p:cNvPr>
          <p:cNvCxnSpPr>
            <a:cxnSpLocks/>
          </p:cNvCxnSpPr>
          <p:nvPr/>
        </p:nvCxnSpPr>
        <p:spPr>
          <a:xfrm>
            <a:off x="520605" y="2790416"/>
            <a:ext cx="1133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1" name="Straight Connector 15390">
            <a:extLst>
              <a:ext uri="{FF2B5EF4-FFF2-40B4-BE49-F238E27FC236}">
                <a16:creationId xmlns:a16="http://schemas.microsoft.com/office/drawing/2014/main" id="{3DEB2955-D26C-FFE9-1C30-8D7190915AD1}"/>
              </a:ext>
            </a:extLst>
          </p:cNvPr>
          <p:cNvCxnSpPr>
            <a:cxnSpLocks/>
          </p:cNvCxnSpPr>
          <p:nvPr/>
        </p:nvCxnSpPr>
        <p:spPr>
          <a:xfrm>
            <a:off x="520605" y="4044879"/>
            <a:ext cx="1133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2" name="Straight Connector 15391">
            <a:extLst>
              <a:ext uri="{FF2B5EF4-FFF2-40B4-BE49-F238E27FC236}">
                <a16:creationId xmlns:a16="http://schemas.microsoft.com/office/drawing/2014/main" id="{AB0A6702-C13B-41FA-1ADF-35ABA41013F9}"/>
              </a:ext>
            </a:extLst>
          </p:cNvPr>
          <p:cNvCxnSpPr>
            <a:cxnSpLocks/>
          </p:cNvCxnSpPr>
          <p:nvPr/>
        </p:nvCxnSpPr>
        <p:spPr>
          <a:xfrm>
            <a:off x="499533" y="5296907"/>
            <a:ext cx="1133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6" name="Oval 15385">
            <a:extLst>
              <a:ext uri="{FF2B5EF4-FFF2-40B4-BE49-F238E27FC236}">
                <a16:creationId xmlns:a16="http://schemas.microsoft.com/office/drawing/2014/main" id="{7AEE6AB1-8A7B-C016-5AB2-7FF2BFE8AD1B}"/>
              </a:ext>
            </a:extLst>
          </p:cNvPr>
          <p:cNvSpPr/>
          <p:nvPr/>
        </p:nvSpPr>
        <p:spPr>
          <a:xfrm>
            <a:off x="771743" y="1675177"/>
            <a:ext cx="983673" cy="983673"/>
          </a:xfrm>
          <a:prstGeom prst="ellipse">
            <a:avLst/>
          </a:prstGeom>
          <a:solidFill>
            <a:schemeClr val="accent6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87" name="TextBox 15386">
            <a:extLst>
              <a:ext uri="{FF2B5EF4-FFF2-40B4-BE49-F238E27FC236}">
                <a16:creationId xmlns:a16="http://schemas.microsoft.com/office/drawing/2014/main" id="{F043EFAB-2B68-13AF-22A6-49A82DDBD874}"/>
              </a:ext>
            </a:extLst>
          </p:cNvPr>
          <p:cNvSpPr txBox="1"/>
          <p:nvPr/>
        </p:nvSpPr>
        <p:spPr>
          <a:xfrm>
            <a:off x="777425" y="1946007"/>
            <a:ext cx="972309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</a:p>
        </p:txBody>
      </p:sp>
      <p:sp>
        <p:nvSpPr>
          <p:cNvPr id="15388" name="TextBox 15387">
            <a:extLst>
              <a:ext uri="{FF2B5EF4-FFF2-40B4-BE49-F238E27FC236}">
                <a16:creationId xmlns:a16="http://schemas.microsoft.com/office/drawing/2014/main" id="{B3CDA4B8-63AA-843A-427B-A64E465B0D21}"/>
              </a:ext>
            </a:extLst>
          </p:cNvPr>
          <p:cNvSpPr txBox="1"/>
          <p:nvPr/>
        </p:nvSpPr>
        <p:spPr>
          <a:xfrm>
            <a:off x="644823" y="2149101"/>
            <a:ext cx="1237512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 exist</a:t>
            </a:r>
          </a:p>
        </p:txBody>
      </p:sp>
      <p:sp>
        <p:nvSpPr>
          <p:cNvPr id="15383" name="Oval 15382">
            <a:extLst>
              <a:ext uri="{FF2B5EF4-FFF2-40B4-BE49-F238E27FC236}">
                <a16:creationId xmlns:a16="http://schemas.microsoft.com/office/drawing/2014/main" id="{C9BFFFAD-8F4E-6991-AA99-82AD7DAFC27E}"/>
              </a:ext>
            </a:extLst>
          </p:cNvPr>
          <p:cNvSpPr/>
          <p:nvPr/>
        </p:nvSpPr>
        <p:spPr>
          <a:xfrm>
            <a:off x="771743" y="2924679"/>
            <a:ext cx="983673" cy="983673"/>
          </a:xfrm>
          <a:prstGeom prst="ellipse">
            <a:avLst/>
          </a:prstGeom>
          <a:solidFill>
            <a:schemeClr val="accent3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84" name="TextBox 15383">
            <a:extLst>
              <a:ext uri="{FF2B5EF4-FFF2-40B4-BE49-F238E27FC236}">
                <a16:creationId xmlns:a16="http://schemas.microsoft.com/office/drawing/2014/main" id="{28649A72-B3C7-C291-B0D9-DD9AE20C2F44}"/>
              </a:ext>
            </a:extLst>
          </p:cNvPr>
          <p:cNvSpPr txBox="1"/>
          <p:nvPr/>
        </p:nvSpPr>
        <p:spPr>
          <a:xfrm>
            <a:off x="763500" y="3119407"/>
            <a:ext cx="972309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5F5F5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</a:p>
        </p:txBody>
      </p:sp>
      <p:sp>
        <p:nvSpPr>
          <p:cNvPr id="15385" name="TextBox 15384">
            <a:extLst>
              <a:ext uri="{FF2B5EF4-FFF2-40B4-BE49-F238E27FC236}">
                <a16:creationId xmlns:a16="http://schemas.microsoft.com/office/drawing/2014/main" id="{E30B4E39-9CD5-619E-C98E-C20BD229D8C2}"/>
              </a:ext>
            </a:extLst>
          </p:cNvPr>
          <p:cNvSpPr txBox="1"/>
          <p:nvPr/>
        </p:nvSpPr>
        <p:spPr>
          <a:xfrm>
            <a:off x="630898" y="3322604"/>
            <a:ext cx="1237512" cy="38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5F5F5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customers 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5F5F5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can expect</a:t>
            </a:r>
          </a:p>
        </p:txBody>
      </p:sp>
      <p:sp>
        <p:nvSpPr>
          <p:cNvPr id="15380" name="Oval 15379">
            <a:extLst>
              <a:ext uri="{FF2B5EF4-FFF2-40B4-BE49-F238E27FC236}">
                <a16:creationId xmlns:a16="http://schemas.microsoft.com/office/drawing/2014/main" id="{9AED7085-70C7-6C4E-84C0-8A45365D6D33}"/>
              </a:ext>
            </a:extLst>
          </p:cNvPr>
          <p:cNvSpPr/>
          <p:nvPr/>
        </p:nvSpPr>
        <p:spPr>
          <a:xfrm>
            <a:off x="771743" y="4183608"/>
            <a:ext cx="983673" cy="983673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81" name="TextBox 15380">
            <a:extLst>
              <a:ext uri="{FF2B5EF4-FFF2-40B4-BE49-F238E27FC236}">
                <a16:creationId xmlns:a16="http://schemas.microsoft.com/office/drawing/2014/main" id="{1A7F07F5-DFCD-2559-9FC1-92A720479B61}"/>
              </a:ext>
            </a:extLst>
          </p:cNvPr>
          <p:cNvSpPr txBox="1"/>
          <p:nvPr/>
        </p:nvSpPr>
        <p:spPr>
          <a:xfrm>
            <a:off x="758858" y="4417759"/>
            <a:ext cx="972309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5F5F5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</a:p>
        </p:txBody>
      </p:sp>
      <p:sp>
        <p:nvSpPr>
          <p:cNvPr id="15382" name="TextBox 15381">
            <a:extLst>
              <a:ext uri="{FF2B5EF4-FFF2-40B4-BE49-F238E27FC236}">
                <a16:creationId xmlns:a16="http://schemas.microsoft.com/office/drawing/2014/main" id="{81BAA2C8-2B94-2A75-9DDC-6FE4E5DFDEC0}"/>
              </a:ext>
            </a:extLst>
          </p:cNvPr>
          <p:cNvSpPr txBox="1"/>
          <p:nvPr/>
        </p:nvSpPr>
        <p:spPr>
          <a:xfrm>
            <a:off x="642957" y="4643308"/>
            <a:ext cx="1237512" cy="24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5F5F5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 show up</a:t>
            </a:r>
          </a:p>
        </p:txBody>
      </p:sp>
      <p:sp>
        <p:nvSpPr>
          <p:cNvPr id="15369" name="Oval 15368">
            <a:extLst>
              <a:ext uri="{FF2B5EF4-FFF2-40B4-BE49-F238E27FC236}">
                <a16:creationId xmlns:a16="http://schemas.microsoft.com/office/drawing/2014/main" id="{44381E59-6289-F998-56FC-F8767CD7DC13}"/>
              </a:ext>
            </a:extLst>
          </p:cNvPr>
          <p:cNvSpPr/>
          <p:nvPr/>
        </p:nvSpPr>
        <p:spPr>
          <a:xfrm>
            <a:off x="771743" y="417109"/>
            <a:ext cx="983673" cy="983673"/>
          </a:xfrm>
          <a:prstGeom prst="ellipse">
            <a:avLst/>
          </a:prstGeom>
          <a:solidFill>
            <a:schemeClr val="accent5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78" name="TextBox 15377">
            <a:extLst>
              <a:ext uri="{FF2B5EF4-FFF2-40B4-BE49-F238E27FC236}">
                <a16:creationId xmlns:a16="http://schemas.microsoft.com/office/drawing/2014/main" id="{34113155-5676-2159-2FFF-7A0DAFF49BE3}"/>
              </a:ext>
            </a:extLst>
          </p:cNvPr>
          <p:cNvSpPr txBox="1"/>
          <p:nvPr/>
        </p:nvSpPr>
        <p:spPr>
          <a:xfrm>
            <a:off x="773250" y="708315"/>
            <a:ext cx="972309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</a:p>
        </p:txBody>
      </p:sp>
      <p:sp>
        <p:nvSpPr>
          <p:cNvPr id="15379" name="TextBox 15378">
            <a:extLst>
              <a:ext uri="{FF2B5EF4-FFF2-40B4-BE49-F238E27FC236}">
                <a16:creationId xmlns:a16="http://schemas.microsoft.com/office/drawing/2014/main" id="{1CBAEE2E-31E6-C772-BD62-B97F451401D9}"/>
              </a:ext>
            </a:extLst>
          </p:cNvPr>
          <p:cNvSpPr txBox="1"/>
          <p:nvPr/>
        </p:nvSpPr>
        <p:spPr>
          <a:xfrm>
            <a:off x="640648" y="904636"/>
            <a:ext cx="1237512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 are</a:t>
            </a:r>
          </a:p>
        </p:txBody>
      </p:sp>
      <p:sp>
        <p:nvSpPr>
          <p:cNvPr id="15367" name="TextBox 15366">
            <a:extLst>
              <a:ext uri="{FF2B5EF4-FFF2-40B4-BE49-F238E27FC236}">
                <a16:creationId xmlns:a16="http://schemas.microsoft.com/office/drawing/2014/main" id="{895E01F0-B016-2124-2A29-5BC0ED708FC3}"/>
              </a:ext>
            </a:extLst>
          </p:cNvPr>
          <p:cNvSpPr txBox="1"/>
          <p:nvPr/>
        </p:nvSpPr>
        <p:spPr>
          <a:xfrm>
            <a:off x="2053459" y="2116079"/>
            <a:ext cx="9929275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Inspire every organization to become a great place to work through technology built for all</a:t>
            </a:r>
          </a:p>
        </p:txBody>
      </p:sp>
      <p:sp>
        <p:nvSpPr>
          <p:cNvPr id="15368" name="TextBox 15367">
            <a:extLst>
              <a:ext uri="{FF2B5EF4-FFF2-40B4-BE49-F238E27FC236}">
                <a16:creationId xmlns:a16="http://schemas.microsoft.com/office/drawing/2014/main" id="{2F4A54A5-EDFF-F99E-BC57-929DE37C56D3}"/>
              </a:ext>
            </a:extLst>
          </p:cNvPr>
          <p:cNvSpPr txBox="1"/>
          <p:nvPr/>
        </p:nvSpPr>
        <p:spPr>
          <a:xfrm>
            <a:off x="2053460" y="1842837"/>
            <a:ext cx="3391073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WE'RE ON A MISSION TO</a:t>
            </a:r>
          </a:p>
        </p:txBody>
      </p:sp>
      <p:sp>
        <p:nvSpPr>
          <p:cNvPr id="15363" name="TextBox 15362">
            <a:extLst>
              <a:ext uri="{FF2B5EF4-FFF2-40B4-BE49-F238E27FC236}">
                <a16:creationId xmlns:a16="http://schemas.microsoft.com/office/drawing/2014/main" id="{01F47059-68AC-094B-54D3-D5A0913EFAA1}"/>
              </a:ext>
            </a:extLst>
          </p:cNvPr>
          <p:cNvSpPr txBox="1"/>
          <p:nvPr/>
        </p:nvSpPr>
        <p:spPr>
          <a:xfrm>
            <a:off x="2075461" y="3127542"/>
            <a:ext cx="3130383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 through Culture.</a:t>
            </a:r>
          </a:p>
        </p:txBody>
      </p:sp>
      <p:sp>
        <p:nvSpPr>
          <p:cNvPr id="15364" name="TextBox 15363">
            <a:extLst>
              <a:ext uri="{FF2B5EF4-FFF2-40B4-BE49-F238E27FC236}">
                <a16:creationId xmlns:a16="http://schemas.microsoft.com/office/drawing/2014/main" id="{BDCD1C2E-F2FE-042E-8075-9DFC2D67D45D}"/>
              </a:ext>
            </a:extLst>
          </p:cNvPr>
          <p:cNvSpPr txBox="1"/>
          <p:nvPr/>
        </p:nvSpPr>
        <p:spPr>
          <a:xfrm>
            <a:off x="2075461" y="2889423"/>
            <a:ext cx="1533173" cy="27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5000"/>
              </a:lnSpc>
              <a:defRPr/>
            </a:pPr>
            <a:r>
              <a:rPr lang="en-US" sz="1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CULTURE</a:t>
            </a:r>
          </a:p>
        </p:txBody>
      </p:sp>
      <p:sp>
        <p:nvSpPr>
          <p:cNvPr id="15361" name="TextBox 15360">
            <a:extLst>
              <a:ext uri="{FF2B5EF4-FFF2-40B4-BE49-F238E27FC236}">
                <a16:creationId xmlns:a16="http://schemas.microsoft.com/office/drawing/2014/main" id="{98E4C7B1-F104-4441-3B2C-BD67FA7C3421}"/>
              </a:ext>
            </a:extLst>
          </p:cNvPr>
          <p:cNvSpPr txBox="1"/>
          <p:nvPr/>
        </p:nvSpPr>
        <p:spPr>
          <a:xfrm>
            <a:off x="5196250" y="3119800"/>
            <a:ext cx="3080055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Innovate with Purpose.</a:t>
            </a:r>
          </a:p>
        </p:txBody>
      </p:sp>
      <p:sp>
        <p:nvSpPr>
          <p:cNvPr id="15362" name="TextBox 15361">
            <a:extLst>
              <a:ext uri="{FF2B5EF4-FFF2-40B4-BE49-F238E27FC236}">
                <a16:creationId xmlns:a16="http://schemas.microsoft.com/office/drawing/2014/main" id="{6D27AE61-1C81-E98A-F7C0-DE6D2B9570A9}"/>
              </a:ext>
            </a:extLst>
          </p:cNvPr>
          <p:cNvSpPr txBox="1"/>
          <p:nvPr/>
        </p:nvSpPr>
        <p:spPr>
          <a:xfrm>
            <a:off x="5196250" y="2889423"/>
            <a:ext cx="1486243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5000"/>
              </a:lnSpc>
              <a:defRPr/>
            </a:pPr>
            <a:r>
              <a:rPr lang="en-US" sz="1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2DF470-5362-B5F5-D47F-03DC71C66049}"/>
              </a:ext>
            </a:extLst>
          </p:cNvPr>
          <p:cNvSpPr txBox="1"/>
          <p:nvPr/>
        </p:nvSpPr>
        <p:spPr>
          <a:xfrm>
            <a:off x="8944115" y="2889423"/>
            <a:ext cx="1486243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5000"/>
              </a:lnSpc>
              <a:defRPr/>
            </a:pPr>
            <a:r>
              <a:rPr lang="en-US" sz="1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4115B8-2DF2-C350-175C-4719DF4475B3}"/>
              </a:ext>
            </a:extLst>
          </p:cNvPr>
          <p:cNvSpPr txBox="1"/>
          <p:nvPr/>
        </p:nvSpPr>
        <p:spPr>
          <a:xfrm>
            <a:off x="8944115" y="3140215"/>
            <a:ext cx="2513221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 for Life.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21F25-EEE8-3F65-BDE8-C3111086E641}"/>
              </a:ext>
            </a:extLst>
          </p:cNvPr>
          <p:cNvSpPr txBox="1"/>
          <p:nvPr/>
        </p:nvSpPr>
        <p:spPr>
          <a:xfrm>
            <a:off x="2085357" y="4268398"/>
            <a:ext cx="1486243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defTabSz="4572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VALUES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7CBE3E-1BB1-CEE2-8641-65C626B7E470}"/>
              </a:ext>
            </a:extLst>
          </p:cNvPr>
          <p:cNvSpPr txBox="1"/>
          <p:nvPr/>
        </p:nvSpPr>
        <p:spPr>
          <a:xfrm>
            <a:off x="2074725" y="4524818"/>
            <a:ext cx="2021026" cy="5632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United, Kind,</a:t>
            </a:r>
            <a:br>
              <a:rPr lang="en-US" b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Growing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661E8F-414C-19D4-E1DC-40823CBA0339}"/>
              </a:ext>
            </a:extLst>
          </p:cNvPr>
          <p:cNvSpPr txBox="1"/>
          <p:nvPr/>
        </p:nvSpPr>
        <p:spPr>
          <a:xfrm>
            <a:off x="3719022" y="552501"/>
            <a:ext cx="429412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Our Purpose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is People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9EA841A-FFDD-5797-D72A-CA73E0D2E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8520" y="589667"/>
            <a:ext cx="1393674" cy="4465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7186356-B8AA-9854-14DF-472743948069}"/>
              </a:ext>
            </a:extLst>
          </p:cNvPr>
          <p:cNvSpPr txBox="1"/>
          <p:nvPr/>
        </p:nvSpPr>
        <p:spPr>
          <a:xfrm>
            <a:off x="5219267" y="4436494"/>
            <a:ext cx="148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defTabSz="4572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FE86ED-649D-09CF-EB65-88756C1DCC62}"/>
              </a:ext>
            </a:extLst>
          </p:cNvPr>
          <p:cNvSpPr txBox="1"/>
          <p:nvPr/>
        </p:nvSpPr>
        <p:spPr>
          <a:xfrm>
            <a:off x="5219267" y="4693123"/>
            <a:ext cx="2018343" cy="40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United by purpose.</a:t>
            </a:r>
            <a:b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Inspired by you.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87F6E4-8608-B693-E421-FC9D5292AA86}"/>
              </a:ext>
            </a:extLst>
          </p:cNvPr>
          <p:cNvSpPr txBox="1"/>
          <p:nvPr/>
        </p:nvSpPr>
        <p:spPr>
          <a:xfrm>
            <a:off x="7012983" y="4436494"/>
            <a:ext cx="148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defTabSz="4572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44722F-A826-09B2-DFF6-666893710C25}"/>
              </a:ext>
            </a:extLst>
          </p:cNvPr>
          <p:cNvSpPr txBox="1"/>
          <p:nvPr/>
        </p:nvSpPr>
        <p:spPr>
          <a:xfrm>
            <a:off x="7012983" y="4693123"/>
            <a:ext cx="3176885" cy="40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Uniquely You. Uniquely Valued. </a:t>
            </a:r>
            <a:b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Uniquely Empowered. 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0D98BF0-C39B-8638-4945-3689C9018138}"/>
              </a:ext>
            </a:extLst>
          </p:cNvPr>
          <p:cNvSpPr/>
          <p:nvPr/>
        </p:nvSpPr>
        <p:spPr>
          <a:xfrm>
            <a:off x="648587" y="289519"/>
            <a:ext cx="1244009" cy="1244009"/>
          </a:xfrm>
          <a:prstGeom prst="arc">
            <a:avLst>
              <a:gd name="adj1" fmla="val 5099711"/>
              <a:gd name="adj2" fmla="val 164551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33FBF33-15BC-0C68-686B-EFDD8B60BA26}"/>
              </a:ext>
            </a:extLst>
          </p:cNvPr>
          <p:cNvSpPr/>
          <p:nvPr/>
        </p:nvSpPr>
        <p:spPr>
          <a:xfrm>
            <a:off x="648587" y="1542832"/>
            <a:ext cx="1244009" cy="1244009"/>
          </a:xfrm>
          <a:prstGeom prst="arc">
            <a:avLst>
              <a:gd name="adj1" fmla="val 5135432"/>
              <a:gd name="adj2" fmla="val 16478348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1C0B3E1B-9B9E-AFC0-75EB-DDDF55B179DF}"/>
              </a:ext>
            </a:extLst>
          </p:cNvPr>
          <p:cNvSpPr/>
          <p:nvPr/>
        </p:nvSpPr>
        <p:spPr>
          <a:xfrm>
            <a:off x="648587" y="2796145"/>
            <a:ext cx="1244009" cy="1244009"/>
          </a:xfrm>
          <a:prstGeom prst="arc">
            <a:avLst>
              <a:gd name="adj1" fmla="val 3124998"/>
              <a:gd name="adj2" fmla="val 16505632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127CC03-C73A-533C-5C35-567174810040}"/>
              </a:ext>
            </a:extLst>
          </p:cNvPr>
          <p:cNvSpPr/>
          <p:nvPr/>
        </p:nvSpPr>
        <p:spPr>
          <a:xfrm>
            <a:off x="648587" y="4049458"/>
            <a:ext cx="1244009" cy="1244009"/>
          </a:xfrm>
          <a:prstGeom prst="arc">
            <a:avLst>
              <a:gd name="adj1" fmla="val 3124998"/>
              <a:gd name="adj2" fmla="val 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FCF94C-9683-AD6B-9762-F08BB58A3E25}"/>
              </a:ext>
            </a:extLst>
          </p:cNvPr>
          <p:cNvSpPr/>
          <p:nvPr/>
        </p:nvSpPr>
        <p:spPr>
          <a:xfrm>
            <a:off x="1351208" y="1486406"/>
            <a:ext cx="116958" cy="116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D27CA1-B538-F107-C2EE-3B780AD97948}"/>
              </a:ext>
            </a:extLst>
          </p:cNvPr>
          <p:cNvSpPr/>
          <p:nvPr/>
        </p:nvSpPr>
        <p:spPr>
          <a:xfrm>
            <a:off x="1351208" y="2742021"/>
            <a:ext cx="116958" cy="1169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65751C-AE4A-DABA-CA0B-791703033598}"/>
              </a:ext>
            </a:extLst>
          </p:cNvPr>
          <p:cNvSpPr/>
          <p:nvPr/>
        </p:nvSpPr>
        <p:spPr>
          <a:xfrm>
            <a:off x="1351208" y="3985145"/>
            <a:ext cx="116958" cy="1169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DE07A7-6C20-10D6-758A-047A828B8F36}"/>
              </a:ext>
            </a:extLst>
          </p:cNvPr>
          <p:cNvSpPr txBox="1"/>
          <p:nvPr/>
        </p:nvSpPr>
        <p:spPr>
          <a:xfrm>
            <a:off x="2085356" y="3420263"/>
            <a:ext cx="2923061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Connect culture insights and business outcomes to realize what’s possible when you invest in your people.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06B815-C15B-3CDC-BABF-BC099B7D2B15}"/>
              </a:ext>
            </a:extLst>
          </p:cNvPr>
          <p:cNvSpPr txBox="1"/>
          <p:nvPr/>
        </p:nvSpPr>
        <p:spPr>
          <a:xfrm>
            <a:off x="5193057" y="3420263"/>
            <a:ext cx="3556088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Build great experiences with solutions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designed for all people and all roles—meeting employees where they are on their journey.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35659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CA73B-FA81-AEAD-EA00-080D561316CF}"/>
              </a:ext>
            </a:extLst>
          </p:cNvPr>
          <p:cNvSpPr txBox="1"/>
          <p:nvPr/>
        </p:nvSpPr>
        <p:spPr>
          <a:xfrm>
            <a:off x="8961926" y="3420263"/>
            <a:ext cx="3122702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Experience service that accelerates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value, promotes confidence, and ensures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3565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long-term success. </a:t>
            </a:r>
          </a:p>
        </p:txBody>
      </p:sp>
      <p:pic>
        <p:nvPicPr>
          <p:cNvPr id="3" name="UKG Logo" descr="UKG Logo">
            <a:extLst>
              <a:ext uri="{FF2B5EF4-FFF2-40B4-BE49-F238E27FC236}">
                <a16:creationId xmlns:a16="http://schemas.microsoft.com/office/drawing/2014/main" id="{5358AAD7-71DA-382C-3474-4822EE09591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4879" y="6557979"/>
            <a:ext cx="618126" cy="197012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D1DF4D0B-A298-46BB-D454-AC2AA78DD7BB}"/>
              </a:ext>
            </a:extLst>
          </p:cNvPr>
          <p:cNvSpPr/>
          <p:nvPr/>
        </p:nvSpPr>
        <p:spPr>
          <a:xfrm>
            <a:off x="644345" y="5330708"/>
            <a:ext cx="1244009" cy="1244009"/>
          </a:xfrm>
          <a:prstGeom prst="arc">
            <a:avLst>
              <a:gd name="adj1" fmla="val 3124998"/>
              <a:gd name="adj2" fmla="val 160836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BCE732-E0D7-6B5D-DD34-E6CCEBC0B7AD}"/>
              </a:ext>
            </a:extLst>
          </p:cNvPr>
          <p:cNvSpPr/>
          <p:nvPr/>
        </p:nvSpPr>
        <p:spPr>
          <a:xfrm>
            <a:off x="1320468" y="6510628"/>
            <a:ext cx="116958" cy="1169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85D6D9-34F4-BA3F-A3EB-9ACD7C388605}"/>
              </a:ext>
            </a:extLst>
          </p:cNvPr>
          <p:cNvSpPr/>
          <p:nvPr/>
        </p:nvSpPr>
        <p:spPr>
          <a:xfrm>
            <a:off x="1329432" y="5242127"/>
            <a:ext cx="116958" cy="116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4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C5B53-2CF5-5ADD-3F88-5A6CEE434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9143-8DBB-C2B5-D2CC-E9241B22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23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211F-CF9C-7503-FC82-8B34EF81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1731388"/>
            <a:ext cx="11526520" cy="48075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UKG (Ultimate Kronos Group) is a leading provider of human capital management (HCM) solutions, designed to help organizations manage their workforce effectively.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Differentiation Strategy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Deliver Cloud HCM and Workforce Management that goes beyond the market standard of boosting operations.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 Cloud (CFC): CFC is a platform designed to run multi-tenant applications built on the External Dimensions Application Platform (EDAP).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widely used for log management, allowing organizations to collect, index, and analyze log data from various systems. This is essential for troubleshooting, compliance, and security monitoring.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monitoring of logs is a crucial practice for maintaining system health, security, and performance. It involves regularly reviewing log files from various sources such as servers, applications, networks, and security devices.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41F7-8DBC-4FA9-2A24-3D0BDD56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4</a:t>
            </a:fld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2B1E8C-D743-6820-9D9B-44BAAC752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" y="220523"/>
            <a:ext cx="1393674" cy="4465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D7E60-DA56-8022-21F8-4A0217B2822C}"/>
              </a:ext>
            </a:extLst>
          </p:cNvPr>
          <p:cNvCxnSpPr>
            <a:cxnSpLocks/>
          </p:cNvCxnSpPr>
          <p:nvPr/>
        </p:nvCxnSpPr>
        <p:spPr>
          <a:xfrm>
            <a:off x="711165" y="1391253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3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F3DE-CDA8-8FC7-BCFF-DAF31251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047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F62B-8662-8927-6BFC-13F068CE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33"/>
            <a:ext cx="557276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Improvement</a:t>
            </a:r>
            <a:r>
              <a:rPr lang="en-US" sz="1600" dirty="0"/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motivation is to enhance the efficiency of log management processes by automating the parsing and filtering of log data, reducing the time and effort required for manual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Log Parsing: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AI-driven mechanism that automatically parses logs from various sources, ensuring consistency and accuracy in data extraction.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monitoring of log data to facilitate immediate detection of anomalies and performance issues, enhancing operational responsiveness.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applications: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application is tested well, ship it to various other organizational applications.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2F85F-BB16-13BA-F8F3-F7A41B32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5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B3B6C8-0B3F-1EF2-C4E8-4EBF245CE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04" y="2293476"/>
            <a:ext cx="5249053" cy="32266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4F131C-D3FA-9FE5-86D1-FB2175F69201}"/>
              </a:ext>
            </a:extLst>
          </p:cNvPr>
          <p:cNvCxnSpPr>
            <a:cxnSpLocks/>
          </p:cNvCxnSpPr>
          <p:nvPr/>
        </p:nvCxnSpPr>
        <p:spPr>
          <a:xfrm>
            <a:off x="662604" y="1466206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D94C2-738B-465F-0AEE-DC18CCA10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25E00-76D4-E12F-BB41-92ADF46B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89F15-929E-59CF-D544-9B5D5EB8E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5" y="1457241"/>
            <a:ext cx="6598717" cy="54007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0A9082-0C16-9179-29BC-52F0A07D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3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2D863D-34E3-0702-71F0-0D3131465B29}"/>
              </a:ext>
            </a:extLst>
          </p:cNvPr>
          <p:cNvCxnSpPr>
            <a:cxnSpLocks/>
          </p:cNvCxnSpPr>
          <p:nvPr/>
        </p:nvCxnSpPr>
        <p:spPr>
          <a:xfrm>
            <a:off x="662604" y="1457241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5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8AEE4-CA1C-E6A5-2ED1-AE1AA751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8CD3-55DF-BAC2-281F-1A46A044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7437-5578-8792-8126-A253F58C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7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FC076A-814F-7CE7-D872-D0FBC298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27985"/>
            <a:ext cx="8686800" cy="492836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5B0357-A0B8-C880-096F-CC13D29DE8BE}"/>
              </a:ext>
            </a:extLst>
          </p:cNvPr>
          <p:cNvCxnSpPr>
            <a:cxnSpLocks/>
          </p:cNvCxnSpPr>
          <p:nvPr/>
        </p:nvCxnSpPr>
        <p:spPr>
          <a:xfrm>
            <a:off x="552450" y="1278131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9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3F0C-5522-BF39-F2F4-7392C042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31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43FC-C09F-23A4-99D6-EA696474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 vulnerability in the Master Rotation Application involving a version update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raised a PR, and successfully got it approved.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experience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 interface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its functionalities and log management capabilities.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Exported and processed log files for further analysis.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Explored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Vertex AI framework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Cloud Platform(GCP)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evaluating its various models and capabilities for AI-driven applications.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optimizing AI interactions for improved model performance and accuracy.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log parsing tool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leveraging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Gemini-2-Flash-001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to automate the parsing of large log files efficiently.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58D79-E19D-8A9B-D49A-117120AD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8</a:t>
            </a:fld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A1E44C-EBAE-DA20-0131-8B254BFD9C07}"/>
              </a:ext>
            </a:extLst>
          </p:cNvPr>
          <p:cNvCxnSpPr>
            <a:cxnSpLocks/>
          </p:cNvCxnSpPr>
          <p:nvPr/>
        </p:nvCxnSpPr>
        <p:spPr>
          <a:xfrm>
            <a:off x="552450" y="1447813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7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942A7-01C9-6C2C-BF66-450809B9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901F2-0686-F079-686C-C7416D454194}"/>
              </a:ext>
            </a:extLst>
          </p:cNvPr>
          <p:cNvSpPr txBox="1"/>
          <p:nvPr/>
        </p:nvSpPr>
        <p:spPr>
          <a:xfrm>
            <a:off x="3048965" y="473123"/>
            <a:ext cx="6094070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07044-502E-E953-13A9-9AAB9996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0" y="1445397"/>
            <a:ext cx="10002760" cy="454183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7A2733-DBCE-53D0-764A-BA4709BDB976}"/>
              </a:ext>
            </a:extLst>
          </p:cNvPr>
          <p:cNvCxnSpPr>
            <a:cxnSpLocks/>
          </p:cNvCxnSpPr>
          <p:nvPr/>
        </p:nvCxnSpPr>
        <p:spPr>
          <a:xfrm>
            <a:off x="423092" y="1300206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5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884</Words>
  <Application>Microsoft Office PowerPoint</Application>
  <PresentationFormat>Widescreen</PresentationFormat>
  <Paragraphs>124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Times New Roman Bold</vt:lpstr>
      <vt:lpstr>TT Rounds Condensed</vt:lpstr>
      <vt:lpstr>Wingdings</vt:lpstr>
      <vt:lpstr>Office Theme</vt:lpstr>
      <vt:lpstr>PowerPoint Presentation</vt:lpstr>
      <vt:lpstr>PowerPoint Presentation</vt:lpstr>
      <vt:lpstr>PowerPoint Presentation</vt:lpstr>
      <vt:lpstr>INTRODUCTION</vt:lpstr>
      <vt:lpstr>MOTIVATION</vt:lpstr>
      <vt:lpstr>OBJECTIVES</vt:lpstr>
      <vt:lpstr>CHALLENGES</vt:lpstr>
      <vt:lpstr>METHODOLOGY</vt:lpstr>
      <vt:lpstr>PowerPoint Presentation</vt:lpstr>
      <vt:lpstr>APPLICATION OVERVIEW</vt:lpstr>
      <vt:lpstr>PowerPoint Presentation</vt:lpstr>
      <vt:lpstr>RESULTS &amp; DISCUSSION</vt:lpstr>
      <vt:lpstr>RESULTS &amp; DISCUSSION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CHANDRA</dc:creator>
  <cp:lastModifiedBy>Honey Pradhan</cp:lastModifiedBy>
  <cp:revision>14</cp:revision>
  <dcterms:created xsi:type="dcterms:W3CDTF">2023-06-22T08:08:13Z</dcterms:created>
  <dcterms:modified xsi:type="dcterms:W3CDTF">2025-03-10T13:16:06Z</dcterms:modified>
</cp:coreProperties>
</file>