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92" r:id="rId3"/>
    <p:sldId id="258" r:id="rId4"/>
    <p:sldId id="264" r:id="rId5"/>
    <p:sldId id="293" r:id="rId6"/>
    <p:sldId id="278" r:id="rId7"/>
    <p:sldId id="294" r:id="rId8"/>
    <p:sldId id="276" r:id="rId9"/>
    <p:sldId id="295" r:id="rId10"/>
    <p:sldId id="275" r:id="rId11"/>
    <p:sldId id="262"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98EC6A-29A8-13DD-8ABE-D442DDB59C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7660959-ED2A-818D-C08B-D013B2F7FE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117A41-F577-4AF8-AD5C-B0243FAD96A6}" type="datetimeFigureOut">
              <a:rPr lang="en-IN" smtClean="0"/>
              <a:t>11-03-2025</a:t>
            </a:fld>
            <a:endParaRPr lang="en-IN"/>
          </a:p>
        </p:txBody>
      </p:sp>
      <p:sp>
        <p:nvSpPr>
          <p:cNvPr id="4" name="Footer Placeholder 3">
            <a:extLst>
              <a:ext uri="{FF2B5EF4-FFF2-40B4-BE49-F238E27FC236}">
                <a16:creationId xmlns:a16="http://schemas.microsoft.com/office/drawing/2014/main" id="{F2EE1D0F-0E1C-7142-5DE6-56A06ACEB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360D492-59CF-DA97-4525-6E75B4C363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2FE237-D1DC-43E6-A9C7-3E157DC9B32E}" type="slidenum">
              <a:rPr lang="en-IN" smtClean="0"/>
              <a:t>‹#›</a:t>
            </a:fld>
            <a:endParaRPr lang="en-IN"/>
          </a:p>
        </p:txBody>
      </p:sp>
    </p:spTree>
    <p:extLst>
      <p:ext uri="{BB962C8B-B14F-4D97-AF65-F5344CB8AC3E}">
        <p14:creationId xmlns:p14="http://schemas.microsoft.com/office/powerpoint/2010/main" val="25662137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D3B84-67D2-4B00-86E4-A6A07FE571B4}"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5D1F-FB83-4BE3-92D6-EE31FC889290}" type="slidenum">
              <a:rPr lang="en-IN" smtClean="0"/>
              <a:t>‹#›</a:t>
            </a:fld>
            <a:endParaRPr lang="en-IN"/>
          </a:p>
        </p:txBody>
      </p:sp>
    </p:spTree>
    <p:extLst>
      <p:ext uri="{BB962C8B-B14F-4D97-AF65-F5344CB8AC3E}">
        <p14:creationId xmlns:p14="http://schemas.microsoft.com/office/powerpoint/2010/main" val="13196055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3AD9-5F67-F283-CB1F-C587B5050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0442C-796A-4CF4-CCB0-33A9E68F2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25AD2D-FE41-3668-A770-9D6A8D5648A4}"/>
              </a:ext>
            </a:extLst>
          </p:cNvPr>
          <p:cNvSpPr>
            <a:spLocks noGrp="1"/>
          </p:cNvSpPr>
          <p:nvPr>
            <p:ph type="dt" sz="half" idx="10"/>
          </p:nvPr>
        </p:nvSpPr>
        <p:spPr/>
        <p:txBody>
          <a:bodyPr/>
          <a:lstStyle/>
          <a:p>
            <a:fld id="{56EA93AD-FAF0-47A7-AFDD-4508817E9541}" type="datetime1">
              <a:rPr lang="en-IN" smtClean="0"/>
              <a:t>11-03-2025</a:t>
            </a:fld>
            <a:endParaRPr lang="en-IN"/>
          </a:p>
        </p:txBody>
      </p:sp>
      <p:sp>
        <p:nvSpPr>
          <p:cNvPr id="5" name="Footer Placeholder 4">
            <a:extLst>
              <a:ext uri="{FF2B5EF4-FFF2-40B4-BE49-F238E27FC236}">
                <a16:creationId xmlns:a16="http://schemas.microsoft.com/office/drawing/2014/main" id="{18735CA5-28E7-482F-C00C-6DC313552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38BD8-FE0C-FEF0-83EA-68E3A23C17AC}"/>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161906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5E77-0BBD-1A42-5747-DABE58FB10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9DC906-DCA2-64CE-ACC1-F6D1874B4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CAEB2-0D61-E3BA-6E9D-6E8591F44A87}"/>
              </a:ext>
            </a:extLst>
          </p:cNvPr>
          <p:cNvSpPr>
            <a:spLocks noGrp="1"/>
          </p:cNvSpPr>
          <p:nvPr>
            <p:ph type="dt" sz="half" idx="10"/>
          </p:nvPr>
        </p:nvSpPr>
        <p:spPr/>
        <p:txBody>
          <a:bodyPr/>
          <a:lstStyle/>
          <a:p>
            <a:fld id="{CD60B2F0-C215-4CEC-AED2-1E61AB46A63C}" type="datetime1">
              <a:rPr lang="en-IN" smtClean="0"/>
              <a:t>11-03-2025</a:t>
            </a:fld>
            <a:endParaRPr lang="en-IN"/>
          </a:p>
        </p:txBody>
      </p:sp>
      <p:sp>
        <p:nvSpPr>
          <p:cNvPr id="5" name="Footer Placeholder 4">
            <a:extLst>
              <a:ext uri="{FF2B5EF4-FFF2-40B4-BE49-F238E27FC236}">
                <a16:creationId xmlns:a16="http://schemas.microsoft.com/office/drawing/2014/main" id="{B558CDCA-8B18-7FEB-98F2-17B80F170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4D598-5452-6541-A053-65FC979B12BB}"/>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22511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03FAB9-6FB6-EE56-C0F8-B31EB0DC78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03D617-5185-03F9-2368-5DFDC03B9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D63408-C45F-9ED3-7E73-DD1091FD17AC}"/>
              </a:ext>
            </a:extLst>
          </p:cNvPr>
          <p:cNvSpPr>
            <a:spLocks noGrp="1"/>
          </p:cNvSpPr>
          <p:nvPr>
            <p:ph type="dt" sz="half" idx="10"/>
          </p:nvPr>
        </p:nvSpPr>
        <p:spPr/>
        <p:txBody>
          <a:bodyPr/>
          <a:lstStyle/>
          <a:p>
            <a:fld id="{F1D3733C-124C-44C6-BA2D-2E7EE64CA1D3}" type="datetime1">
              <a:rPr lang="en-IN" smtClean="0"/>
              <a:t>11-03-2025</a:t>
            </a:fld>
            <a:endParaRPr lang="en-IN"/>
          </a:p>
        </p:txBody>
      </p:sp>
      <p:sp>
        <p:nvSpPr>
          <p:cNvPr id="5" name="Footer Placeholder 4">
            <a:extLst>
              <a:ext uri="{FF2B5EF4-FFF2-40B4-BE49-F238E27FC236}">
                <a16:creationId xmlns:a16="http://schemas.microsoft.com/office/drawing/2014/main" id="{8D42290B-4129-9786-3AE2-6925EAF25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07072-8643-4199-10EE-049B4247A4EC}"/>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89624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239E-33A5-1CBD-FB24-1FDA25CB45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E9475C-8196-4334-FC5C-F41B2414BC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385E1-B89D-577F-29F1-A61271B93DD8}"/>
              </a:ext>
            </a:extLst>
          </p:cNvPr>
          <p:cNvSpPr>
            <a:spLocks noGrp="1"/>
          </p:cNvSpPr>
          <p:nvPr>
            <p:ph type="dt" sz="half" idx="10"/>
          </p:nvPr>
        </p:nvSpPr>
        <p:spPr/>
        <p:txBody>
          <a:bodyPr/>
          <a:lstStyle/>
          <a:p>
            <a:fld id="{14C82908-76C8-4050-9375-1371ED440E52}" type="datetime1">
              <a:rPr lang="en-IN" smtClean="0"/>
              <a:t>11-03-2025</a:t>
            </a:fld>
            <a:endParaRPr lang="en-IN"/>
          </a:p>
        </p:txBody>
      </p:sp>
      <p:sp>
        <p:nvSpPr>
          <p:cNvPr id="5" name="Footer Placeholder 4">
            <a:extLst>
              <a:ext uri="{FF2B5EF4-FFF2-40B4-BE49-F238E27FC236}">
                <a16:creationId xmlns:a16="http://schemas.microsoft.com/office/drawing/2014/main" id="{9A2BBB94-1B3C-50F4-78FA-960E92FA6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CACD1-547C-AB2F-CD4C-C992DC3AD239}"/>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5772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B4E1-ECE7-5F08-EE7D-F5B6B38D0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4AF0BA-F311-1628-6589-37DE89248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65ED04-34BE-FF2B-BB1C-6602B24D432E}"/>
              </a:ext>
            </a:extLst>
          </p:cNvPr>
          <p:cNvSpPr>
            <a:spLocks noGrp="1"/>
          </p:cNvSpPr>
          <p:nvPr>
            <p:ph type="dt" sz="half" idx="10"/>
          </p:nvPr>
        </p:nvSpPr>
        <p:spPr/>
        <p:txBody>
          <a:bodyPr/>
          <a:lstStyle/>
          <a:p>
            <a:fld id="{5FDCBF78-9D4F-4AD0-A452-D2202AA5CAC0}" type="datetime1">
              <a:rPr lang="en-IN" smtClean="0"/>
              <a:t>11-03-2025</a:t>
            </a:fld>
            <a:endParaRPr lang="en-IN"/>
          </a:p>
        </p:txBody>
      </p:sp>
      <p:sp>
        <p:nvSpPr>
          <p:cNvPr id="6" name="Slide Number Placeholder 5">
            <a:extLst>
              <a:ext uri="{FF2B5EF4-FFF2-40B4-BE49-F238E27FC236}">
                <a16:creationId xmlns:a16="http://schemas.microsoft.com/office/drawing/2014/main" id="{6807BB60-0040-E27A-803E-C695772CE52E}"/>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99562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B62D-BD61-0DA0-432B-FCA38649B6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07574-C1E2-CC0E-CA02-D6C2DAA36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B8C11-112C-C7B3-59BB-44C946E05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12ACC7-0E51-1525-0286-9B866F2A7B6E}"/>
              </a:ext>
            </a:extLst>
          </p:cNvPr>
          <p:cNvSpPr>
            <a:spLocks noGrp="1"/>
          </p:cNvSpPr>
          <p:nvPr>
            <p:ph type="dt" sz="half" idx="10"/>
          </p:nvPr>
        </p:nvSpPr>
        <p:spPr/>
        <p:txBody>
          <a:bodyPr/>
          <a:lstStyle/>
          <a:p>
            <a:fld id="{E466A7F4-C7F5-4099-988A-677EE15E775C}" type="datetime1">
              <a:rPr lang="en-IN" smtClean="0"/>
              <a:t>11-03-2025</a:t>
            </a:fld>
            <a:endParaRPr lang="en-IN"/>
          </a:p>
        </p:txBody>
      </p:sp>
      <p:sp>
        <p:nvSpPr>
          <p:cNvPr id="6" name="Footer Placeholder 5">
            <a:extLst>
              <a:ext uri="{FF2B5EF4-FFF2-40B4-BE49-F238E27FC236}">
                <a16:creationId xmlns:a16="http://schemas.microsoft.com/office/drawing/2014/main" id="{7972222C-5E9D-0D79-B837-A579D17FC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8F7CFD-3ED9-C284-1A3A-2430612C3790}"/>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353435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11BB-66DA-39FD-A6F4-38CC2EEC18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F6ABA8-E3ED-7B1A-6F55-80308BFE2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664B9-FFA5-A227-ED63-5C126965B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99088E-32EF-B60A-83A2-D241FC619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B4C19-8497-F9B7-C2CA-89BFC5577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C35530-4274-532E-78EA-1484929F79FA}"/>
              </a:ext>
            </a:extLst>
          </p:cNvPr>
          <p:cNvSpPr>
            <a:spLocks noGrp="1"/>
          </p:cNvSpPr>
          <p:nvPr>
            <p:ph type="dt" sz="half" idx="10"/>
          </p:nvPr>
        </p:nvSpPr>
        <p:spPr/>
        <p:txBody>
          <a:bodyPr/>
          <a:lstStyle/>
          <a:p>
            <a:fld id="{A0BC8CC8-AA88-4F7F-99CE-74B5B9BF76B3}" type="datetime1">
              <a:rPr lang="en-IN" smtClean="0"/>
              <a:t>11-03-2025</a:t>
            </a:fld>
            <a:endParaRPr lang="en-IN"/>
          </a:p>
        </p:txBody>
      </p:sp>
      <p:sp>
        <p:nvSpPr>
          <p:cNvPr id="8" name="Footer Placeholder 7">
            <a:extLst>
              <a:ext uri="{FF2B5EF4-FFF2-40B4-BE49-F238E27FC236}">
                <a16:creationId xmlns:a16="http://schemas.microsoft.com/office/drawing/2014/main" id="{F2E2BED3-C02F-39E0-F0B6-6567E0FFD9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8BDE36-E127-2F3C-EA1F-BFA861AFDF7D}"/>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13656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54E1-3F9D-DBC7-5E48-5E7D72D147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BEA15-0D64-AAE4-DE72-DCE334B4569E}"/>
              </a:ext>
            </a:extLst>
          </p:cNvPr>
          <p:cNvSpPr>
            <a:spLocks noGrp="1"/>
          </p:cNvSpPr>
          <p:nvPr>
            <p:ph type="dt" sz="half" idx="10"/>
          </p:nvPr>
        </p:nvSpPr>
        <p:spPr/>
        <p:txBody>
          <a:bodyPr/>
          <a:lstStyle/>
          <a:p>
            <a:fld id="{92F1E79A-E5F8-499D-86E8-416D8F615790}" type="datetime1">
              <a:rPr lang="en-IN" smtClean="0"/>
              <a:t>11-03-2025</a:t>
            </a:fld>
            <a:endParaRPr lang="en-IN"/>
          </a:p>
        </p:txBody>
      </p:sp>
      <p:sp>
        <p:nvSpPr>
          <p:cNvPr id="4" name="Footer Placeholder 3">
            <a:extLst>
              <a:ext uri="{FF2B5EF4-FFF2-40B4-BE49-F238E27FC236}">
                <a16:creationId xmlns:a16="http://schemas.microsoft.com/office/drawing/2014/main" id="{B8E50357-C0F5-1279-F387-A56B37A37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AE0A18-5225-FCE9-3232-571039FDCD4D}"/>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42536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E11312-4F21-8481-ACE9-B5631280FF9A}"/>
              </a:ext>
            </a:extLst>
          </p:cNvPr>
          <p:cNvSpPr>
            <a:spLocks noGrp="1"/>
          </p:cNvSpPr>
          <p:nvPr>
            <p:ph type="dt" sz="half" idx="10"/>
          </p:nvPr>
        </p:nvSpPr>
        <p:spPr/>
        <p:txBody>
          <a:bodyPr/>
          <a:lstStyle/>
          <a:p>
            <a:fld id="{89A91502-5984-4DB1-8BE0-F5E990C16DE0}" type="datetime1">
              <a:rPr lang="en-IN" smtClean="0"/>
              <a:t>11-03-2025</a:t>
            </a:fld>
            <a:endParaRPr lang="en-IN"/>
          </a:p>
        </p:txBody>
      </p:sp>
      <p:sp>
        <p:nvSpPr>
          <p:cNvPr id="3" name="Footer Placeholder 2">
            <a:extLst>
              <a:ext uri="{FF2B5EF4-FFF2-40B4-BE49-F238E27FC236}">
                <a16:creationId xmlns:a16="http://schemas.microsoft.com/office/drawing/2014/main" id="{2AB9B040-A401-D168-BCF8-1265181E1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252A3E-DDDB-839E-4F5E-0FE0BA7A8012}"/>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9818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0A4D-E089-D6FD-134B-C43318C6D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676042-5FA2-21D7-A7F6-BED2BCFE6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DAC7BA-1577-A8BC-1BE0-CC47218C3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8C08E-4F0C-E422-9294-7BA03F08F978}"/>
              </a:ext>
            </a:extLst>
          </p:cNvPr>
          <p:cNvSpPr>
            <a:spLocks noGrp="1"/>
          </p:cNvSpPr>
          <p:nvPr>
            <p:ph type="dt" sz="half" idx="10"/>
          </p:nvPr>
        </p:nvSpPr>
        <p:spPr/>
        <p:txBody>
          <a:bodyPr/>
          <a:lstStyle/>
          <a:p>
            <a:fld id="{1CB4A6A6-4264-4ACC-BE37-84FA1E50A7E6}" type="datetime1">
              <a:rPr lang="en-IN" smtClean="0"/>
              <a:t>11-03-2025</a:t>
            </a:fld>
            <a:endParaRPr lang="en-IN"/>
          </a:p>
        </p:txBody>
      </p:sp>
      <p:sp>
        <p:nvSpPr>
          <p:cNvPr id="6" name="Footer Placeholder 5">
            <a:extLst>
              <a:ext uri="{FF2B5EF4-FFF2-40B4-BE49-F238E27FC236}">
                <a16:creationId xmlns:a16="http://schemas.microsoft.com/office/drawing/2014/main" id="{AD1033C5-F9F1-33EB-92D9-C537B5B721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01C08-0ABA-304E-5FD7-72A0AC88B147}"/>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108728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9752-8FCF-F370-2B02-8EB3BC218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4F6050-6973-3467-626C-29CE3C08A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8B0C1-A259-D623-6757-B8F653BF0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66F5B-A1C4-1DC6-C316-6496DA0EF58D}"/>
              </a:ext>
            </a:extLst>
          </p:cNvPr>
          <p:cNvSpPr>
            <a:spLocks noGrp="1"/>
          </p:cNvSpPr>
          <p:nvPr>
            <p:ph type="dt" sz="half" idx="10"/>
          </p:nvPr>
        </p:nvSpPr>
        <p:spPr/>
        <p:txBody>
          <a:bodyPr/>
          <a:lstStyle/>
          <a:p>
            <a:fld id="{84EBD339-1123-4215-8010-5E758A41C0A6}" type="datetime1">
              <a:rPr lang="en-IN" smtClean="0"/>
              <a:t>11-03-2025</a:t>
            </a:fld>
            <a:endParaRPr lang="en-IN"/>
          </a:p>
        </p:txBody>
      </p:sp>
      <p:sp>
        <p:nvSpPr>
          <p:cNvPr id="6" name="Footer Placeholder 5">
            <a:extLst>
              <a:ext uri="{FF2B5EF4-FFF2-40B4-BE49-F238E27FC236}">
                <a16:creationId xmlns:a16="http://schemas.microsoft.com/office/drawing/2014/main" id="{FBC69AED-72A5-D757-0461-D247B5366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EC02B7-6FA3-DDC2-5DCB-2AD81BF787E6}"/>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07587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4DA2A-3DA0-EF2A-272A-232B653AA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A2F30-BA64-DFAE-7222-35AD5AFA4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88DD9A-04CE-2064-BEBE-F9CA638DE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B4972-B53F-45B9-9AF7-37FC6F92185C}" type="datetime1">
              <a:rPr lang="en-IN" smtClean="0"/>
              <a:t>11-03-2025</a:t>
            </a:fld>
            <a:endParaRPr lang="en-IN"/>
          </a:p>
        </p:txBody>
      </p:sp>
      <p:sp>
        <p:nvSpPr>
          <p:cNvPr id="5" name="Footer Placeholder 4">
            <a:extLst>
              <a:ext uri="{FF2B5EF4-FFF2-40B4-BE49-F238E27FC236}">
                <a16:creationId xmlns:a16="http://schemas.microsoft.com/office/drawing/2014/main" id="{497E0C78-BAE8-1A8F-8589-68B808AE0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FEE018-3A73-B97B-4B8E-4EA17A083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2659D-234F-475A-8574-18634DADFA41}" type="slidenum">
              <a:rPr lang="en-IN" smtClean="0"/>
              <a:t>‹#›</a:t>
            </a:fld>
            <a:endParaRPr lang="en-IN"/>
          </a:p>
        </p:txBody>
      </p:sp>
    </p:spTree>
    <p:extLst>
      <p:ext uri="{BB962C8B-B14F-4D97-AF65-F5344CB8AC3E}">
        <p14:creationId xmlns:p14="http://schemas.microsoft.com/office/powerpoint/2010/main" val="4046541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E2C43F-EB44-8DF2-67A8-B6DF07F8F386}"/>
              </a:ext>
            </a:extLst>
          </p:cNvPr>
          <p:cNvSpPr txBox="1"/>
          <p:nvPr/>
        </p:nvSpPr>
        <p:spPr>
          <a:xfrm>
            <a:off x="0" y="0"/>
            <a:ext cx="12192000" cy="1430867"/>
          </a:xfrm>
          <a:prstGeom prst="rect">
            <a:avLst/>
          </a:prstGeom>
          <a:noFill/>
        </p:spPr>
        <p:txBody>
          <a:bodyPr wrap="square" rtlCol="0">
            <a:spAutoFit/>
          </a:bodyPr>
          <a:lstStyle/>
          <a:p>
            <a:endParaRPr lang="en-IN" dirty="0"/>
          </a:p>
        </p:txBody>
      </p:sp>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570362"/>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F013C4-0A95-5B62-E00E-30455C576B9B}"/>
              </a:ext>
            </a:extLst>
          </p:cNvPr>
          <p:cNvSpPr txBox="1"/>
          <p:nvPr/>
        </p:nvSpPr>
        <p:spPr>
          <a:xfrm>
            <a:off x="2722033" y="1789343"/>
            <a:ext cx="6747933" cy="6275051"/>
          </a:xfrm>
          <a:prstGeom prst="rect">
            <a:avLst/>
          </a:prstGeom>
          <a:noFill/>
        </p:spPr>
        <p:txBody>
          <a:bodyPr wrap="square">
            <a:spAutoFit/>
          </a:bodyPr>
          <a:lstStyle/>
          <a:p>
            <a:pPr algn="ctr">
              <a:lnSpc>
                <a:spcPct val="150000"/>
              </a:lnSpc>
              <a:buFontTx/>
              <a:buNone/>
            </a:pPr>
            <a:r>
              <a:rPr lang="en-US" sz="1800" b="1" dirty="0">
                <a:latin typeface="Times New Roman" panose="02020603050405020304" pitchFamily="18" charset="0"/>
                <a:cs typeface="Times New Roman" panose="02020603050405020304" pitchFamily="18" charset="0"/>
              </a:rPr>
              <a:t>Presented By:</a:t>
            </a:r>
          </a:p>
          <a:p>
            <a:pPr algn="ctr">
              <a:lnSpc>
                <a:spcPct val="150000"/>
              </a:lnSpc>
              <a:buFontTx/>
              <a:buNone/>
            </a:pPr>
            <a:endParaRPr lang="en-US" sz="1800" b="1" dirty="0">
              <a:latin typeface="Times New Roman" panose="02020603050405020304" pitchFamily="18" charset="0"/>
              <a:cs typeface="Times New Roman" panose="02020603050405020304" pitchFamily="18" charset="0"/>
            </a:endParaRPr>
          </a:p>
          <a:p>
            <a:pPr algn="ctr">
              <a:lnSpc>
                <a:spcPct val="150000"/>
              </a:lnSpc>
              <a:buFontTx/>
              <a:buNone/>
            </a:pPr>
            <a:r>
              <a:rPr lang="en-US" b="1" dirty="0">
                <a:solidFill>
                  <a:srgbClr val="FF0000"/>
                </a:solidFill>
                <a:latin typeface="Times New Roman" panose="02020603050405020304" pitchFamily="18" charset="0"/>
                <a:cs typeface="Times New Roman" panose="02020603050405020304" pitchFamily="18" charset="0"/>
              </a:rPr>
              <a:t>Divyanshu Kumar</a:t>
            </a:r>
          </a:p>
          <a:p>
            <a:pPr algn="ctr">
              <a:lnSpc>
                <a:spcPct val="150000"/>
              </a:lnSpc>
              <a:buFontTx/>
              <a:buNone/>
            </a:pPr>
            <a:r>
              <a:rPr lang="en-US" b="1" dirty="0">
                <a:solidFill>
                  <a:srgbClr val="FF0000"/>
                </a:solidFill>
                <a:latin typeface="Times New Roman" panose="02020603050405020304" pitchFamily="18" charset="0"/>
                <a:cs typeface="Times New Roman" panose="02020603050405020304" pitchFamily="18" charset="0"/>
              </a:rPr>
              <a:t> BTECH/10159/21</a:t>
            </a:r>
          </a:p>
          <a:p>
            <a:pPr algn="ctr">
              <a:lnSpc>
                <a:spcPct val="150000"/>
              </a:lnSpc>
              <a:buFontTx/>
              <a:buNone/>
            </a:pPr>
            <a:r>
              <a:rPr lang="en-US" b="1" dirty="0">
                <a:solidFill>
                  <a:srgbClr val="FF0000"/>
                </a:solidFill>
                <a:latin typeface="Times New Roman" panose="02020603050405020304" pitchFamily="18" charset="0"/>
                <a:cs typeface="Times New Roman" panose="02020603050405020304" pitchFamily="18" charset="0"/>
              </a:rPr>
              <a:t>(Software Developer Intern, Broadridge Bengaluru)</a:t>
            </a:r>
          </a:p>
          <a:p>
            <a:pPr algn="ctr">
              <a:lnSpc>
                <a:spcPct val="150000"/>
              </a:lnSpc>
              <a:buFontTx/>
              <a:buNone/>
            </a:pPr>
            <a:endParaRPr lang="en-US" b="1" dirty="0">
              <a:solidFill>
                <a:srgbClr val="FF0000"/>
              </a:solidFill>
              <a:latin typeface="Times New Roman" panose="02020603050405020304" pitchFamily="18" charset="0"/>
              <a:cs typeface="Times New Roman" panose="02020603050405020304" pitchFamily="18" charset="0"/>
            </a:endParaRPr>
          </a:p>
          <a:p>
            <a:pPr algn="ctr">
              <a:lnSpc>
                <a:spcPct val="150000"/>
              </a:lnSpc>
            </a:pPr>
            <a:endParaRPr lang="en-US" b="1" dirty="0">
              <a:latin typeface="Times New Roman" panose="02020603050405020304" pitchFamily="18" charset="0"/>
              <a:cs typeface="Times New Roman" panose="02020603050405020304" pitchFamily="18" charset="0"/>
            </a:endParaRPr>
          </a:p>
          <a:p>
            <a:pPr algn="ctr">
              <a:lnSpc>
                <a:spcPct val="150000"/>
              </a:lnSpc>
            </a:pPr>
            <a:endParaRPr lang="en-US" sz="1800" b="1" dirty="0">
              <a:latin typeface="Times New Roman" panose="02020603050405020304" pitchFamily="18" charset="0"/>
              <a:cs typeface="Times New Roman" panose="02020603050405020304" pitchFamily="18" charset="0"/>
            </a:endParaRPr>
          </a:p>
          <a:p>
            <a:pPr algn="ctr">
              <a:lnSpc>
                <a:spcPct val="150000"/>
              </a:lnSpc>
            </a:pPr>
            <a:r>
              <a:rPr lang="en-US" sz="1800" b="1" spc="-5" dirty="0">
                <a:solidFill>
                  <a:srgbClr val="7030A0"/>
                </a:solidFill>
                <a:latin typeface="Times New Roman" panose="02020603050405020304" pitchFamily="18" charset="0"/>
                <a:cs typeface="Times New Roman" panose="02020603050405020304" pitchFamily="18" charset="0"/>
              </a:rPr>
              <a:t>Name of the Industry Mentor : Mohit Rastogi</a:t>
            </a:r>
            <a:endParaRPr lang="en-US" sz="1800" b="1" dirty="0">
              <a:latin typeface="Times New Roman" panose="02020603050405020304" pitchFamily="18" charset="0"/>
              <a:cs typeface="Times New Roman" panose="02020603050405020304" pitchFamily="18" charset="0"/>
            </a:endParaRPr>
          </a:p>
          <a:p>
            <a:pPr algn="ctr">
              <a:lnSpc>
                <a:spcPct val="150000"/>
              </a:lnSpc>
            </a:pPr>
            <a:r>
              <a:rPr lang="en-US" sz="1800" b="1" spc="-5" dirty="0">
                <a:solidFill>
                  <a:srgbClr val="7030A0"/>
                </a:solidFill>
                <a:latin typeface="Times New Roman" panose="02020603050405020304" pitchFamily="18" charset="0"/>
                <a:cs typeface="Times New Roman" panose="02020603050405020304" pitchFamily="18" charset="0"/>
              </a:rPr>
              <a:t>Name of the Institute Mentor : Dr. </a:t>
            </a:r>
            <a:r>
              <a:rPr lang="en-US" sz="1800" b="1" spc="-5" dirty="0" err="1">
                <a:solidFill>
                  <a:srgbClr val="7030A0"/>
                </a:solidFill>
                <a:latin typeface="Times New Roman" panose="02020603050405020304" pitchFamily="18" charset="0"/>
                <a:cs typeface="Times New Roman" panose="02020603050405020304" pitchFamily="18" charset="0"/>
              </a:rPr>
              <a:t>Aminul</a:t>
            </a:r>
            <a:r>
              <a:rPr lang="en-US" sz="1800" b="1" spc="-5" dirty="0">
                <a:solidFill>
                  <a:srgbClr val="7030A0"/>
                </a:solidFill>
                <a:latin typeface="Times New Roman" panose="02020603050405020304" pitchFamily="18" charset="0"/>
                <a:cs typeface="Times New Roman" panose="02020603050405020304" pitchFamily="18" charset="0"/>
              </a:rPr>
              <a:t> Islam</a:t>
            </a:r>
            <a:endParaRPr lang="en-US" sz="1800" b="1" dirty="0">
              <a:latin typeface="Times New Roman" panose="02020603050405020304" pitchFamily="18" charset="0"/>
              <a:cs typeface="Times New Roman" panose="02020603050405020304" pitchFamily="18" charset="0"/>
            </a:endParaRPr>
          </a:p>
          <a:p>
            <a:pPr algn="ctr">
              <a:lnSpc>
                <a:spcPct val="150000"/>
              </a:lnSpc>
            </a:pPr>
            <a:endParaRPr lang="en-US" sz="1800" b="1" dirty="0">
              <a:latin typeface="Times New Roman" panose="02020603050405020304" pitchFamily="18" charset="0"/>
              <a:cs typeface="Times New Roman" panose="02020603050405020304" pitchFamily="18" charset="0"/>
            </a:endParaRPr>
          </a:p>
          <a:p>
            <a:pPr algn="ctr">
              <a:lnSpc>
                <a:spcPct val="150000"/>
              </a:lnSpc>
              <a:buFontTx/>
              <a:buNone/>
            </a:pPr>
            <a:endParaRPr lang="en-US" b="1" dirty="0">
              <a:latin typeface="Times New Roman" panose="02020603050405020304" pitchFamily="18" charset="0"/>
              <a:cs typeface="Times New Roman" panose="02020603050405020304" pitchFamily="18" charset="0"/>
            </a:endParaRPr>
          </a:p>
          <a:p>
            <a:pPr algn="ctr">
              <a:lnSpc>
                <a:spcPct val="150000"/>
              </a:lnSpc>
              <a:buFontTx/>
              <a:buNone/>
            </a:pPr>
            <a:endParaRPr lang="en-US" b="1" dirty="0">
              <a:latin typeface="Times New Roman" panose="02020603050405020304" pitchFamily="18" charset="0"/>
              <a:cs typeface="Times New Roman" panose="02020603050405020304" pitchFamily="18" charset="0"/>
            </a:endParaRPr>
          </a:p>
          <a:p>
            <a:pPr algn="ctr">
              <a:lnSpc>
                <a:spcPct val="150000"/>
              </a:lnSpc>
              <a:buFontTx/>
              <a:buNone/>
            </a:pPr>
            <a:endParaRPr lang="en-US" b="1" dirty="0">
              <a:latin typeface="Times New Roman" panose="02020603050405020304" pitchFamily="18" charset="0"/>
              <a:cs typeface="Times New Roman" panose="02020603050405020304" pitchFamily="18" charset="0"/>
            </a:endParaRPr>
          </a:p>
          <a:p>
            <a:pPr algn="ctr">
              <a:lnSpc>
                <a:spcPct val="150000"/>
              </a:lnSpc>
              <a:buFontTx/>
              <a:buNone/>
            </a:pP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75F4D87-1199-3533-292B-E03262DE8E2D}"/>
              </a:ext>
            </a:extLst>
          </p:cNvPr>
          <p:cNvSpPr txBox="1"/>
          <p:nvPr/>
        </p:nvSpPr>
        <p:spPr>
          <a:xfrm>
            <a:off x="1584402" y="616255"/>
            <a:ext cx="922797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AUTOMATIC POSTAGE PAYMENT (APP)</a:t>
            </a:r>
            <a:endParaRPr lang="en-IN" sz="3200" dirty="0"/>
          </a:p>
        </p:txBody>
      </p:sp>
      <p:sp>
        <p:nvSpPr>
          <p:cNvPr id="3" name="TextBox 2">
            <a:extLst>
              <a:ext uri="{FF2B5EF4-FFF2-40B4-BE49-F238E27FC236}">
                <a16:creationId xmlns:a16="http://schemas.microsoft.com/office/drawing/2014/main" id="{F04FDC6C-6C82-E82F-FB03-EED4A71E9DC0}"/>
              </a:ext>
            </a:extLst>
          </p:cNvPr>
          <p:cNvSpPr txBox="1"/>
          <p:nvPr/>
        </p:nvSpPr>
        <p:spPr>
          <a:xfrm>
            <a:off x="1037063" y="6122020"/>
            <a:ext cx="9523142" cy="369332"/>
          </a:xfrm>
          <a:prstGeom prst="rect">
            <a:avLst/>
          </a:prstGeom>
          <a:noFill/>
        </p:spPr>
        <p:txBody>
          <a:bodyPr wrap="square" rtlCol="0">
            <a:spAutoFit/>
          </a:bodyPr>
          <a:lstStyle/>
          <a:p>
            <a:pPr algn="ctr"/>
            <a:r>
              <a:rPr lang="en-US" b="1" dirty="0"/>
              <a:t>              Department of ECE, BIT, </a:t>
            </a:r>
            <a:r>
              <a:rPr lang="en-US" b="1" dirty="0" err="1"/>
              <a:t>Mesra</a:t>
            </a:r>
            <a:r>
              <a:rPr lang="en-US" b="1" dirty="0"/>
              <a:t>, Ranchi-835215</a:t>
            </a:r>
            <a:endParaRPr lang="en-IN" b="1" dirty="0"/>
          </a:p>
        </p:txBody>
      </p:sp>
      <p:pic>
        <p:nvPicPr>
          <p:cNvPr id="6" name="Picture 5" descr="A red circle with a white and grey circle with a red and grey circle with a white circle with a red and grey circle with a white circle with a red and grey circle with a white circle&#10;&#10;Description automatically generated">
            <a:extLst>
              <a:ext uri="{FF2B5EF4-FFF2-40B4-BE49-F238E27FC236}">
                <a16:creationId xmlns:a16="http://schemas.microsoft.com/office/drawing/2014/main" id="{561C646A-CF75-512F-E736-3814C7E12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6" y="60649"/>
            <a:ext cx="1504950" cy="1509713"/>
          </a:xfrm>
          <a:prstGeom prst="rect">
            <a:avLst/>
          </a:prstGeom>
        </p:spPr>
      </p:pic>
      <p:pic>
        <p:nvPicPr>
          <p:cNvPr id="5" name="object 5">
            <a:extLst>
              <a:ext uri="{FF2B5EF4-FFF2-40B4-BE49-F238E27FC236}">
                <a16:creationId xmlns:a16="http://schemas.microsoft.com/office/drawing/2014/main" id="{0D68C42E-C57E-2327-01EF-40DC23563F76}"/>
              </a:ext>
            </a:extLst>
          </p:cNvPr>
          <p:cNvPicPr/>
          <p:nvPr/>
        </p:nvPicPr>
        <p:blipFill>
          <a:blip r:embed="rId3" cstate="print"/>
          <a:stretch>
            <a:fillRect/>
          </a:stretch>
        </p:blipFill>
        <p:spPr>
          <a:xfrm>
            <a:off x="4038599" y="4098194"/>
            <a:ext cx="4114799" cy="828674"/>
          </a:xfrm>
          <a:prstGeom prst="rect">
            <a:avLst/>
          </a:prstGeom>
        </p:spPr>
      </p:pic>
    </p:spTree>
    <p:extLst>
      <p:ext uri="{BB962C8B-B14F-4D97-AF65-F5344CB8AC3E}">
        <p14:creationId xmlns:p14="http://schemas.microsoft.com/office/powerpoint/2010/main" val="355563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65754" y="644844"/>
            <a:ext cx="769264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FUTURE WORK</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10</a:t>
            </a:fld>
            <a:endParaRPr lang="en-IN" dirty="0"/>
          </a:p>
        </p:txBody>
      </p:sp>
      <p:sp>
        <p:nvSpPr>
          <p:cNvPr id="2" name="TextBox 1">
            <a:extLst>
              <a:ext uri="{FF2B5EF4-FFF2-40B4-BE49-F238E27FC236}">
                <a16:creationId xmlns:a16="http://schemas.microsoft.com/office/drawing/2014/main" id="{A2330D37-9454-2B99-EE1C-6EA943034EA7}"/>
              </a:ext>
            </a:extLst>
          </p:cNvPr>
          <p:cNvSpPr txBox="1"/>
          <p:nvPr/>
        </p:nvSpPr>
        <p:spPr>
          <a:xfrm>
            <a:off x="611629" y="1325881"/>
            <a:ext cx="11038504" cy="2677656"/>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learning angular, spring boot training will start and also along with that I would be working on the front-end part of the project.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spring boot training I would be working on backend part as well and apply the theoretical knowledge gained during training to real-world scenarios within the project.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01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4539564" y="644844"/>
            <a:ext cx="323123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r>
              <a:rPr lang="en-US" sz="3200" dirty="0">
                <a:solidFill>
                  <a:schemeClr val="tx1"/>
                </a:solidFill>
              </a:rPr>
              <a:t>CONCLUSION</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3046988"/>
          </a:xfrm>
          <a:prstGeom prst="rect">
            <a:avLst/>
          </a:prstGeom>
          <a:noFill/>
        </p:spPr>
        <p:txBody>
          <a:bodyPr wrap="square">
            <a:spAutoFit/>
          </a:bodyPr>
          <a:lstStyle/>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transformation of the APP web application from the </a:t>
            </a:r>
            <a:r>
              <a:rPr lang="en-US" sz="2400" dirty="0" err="1">
                <a:solidFill>
                  <a:schemeClr val="tx1"/>
                </a:solidFill>
                <a:latin typeface="Times New Roman" panose="02020603050405020304" pitchFamily="18" charset="0"/>
                <a:cs typeface="Times New Roman" panose="02020603050405020304" pitchFamily="18" charset="0"/>
              </a:rPr>
              <a:t>Ecomcore</a:t>
            </a:r>
            <a:r>
              <a:rPr lang="en-US" sz="2400" dirty="0">
                <a:solidFill>
                  <a:schemeClr val="tx1"/>
                </a:solidFill>
                <a:latin typeface="Times New Roman" panose="02020603050405020304" pitchFamily="18" charset="0"/>
                <a:cs typeface="Times New Roman" panose="02020603050405020304" pitchFamily="18" charset="0"/>
              </a:rPr>
              <a:t> framework to a modern architecture using Spring Boot and Angular not only updates the technological foundation of the application but also enhances its scalability, maintainability, and user experience.</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Throughout the process, leveraging Angular for the front-end will allow us to create a responsive and dynamic user interface, while Spring Boot on the back-end will provide a robust environment for developing scalable and efficient application logic. </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11</a:t>
            </a:fld>
            <a:endParaRPr lang="en-IN"/>
          </a:p>
        </p:txBody>
      </p:sp>
    </p:spTree>
    <p:extLst>
      <p:ext uri="{BB962C8B-B14F-4D97-AF65-F5344CB8AC3E}">
        <p14:creationId xmlns:p14="http://schemas.microsoft.com/office/powerpoint/2010/main" val="275165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A529F-27B9-F421-DD77-046E10662DC7}"/>
              </a:ext>
            </a:extLst>
          </p:cNvPr>
          <p:cNvSpPr>
            <a:spLocks noGrp="1"/>
          </p:cNvSpPr>
          <p:nvPr>
            <p:ph idx="1"/>
          </p:nvPr>
        </p:nvSpPr>
        <p:spPr>
          <a:xfrm>
            <a:off x="838200" y="447869"/>
            <a:ext cx="10515600" cy="5729094"/>
          </a:xfrm>
        </p:spPr>
        <p:txBody>
          <a:bodyPr anchor="ctr">
            <a:normAutofit/>
          </a:bodyPr>
          <a:lstStyle/>
          <a:p>
            <a:pPr marL="0" indent="0" algn="ctr">
              <a:buNone/>
            </a:pPr>
            <a:r>
              <a:rPr lang="en-IN" sz="9600" dirty="0"/>
              <a:t>THANK YOU</a:t>
            </a:r>
          </a:p>
        </p:txBody>
      </p:sp>
      <p:sp>
        <p:nvSpPr>
          <p:cNvPr id="4" name="Slide Number Placeholder 3">
            <a:extLst>
              <a:ext uri="{FF2B5EF4-FFF2-40B4-BE49-F238E27FC236}">
                <a16:creationId xmlns:a16="http://schemas.microsoft.com/office/drawing/2014/main" id="{AFF7DDE2-FADB-D0C7-320A-56D0E9DDBBE7}"/>
              </a:ext>
            </a:extLst>
          </p:cNvPr>
          <p:cNvSpPr>
            <a:spLocks noGrp="1"/>
          </p:cNvSpPr>
          <p:nvPr>
            <p:ph type="sldNum" sz="quarter" idx="12"/>
          </p:nvPr>
        </p:nvSpPr>
        <p:spPr/>
        <p:txBody>
          <a:bodyPr/>
          <a:lstStyle/>
          <a:p>
            <a:fld id="{4632659D-234F-475A-8574-18634DADFA41}" type="slidenum">
              <a:rPr lang="en-IN" smtClean="0"/>
              <a:t>12</a:t>
            </a:fld>
            <a:endParaRPr lang="en-IN"/>
          </a:p>
        </p:txBody>
      </p:sp>
    </p:spTree>
    <p:extLst>
      <p:ext uri="{BB962C8B-B14F-4D97-AF65-F5344CB8AC3E}">
        <p14:creationId xmlns:p14="http://schemas.microsoft.com/office/powerpoint/2010/main" val="161205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FDDE4-FFFC-3373-DDBE-13BE0335C513}"/>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1166D0F-7634-A024-8024-93EE102B99B0}"/>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2C65CD6-6077-0AA6-029A-6CC8E2D88873}"/>
              </a:ext>
            </a:extLst>
          </p:cNvPr>
          <p:cNvSpPr txBox="1">
            <a:spLocks noChangeArrowheads="1"/>
          </p:cNvSpPr>
          <p:nvPr/>
        </p:nvSpPr>
        <p:spPr bwMode="auto">
          <a:xfrm>
            <a:off x="2375086" y="644844"/>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ABOUT THE COMPANY</a:t>
            </a:r>
          </a:p>
        </p:txBody>
      </p:sp>
      <p:sp>
        <p:nvSpPr>
          <p:cNvPr id="4" name="Slide Number Placeholder 3">
            <a:extLst>
              <a:ext uri="{FF2B5EF4-FFF2-40B4-BE49-F238E27FC236}">
                <a16:creationId xmlns:a16="http://schemas.microsoft.com/office/drawing/2014/main" id="{6EE07F64-E0DC-4116-20EF-3CDDF85531E4}"/>
              </a:ext>
            </a:extLst>
          </p:cNvPr>
          <p:cNvSpPr>
            <a:spLocks noGrp="1"/>
          </p:cNvSpPr>
          <p:nvPr>
            <p:ph type="sldNum" sz="quarter" idx="12"/>
          </p:nvPr>
        </p:nvSpPr>
        <p:spPr/>
        <p:txBody>
          <a:bodyPr/>
          <a:lstStyle/>
          <a:p>
            <a:fld id="{4632659D-234F-475A-8574-18634DADFA41}" type="slidenum">
              <a:rPr lang="en-IN" smtClean="0"/>
              <a:t>2</a:t>
            </a:fld>
            <a:endParaRPr lang="en-IN" dirty="0"/>
          </a:p>
        </p:txBody>
      </p:sp>
      <p:pic>
        <p:nvPicPr>
          <p:cNvPr id="20" name="Picture 19">
            <a:extLst>
              <a:ext uri="{FF2B5EF4-FFF2-40B4-BE49-F238E27FC236}">
                <a16:creationId xmlns:a16="http://schemas.microsoft.com/office/drawing/2014/main" id="{7B94DAB2-3D48-7E31-476B-845878D0B921}"/>
              </a:ext>
            </a:extLst>
          </p:cNvPr>
          <p:cNvPicPr>
            <a:picLocks noChangeAspect="1"/>
          </p:cNvPicPr>
          <p:nvPr/>
        </p:nvPicPr>
        <p:blipFill>
          <a:blip r:embed="rId2"/>
          <a:stretch>
            <a:fillRect/>
          </a:stretch>
        </p:blipFill>
        <p:spPr>
          <a:xfrm>
            <a:off x="751935" y="1319122"/>
            <a:ext cx="9901687" cy="5190671"/>
          </a:xfrm>
          <a:prstGeom prst="rect">
            <a:avLst/>
          </a:prstGeom>
        </p:spPr>
      </p:pic>
      <p:sp>
        <p:nvSpPr>
          <p:cNvPr id="22" name="object 15">
            <a:extLst>
              <a:ext uri="{FF2B5EF4-FFF2-40B4-BE49-F238E27FC236}">
                <a16:creationId xmlns:a16="http://schemas.microsoft.com/office/drawing/2014/main" id="{EA0D8433-F3B9-4D80-BD0E-4CAE2DAC307F}"/>
              </a:ext>
            </a:extLst>
          </p:cNvPr>
          <p:cNvSpPr txBox="1">
            <a:spLocks/>
          </p:cNvSpPr>
          <p:nvPr/>
        </p:nvSpPr>
        <p:spPr>
          <a:xfrm>
            <a:off x="611629" y="2126786"/>
            <a:ext cx="4216400" cy="985519"/>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6300" spc="305">
                <a:latin typeface="Lucida Sans Unicode" panose="020B0602030504020204" pitchFamily="34" charset="0"/>
                <a:cs typeface="Lucida Sans Unicode" panose="020B0602030504020204" pitchFamily="34" charset="0"/>
              </a:rPr>
              <a:t>B</a:t>
            </a:r>
            <a:r>
              <a:rPr lang="en-IN" sz="6300" spc="-355">
                <a:latin typeface="Lucida Sans Unicode" panose="020B0602030504020204" pitchFamily="34" charset="0"/>
                <a:cs typeface="Lucida Sans Unicode" panose="020B0602030504020204" pitchFamily="34" charset="0"/>
              </a:rPr>
              <a:t>r</a:t>
            </a:r>
            <a:r>
              <a:rPr lang="en-IN" sz="6300" spc="-125">
                <a:latin typeface="Lucida Sans Unicode" panose="020B0602030504020204" pitchFamily="34" charset="0"/>
                <a:cs typeface="Lucida Sans Unicode" panose="020B0602030504020204" pitchFamily="34" charset="0"/>
              </a:rPr>
              <a:t>o</a:t>
            </a:r>
            <a:r>
              <a:rPr lang="en-IN" sz="6300" spc="425" dirty="0">
                <a:latin typeface="Lucida Sans Unicode" panose="020B0602030504020204" pitchFamily="34" charset="0"/>
                <a:cs typeface="Lucida Sans Unicode" panose="020B0602030504020204" pitchFamily="34" charset="0"/>
              </a:rPr>
              <a:t>a</a:t>
            </a:r>
            <a:r>
              <a:rPr lang="en-IN" sz="6300" spc="-70">
                <a:latin typeface="Lucida Sans Unicode" panose="020B0602030504020204" pitchFamily="34" charset="0"/>
                <a:cs typeface="Lucida Sans Unicode" panose="020B0602030504020204" pitchFamily="34" charset="0"/>
              </a:rPr>
              <a:t>d</a:t>
            </a:r>
            <a:r>
              <a:rPr lang="en-IN" sz="6300" spc="-355">
                <a:latin typeface="Lucida Sans Unicode" panose="020B0602030504020204" pitchFamily="34" charset="0"/>
                <a:cs typeface="Lucida Sans Unicode" panose="020B0602030504020204" pitchFamily="34" charset="0"/>
              </a:rPr>
              <a:t>r</a:t>
            </a:r>
            <a:r>
              <a:rPr lang="en-IN" sz="6300" spc="-250">
                <a:latin typeface="Lucida Sans Unicode" panose="020B0602030504020204" pitchFamily="34" charset="0"/>
                <a:cs typeface="Lucida Sans Unicode" panose="020B0602030504020204" pitchFamily="34" charset="0"/>
              </a:rPr>
              <a:t>i</a:t>
            </a:r>
            <a:r>
              <a:rPr lang="en-IN" sz="6300" spc="-70">
                <a:latin typeface="Lucida Sans Unicode" panose="020B0602030504020204" pitchFamily="34" charset="0"/>
                <a:cs typeface="Lucida Sans Unicode" panose="020B0602030504020204" pitchFamily="34" charset="0"/>
              </a:rPr>
              <a:t>d</a:t>
            </a:r>
            <a:r>
              <a:rPr lang="en-IN" sz="6300" spc="-10">
                <a:latin typeface="Lucida Sans Unicode" panose="020B0602030504020204" pitchFamily="34" charset="0"/>
                <a:cs typeface="Lucida Sans Unicode" panose="020B0602030504020204" pitchFamily="34" charset="0"/>
              </a:rPr>
              <a:t>g</a:t>
            </a:r>
            <a:r>
              <a:rPr lang="en-IN" sz="6300" spc="160">
                <a:latin typeface="Lucida Sans Unicode" panose="020B0602030504020204" pitchFamily="34" charset="0"/>
                <a:cs typeface="Lucida Sans Unicode" panose="020B0602030504020204" pitchFamily="34" charset="0"/>
              </a:rPr>
              <a:t>e</a:t>
            </a:r>
            <a:endParaRPr lang="en-IN" sz="6300" dirty="0">
              <a:latin typeface="Lucida Sans Unicode" panose="020B0602030504020204" pitchFamily="34" charset="0"/>
              <a:cs typeface="Lucida Sans Unicode" panose="020B0602030504020204" pitchFamily="34" charset="0"/>
            </a:endParaRPr>
          </a:p>
        </p:txBody>
      </p:sp>
      <p:sp>
        <p:nvSpPr>
          <p:cNvPr id="24" name="TextBox 23">
            <a:extLst>
              <a:ext uri="{FF2B5EF4-FFF2-40B4-BE49-F238E27FC236}">
                <a16:creationId xmlns:a16="http://schemas.microsoft.com/office/drawing/2014/main" id="{9FB1CC00-315D-8B86-0EC0-AA5DAEFF1BAE}"/>
              </a:ext>
            </a:extLst>
          </p:cNvPr>
          <p:cNvSpPr txBox="1"/>
          <p:nvPr/>
        </p:nvSpPr>
        <p:spPr>
          <a:xfrm>
            <a:off x="611629" y="2963952"/>
            <a:ext cx="4511615" cy="1754326"/>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rPr>
              <a:t>Broadridge is a global fintech leader that provides investor communications and technology-driven solutions for wealth management, asset management and capital markets firms.</a:t>
            </a:r>
            <a:endParaRPr lang="en-IN" dirty="0">
              <a:latin typeface="Verdana" panose="020B0604030504040204" pitchFamily="34" charset="0"/>
              <a:ea typeface="Verdana" panose="020B0604030504040204" pitchFamily="34" charset="0"/>
            </a:endParaRPr>
          </a:p>
        </p:txBody>
      </p:sp>
      <p:pic>
        <p:nvPicPr>
          <p:cNvPr id="25" name="Picture 24">
            <a:extLst>
              <a:ext uri="{FF2B5EF4-FFF2-40B4-BE49-F238E27FC236}">
                <a16:creationId xmlns:a16="http://schemas.microsoft.com/office/drawing/2014/main" id="{88B30A79-2A55-E070-0938-AF74F3A67C01}"/>
              </a:ext>
            </a:extLst>
          </p:cNvPr>
          <p:cNvPicPr>
            <a:picLocks noChangeAspect="1"/>
          </p:cNvPicPr>
          <p:nvPr/>
        </p:nvPicPr>
        <p:blipFill>
          <a:blip r:embed="rId3"/>
          <a:stretch>
            <a:fillRect/>
          </a:stretch>
        </p:blipFill>
        <p:spPr>
          <a:xfrm>
            <a:off x="8610600" y="4454021"/>
            <a:ext cx="2169713" cy="2169713"/>
          </a:xfrm>
          <a:prstGeom prst="rect">
            <a:avLst/>
          </a:prstGeom>
        </p:spPr>
      </p:pic>
      <p:sp>
        <p:nvSpPr>
          <p:cNvPr id="27" name="object 17">
            <a:extLst>
              <a:ext uri="{FF2B5EF4-FFF2-40B4-BE49-F238E27FC236}">
                <a16:creationId xmlns:a16="http://schemas.microsoft.com/office/drawing/2014/main" id="{62092432-EAB5-AF58-135C-ACB272498B8E}"/>
              </a:ext>
            </a:extLst>
          </p:cNvPr>
          <p:cNvSpPr txBox="1"/>
          <p:nvPr/>
        </p:nvSpPr>
        <p:spPr>
          <a:xfrm>
            <a:off x="8327666" y="4989676"/>
            <a:ext cx="2735580" cy="1045992"/>
          </a:xfrm>
          <a:prstGeom prst="rect">
            <a:avLst/>
          </a:prstGeom>
        </p:spPr>
        <p:txBody>
          <a:bodyPr vert="horz" wrap="square" lIns="0" tIns="11430" rIns="0" bIns="0" rtlCol="0">
            <a:spAutoFit/>
          </a:bodyPr>
          <a:lstStyle/>
          <a:p>
            <a:pPr marL="12700" marR="5080" indent="-635" algn="ctr">
              <a:lnSpc>
                <a:spcPct val="116199"/>
              </a:lnSpc>
              <a:spcBef>
                <a:spcPts val="90"/>
              </a:spcBef>
            </a:pPr>
            <a:r>
              <a:rPr sz="2000" b="1" spc="-95" dirty="0">
                <a:solidFill>
                  <a:srgbClr val="F7F7F7"/>
                </a:solidFill>
                <a:latin typeface="Tahoma"/>
                <a:cs typeface="Tahoma"/>
              </a:rPr>
              <a:t>Investor </a:t>
            </a:r>
            <a:r>
              <a:rPr sz="2000" b="1" spc="-90" dirty="0">
                <a:solidFill>
                  <a:srgbClr val="F7F7F7"/>
                </a:solidFill>
                <a:latin typeface="Tahoma"/>
                <a:cs typeface="Tahoma"/>
              </a:rPr>
              <a:t> </a:t>
            </a:r>
            <a:r>
              <a:rPr sz="2000" b="1" spc="-30" dirty="0">
                <a:solidFill>
                  <a:srgbClr val="F7F7F7"/>
                </a:solidFill>
                <a:latin typeface="Tahoma"/>
                <a:cs typeface="Tahoma"/>
              </a:rPr>
              <a:t>C</a:t>
            </a:r>
            <a:r>
              <a:rPr sz="2000" b="1" spc="-140" dirty="0">
                <a:solidFill>
                  <a:srgbClr val="F7F7F7"/>
                </a:solidFill>
                <a:latin typeface="Tahoma"/>
                <a:cs typeface="Tahoma"/>
              </a:rPr>
              <a:t>o</a:t>
            </a:r>
            <a:r>
              <a:rPr sz="2000" b="1" spc="-145" dirty="0">
                <a:solidFill>
                  <a:srgbClr val="F7F7F7"/>
                </a:solidFill>
                <a:latin typeface="Tahoma"/>
                <a:cs typeface="Tahoma"/>
              </a:rPr>
              <a:t>mm</a:t>
            </a:r>
            <a:r>
              <a:rPr sz="2000" b="1" spc="-110" dirty="0">
                <a:solidFill>
                  <a:srgbClr val="F7F7F7"/>
                </a:solidFill>
                <a:latin typeface="Tahoma"/>
                <a:cs typeface="Tahoma"/>
              </a:rPr>
              <a:t>un</a:t>
            </a:r>
            <a:r>
              <a:rPr sz="2000" b="1" spc="-40" dirty="0">
                <a:solidFill>
                  <a:srgbClr val="F7F7F7"/>
                </a:solidFill>
                <a:latin typeface="Tahoma"/>
                <a:cs typeface="Tahoma"/>
              </a:rPr>
              <a:t>i</a:t>
            </a:r>
            <a:r>
              <a:rPr sz="2000" b="1" spc="-20" dirty="0">
                <a:solidFill>
                  <a:srgbClr val="F7F7F7"/>
                </a:solidFill>
                <a:latin typeface="Tahoma"/>
                <a:cs typeface="Tahoma"/>
              </a:rPr>
              <a:t>c</a:t>
            </a:r>
            <a:r>
              <a:rPr sz="2000" b="1" spc="-70" dirty="0">
                <a:solidFill>
                  <a:srgbClr val="F7F7F7"/>
                </a:solidFill>
                <a:latin typeface="Tahoma"/>
                <a:cs typeface="Tahoma"/>
              </a:rPr>
              <a:t>a</a:t>
            </a:r>
            <a:r>
              <a:rPr sz="2000" b="1" spc="-85" dirty="0">
                <a:solidFill>
                  <a:srgbClr val="F7F7F7"/>
                </a:solidFill>
                <a:latin typeface="Tahoma"/>
                <a:cs typeface="Tahoma"/>
              </a:rPr>
              <a:t>t</a:t>
            </a:r>
            <a:r>
              <a:rPr sz="2000" b="1" spc="-40" dirty="0">
                <a:solidFill>
                  <a:srgbClr val="F7F7F7"/>
                </a:solidFill>
                <a:latin typeface="Tahoma"/>
                <a:cs typeface="Tahoma"/>
              </a:rPr>
              <a:t>i</a:t>
            </a:r>
            <a:r>
              <a:rPr sz="2000" b="1" spc="-140" dirty="0">
                <a:solidFill>
                  <a:srgbClr val="F7F7F7"/>
                </a:solidFill>
                <a:latin typeface="Tahoma"/>
                <a:cs typeface="Tahoma"/>
              </a:rPr>
              <a:t>o</a:t>
            </a:r>
            <a:r>
              <a:rPr sz="2000" b="1" spc="-70" dirty="0">
                <a:solidFill>
                  <a:srgbClr val="F7F7F7"/>
                </a:solidFill>
                <a:latin typeface="Tahoma"/>
                <a:cs typeface="Tahoma"/>
              </a:rPr>
              <a:t>n  Solutions</a:t>
            </a:r>
            <a:endParaRPr sz="2000" dirty="0">
              <a:latin typeface="Tahoma"/>
              <a:cs typeface="Tahoma"/>
            </a:endParaRPr>
          </a:p>
        </p:txBody>
      </p:sp>
      <p:sp>
        <p:nvSpPr>
          <p:cNvPr id="28" name="object 18">
            <a:extLst>
              <a:ext uri="{FF2B5EF4-FFF2-40B4-BE49-F238E27FC236}">
                <a16:creationId xmlns:a16="http://schemas.microsoft.com/office/drawing/2014/main" id="{DA340764-007B-5A9D-F88A-F1549CF228F9}"/>
              </a:ext>
            </a:extLst>
          </p:cNvPr>
          <p:cNvSpPr txBox="1"/>
          <p:nvPr/>
        </p:nvSpPr>
        <p:spPr>
          <a:xfrm>
            <a:off x="6558309" y="2700044"/>
            <a:ext cx="1910714" cy="824521"/>
          </a:xfrm>
          <a:prstGeom prst="rect">
            <a:avLst/>
          </a:prstGeom>
        </p:spPr>
        <p:txBody>
          <a:bodyPr vert="horz" wrap="square" lIns="0" tIns="11430" rIns="0" bIns="0" rtlCol="0">
            <a:spAutoFit/>
          </a:bodyPr>
          <a:lstStyle/>
          <a:p>
            <a:pPr marL="12700" marR="5080" indent="76835">
              <a:lnSpc>
                <a:spcPct val="116199"/>
              </a:lnSpc>
              <a:spcBef>
                <a:spcPts val="90"/>
              </a:spcBef>
            </a:pPr>
            <a:r>
              <a:rPr sz="2400" b="1" spc="-55" dirty="0">
                <a:solidFill>
                  <a:srgbClr val="F7F7F7"/>
                </a:solidFill>
                <a:latin typeface="Tahoma"/>
                <a:cs typeface="Tahoma"/>
              </a:rPr>
              <a:t>Securities </a:t>
            </a:r>
            <a:r>
              <a:rPr sz="2400" b="1" spc="-819" dirty="0">
                <a:solidFill>
                  <a:srgbClr val="F7F7F7"/>
                </a:solidFill>
                <a:latin typeface="Tahoma"/>
                <a:cs typeface="Tahoma"/>
              </a:rPr>
              <a:t> </a:t>
            </a:r>
            <a:r>
              <a:rPr sz="2400" b="1" spc="15" dirty="0">
                <a:solidFill>
                  <a:srgbClr val="F7F7F7"/>
                </a:solidFill>
                <a:latin typeface="Tahoma"/>
                <a:cs typeface="Tahoma"/>
              </a:rPr>
              <a:t>P</a:t>
            </a:r>
            <a:r>
              <a:rPr sz="2400" b="1" spc="-75" dirty="0">
                <a:solidFill>
                  <a:srgbClr val="F7F7F7"/>
                </a:solidFill>
                <a:latin typeface="Tahoma"/>
                <a:cs typeface="Tahoma"/>
              </a:rPr>
              <a:t>r</a:t>
            </a:r>
            <a:r>
              <a:rPr sz="2400" b="1" spc="-140" dirty="0">
                <a:solidFill>
                  <a:srgbClr val="F7F7F7"/>
                </a:solidFill>
                <a:latin typeface="Tahoma"/>
                <a:cs typeface="Tahoma"/>
              </a:rPr>
              <a:t>o</a:t>
            </a:r>
            <a:r>
              <a:rPr sz="2400" b="1" spc="-20" dirty="0">
                <a:solidFill>
                  <a:srgbClr val="F7F7F7"/>
                </a:solidFill>
                <a:latin typeface="Tahoma"/>
                <a:cs typeface="Tahoma"/>
              </a:rPr>
              <a:t>c</a:t>
            </a:r>
            <a:r>
              <a:rPr sz="2400" b="1" spc="-80" dirty="0">
                <a:solidFill>
                  <a:srgbClr val="F7F7F7"/>
                </a:solidFill>
                <a:latin typeface="Tahoma"/>
                <a:cs typeface="Tahoma"/>
              </a:rPr>
              <a:t>e</a:t>
            </a:r>
            <a:r>
              <a:rPr sz="2400" b="1" spc="-20" dirty="0">
                <a:solidFill>
                  <a:srgbClr val="F7F7F7"/>
                </a:solidFill>
                <a:latin typeface="Tahoma"/>
                <a:cs typeface="Tahoma"/>
              </a:rPr>
              <a:t>ss</a:t>
            </a:r>
            <a:r>
              <a:rPr sz="2400" b="1" spc="-40" dirty="0">
                <a:solidFill>
                  <a:srgbClr val="F7F7F7"/>
                </a:solidFill>
                <a:latin typeface="Tahoma"/>
                <a:cs typeface="Tahoma"/>
              </a:rPr>
              <a:t>i</a:t>
            </a:r>
            <a:r>
              <a:rPr sz="2400" b="1" spc="-110" dirty="0">
                <a:solidFill>
                  <a:srgbClr val="F7F7F7"/>
                </a:solidFill>
                <a:latin typeface="Tahoma"/>
                <a:cs typeface="Tahoma"/>
              </a:rPr>
              <a:t>n</a:t>
            </a:r>
            <a:r>
              <a:rPr sz="2400" b="1" spc="-204" dirty="0">
                <a:solidFill>
                  <a:srgbClr val="F7F7F7"/>
                </a:solidFill>
                <a:latin typeface="Tahoma"/>
                <a:cs typeface="Tahoma"/>
              </a:rPr>
              <a:t>g</a:t>
            </a:r>
            <a:endParaRPr sz="2400" dirty="0">
              <a:latin typeface="Tahoma"/>
              <a:cs typeface="Tahoma"/>
            </a:endParaRPr>
          </a:p>
        </p:txBody>
      </p:sp>
      <p:sp>
        <p:nvSpPr>
          <p:cNvPr id="29" name="object 19">
            <a:extLst>
              <a:ext uri="{FF2B5EF4-FFF2-40B4-BE49-F238E27FC236}">
                <a16:creationId xmlns:a16="http://schemas.microsoft.com/office/drawing/2014/main" id="{0B2EC54B-2EF8-92E5-326F-80FCB245F2F4}"/>
              </a:ext>
            </a:extLst>
          </p:cNvPr>
          <p:cNvSpPr txBox="1"/>
          <p:nvPr/>
        </p:nvSpPr>
        <p:spPr>
          <a:xfrm>
            <a:off x="8786393" y="2686168"/>
            <a:ext cx="1629410" cy="1035050"/>
          </a:xfrm>
          <a:prstGeom prst="rect">
            <a:avLst/>
          </a:prstGeom>
        </p:spPr>
        <p:txBody>
          <a:bodyPr vert="horz" wrap="square" lIns="0" tIns="11430" rIns="0" bIns="0" rtlCol="0">
            <a:spAutoFit/>
          </a:bodyPr>
          <a:lstStyle/>
          <a:p>
            <a:pPr marL="12700" marR="5080" indent="27305">
              <a:lnSpc>
                <a:spcPct val="116199"/>
              </a:lnSpc>
              <a:spcBef>
                <a:spcPts val="90"/>
              </a:spcBef>
            </a:pPr>
            <a:r>
              <a:rPr sz="2850" b="1" spc="-155" dirty="0">
                <a:solidFill>
                  <a:srgbClr val="F7F7F7"/>
                </a:solidFill>
                <a:latin typeface="Tahoma"/>
                <a:cs typeface="Tahoma"/>
              </a:rPr>
              <a:t>D</a:t>
            </a:r>
            <a:r>
              <a:rPr sz="2850" b="1" spc="-70" dirty="0">
                <a:solidFill>
                  <a:srgbClr val="F7F7F7"/>
                </a:solidFill>
                <a:latin typeface="Tahoma"/>
                <a:cs typeface="Tahoma"/>
              </a:rPr>
              <a:t>a</a:t>
            </a:r>
            <a:r>
              <a:rPr sz="2850" b="1" spc="-85" dirty="0">
                <a:solidFill>
                  <a:srgbClr val="F7F7F7"/>
                </a:solidFill>
                <a:latin typeface="Tahoma"/>
                <a:cs typeface="Tahoma"/>
              </a:rPr>
              <a:t>t</a:t>
            </a:r>
            <a:r>
              <a:rPr sz="2850" b="1" spc="-65" dirty="0">
                <a:solidFill>
                  <a:srgbClr val="F7F7F7"/>
                </a:solidFill>
                <a:latin typeface="Tahoma"/>
                <a:cs typeface="Tahoma"/>
              </a:rPr>
              <a:t>a</a:t>
            </a:r>
            <a:r>
              <a:rPr sz="2850" b="1" spc="-155" dirty="0">
                <a:solidFill>
                  <a:srgbClr val="F7F7F7"/>
                </a:solidFill>
                <a:latin typeface="Tahoma"/>
                <a:cs typeface="Tahoma"/>
              </a:rPr>
              <a:t> </a:t>
            </a:r>
            <a:r>
              <a:rPr sz="2850" b="1" spc="-70" dirty="0">
                <a:solidFill>
                  <a:srgbClr val="F7F7F7"/>
                </a:solidFill>
                <a:latin typeface="Tahoma"/>
                <a:cs typeface="Tahoma"/>
              </a:rPr>
              <a:t>a</a:t>
            </a:r>
            <a:r>
              <a:rPr sz="2850" b="1" spc="-110" dirty="0">
                <a:solidFill>
                  <a:srgbClr val="F7F7F7"/>
                </a:solidFill>
                <a:latin typeface="Tahoma"/>
                <a:cs typeface="Tahoma"/>
              </a:rPr>
              <a:t>n</a:t>
            </a:r>
            <a:r>
              <a:rPr sz="2850" b="1" spc="-30" dirty="0">
                <a:solidFill>
                  <a:srgbClr val="F7F7F7"/>
                </a:solidFill>
                <a:latin typeface="Tahoma"/>
                <a:cs typeface="Tahoma"/>
              </a:rPr>
              <a:t>d  </a:t>
            </a:r>
            <a:r>
              <a:rPr sz="2850" b="1" spc="20" dirty="0">
                <a:solidFill>
                  <a:srgbClr val="F7F7F7"/>
                </a:solidFill>
                <a:latin typeface="Tahoma"/>
                <a:cs typeface="Tahoma"/>
              </a:rPr>
              <a:t>A</a:t>
            </a:r>
            <a:r>
              <a:rPr sz="2850" b="1" spc="-110" dirty="0">
                <a:solidFill>
                  <a:srgbClr val="F7F7F7"/>
                </a:solidFill>
                <a:latin typeface="Tahoma"/>
                <a:cs typeface="Tahoma"/>
              </a:rPr>
              <a:t>n</a:t>
            </a:r>
            <a:r>
              <a:rPr sz="2850" b="1" spc="-70" dirty="0">
                <a:solidFill>
                  <a:srgbClr val="F7F7F7"/>
                </a:solidFill>
                <a:latin typeface="Tahoma"/>
                <a:cs typeface="Tahoma"/>
              </a:rPr>
              <a:t>a</a:t>
            </a:r>
            <a:r>
              <a:rPr sz="2850" b="1" spc="5" dirty="0">
                <a:solidFill>
                  <a:srgbClr val="F7F7F7"/>
                </a:solidFill>
                <a:latin typeface="Tahoma"/>
                <a:cs typeface="Tahoma"/>
              </a:rPr>
              <a:t>l</a:t>
            </a:r>
            <a:r>
              <a:rPr sz="2850" b="1" spc="-105" dirty="0">
                <a:solidFill>
                  <a:srgbClr val="F7F7F7"/>
                </a:solidFill>
                <a:latin typeface="Tahoma"/>
                <a:cs typeface="Tahoma"/>
              </a:rPr>
              <a:t>y</a:t>
            </a:r>
            <a:r>
              <a:rPr sz="2850" b="1" spc="-85" dirty="0">
                <a:solidFill>
                  <a:srgbClr val="F7F7F7"/>
                </a:solidFill>
                <a:latin typeface="Tahoma"/>
                <a:cs typeface="Tahoma"/>
              </a:rPr>
              <a:t>t</a:t>
            </a:r>
            <a:r>
              <a:rPr sz="2850" b="1" spc="-40" dirty="0">
                <a:solidFill>
                  <a:srgbClr val="F7F7F7"/>
                </a:solidFill>
                <a:latin typeface="Tahoma"/>
                <a:cs typeface="Tahoma"/>
              </a:rPr>
              <a:t>i</a:t>
            </a:r>
            <a:r>
              <a:rPr sz="2850" b="1" spc="-20" dirty="0">
                <a:solidFill>
                  <a:srgbClr val="F7F7F7"/>
                </a:solidFill>
                <a:latin typeface="Tahoma"/>
                <a:cs typeface="Tahoma"/>
              </a:rPr>
              <a:t>c</a:t>
            </a:r>
            <a:r>
              <a:rPr sz="2850" b="1" spc="-15" dirty="0">
                <a:solidFill>
                  <a:srgbClr val="F7F7F7"/>
                </a:solidFill>
                <a:latin typeface="Tahoma"/>
                <a:cs typeface="Tahoma"/>
              </a:rPr>
              <a:t>s</a:t>
            </a:r>
            <a:endParaRPr sz="2850" dirty="0">
              <a:latin typeface="Tahoma"/>
              <a:cs typeface="Tahoma"/>
            </a:endParaRPr>
          </a:p>
        </p:txBody>
      </p:sp>
      <p:sp>
        <p:nvSpPr>
          <p:cNvPr id="32" name="object 20">
            <a:extLst>
              <a:ext uri="{FF2B5EF4-FFF2-40B4-BE49-F238E27FC236}">
                <a16:creationId xmlns:a16="http://schemas.microsoft.com/office/drawing/2014/main" id="{705D685B-47AE-CE68-BAE9-FBBECFAD702F}"/>
              </a:ext>
            </a:extLst>
          </p:cNvPr>
          <p:cNvSpPr txBox="1"/>
          <p:nvPr/>
        </p:nvSpPr>
        <p:spPr>
          <a:xfrm>
            <a:off x="4082829" y="5162636"/>
            <a:ext cx="2735580" cy="688971"/>
          </a:xfrm>
          <a:prstGeom prst="rect">
            <a:avLst/>
          </a:prstGeom>
        </p:spPr>
        <p:txBody>
          <a:bodyPr vert="horz" wrap="square" lIns="0" tIns="11430" rIns="0" bIns="0" rtlCol="0">
            <a:spAutoFit/>
          </a:bodyPr>
          <a:lstStyle/>
          <a:p>
            <a:pPr marL="12700" marR="5080" indent="562610">
              <a:lnSpc>
                <a:spcPct val="116199"/>
              </a:lnSpc>
              <a:spcBef>
                <a:spcPts val="90"/>
              </a:spcBef>
            </a:pPr>
            <a:r>
              <a:rPr lang="en-IN" sz="2000" b="1" spc="-85" dirty="0">
                <a:solidFill>
                  <a:srgbClr val="F7F7F7"/>
                </a:solidFill>
                <a:latin typeface="Tahoma"/>
                <a:cs typeface="Tahoma"/>
              </a:rPr>
              <a:t>Customer </a:t>
            </a:r>
            <a:r>
              <a:rPr lang="en-IN" sz="2000" b="1" spc="-80" dirty="0">
                <a:solidFill>
                  <a:srgbClr val="F7F7F7"/>
                </a:solidFill>
                <a:latin typeface="Tahoma"/>
                <a:cs typeface="Tahoma"/>
              </a:rPr>
              <a:t> </a:t>
            </a:r>
            <a:r>
              <a:rPr lang="en-IN" sz="2000" b="1" spc="-30" dirty="0">
                <a:solidFill>
                  <a:srgbClr val="F7F7F7"/>
                </a:solidFill>
                <a:latin typeface="Tahoma"/>
                <a:cs typeface="Tahoma"/>
              </a:rPr>
              <a:t>C</a:t>
            </a:r>
            <a:r>
              <a:rPr lang="en-IN" sz="2000" b="1" spc="-140" dirty="0">
                <a:solidFill>
                  <a:srgbClr val="F7F7F7"/>
                </a:solidFill>
                <a:latin typeface="Tahoma"/>
                <a:cs typeface="Tahoma"/>
              </a:rPr>
              <a:t>o</a:t>
            </a:r>
            <a:r>
              <a:rPr lang="en-IN" sz="2000" b="1" spc="-145" dirty="0">
                <a:solidFill>
                  <a:srgbClr val="F7F7F7"/>
                </a:solidFill>
                <a:latin typeface="Tahoma"/>
                <a:cs typeface="Tahoma"/>
              </a:rPr>
              <a:t>mm</a:t>
            </a:r>
            <a:r>
              <a:rPr lang="en-IN" sz="2000" b="1" spc="-110" dirty="0">
                <a:solidFill>
                  <a:srgbClr val="F7F7F7"/>
                </a:solidFill>
                <a:latin typeface="Tahoma"/>
                <a:cs typeface="Tahoma"/>
              </a:rPr>
              <a:t>un</a:t>
            </a:r>
            <a:r>
              <a:rPr lang="en-IN" sz="2000" b="1" spc="-40" dirty="0">
                <a:solidFill>
                  <a:srgbClr val="F7F7F7"/>
                </a:solidFill>
                <a:latin typeface="Tahoma"/>
                <a:cs typeface="Tahoma"/>
              </a:rPr>
              <a:t>i</a:t>
            </a:r>
            <a:r>
              <a:rPr lang="en-IN" sz="2000" b="1" spc="-20" dirty="0">
                <a:solidFill>
                  <a:srgbClr val="F7F7F7"/>
                </a:solidFill>
                <a:latin typeface="Tahoma"/>
                <a:cs typeface="Tahoma"/>
              </a:rPr>
              <a:t>c</a:t>
            </a:r>
            <a:r>
              <a:rPr lang="en-IN" sz="2000" b="1" spc="-70" dirty="0">
                <a:solidFill>
                  <a:srgbClr val="F7F7F7"/>
                </a:solidFill>
                <a:latin typeface="Tahoma"/>
                <a:cs typeface="Tahoma"/>
              </a:rPr>
              <a:t>a</a:t>
            </a:r>
            <a:r>
              <a:rPr lang="en-IN" sz="2000" b="1" spc="-85" dirty="0">
                <a:solidFill>
                  <a:srgbClr val="F7F7F7"/>
                </a:solidFill>
                <a:latin typeface="Tahoma"/>
                <a:cs typeface="Tahoma"/>
              </a:rPr>
              <a:t>t</a:t>
            </a:r>
            <a:r>
              <a:rPr lang="en-IN" sz="2000" b="1" spc="-40" dirty="0">
                <a:solidFill>
                  <a:srgbClr val="F7F7F7"/>
                </a:solidFill>
                <a:latin typeface="Tahoma"/>
                <a:cs typeface="Tahoma"/>
              </a:rPr>
              <a:t>i</a:t>
            </a:r>
            <a:r>
              <a:rPr lang="en-IN" sz="2000" b="1" spc="-140" dirty="0">
                <a:solidFill>
                  <a:srgbClr val="F7F7F7"/>
                </a:solidFill>
                <a:latin typeface="Tahoma"/>
                <a:cs typeface="Tahoma"/>
              </a:rPr>
              <a:t>o</a:t>
            </a:r>
            <a:r>
              <a:rPr lang="en-IN" sz="2000" b="1" spc="-105" dirty="0">
                <a:solidFill>
                  <a:srgbClr val="F7F7F7"/>
                </a:solidFill>
                <a:latin typeface="Tahoma"/>
                <a:cs typeface="Tahoma"/>
              </a:rPr>
              <a:t>n</a:t>
            </a:r>
            <a:endParaRPr sz="2000" dirty="0">
              <a:latin typeface="Tahoma"/>
              <a:cs typeface="Tahoma"/>
            </a:endParaRPr>
          </a:p>
        </p:txBody>
      </p:sp>
      <p:sp>
        <p:nvSpPr>
          <p:cNvPr id="33" name="object 21">
            <a:extLst>
              <a:ext uri="{FF2B5EF4-FFF2-40B4-BE49-F238E27FC236}">
                <a16:creationId xmlns:a16="http://schemas.microsoft.com/office/drawing/2014/main" id="{FCCAA60B-6A84-A8FC-87A6-40B6C1CED377}"/>
              </a:ext>
            </a:extLst>
          </p:cNvPr>
          <p:cNvSpPr txBox="1"/>
          <p:nvPr/>
        </p:nvSpPr>
        <p:spPr>
          <a:xfrm>
            <a:off x="6691023" y="5159882"/>
            <a:ext cx="1645285" cy="756810"/>
          </a:xfrm>
          <a:prstGeom prst="rect">
            <a:avLst/>
          </a:prstGeom>
        </p:spPr>
        <p:txBody>
          <a:bodyPr vert="horz" wrap="square" lIns="0" tIns="11430" rIns="0" bIns="0" rtlCol="0">
            <a:spAutoFit/>
          </a:bodyPr>
          <a:lstStyle/>
          <a:p>
            <a:pPr marL="12700" marR="5080" indent="245745">
              <a:lnSpc>
                <a:spcPct val="116199"/>
              </a:lnSpc>
              <a:spcBef>
                <a:spcPts val="90"/>
              </a:spcBef>
            </a:pPr>
            <a:r>
              <a:rPr sz="2200" b="1" spc="-85" dirty="0">
                <a:solidFill>
                  <a:srgbClr val="F7F7F7"/>
                </a:solidFill>
                <a:latin typeface="Tahoma"/>
                <a:cs typeface="Tahoma"/>
              </a:rPr>
              <a:t>Digital </a:t>
            </a:r>
            <a:r>
              <a:rPr sz="2200" b="1" spc="-80" dirty="0">
                <a:solidFill>
                  <a:srgbClr val="F7F7F7"/>
                </a:solidFill>
                <a:latin typeface="Tahoma"/>
                <a:cs typeface="Tahoma"/>
              </a:rPr>
              <a:t> </a:t>
            </a:r>
            <a:r>
              <a:rPr sz="2200" b="1" spc="-10" dirty="0">
                <a:solidFill>
                  <a:srgbClr val="F7F7F7"/>
                </a:solidFill>
                <a:latin typeface="Tahoma"/>
                <a:cs typeface="Tahoma"/>
              </a:rPr>
              <a:t>S</a:t>
            </a:r>
            <a:r>
              <a:rPr sz="2200" b="1" spc="-140" dirty="0">
                <a:solidFill>
                  <a:srgbClr val="F7F7F7"/>
                </a:solidFill>
                <a:latin typeface="Tahoma"/>
                <a:cs typeface="Tahoma"/>
              </a:rPr>
              <a:t>o</a:t>
            </a:r>
            <a:r>
              <a:rPr sz="2200" b="1" spc="5" dirty="0">
                <a:solidFill>
                  <a:srgbClr val="F7F7F7"/>
                </a:solidFill>
                <a:latin typeface="Tahoma"/>
                <a:cs typeface="Tahoma"/>
              </a:rPr>
              <a:t>l</a:t>
            </a:r>
            <a:r>
              <a:rPr sz="2200" b="1" spc="-110" dirty="0">
                <a:solidFill>
                  <a:srgbClr val="F7F7F7"/>
                </a:solidFill>
                <a:latin typeface="Tahoma"/>
                <a:cs typeface="Tahoma"/>
              </a:rPr>
              <a:t>u</a:t>
            </a:r>
            <a:r>
              <a:rPr sz="2200" b="1" spc="-85" dirty="0">
                <a:solidFill>
                  <a:srgbClr val="F7F7F7"/>
                </a:solidFill>
                <a:latin typeface="Tahoma"/>
                <a:cs typeface="Tahoma"/>
              </a:rPr>
              <a:t>t</a:t>
            </a:r>
            <a:r>
              <a:rPr sz="2200" b="1" spc="-40" dirty="0">
                <a:solidFill>
                  <a:srgbClr val="F7F7F7"/>
                </a:solidFill>
                <a:latin typeface="Tahoma"/>
                <a:cs typeface="Tahoma"/>
              </a:rPr>
              <a:t>i</a:t>
            </a:r>
            <a:r>
              <a:rPr sz="2200" b="1" spc="-140" dirty="0">
                <a:solidFill>
                  <a:srgbClr val="F7F7F7"/>
                </a:solidFill>
                <a:latin typeface="Tahoma"/>
                <a:cs typeface="Tahoma"/>
              </a:rPr>
              <a:t>o</a:t>
            </a:r>
            <a:r>
              <a:rPr sz="2200" b="1" spc="-110" dirty="0">
                <a:solidFill>
                  <a:srgbClr val="F7F7F7"/>
                </a:solidFill>
                <a:latin typeface="Tahoma"/>
                <a:cs typeface="Tahoma"/>
              </a:rPr>
              <a:t>n</a:t>
            </a:r>
            <a:r>
              <a:rPr sz="2200" b="1" spc="-15" dirty="0">
                <a:solidFill>
                  <a:srgbClr val="F7F7F7"/>
                </a:solidFill>
                <a:latin typeface="Tahoma"/>
                <a:cs typeface="Tahoma"/>
              </a:rPr>
              <a:t>s</a:t>
            </a:r>
            <a:endParaRPr sz="2200" dirty="0">
              <a:latin typeface="Tahoma"/>
              <a:cs typeface="Tahoma"/>
            </a:endParaRPr>
          </a:p>
        </p:txBody>
      </p:sp>
    </p:spTree>
    <p:extLst>
      <p:ext uri="{BB962C8B-B14F-4D97-AF65-F5344CB8AC3E}">
        <p14:creationId xmlns:p14="http://schemas.microsoft.com/office/powerpoint/2010/main" val="405497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4455813" y="568122"/>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r>
              <a:rPr lang="en-US" sz="4000" dirty="0">
                <a:solidFill>
                  <a:schemeClr val="tx1"/>
                </a:solidFill>
              </a:rPr>
              <a:t>OUTLINE</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3046988"/>
          </a:xfrm>
          <a:prstGeom prst="rect">
            <a:avLst/>
          </a:prstGeom>
          <a:noFill/>
        </p:spPr>
        <p:txBody>
          <a:bodyPr wrap="square">
            <a:spAutoFit/>
          </a:bodyPr>
          <a:lstStyle/>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Motivation</a:t>
            </a:r>
          </a:p>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Tech Stacks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Methodology</a:t>
            </a: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Future Work</a:t>
            </a: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3</a:t>
            </a:fld>
            <a:endParaRPr lang="en-IN" dirty="0"/>
          </a:p>
        </p:txBody>
      </p:sp>
    </p:spTree>
    <p:extLst>
      <p:ext uri="{BB962C8B-B14F-4D97-AF65-F5344CB8AC3E}">
        <p14:creationId xmlns:p14="http://schemas.microsoft.com/office/powerpoint/2010/main" val="136276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75086" y="644844"/>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INTRODUCTION</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6001643"/>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various business units in Broadridge. I am in BRCC(Broadridge Customer Communications) business unit.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BRCC is part of ICS – Broadridge Investor Communications Solutions. Broadridge Investor Communication Solutions, Inc. provides investor communication services.</a:t>
            </a:r>
          </a:p>
          <a:p>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Company offers proxy mailing, vote processing, shareowner communication, meeting, disclosure, prospectus, analytics, and financial communication solutions.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 which stands for Automatic Payment Postage, is a web application automates the payment process for postage, which means that every time we send a mail piece or package, the cost of postage is automatically deducted from a pre-funded account or charged to a selected payment method. This eliminates the need for manual transaction processing each time.</a:t>
            </a:r>
          </a:p>
          <a:p>
            <a:endParaRPr lang="en-US" sz="2400" dirty="0">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4</a:t>
            </a:fld>
            <a:endParaRPr lang="en-IN" dirty="0"/>
          </a:p>
        </p:txBody>
      </p:sp>
    </p:spTree>
    <p:extLst>
      <p:ext uri="{BB962C8B-B14F-4D97-AF65-F5344CB8AC3E}">
        <p14:creationId xmlns:p14="http://schemas.microsoft.com/office/powerpoint/2010/main" val="307756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D3985-1C55-6B20-B570-B3CA8292732E}"/>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1BB8176-A079-4B8B-96BF-1BAFCF1C74E1}"/>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5734225-7FE9-836C-D8F0-5F4CF179254B}"/>
              </a:ext>
            </a:extLst>
          </p:cNvPr>
          <p:cNvSpPr txBox="1">
            <a:spLocks noChangeArrowheads="1"/>
          </p:cNvSpPr>
          <p:nvPr/>
        </p:nvSpPr>
        <p:spPr bwMode="auto">
          <a:xfrm>
            <a:off x="2375086" y="644844"/>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MOTIVATION</a:t>
            </a:r>
          </a:p>
        </p:txBody>
      </p:sp>
      <p:sp>
        <p:nvSpPr>
          <p:cNvPr id="7" name="TextBox 6">
            <a:extLst>
              <a:ext uri="{FF2B5EF4-FFF2-40B4-BE49-F238E27FC236}">
                <a16:creationId xmlns:a16="http://schemas.microsoft.com/office/drawing/2014/main" id="{FB4F0B7F-EDBC-DBD4-45A8-A38874F36B96}"/>
              </a:ext>
            </a:extLst>
          </p:cNvPr>
          <p:cNvSpPr txBox="1"/>
          <p:nvPr/>
        </p:nvSpPr>
        <p:spPr>
          <a:xfrm>
            <a:off x="611629" y="1325881"/>
            <a:ext cx="11038504" cy="4154984"/>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 is a web application which is built on </a:t>
            </a:r>
            <a:r>
              <a:rPr lang="en-US" sz="2400" dirty="0" err="1">
                <a:latin typeface="Times New Roman" panose="02020603050405020304" pitchFamily="18" charset="0"/>
                <a:cs typeface="Times New Roman" panose="02020603050405020304" pitchFamily="18" charset="0"/>
              </a:rPr>
              <a:t>Ecomcore</a:t>
            </a:r>
            <a:r>
              <a:rPr lang="en-US" sz="2400" dirty="0">
                <a:latin typeface="Times New Roman" panose="02020603050405020304" pitchFamily="18" charset="0"/>
                <a:cs typeface="Times New Roman" panose="02020603050405020304" pitchFamily="18" charset="0"/>
              </a:rPr>
              <a:t> , which is custom framework(internal to </a:t>
            </a:r>
            <a:r>
              <a:rPr lang="en-US" sz="2400" dirty="0" err="1">
                <a:latin typeface="Times New Roman" panose="02020603050405020304" pitchFamily="18" charset="0"/>
                <a:cs typeface="Times New Roman" panose="02020603050405020304" pitchFamily="18" charset="0"/>
              </a:rPr>
              <a:t>broadridge</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Ecomcore</a:t>
            </a:r>
            <a:r>
              <a:rPr lang="en-US" sz="2400" dirty="0">
                <a:latin typeface="Times New Roman" panose="02020603050405020304" pitchFamily="18" charset="0"/>
                <a:cs typeface="Times New Roman" panose="02020603050405020304" pitchFamily="18" charset="0"/>
              </a:rPr>
              <a:t> framework is built on JAVA.</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in this project out team need to build the whole web application over Angular and Spring Boot framework keeping the DB connections same.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Angular for building frontend and Spring Boot for building Backend will be used.</a:t>
            </a:r>
          </a:p>
        </p:txBody>
      </p:sp>
      <p:sp>
        <p:nvSpPr>
          <p:cNvPr id="4" name="Slide Number Placeholder 3">
            <a:extLst>
              <a:ext uri="{FF2B5EF4-FFF2-40B4-BE49-F238E27FC236}">
                <a16:creationId xmlns:a16="http://schemas.microsoft.com/office/drawing/2014/main" id="{2A3DCE86-01D2-7A04-A6BF-EA42E1742F64}"/>
              </a:ext>
            </a:extLst>
          </p:cNvPr>
          <p:cNvSpPr>
            <a:spLocks noGrp="1"/>
          </p:cNvSpPr>
          <p:nvPr>
            <p:ph type="sldNum" sz="quarter" idx="12"/>
          </p:nvPr>
        </p:nvSpPr>
        <p:spPr/>
        <p:txBody>
          <a:bodyPr/>
          <a:lstStyle/>
          <a:p>
            <a:fld id="{4632659D-234F-475A-8574-18634DADFA41}" type="slidenum">
              <a:rPr lang="en-IN" smtClean="0"/>
              <a:t>5</a:t>
            </a:fld>
            <a:endParaRPr lang="en-IN" dirty="0"/>
          </a:p>
        </p:txBody>
      </p:sp>
    </p:spTree>
    <p:extLst>
      <p:ext uri="{BB962C8B-B14F-4D97-AF65-F5344CB8AC3E}">
        <p14:creationId xmlns:p14="http://schemas.microsoft.com/office/powerpoint/2010/main" val="122283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75086" y="644844"/>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TECH STACKS</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6</a:t>
            </a:fld>
            <a:endParaRPr lang="en-IN" dirty="0"/>
          </a:p>
        </p:txBody>
      </p:sp>
      <p:sp>
        <p:nvSpPr>
          <p:cNvPr id="5" name="TextBox 4">
            <a:extLst>
              <a:ext uri="{FF2B5EF4-FFF2-40B4-BE49-F238E27FC236}">
                <a16:creationId xmlns:a16="http://schemas.microsoft.com/office/drawing/2014/main" id="{02E6D8A4-D0A2-DA9C-2A16-2652BEDFD252}"/>
              </a:ext>
            </a:extLst>
          </p:cNvPr>
          <p:cNvSpPr txBox="1"/>
          <p:nvPr/>
        </p:nvSpPr>
        <p:spPr>
          <a:xfrm>
            <a:off x="493271" y="1172437"/>
            <a:ext cx="11038504" cy="5078313"/>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Spring Boot:</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Spring Boot is an open-source Java framework designed to simplify </a:t>
            </a:r>
          </a:p>
          <a:p>
            <a:r>
              <a:rPr lang="en-US" sz="2000" dirty="0">
                <a:latin typeface="Times New Roman" panose="02020603050405020304" pitchFamily="18" charset="0"/>
                <a:cs typeface="Times New Roman" panose="02020603050405020304" pitchFamily="18" charset="0"/>
              </a:rPr>
              <a:t>the creation and deployment of Java applications.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helps in Rapid Application Development.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Model-View-Controller (MVC) Architecture: Spring Boot follows the widely used MVC architecture pattern, where the application is divided into three main components: Model, View, and Controller. This helps to separate the concerns of the application and promotes the modularity and reusability of the code.</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Dependency Injection: Spring Boot uses dependency injection to manage the dependencies between different components of the application. This allows for loose coupling between components and makes the code more maintainable and testable.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F12F842-4EBC-51FE-45D0-3CFB546E8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2611" y="1339593"/>
            <a:ext cx="2976090" cy="1424453"/>
          </a:xfrm>
          <a:prstGeom prst="rect">
            <a:avLst/>
          </a:prstGeom>
        </p:spPr>
      </p:pic>
    </p:spTree>
    <p:extLst>
      <p:ext uri="{BB962C8B-B14F-4D97-AF65-F5344CB8AC3E}">
        <p14:creationId xmlns:p14="http://schemas.microsoft.com/office/powerpoint/2010/main" val="212360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3A137-21BE-55AA-B7F6-85C981567C6B}"/>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C6AED02-E4E3-39F1-1F86-6D05D34107B7}"/>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6E04EFC-9113-B96E-1E5B-9057EB8C39D6}"/>
              </a:ext>
            </a:extLst>
          </p:cNvPr>
          <p:cNvSpPr txBox="1">
            <a:spLocks noChangeArrowheads="1"/>
          </p:cNvSpPr>
          <p:nvPr/>
        </p:nvSpPr>
        <p:spPr bwMode="auto">
          <a:xfrm>
            <a:off x="2375086" y="644844"/>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TECH STACKS</a:t>
            </a:r>
          </a:p>
        </p:txBody>
      </p:sp>
      <p:sp>
        <p:nvSpPr>
          <p:cNvPr id="4" name="Slide Number Placeholder 3">
            <a:extLst>
              <a:ext uri="{FF2B5EF4-FFF2-40B4-BE49-F238E27FC236}">
                <a16:creationId xmlns:a16="http://schemas.microsoft.com/office/drawing/2014/main" id="{CBA3CCF4-984D-71BA-C6D2-1B2FBE5CAE61}"/>
              </a:ext>
            </a:extLst>
          </p:cNvPr>
          <p:cNvSpPr>
            <a:spLocks noGrp="1"/>
          </p:cNvSpPr>
          <p:nvPr>
            <p:ph type="sldNum" sz="quarter" idx="12"/>
          </p:nvPr>
        </p:nvSpPr>
        <p:spPr/>
        <p:txBody>
          <a:bodyPr/>
          <a:lstStyle/>
          <a:p>
            <a:fld id="{4632659D-234F-475A-8574-18634DADFA41}" type="slidenum">
              <a:rPr lang="en-IN" smtClean="0"/>
              <a:t>7</a:t>
            </a:fld>
            <a:endParaRPr lang="en-IN" dirty="0"/>
          </a:p>
        </p:txBody>
      </p:sp>
      <p:sp>
        <p:nvSpPr>
          <p:cNvPr id="5" name="TextBox 4">
            <a:extLst>
              <a:ext uri="{FF2B5EF4-FFF2-40B4-BE49-F238E27FC236}">
                <a16:creationId xmlns:a16="http://schemas.microsoft.com/office/drawing/2014/main" id="{E35637FB-B898-339B-126A-B117C8A44D36}"/>
              </a:ext>
            </a:extLst>
          </p:cNvPr>
          <p:cNvSpPr txBox="1"/>
          <p:nvPr/>
        </p:nvSpPr>
        <p:spPr>
          <a:xfrm>
            <a:off x="493271" y="1172437"/>
            <a:ext cx="11038504" cy="48320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Angular:</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Angular is a platform and framework for building single-page client</a:t>
            </a:r>
          </a:p>
          <a:p>
            <a:r>
              <a:rPr lang="en-US" sz="2200" dirty="0">
                <a:latin typeface="Times New Roman" panose="02020603050405020304" pitchFamily="18" charset="0"/>
                <a:cs typeface="Times New Roman" panose="02020603050405020304" pitchFamily="18" charset="0"/>
              </a:rPr>
              <a:t> applications using HTML and TypeScript. Developed and maintained </a:t>
            </a:r>
          </a:p>
          <a:p>
            <a:r>
              <a:rPr lang="en-US" sz="2200" dirty="0">
                <a:latin typeface="Times New Roman" panose="02020603050405020304" pitchFamily="18" charset="0"/>
                <a:cs typeface="Times New Roman" panose="02020603050405020304" pitchFamily="18" charset="0"/>
              </a:rPr>
              <a:t> by Google, it is a comprehensive framework for building modern web </a:t>
            </a:r>
          </a:p>
          <a:p>
            <a:r>
              <a:rPr lang="en-US" sz="2200" dirty="0">
                <a:latin typeface="Times New Roman" panose="02020603050405020304" pitchFamily="18" charset="0"/>
                <a:cs typeface="Times New Roman" panose="02020603050405020304" pitchFamily="18" charset="0"/>
              </a:rPr>
              <a:t>applications. </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Angular’s</a:t>
            </a:r>
            <a:r>
              <a:rPr lang="en-US" sz="2200" dirty="0">
                <a:latin typeface="Times New Roman" panose="02020603050405020304" pitchFamily="18" charset="0"/>
                <a:cs typeface="Times New Roman" panose="02020603050405020304" pitchFamily="18" charset="0"/>
              </a:rPr>
              <a:t> component-based structure allows for modular development. This means that each component encapsulates its own functionality and can be reused across different parts of an application, promoting better code organization and easier maintenance.</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Angular’s</a:t>
            </a:r>
            <a:r>
              <a:rPr lang="en-US" sz="2200" dirty="0">
                <a:latin typeface="Times New Roman" panose="02020603050405020304" pitchFamily="18" charset="0"/>
                <a:cs typeface="Times New Roman" panose="02020603050405020304" pitchFamily="18" charset="0"/>
              </a:rPr>
              <a:t> two-way data binding automatically synchronizes data between the model and the view. This reduces boilerplate code and allows for more efficient and responsive user interfaces, as changes in the application state are automatically reflected in the UI.</a:t>
            </a:r>
          </a:p>
        </p:txBody>
      </p:sp>
      <p:pic>
        <p:nvPicPr>
          <p:cNvPr id="6" name="Picture 5">
            <a:extLst>
              <a:ext uri="{FF2B5EF4-FFF2-40B4-BE49-F238E27FC236}">
                <a16:creationId xmlns:a16="http://schemas.microsoft.com/office/drawing/2014/main" id="{EFA2E4B5-6983-5666-437D-AC662D1316B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21305" y="1524259"/>
            <a:ext cx="2891160" cy="1796714"/>
          </a:xfrm>
          <a:prstGeom prst="rect">
            <a:avLst/>
          </a:prstGeom>
        </p:spPr>
      </p:pic>
    </p:spTree>
    <p:extLst>
      <p:ext uri="{BB962C8B-B14F-4D97-AF65-F5344CB8AC3E}">
        <p14:creationId xmlns:p14="http://schemas.microsoft.com/office/powerpoint/2010/main" val="149036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75086" y="644844"/>
            <a:ext cx="7142138"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a:solidFill>
                  <a:schemeClr val="tx1"/>
                </a:solidFill>
              </a:rPr>
              <a:t>METHODOLOGY </a:t>
            </a:r>
            <a:endParaRPr lang="en-US" sz="3200" dirty="0">
              <a:solidFill>
                <a:schemeClr val="tx1"/>
              </a:solidFill>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8</a:t>
            </a:fld>
            <a:endParaRPr lang="en-IN" dirty="0"/>
          </a:p>
        </p:txBody>
      </p:sp>
      <p:sp>
        <p:nvSpPr>
          <p:cNvPr id="2" name="TextBox 1">
            <a:extLst>
              <a:ext uri="{FF2B5EF4-FFF2-40B4-BE49-F238E27FC236}">
                <a16:creationId xmlns:a16="http://schemas.microsoft.com/office/drawing/2014/main" id="{CD367EEC-5C27-55A0-57EC-6BB6CEA9EC3B}"/>
              </a:ext>
            </a:extLst>
          </p:cNvPr>
          <p:cNvSpPr txBox="1"/>
          <p:nvPr/>
        </p:nvSpPr>
        <p:spPr>
          <a:xfrm>
            <a:off x="611629" y="1325881"/>
            <a:ext cx="11038504" cy="6186309"/>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Progress Till Now:</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I began by gaining a solid understanding of the Software Development Life Cycle. This foundational knowledge helped me appreciate the structured processes involved in software development.</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Following this, I delved into various development methodologies, specifically Agile and Waterfall. I learned how Agile emphasizes iterative development and flexibility, fostering collaboration and adaptability in project management. In contrast, the Waterfall method presents a more linear and sequential approach, emphasizing thorough planning and documentation.</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My training continued with a focus on Java, where I acquired a deep understanding of core Java concepts. This was crucial as it will lay the groundwork for my subsequent training in Spring Boot, a framework that facilitates the development of robust and scalable Java applications.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6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67570-D16E-BC44-7AF7-87D79FA7331C}"/>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DA7A225-5714-ACF9-CC41-CC85C576BD32}"/>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B26DA4B-53E4-0201-652E-D290475DD7A9}"/>
              </a:ext>
            </a:extLst>
          </p:cNvPr>
          <p:cNvSpPr txBox="1">
            <a:spLocks noChangeArrowheads="1"/>
          </p:cNvSpPr>
          <p:nvPr/>
        </p:nvSpPr>
        <p:spPr bwMode="auto">
          <a:xfrm>
            <a:off x="2375086" y="644844"/>
            <a:ext cx="7142138"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a:solidFill>
                  <a:schemeClr val="tx1"/>
                </a:solidFill>
              </a:rPr>
              <a:t>METHODOLOGY </a:t>
            </a:r>
            <a:endParaRPr lang="en-US" sz="3200" dirty="0">
              <a:solidFill>
                <a:schemeClr val="tx1"/>
              </a:solidFill>
            </a:endParaRPr>
          </a:p>
        </p:txBody>
      </p:sp>
      <p:sp>
        <p:nvSpPr>
          <p:cNvPr id="4" name="Slide Number Placeholder 3">
            <a:extLst>
              <a:ext uri="{FF2B5EF4-FFF2-40B4-BE49-F238E27FC236}">
                <a16:creationId xmlns:a16="http://schemas.microsoft.com/office/drawing/2014/main" id="{2CA8C50B-2946-0423-EC69-7EA1BDCFF10A}"/>
              </a:ext>
            </a:extLst>
          </p:cNvPr>
          <p:cNvSpPr>
            <a:spLocks noGrp="1"/>
          </p:cNvSpPr>
          <p:nvPr>
            <p:ph type="sldNum" sz="quarter" idx="12"/>
          </p:nvPr>
        </p:nvSpPr>
        <p:spPr/>
        <p:txBody>
          <a:bodyPr/>
          <a:lstStyle/>
          <a:p>
            <a:fld id="{4632659D-234F-475A-8574-18634DADFA41}" type="slidenum">
              <a:rPr lang="en-IN" smtClean="0"/>
              <a:t>9</a:t>
            </a:fld>
            <a:endParaRPr lang="en-IN" dirty="0"/>
          </a:p>
        </p:txBody>
      </p:sp>
      <p:sp>
        <p:nvSpPr>
          <p:cNvPr id="2" name="TextBox 1">
            <a:extLst>
              <a:ext uri="{FF2B5EF4-FFF2-40B4-BE49-F238E27FC236}">
                <a16:creationId xmlns:a16="http://schemas.microsoft.com/office/drawing/2014/main" id="{D2155EDA-BE65-2217-A2BB-4EA1AC9D2E40}"/>
              </a:ext>
            </a:extLst>
          </p:cNvPr>
          <p:cNvSpPr txBox="1"/>
          <p:nvPr/>
        </p:nvSpPr>
        <p:spPr>
          <a:xfrm>
            <a:off x="611629" y="1325881"/>
            <a:ext cx="11038504" cy="4154984"/>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Additionally, I also went through MS SQL training to become acquainted with database management. This involved learning how to effectively design, query, and manipulate databases.</a:t>
            </a:r>
          </a:p>
          <a:p>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broaden my skill set, I also received training in JavaScript and TypeScript. These languages are pivotal for front-end development and are essential prerequisites for mastering the Angular framework. This training enabled me to understand and implement dynamic and interactive web applications.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Right now I am learning Angular which is front-end framework.			</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36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913</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Lucida Sans Unicode</vt:lpstr>
      <vt:lpstr>Tahoma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CHANDRA</dc:creator>
  <cp:lastModifiedBy>Kumar, Divyanshu</cp:lastModifiedBy>
  <cp:revision>137</cp:revision>
  <dcterms:created xsi:type="dcterms:W3CDTF">2023-06-22T08:08:13Z</dcterms:created>
  <dcterms:modified xsi:type="dcterms:W3CDTF">2025-03-11T09:15:47Z</dcterms:modified>
</cp:coreProperties>
</file>