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2" r:id="rId6"/>
    <p:sldId id="295" r:id="rId7"/>
    <p:sldId id="294" r:id="rId8"/>
    <p:sldId id="296" r:id="rId9"/>
    <p:sldId id="297" r:id="rId10"/>
    <p:sldId id="274" r:id="rId11"/>
    <p:sldId id="286" r:id="rId12"/>
    <p:sldId id="287" r:id="rId13"/>
    <p:sldId id="288" r:id="rId14"/>
    <p:sldId id="290" r:id="rId15"/>
    <p:sldId id="291" r:id="rId16"/>
    <p:sldId id="292" r:id="rId17"/>
    <p:sldId id="284" r:id="rId18"/>
    <p:sldId id="293" r:id="rId1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D1F"/>
    <a:srgbClr val="FF9966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BCDA9-6916-2412-1B77-24D9159D07F9}" v="233" dt="2024-04-02T00:29:41.769"/>
    <p1510:client id="{148287EF-91F8-45A5-85E4-CD22834556DC}" v="185" dt="2024-04-01T14:43:39.041"/>
    <p1510:client id="{2A175B47-9718-0E14-81A0-C644BB33B4F6}" v="14" dt="2024-04-01T20:54:45.508"/>
    <p1510:client id="{34D5D492-F3F5-A9F0-E6A4-4D4582903A81}" v="920" dt="2024-04-02T02:36:31.762"/>
    <p1510:client id="{49555730-7BD8-5164-B5D9-674B112768C4}" v="1809" dt="2024-04-02T01:59:50.732"/>
    <p1510:client id="{606E2396-C7B2-C1AF-7DE6-AB1E2A46FDED}" v="21" dt="2024-04-02T14:14:04.556"/>
    <p1510:client id="{6B8E0879-53C2-97D7-495A-FB6BB3D05124}" v="267" dt="2024-04-02T14:38:22.957"/>
    <p1510:client id="{79F83EBD-0E35-9E75-CB7A-880E20CB6922}" v="112" dt="2024-04-02T11:36:28.670"/>
    <p1510:client id="{AB7F4617-CF96-45A9-C2FD-D07C27A7E071}" v="1008" dt="2024-04-01T21:09:36.056"/>
    <p1510:client id="{C341915A-1B45-A223-2DFC-3ADBB93D6A70}" v="636" dt="2024-04-02T12:58:27.472"/>
    <p1510:client id="{C59B67BA-E93C-29BA-9C3D-663082409A4C}" v="99" dt="2024-03-31T21:07:19.621"/>
    <p1510:client id="{CD267E39-DF73-37CE-3DBF-0450E3F3A0F7}" v="2666" dt="2024-04-01T01:12:49"/>
    <p1510:client id="{D89B9FF6-42E2-EEB8-27C2-01FE3FD9EE0D}" v="1444" dt="2024-04-01T00:12:17.152"/>
    <p1510:client id="{EA5FF31E-A2AF-ECB0-4908-731EA73F2B6F}" v="140" dt="2024-04-02T11:45:42.640"/>
    <p1510:client id="{FA3A06C0-8A5F-F2B1-20C7-10A2C8FE7D5E}" v="91" dt="2024-04-01T14:35:27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>
        <p:scale>
          <a:sx n="125" d="100"/>
          <a:sy n="125" d="100"/>
        </p:scale>
        <p:origin x="9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AFCA4A-831C-49E5-A86C-C07022E34E6C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C29D-10CF-471B-8E65-2406CA875E98}" type="datetime1">
              <a:rPr lang="pt-PT" smtClean="0"/>
              <a:pPr/>
              <a:t>21/05/2024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506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01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177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202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EF12E-368A-CE61-ECDB-31A17765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EEE1DD2-369F-C217-8CD9-664583686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D3F7171-E226-509C-C7FC-2DAEAAE7E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CA44D-2545-87DC-D3B7-B8659C5D4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5756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EF12E-368A-CE61-ECDB-31A17765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EEE1DD2-369F-C217-8CD9-664583686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D3F7171-E226-509C-C7FC-2DAEAAE7E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CA44D-2545-87DC-D3B7-B8659C5D4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612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017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761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372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17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102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69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9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B3C975-6655-4F85-8170-FE5E5BA117B4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503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2CB54-79EB-4C13-8E5B-99C0BC7ABC1D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150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E278AF-8DBB-43FC-A7F4-EC66BFF2484E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876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0B4E43-DF50-4560-A5C5-284DC63C77F3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21489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rtl="0"/>
            <a:fld id="{E319146B-DCC8-4ACE-BDCE-B54086F22AA2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rtl="0"/>
            <a:endParaRPr lang="pt-PT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1981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EAE038-43B9-4D4A-A7BF-FC2E8B7D3514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903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93D790-9E90-41C1-8F82-F6BB365C52E9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083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80B020-706A-461A-A7E8-E557BDC785AF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9862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82716-A638-41FE-9244-3004A9D6D730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9412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B5936F-09BE-4932-B5A7-B189C74085D0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86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9BBDBB-C42A-46BE-B65D-1E5117E22676}" type="datetime1">
              <a:rPr lang="pt-PT" noProof="0" smtClean="0"/>
              <a:t>21/05/2024</a:t>
            </a:fld>
            <a:endParaRPr lang="pt-PT" noProof="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9753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F0B4E43-DF50-4560-A5C5-284DC63C77F3}" type="datetime1">
              <a:rPr lang="pt-PT" noProof="0" smtClean="0"/>
              <a:t>21/05/2024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066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401" y="386414"/>
            <a:ext cx="7522052" cy="2727324"/>
          </a:xfrm>
        </p:spPr>
        <p:txBody>
          <a:bodyPr rtlCol="0">
            <a:normAutofit/>
          </a:bodyPr>
          <a:lstStyle/>
          <a:p>
            <a:r>
              <a:rPr lang="es-ES" sz="80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s-E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Requirement</a:t>
            </a:r>
            <a:r>
              <a:rPr lang="es-E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s-E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analysis</a:t>
            </a:r>
            <a:endParaRPr lang="pt-PT" sz="6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7559" y="4470533"/>
            <a:ext cx="2405527" cy="1629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Hugo </a:t>
            </a:r>
            <a:r>
              <a:rPr lang="es-E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Rodrigues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, 108180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Rockwell" panose="02060603020205020403"/>
            </a:endParaRPr>
          </a:p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João </a:t>
            </a:r>
            <a:r>
              <a:rPr lang="es-E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Rodrigues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, 108045</a:t>
            </a:r>
            <a:endParaRPr lang="pt-PT" sz="2000">
              <a:solidFill>
                <a:schemeClr val="tx1">
                  <a:lumMod val="50000"/>
                  <a:lumOff val="50000"/>
                </a:schemeClr>
              </a:solidFill>
              <a:latin typeface="Bahnschrift SemiBold Condensed"/>
            </a:endParaRPr>
          </a:p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Xavier Machado, 108019</a:t>
            </a:r>
            <a:endParaRPr lang="pt-PT" sz="20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Condense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B8B840-6B88-1EC2-9E61-105A13C6AD42}"/>
              </a:ext>
            </a:extLst>
          </p:cNvPr>
          <p:cNvSpPr txBox="1"/>
          <p:nvPr/>
        </p:nvSpPr>
        <p:spPr>
          <a:xfrm>
            <a:off x="922041" y="3434044"/>
            <a:ext cx="3024518" cy="2548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s-ES" sz="36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Personas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s-ES" sz="3600" b="0" i="0" u="none" strike="noStrike" kern="1200" cap="none" spc="0" normalizeH="0" baseline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Scenarios</a:t>
            </a:r>
            <a:endParaRPr kumimoji="0" lang="es-ES" sz="36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ahnschrift SemiBold Condensed" panose="020B0502040204020203" pitchFamily="3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s-ES" sz="3600" noProof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Task</a:t>
            </a:r>
            <a:r>
              <a:rPr lang="es-ES" sz="36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 </a:t>
            </a:r>
            <a:r>
              <a:rPr lang="es-ES" sz="3600" noProof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Analysis</a:t>
            </a:r>
            <a:endParaRPr lang="es-ES" sz="3600" noProof="0" dirty="0">
              <a:solidFill>
                <a:prstClr val="black">
                  <a:lumMod val="75000"/>
                  <a:lumOff val="25000"/>
                </a:prstClr>
              </a:solidFill>
              <a:latin typeface="Bahnschrift SemiBold Condensed" panose="020B0502040204020203" pitchFamily="3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s-ES" sz="3600" b="0" i="0" u="none" strike="noStrike" kern="1200" cap="none" spc="0" normalizeH="0" baseline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Requirements</a:t>
            </a:r>
            <a:endParaRPr kumimoji="0" lang="es-ES" sz="36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ahnschrift SemiBold 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23861" y="6172110"/>
            <a:ext cx="329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1</a:t>
            </a:r>
          </a:p>
        </p:txBody>
      </p:sp>
      <p:pic>
        <p:nvPicPr>
          <p:cNvPr id="8" name="Picture 7" descr="A logo for a real estate agency&#10;&#10;Description automatically generated">
            <a:extLst>
              <a:ext uri="{FF2B5EF4-FFF2-40B4-BE49-F238E27FC236}">
                <a16:creationId xmlns:a16="http://schemas.microsoft.com/office/drawing/2014/main" id="{6E972A03-9E3F-594D-68BF-AD3676A54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7" t="17144" r="7859" b="17847"/>
          <a:stretch/>
        </p:blipFill>
        <p:spPr>
          <a:xfrm>
            <a:off x="924877" y="648831"/>
            <a:ext cx="2951467" cy="2185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C01BB043-1609-185F-469E-14D837D65509}"/>
              </a:ext>
            </a:extLst>
          </p:cNvPr>
          <p:cNvSpPr txBox="1">
            <a:spLocks/>
          </p:cNvSpPr>
          <p:nvPr/>
        </p:nvSpPr>
        <p:spPr>
          <a:xfrm>
            <a:off x="5565509" y="3594233"/>
            <a:ext cx="5386852" cy="400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err="1">
                <a:solidFill>
                  <a:srgbClr val="C00000"/>
                </a:solidFill>
                <a:latin typeface="Bahnschrift SemiBold Condensed"/>
              </a:rPr>
              <a:t>Interação</a:t>
            </a:r>
            <a:r>
              <a:rPr lang="es-ES" sz="3200" dirty="0">
                <a:solidFill>
                  <a:srgbClr val="C00000"/>
                </a:solidFill>
                <a:latin typeface="Bahnschrift SemiBold Condensed"/>
              </a:rPr>
              <a:t> Humano-Computador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6CC35AE-35F3-835C-A95F-FA369DE19F32}"/>
              </a:ext>
            </a:extLst>
          </p:cNvPr>
          <p:cNvSpPr txBox="1">
            <a:spLocks/>
          </p:cNvSpPr>
          <p:nvPr/>
        </p:nvSpPr>
        <p:spPr>
          <a:xfrm>
            <a:off x="4879709" y="3108458"/>
            <a:ext cx="6110752" cy="476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Licenciatura em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Engenharia</a:t>
            </a:r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de Computadores e Informática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C75B1D8-9BEF-ACE4-CC54-F25F0583D642}"/>
              </a:ext>
            </a:extLst>
          </p:cNvPr>
          <p:cNvSpPr txBox="1">
            <a:spLocks/>
          </p:cNvSpPr>
          <p:nvPr/>
        </p:nvSpPr>
        <p:spPr>
          <a:xfrm>
            <a:off x="7060934" y="6175508"/>
            <a:ext cx="2405527" cy="1629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solidFill>
                  <a:schemeClr val="tx2">
                    <a:lumMod val="75000"/>
                  </a:schemeClr>
                </a:solidFill>
                <a:latin typeface="Bahnschrift SemiBold Condensed"/>
              </a:rPr>
              <a:t>Data: 02/04/2024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6884A9D-16DA-3D4C-AB4C-CB74B35472C2}"/>
              </a:ext>
            </a:extLst>
          </p:cNvPr>
          <p:cNvSpPr txBox="1">
            <a:spLocks/>
          </p:cNvSpPr>
          <p:nvPr/>
        </p:nvSpPr>
        <p:spPr>
          <a:xfrm>
            <a:off x="1879334" y="2422658"/>
            <a:ext cx="1043452" cy="3432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website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Bahnschrift Semi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05867" y="1722138"/>
            <a:ext cx="978026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34388" y="405492"/>
            <a:ext cx="5886451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/>
              </a:rPr>
              <a:t>  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TASK </a:t>
            </a:r>
            <a:r>
              <a:rPr lang="es-ES" sz="6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analysis</a:t>
            </a:r>
            <a:r>
              <a:rPr lang="es-ES" sz="64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sz="6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2.</a:t>
            </a:r>
            <a:endParaRPr lang="pt-PT" sz="64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43280" y="6210564"/>
            <a:ext cx="4742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92710" y="2167097"/>
            <a:ext cx="483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566" y="1473084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User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Staff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566" y="2830564"/>
            <a:ext cx="4718597" cy="90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Task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es-E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Manage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es-E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property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listings</a:t>
            </a:r>
            <a:endParaRPr lang="es-ES" sz="240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6367263" y="1473084"/>
            <a:ext cx="4942912" cy="286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Enviornment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Simplified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direct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menus for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easy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access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Fast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efficient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work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6" name="Conexão reta unidirecional 5"/>
          <p:cNvCxnSpPr/>
          <p:nvPr/>
        </p:nvCxnSpPr>
        <p:spPr>
          <a:xfrm>
            <a:off x="7704401" y="2413273"/>
            <a:ext cx="7620" cy="984486"/>
          </a:xfrm>
          <a:prstGeom prst="straightConnector1">
            <a:avLst/>
          </a:prstGeom>
          <a:ln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295075" y="4389753"/>
            <a:ext cx="428560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Login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Select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wanted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option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(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add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/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edit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/remove) </a:t>
            </a: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Make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changes</a:t>
            </a:r>
            <a:endParaRPr lang="pt-PT" sz="16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Apply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changes</a:t>
            </a:r>
            <a:endParaRPr lang="pt-PT" sz="16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Update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system</a:t>
            </a:r>
            <a:endParaRPr lang="pt-PT" sz="16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922" y="3994561"/>
            <a:ext cx="1602359" cy="3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Decomposition</a:t>
            </a:r>
            <a:endParaRPr lang="es-ES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37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907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05867" y="1722138"/>
            <a:ext cx="978026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34388" y="405492"/>
            <a:ext cx="11014504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Manage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property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listings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 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72817" y="6250399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11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4084C-9F63-1C05-C15F-9880178831AD}"/>
              </a:ext>
            </a:extLst>
          </p:cNvPr>
          <p:cNvSpPr txBox="1"/>
          <p:nvPr/>
        </p:nvSpPr>
        <p:spPr>
          <a:xfrm>
            <a:off x="495170" y="2782780"/>
            <a:ext cx="12584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6AF9A-9151-2345-1611-77AB232FEBBF}"/>
              </a:ext>
            </a:extLst>
          </p:cNvPr>
          <p:cNvSpPr txBox="1"/>
          <p:nvPr/>
        </p:nvSpPr>
        <p:spPr>
          <a:xfrm>
            <a:off x="8634154" y="2792305"/>
            <a:ext cx="13441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 Apply the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804D-A75A-DD10-80C5-2DAFCF8995F6}"/>
              </a:ext>
            </a:extLst>
          </p:cNvPr>
          <p:cNvSpPr txBox="1"/>
          <p:nvPr/>
        </p:nvSpPr>
        <p:spPr>
          <a:xfrm>
            <a:off x="10403486" y="2792305"/>
            <a:ext cx="118224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 Update the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C8614A-B1F6-68EA-7F9E-84C3009EA194}"/>
              </a:ext>
            </a:extLst>
          </p:cNvPr>
          <p:cNvCxnSpPr/>
          <p:nvPr/>
        </p:nvCxnSpPr>
        <p:spPr>
          <a:xfrm flipH="1">
            <a:off x="6109129" y="2043756"/>
            <a:ext cx="2059" cy="38923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0EE5B5-9835-1C52-63CD-86895E0731ED}"/>
              </a:ext>
            </a:extLst>
          </p:cNvPr>
          <p:cNvCxnSpPr>
            <a:cxnSpLocks/>
          </p:cNvCxnSpPr>
          <p:nvPr/>
        </p:nvCxnSpPr>
        <p:spPr>
          <a:xfrm flipV="1">
            <a:off x="1107732" y="2403646"/>
            <a:ext cx="4991100" cy="3140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CCFA5-51DF-8F88-C53E-25A72FADCBE8}"/>
              </a:ext>
            </a:extLst>
          </p:cNvPr>
          <p:cNvCxnSpPr>
            <a:cxnSpLocks/>
          </p:cNvCxnSpPr>
          <p:nvPr/>
        </p:nvCxnSpPr>
        <p:spPr>
          <a:xfrm flipH="1">
            <a:off x="1124722" y="2415231"/>
            <a:ext cx="2059" cy="36787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08F2C5-7DCC-9CDE-7E90-866306439A1D}"/>
              </a:ext>
            </a:extLst>
          </p:cNvPr>
          <p:cNvCxnSpPr>
            <a:cxnSpLocks/>
          </p:cNvCxnSpPr>
          <p:nvPr/>
        </p:nvCxnSpPr>
        <p:spPr>
          <a:xfrm flipH="1">
            <a:off x="2911303" y="2417548"/>
            <a:ext cx="2059" cy="37739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2ABE4-40BC-00BD-808A-0E0257F7AFE5}"/>
              </a:ext>
            </a:extLst>
          </p:cNvPr>
          <p:cNvCxnSpPr>
            <a:cxnSpLocks/>
          </p:cNvCxnSpPr>
          <p:nvPr/>
        </p:nvCxnSpPr>
        <p:spPr>
          <a:xfrm flipH="1">
            <a:off x="6109128" y="243505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F9CDF7-EE69-C130-AFAC-538E7873C359}"/>
              </a:ext>
            </a:extLst>
          </p:cNvPr>
          <p:cNvCxnSpPr>
            <a:cxnSpLocks/>
          </p:cNvCxnSpPr>
          <p:nvPr/>
        </p:nvCxnSpPr>
        <p:spPr>
          <a:xfrm>
            <a:off x="6100891" y="2405705"/>
            <a:ext cx="4893018" cy="3681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E853F9-303E-6086-5708-57A424CEB1CC}"/>
              </a:ext>
            </a:extLst>
          </p:cNvPr>
          <p:cNvCxnSpPr>
            <a:cxnSpLocks/>
          </p:cNvCxnSpPr>
          <p:nvPr/>
        </p:nvCxnSpPr>
        <p:spPr>
          <a:xfrm flipH="1">
            <a:off x="9314419" y="2434281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981C82-1CCF-5111-40A2-7D9DDD4D0E1F}"/>
              </a:ext>
            </a:extLst>
          </p:cNvPr>
          <p:cNvCxnSpPr>
            <a:cxnSpLocks/>
          </p:cNvCxnSpPr>
          <p:nvPr/>
        </p:nvCxnSpPr>
        <p:spPr>
          <a:xfrm flipH="1">
            <a:off x="10984383" y="2425528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5FCC27-E10A-25B6-4548-2ACB2653E087}"/>
              </a:ext>
            </a:extLst>
          </p:cNvPr>
          <p:cNvSpPr txBox="1"/>
          <p:nvPr/>
        </p:nvSpPr>
        <p:spPr>
          <a:xfrm>
            <a:off x="492853" y="3505136"/>
            <a:ext cx="125844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1.1   Find the login 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2C6F51-B972-718F-C94C-B5E2B3908821}"/>
              </a:ext>
            </a:extLst>
          </p:cNvPr>
          <p:cNvCxnSpPr>
            <a:cxnSpLocks/>
          </p:cNvCxnSpPr>
          <p:nvPr/>
        </p:nvCxnSpPr>
        <p:spPr>
          <a:xfrm flipH="1">
            <a:off x="1124722" y="3155864"/>
            <a:ext cx="2059" cy="3480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9826B3-6F33-6972-BA3C-7CD6976591B4}"/>
              </a:ext>
            </a:extLst>
          </p:cNvPr>
          <p:cNvCxnSpPr>
            <a:cxnSpLocks/>
          </p:cNvCxnSpPr>
          <p:nvPr/>
        </p:nvCxnSpPr>
        <p:spPr>
          <a:xfrm flipH="1">
            <a:off x="2915163" y="3425909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BD578-6811-267D-FD32-95571D3DFA30}"/>
              </a:ext>
            </a:extLst>
          </p:cNvPr>
          <p:cNvSpPr txBox="1"/>
          <p:nvPr/>
        </p:nvSpPr>
        <p:spPr>
          <a:xfrm>
            <a:off x="2184956" y="2786899"/>
            <a:ext cx="13578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 Select the wanted option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0D74-5ADE-11BC-7DFD-D3E9AD63DA07}"/>
              </a:ext>
            </a:extLst>
          </p:cNvPr>
          <p:cNvCxnSpPr>
            <a:cxnSpLocks/>
          </p:cNvCxnSpPr>
          <p:nvPr/>
        </p:nvCxnSpPr>
        <p:spPr>
          <a:xfrm flipH="1">
            <a:off x="9317508" y="3425396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D888B9-40B8-2CE3-9B39-BA1C5D38D200}"/>
              </a:ext>
            </a:extLst>
          </p:cNvPr>
          <p:cNvCxnSpPr>
            <a:cxnSpLocks/>
          </p:cNvCxnSpPr>
          <p:nvPr/>
        </p:nvCxnSpPr>
        <p:spPr>
          <a:xfrm flipH="1">
            <a:off x="1115197" y="4136938"/>
            <a:ext cx="2059" cy="3480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92E2B5-5F7F-7EBE-D852-9B3A48517810}"/>
              </a:ext>
            </a:extLst>
          </p:cNvPr>
          <p:cNvSpPr txBox="1"/>
          <p:nvPr/>
        </p:nvSpPr>
        <p:spPr>
          <a:xfrm>
            <a:off x="428494" y="4494191"/>
            <a:ext cx="1325117" cy="932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1.2   Type email and password and enter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5EDA00-B39E-DEDB-A04B-3E864638348B}"/>
              </a:ext>
            </a:extLst>
          </p:cNvPr>
          <p:cNvCxnSpPr>
            <a:cxnSpLocks/>
          </p:cNvCxnSpPr>
          <p:nvPr/>
        </p:nvCxnSpPr>
        <p:spPr>
          <a:xfrm flipH="1">
            <a:off x="2911302" y="4485501"/>
            <a:ext cx="2059" cy="64023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CF891D-8858-9EBA-DB05-C1F279BF89FD}"/>
              </a:ext>
            </a:extLst>
          </p:cNvPr>
          <p:cNvSpPr txBox="1"/>
          <p:nvPr/>
        </p:nvSpPr>
        <p:spPr>
          <a:xfrm>
            <a:off x="2215333" y="5090919"/>
            <a:ext cx="135781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2.2 Select an option (add /edit/remove)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ECF2C-6964-72BA-E872-ACDD2E492B9A}"/>
              </a:ext>
            </a:extLst>
          </p:cNvPr>
          <p:cNvSpPr txBox="1"/>
          <p:nvPr/>
        </p:nvSpPr>
        <p:spPr>
          <a:xfrm>
            <a:off x="2219194" y="3749953"/>
            <a:ext cx="135781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2.1 Find the dedicated menu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D6AC48-D1FE-CE8B-5D1F-6F320D4C1012}"/>
              </a:ext>
            </a:extLst>
          </p:cNvPr>
          <p:cNvCxnSpPr>
            <a:cxnSpLocks/>
          </p:cNvCxnSpPr>
          <p:nvPr/>
        </p:nvCxnSpPr>
        <p:spPr>
          <a:xfrm flipH="1">
            <a:off x="6112475" y="3348166"/>
            <a:ext cx="2059" cy="35886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F6DDC0-0220-8049-AF3E-20A5EC2FA5A8}"/>
              </a:ext>
            </a:extLst>
          </p:cNvPr>
          <p:cNvSpPr txBox="1"/>
          <p:nvPr/>
        </p:nvSpPr>
        <p:spPr>
          <a:xfrm>
            <a:off x="5010830" y="1394705"/>
            <a:ext cx="21792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0. Manage property listings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0E6D8-D1FC-1A6A-2208-0A13C3A5FF50}"/>
              </a:ext>
            </a:extLst>
          </p:cNvPr>
          <p:cNvSpPr txBox="1"/>
          <p:nvPr/>
        </p:nvSpPr>
        <p:spPr>
          <a:xfrm>
            <a:off x="5413416" y="3715159"/>
            <a:ext cx="1453061" cy="840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3.2 Remove a property announcement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9C74D9-1527-0FA0-6696-52E51C5196DD}"/>
              </a:ext>
            </a:extLst>
          </p:cNvPr>
          <p:cNvCxnSpPr>
            <a:cxnSpLocks/>
          </p:cNvCxnSpPr>
          <p:nvPr/>
        </p:nvCxnSpPr>
        <p:spPr>
          <a:xfrm>
            <a:off x="4609584" y="3100515"/>
            <a:ext cx="7466" cy="61603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C43D77-C8BA-9FBC-7FB3-079489E567B0}"/>
              </a:ext>
            </a:extLst>
          </p:cNvPr>
          <p:cNvCxnSpPr>
            <a:cxnSpLocks/>
          </p:cNvCxnSpPr>
          <p:nvPr/>
        </p:nvCxnSpPr>
        <p:spPr>
          <a:xfrm flipV="1">
            <a:off x="4612931" y="3108496"/>
            <a:ext cx="762000" cy="1235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23013B-509C-2D22-89F3-3ADD7A56A346}"/>
              </a:ext>
            </a:extLst>
          </p:cNvPr>
          <p:cNvCxnSpPr>
            <a:cxnSpLocks/>
          </p:cNvCxnSpPr>
          <p:nvPr/>
        </p:nvCxnSpPr>
        <p:spPr>
          <a:xfrm flipV="1">
            <a:off x="6756056" y="3108496"/>
            <a:ext cx="876300" cy="283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152F5-A1FE-8557-A5CE-231ADF9BACE4}"/>
              </a:ext>
            </a:extLst>
          </p:cNvPr>
          <p:cNvSpPr txBox="1"/>
          <p:nvPr/>
        </p:nvSpPr>
        <p:spPr>
          <a:xfrm>
            <a:off x="5378663" y="2782779"/>
            <a:ext cx="15346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 Make the changes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458BEE-0B05-27BF-77CA-014532B71AFA}"/>
              </a:ext>
            </a:extLst>
          </p:cNvPr>
          <p:cNvCxnSpPr>
            <a:cxnSpLocks/>
          </p:cNvCxnSpPr>
          <p:nvPr/>
        </p:nvCxnSpPr>
        <p:spPr>
          <a:xfrm>
            <a:off x="7629009" y="3100515"/>
            <a:ext cx="7466" cy="61603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6DFB84-90E0-FE46-F4C6-7552E6986A1F}"/>
              </a:ext>
            </a:extLst>
          </p:cNvPr>
          <p:cNvSpPr txBox="1"/>
          <p:nvPr/>
        </p:nvSpPr>
        <p:spPr>
          <a:xfrm>
            <a:off x="7061241" y="3719921"/>
            <a:ext cx="12530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3.3 Edit a property announcement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3D054A-B6C4-F619-8DA7-4A94C1576B75}"/>
              </a:ext>
            </a:extLst>
          </p:cNvPr>
          <p:cNvSpPr txBox="1"/>
          <p:nvPr/>
        </p:nvSpPr>
        <p:spPr>
          <a:xfrm>
            <a:off x="3937041" y="4786721"/>
            <a:ext cx="12530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3.1.1 Fill the information and details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43B1E3-2808-37F1-02A5-9F92E81299CD}"/>
              </a:ext>
            </a:extLst>
          </p:cNvPr>
          <p:cNvCxnSpPr>
            <a:cxnSpLocks/>
          </p:cNvCxnSpPr>
          <p:nvPr/>
        </p:nvCxnSpPr>
        <p:spPr>
          <a:xfrm flipH="1">
            <a:off x="4601088" y="4502234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8DBD2D-A96D-8C78-6A7D-B45CC7BBB675}"/>
              </a:ext>
            </a:extLst>
          </p:cNvPr>
          <p:cNvCxnSpPr>
            <a:cxnSpLocks/>
          </p:cNvCxnSpPr>
          <p:nvPr/>
        </p:nvCxnSpPr>
        <p:spPr>
          <a:xfrm>
            <a:off x="4612672" y="5616659"/>
            <a:ext cx="7466" cy="2687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2982F2-79CE-DCD8-DFCE-3F20626BF417}"/>
              </a:ext>
            </a:extLst>
          </p:cNvPr>
          <p:cNvCxnSpPr>
            <a:cxnSpLocks/>
          </p:cNvCxnSpPr>
          <p:nvPr/>
        </p:nvCxnSpPr>
        <p:spPr>
          <a:xfrm flipH="1">
            <a:off x="7639563" y="4549859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9549E8A-10D4-D82F-AFA8-6D947902147A}"/>
              </a:ext>
            </a:extLst>
          </p:cNvPr>
          <p:cNvSpPr txBox="1"/>
          <p:nvPr/>
        </p:nvSpPr>
        <p:spPr>
          <a:xfrm>
            <a:off x="7061241" y="4854111"/>
            <a:ext cx="12530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3.3.1 Change the property information or upload photos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A6BDF-9580-AC94-C37A-C09148E864A2}"/>
              </a:ext>
            </a:extLst>
          </p:cNvPr>
          <p:cNvSpPr txBox="1"/>
          <p:nvPr/>
        </p:nvSpPr>
        <p:spPr>
          <a:xfrm>
            <a:off x="3937041" y="3719922"/>
            <a:ext cx="12530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3.1 Add a property announcement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89BB3B-5D33-8790-E494-39DB1CD44651}"/>
              </a:ext>
            </a:extLst>
          </p:cNvPr>
          <p:cNvSpPr txBox="1"/>
          <p:nvPr/>
        </p:nvSpPr>
        <p:spPr>
          <a:xfrm>
            <a:off x="3927516" y="5834471"/>
            <a:ext cx="12530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3.1.2 Upload photos and pictures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9225F6-49D4-C554-E8AC-091DDF5DA8F2}"/>
              </a:ext>
            </a:extLst>
          </p:cNvPr>
          <p:cNvCxnSpPr>
            <a:cxnSpLocks/>
          </p:cNvCxnSpPr>
          <p:nvPr/>
        </p:nvCxnSpPr>
        <p:spPr>
          <a:xfrm flipH="1">
            <a:off x="9317507" y="4673171"/>
            <a:ext cx="2059" cy="42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142E41-ABE6-FB4C-D1BC-3E7E30D02723}"/>
              </a:ext>
            </a:extLst>
          </p:cNvPr>
          <p:cNvSpPr txBox="1"/>
          <p:nvPr/>
        </p:nvSpPr>
        <p:spPr>
          <a:xfrm>
            <a:off x="8643678" y="3784193"/>
            <a:ext cx="134416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4.1 Click on the apply changes button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2F79EA-4C72-4356-D309-E29991D733ED}"/>
              </a:ext>
            </a:extLst>
          </p:cNvPr>
          <p:cNvSpPr txBox="1"/>
          <p:nvPr/>
        </p:nvSpPr>
        <p:spPr>
          <a:xfrm>
            <a:off x="8643678" y="5089118"/>
            <a:ext cx="134416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4.2 Check the confirm changes button</a:t>
            </a:r>
          </a:p>
        </p:txBody>
      </p:sp>
    </p:spTree>
    <p:extLst>
      <p:ext uri="{BB962C8B-B14F-4D97-AF65-F5344CB8AC3E}">
        <p14:creationId xmlns:p14="http://schemas.microsoft.com/office/powerpoint/2010/main" val="46034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05867" y="1722138"/>
            <a:ext cx="978026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34388" y="405492"/>
            <a:ext cx="5886451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/>
              </a:rPr>
              <a:t>  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TASK </a:t>
            </a:r>
            <a:r>
              <a:rPr lang="es-ES" sz="6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analysis</a:t>
            </a:r>
            <a:r>
              <a:rPr lang="es-ES" sz="64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sz="6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3.</a:t>
            </a:r>
            <a:endParaRPr lang="pt-PT" sz="64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43279" y="6210564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12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92710" y="2167097"/>
            <a:ext cx="483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566" y="1473084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User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Staff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566" y="2830564"/>
            <a:ext cx="4718597" cy="90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Task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Respond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to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inquiries</a:t>
            </a:r>
            <a:endParaRPr lang="es-ES" sz="24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6367263" y="1473084"/>
            <a:ext cx="4942912" cy="286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Enviornment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Organized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interface for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different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inquiries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read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/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unread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messages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D34817">
                  <a:lumMod val="75000"/>
                </a:srgbClr>
              </a:buClr>
            </a:pP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Better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faster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communication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with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clients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6" name="Conexão reta unidirecional 5"/>
          <p:cNvCxnSpPr/>
          <p:nvPr/>
        </p:nvCxnSpPr>
        <p:spPr>
          <a:xfrm>
            <a:off x="7866326" y="2651398"/>
            <a:ext cx="7620" cy="984486"/>
          </a:xfrm>
          <a:prstGeom prst="straightConnector1">
            <a:avLst/>
          </a:prstGeom>
          <a:ln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295075" y="4389753"/>
            <a:ext cx="428560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Login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Select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Management menu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Search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for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new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/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unread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messages</a:t>
            </a:r>
            <a:endParaRPr lang="pt-PT" sz="16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Analyze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a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inquire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Respond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to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Tx/>
              <a:buAutoNum type="arabicPeriod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58652" y="4037353"/>
            <a:ext cx="1555018" cy="297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Decomposition</a:t>
            </a:r>
            <a:endParaRPr lang="es-ES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7402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907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05867" y="1722138"/>
            <a:ext cx="978026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34388" y="405492"/>
            <a:ext cx="11014504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Respond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inquires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 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72818" y="6250400"/>
            <a:ext cx="19063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13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4084C-9F63-1C05-C15F-9880178831AD}"/>
              </a:ext>
            </a:extLst>
          </p:cNvPr>
          <p:cNvSpPr txBox="1"/>
          <p:nvPr/>
        </p:nvSpPr>
        <p:spPr>
          <a:xfrm>
            <a:off x="923795" y="2792305"/>
            <a:ext cx="12584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6AF9A-9151-2345-1611-77AB232FEBBF}"/>
              </a:ext>
            </a:extLst>
          </p:cNvPr>
          <p:cNvSpPr txBox="1"/>
          <p:nvPr/>
        </p:nvSpPr>
        <p:spPr>
          <a:xfrm>
            <a:off x="7967404" y="2792305"/>
            <a:ext cx="13441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 Analyze a client inquire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C8614A-B1F6-68EA-7F9E-84C3009EA194}"/>
              </a:ext>
            </a:extLst>
          </p:cNvPr>
          <p:cNvCxnSpPr/>
          <p:nvPr/>
        </p:nvCxnSpPr>
        <p:spPr>
          <a:xfrm flipH="1">
            <a:off x="6109129" y="2043756"/>
            <a:ext cx="2059" cy="38923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0EE5B5-9835-1C52-63CD-86895E0731ED}"/>
              </a:ext>
            </a:extLst>
          </p:cNvPr>
          <p:cNvCxnSpPr>
            <a:cxnSpLocks/>
          </p:cNvCxnSpPr>
          <p:nvPr/>
        </p:nvCxnSpPr>
        <p:spPr>
          <a:xfrm flipV="1">
            <a:off x="1555407" y="2403646"/>
            <a:ext cx="4543425" cy="2188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CCFA5-51DF-8F88-C53E-25A72FADCBE8}"/>
              </a:ext>
            </a:extLst>
          </p:cNvPr>
          <p:cNvCxnSpPr>
            <a:cxnSpLocks/>
          </p:cNvCxnSpPr>
          <p:nvPr/>
        </p:nvCxnSpPr>
        <p:spPr>
          <a:xfrm flipH="1">
            <a:off x="1553347" y="2434281"/>
            <a:ext cx="2059" cy="36787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08F2C5-7DCC-9CDE-7E90-866306439A1D}"/>
              </a:ext>
            </a:extLst>
          </p:cNvPr>
          <p:cNvCxnSpPr>
            <a:cxnSpLocks/>
          </p:cNvCxnSpPr>
          <p:nvPr/>
        </p:nvCxnSpPr>
        <p:spPr>
          <a:xfrm flipH="1">
            <a:off x="3739978" y="2417548"/>
            <a:ext cx="2059" cy="37739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2ABE4-40BC-00BD-808A-0E0257F7AFE5}"/>
              </a:ext>
            </a:extLst>
          </p:cNvPr>
          <p:cNvCxnSpPr>
            <a:cxnSpLocks/>
          </p:cNvCxnSpPr>
          <p:nvPr/>
        </p:nvCxnSpPr>
        <p:spPr>
          <a:xfrm flipH="1">
            <a:off x="6109128" y="243505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F9CDF7-EE69-C130-AFAC-538E7873C359}"/>
              </a:ext>
            </a:extLst>
          </p:cNvPr>
          <p:cNvCxnSpPr>
            <a:cxnSpLocks/>
          </p:cNvCxnSpPr>
          <p:nvPr/>
        </p:nvCxnSpPr>
        <p:spPr>
          <a:xfrm>
            <a:off x="6100891" y="2405705"/>
            <a:ext cx="4702518" cy="3681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E853F9-303E-6086-5708-57A424CEB1CC}"/>
              </a:ext>
            </a:extLst>
          </p:cNvPr>
          <p:cNvCxnSpPr>
            <a:cxnSpLocks/>
          </p:cNvCxnSpPr>
          <p:nvPr/>
        </p:nvCxnSpPr>
        <p:spPr>
          <a:xfrm flipH="1">
            <a:off x="8647669" y="2443806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981C82-1CCF-5111-40A2-7D9DDD4D0E1F}"/>
              </a:ext>
            </a:extLst>
          </p:cNvPr>
          <p:cNvCxnSpPr>
            <a:cxnSpLocks/>
          </p:cNvCxnSpPr>
          <p:nvPr/>
        </p:nvCxnSpPr>
        <p:spPr>
          <a:xfrm flipH="1">
            <a:off x="10793883" y="2444578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5FCC27-E10A-25B6-4548-2ACB2653E087}"/>
              </a:ext>
            </a:extLst>
          </p:cNvPr>
          <p:cNvSpPr txBox="1"/>
          <p:nvPr/>
        </p:nvSpPr>
        <p:spPr>
          <a:xfrm>
            <a:off x="921478" y="3505136"/>
            <a:ext cx="125844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1.1   Find the login 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2C6F51-B972-718F-C94C-B5E2B3908821}"/>
              </a:ext>
            </a:extLst>
          </p:cNvPr>
          <p:cNvCxnSpPr>
            <a:cxnSpLocks/>
          </p:cNvCxnSpPr>
          <p:nvPr/>
        </p:nvCxnSpPr>
        <p:spPr>
          <a:xfrm flipH="1">
            <a:off x="1553347" y="3155864"/>
            <a:ext cx="2059" cy="3480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9826B3-6F33-6972-BA3C-7CD6976591B4}"/>
              </a:ext>
            </a:extLst>
          </p:cNvPr>
          <p:cNvCxnSpPr>
            <a:cxnSpLocks/>
          </p:cNvCxnSpPr>
          <p:nvPr/>
        </p:nvCxnSpPr>
        <p:spPr>
          <a:xfrm flipH="1">
            <a:off x="3743838" y="3978359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BD578-6811-267D-FD32-95571D3DFA30}"/>
              </a:ext>
            </a:extLst>
          </p:cNvPr>
          <p:cNvSpPr txBox="1"/>
          <p:nvPr/>
        </p:nvSpPr>
        <p:spPr>
          <a:xfrm>
            <a:off x="3051731" y="2776601"/>
            <a:ext cx="135781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 Select the Client Management Menu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0D74-5ADE-11BC-7DFD-D3E9AD63DA07}"/>
              </a:ext>
            </a:extLst>
          </p:cNvPr>
          <p:cNvCxnSpPr>
            <a:cxnSpLocks/>
          </p:cNvCxnSpPr>
          <p:nvPr/>
        </p:nvCxnSpPr>
        <p:spPr>
          <a:xfrm flipH="1">
            <a:off x="8641233" y="3425396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D888B9-40B8-2CE3-9B39-BA1C5D38D200}"/>
              </a:ext>
            </a:extLst>
          </p:cNvPr>
          <p:cNvCxnSpPr>
            <a:cxnSpLocks/>
          </p:cNvCxnSpPr>
          <p:nvPr/>
        </p:nvCxnSpPr>
        <p:spPr>
          <a:xfrm flipH="1">
            <a:off x="1553347" y="4155988"/>
            <a:ext cx="2059" cy="3480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92E2B5-5F7F-7EBE-D852-9B3A48517810}"/>
              </a:ext>
            </a:extLst>
          </p:cNvPr>
          <p:cNvSpPr txBox="1"/>
          <p:nvPr/>
        </p:nvSpPr>
        <p:spPr>
          <a:xfrm>
            <a:off x="895219" y="4522766"/>
            <a:ext cx="1325117" cy="932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1.2   Type email and password and enter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5EDA00-B39E-DEDB-A04B-3E864638348B}"/>
              </a:ext>
            </a:extLst>
          </p:cNvPr>
          <p:cNvCxnSpPr>
            <a:cxnSpLocks/>
          </p:cNvCxnSpPr>
          <p:nvPr/>
        </p:nvCxnSpPr>
        <p:spPr>
          <a:xfrm flipH="1">
            <a:off x="3739977" y="5133201"/>
            <a:ext cx="2059" cy="64023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CF891D-8858-9EBA-DB05-C1F279BF89FD}"/>
              </a:ext>
            </a:extLst>
          </p:cNvPr>
          <p:cNvSpPr txBox="1"/>
          <p:nvPr/>
        </p:nvSpPr>
        <p:spPr>
          <a:xfrm>
            <a:off x="3063058" y="5600894"/>
            <a:ext cx="135781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2.2 Select the contacts option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ECF2C-6964-72BA-E872-ACDD2E492B9A}"/>
              </a:ext>
            </a:extLst>
          </p:cNvPr>
          <p:cNvSpPr txBox="1"/>
          <p:nvPr/>
        </p:nvSpPr>
        <p:spPr>
          <a:xfrm>
            <a:off x="3047869" y="4283353"/>
            <a:ext cx="135781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2.1 Find the  dedicated 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6DDC0-0220-8049-AF3E-20A5EC2FA5A8}"/>
              </a:ext>
            </a:extLst>
          </p:cNvPr>
          <p:cNvSpPr txBox="1"/>
          <p:nvPr/>
        </p:nvSpPr>
        <p:spPr>
          <a:xfrm>
            <a:off x="5010830" y="1394705"/>
            <a:ext cx="21792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0. Respond to client inquires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42E41-ABE6-FB4C-D1BC-3E7E30D02723}"/>
              </a:ext>
            </a:extLst>
          </p:cNvPr>
          <p:cNvSpPr txBox="1"/>
          <p:nvPr/>
        </p:nvSpPr>
        <p:spPr>
          <a:xfrm>
            <a:off x="7967403" y="3779818"/>
            <a:ext cx="134416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4.1 Select a client inquire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51487-D9D7-8D78-B074-44C4D9FE94D4}"/>
              </a:ext>
            </a:extLst>
          </p:cNvPr>
          <p:cNvCxnSpPr>
            <a:cxnSpLocks/>
          </p:cNvCxnSpPr>
          <p:nvPr/>
        </p:nvCxnSpPr>
        <p:spPr>
          <a:xfrm>
            <a:off x="6143109" y="3605340"/>
            <a:ext cx="7466" cy="61603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152F5-A1FE-8557-A5CE-231ADF9BACE4}"/>
              </a:ext>
            </a:extLst>
          </p:cNvPr>
          <p:cNvSpPr txBox="1"/>
          <p:nvPr/>
        </p:nvSpPr>
        <p:spPr>
          <a:xfrm>
            <a:off x="5378663" y="2773254"/>
            <a:ext cx="153466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 Search for new/unread messages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5E66F-6550-D209-AAD3-120C39363CF0}"/>
              </a:ext>
            </a:extLst>
          </p:cNvPr>
          <p:cNvSpPr txBox="1"/>
          <p:nvPr/>
        </p:nvSpPr>
        <p:spPr>
          <a:xfrm>
            <a:off x="5375316" y="4062107"/>
            <a:ext cx="15292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3.1 Select the unread button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25508A-D318-AFC2-AAA2-1D53C7312F43}"/>
              </a:ext>
            </a:extLst>
          </p:cNvPr>
          <p:cNvSpPr txBox="1"/>
          <p:nvPr/>
        </p:nvSpPr>
        <p:spPr>
          <a:xfrm>
            <a:off x="10205778" y="3779819"/>
            <a:ext cx="11727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5.1 Write to the client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1E796A-A9FF-955F-3DBF-85FFA388D28B}"/>
              </a:ext>
            </a:extLst>
          </p:cNvPr>
          <p:cNvCxnSpPr>
            <a:cxnSpLocks/>
          </p:cNvCxnSpPr>
          <p:nvPr/>
        </p:nvCxnSpPr>
        <p:spPr>
          <a:xfrm flipH="1">
            <a:off x="10793882" y="342565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DEA860-C78D-2AC2-F9D0-23EFC11B03CA}"/>
              </a:ext>
            </a:extLst>
          </p:cNvPr>
          <p:cNvCxnSpPr>
            <a:cxnSpLocks/>
          </p:cNvCxnSpPr>
          <p:nvPr/>
        </p:nvCxnSpPr>
        <p:spPr>
          <a:xfrm flipH="1">
            <a:off x="10793882" y="4425778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0D0C1D-5AA8-7CF7-E8D7-BE34A69F6CBA}"/>
              </a:ext>
            </a:extLst>
          </p:cNvPr>
          <p:cNvSpPr txBox="1"/>
          <p:nvPr/>
        </p:nvSpPr>
        <p:spPr>
          <a:xfrm>
            <a:off x="10205778" y="4741843"/>
            <a:ext cx="11727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5.2 Send the 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804D-A75A-DD10-80C5-2DAFCF8995F6}"/>
              </a:ext>
            </a:extLst>
          </p:cNvPr>
          <p:cNvSpPr txBox="1"/>
          <p:nvPr/>
        </p:nvSpPr>
        <p:spPr>
          <a:xfrm>
            <a:off x="10203461" y="2792305"/>
            <a:ext cx="118224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 Respond to the client</a:t>
            </a:r>
          </a:p>
        </p:txBody>
      </p:sp>
    </p:spTree>
    <p:extLst>
      <p:ext uri="{BB962C8B-B14F-4D97-AF65-F5344CB8AC3E}">
        <p14:creationId xmlns:p14="http://schemas.microsoft.com/office/powerpoint/2010/main" val="278988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B6CD-0CF5-B6EA-BD60-BC98B1C3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25815C-B4EF-99DF-8F22-6629014D6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CE4B56A-2187-AA44-86E6-8F178ADC4B21}"/>
              </a:ext>
            </a:extLst>
          </p:cNvPr>
          <p:cNvSpPr txBox="1">
            <a:spLocks/>
          </p:cNvSpPr>
          <p:nvPr/>
        </p:nvSpPr>
        <p:spPr>
          <a:xfrm>
            <a:off x="704991" y="466795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s-ES" sz="6400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REQUIREMENTS</a:t>
            </a:r>
            <a:endParaRPr lang="pt-PT" sz="6400" dirty="0">
              <a:solidFill>
                <a:schemeClr val="tx2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63DB9D-DF46-6A21-A9FB-DBA86171CA35}"/>
              </a:ext>
            </a:extLst>
          </p:cNvPr>
          <p:cNvSpPr txBox="1"/>
          <p:nvPr/>
        </p:nvSpPr>
        <p:spPr>
          <a:xfrm>
            <a:off x="11443318" y="6266690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14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3D43C0FD-1412-C39E-87F8-B49C4936B0A0}"/>
              </a:ext>
            </a:extLst>
          </p:cNvPr>
          <p:cNvSpPr txBox="1">
            <a:spLocks/>
          </p:cNvSpPr>
          <p:nvPr/>
        </p:nvSpPr>
        <p:spPr>
          <a:xfrm>
            <a:off x="7333117" y="5547855"/>
            <a:ext cx="3972191" cy="72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F6845DE-8143-CCEE-4689-622C00B0A576}"/>
              </a:ext>
            </a:extLst>
          </p:cNvPr>
          <p:cNvSpPr txBox="1">
            <a:spLocks/>
          </p:cNvSpPr>
          <p:nvPr/>
        </p:nvSpPr>
        <p:spPr>
          <a:xfrm>
            <a:off x="1052972" y="5533609"/>
            <a:ext cx="4330188" cy="62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E639E36-415A-10E3-2327-2823CE4AC67A}"/>
              </a:ext>
            </a:extLst>
          </p:cNvPr>
          <p:cNvSpPr txBox="1">
            <a:spLocks/>
          </p:cNvSpPr>
          <p:nvPr/>
        </p:nvSpPr>
        <p:spPr>
          <a:xfrm>
            <a:off x="1220232" y="1387769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Functional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Requirements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276FEFC-72D0-EBE3-2C33-DE8DBA6078DC}"/>
              </a:ext>
            </a:extLst>
          </p:cNvPr>
          <p:cNvSpPr txBox="1">
            <a:spLocks/>
          </p:cNvSpPr>
          <p:nvPr/>
        </p:nvSpPr>
        <p:spPr>
          <a:xfrm>
            <a:off x="1220568" y="1980802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Search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by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Location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:</a:t>
            </a:r>
            <a:endParaRPr lang="en-US" sz="1800">
              <a:solidFill>
                <a:schemeClr val="accent2"/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Users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should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be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search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rent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buy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based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desired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location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Filtering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and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Apartment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Features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:</a:t>
            </a:r>
            <a:endParaRPr lang="es-ES" sz="1800">
              <a:solidFill>
                <a:schemeClr val="accent2"/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Users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should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be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filter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various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criteria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price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number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bedrooms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area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etc.).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Details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and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features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should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be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displayed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photos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description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etc.).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Contact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with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Real Estate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Agent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:</a:t>
            </a:r>
            <a:endParaRPr lang="es-ES" sz="1800">
              <a:solidFill>
                <a:schemeClr val="accent2"/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There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should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be a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functionality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users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get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in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touch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with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real estate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agent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responsible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Contact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form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direct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contact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options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(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phone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/email).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endParaRPr lang="pt-PT" sz="22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30E784EC-DBD5-E8B3-DB48-CF0EC40A2C49}"/>
              </a:ext>
            </a:extLst>
          </p:cNvPr>
          <p:cNvSpPr txBox="1">
            <a:spLocks/>
          </p:cNvSpPr>
          <p:nvPr/>
        </p:nvSpPr>
        <p:spPr>
          <a:xfrm>
            <a:off x="6457457" y="1508119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E3611"/>
              </a:buClr>
              <a:buNone/>
            </a:pPr>
            <a:endParaRPr lang="es-ES" sz="1800" dirty="0">
              <a:solidFill>
                <a:schemeClr val="accent2"/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Contact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Management:</a:t>
            </a:r>
            <a:endParaRPr lang="es-ES" sz="1800" dirty="0">
              <a:solidFill>
                <a:schemeClr val="accent2"/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Real estate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agents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should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have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access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dashboard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where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can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view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and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manage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customer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contact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attempts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Real Estate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Agent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Dashboard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:</a:t>
            </a:r>
            <a:endParaRPr lang="es-ES" sz="1800" dirty="0">
              <a:solidFill>
                <a:schemeClr val="accent2"/>
              </a:solidFill>
              <a:latin typeface="Bahnschrift SemiBold Condensed"/>
            </a:endParaRPr>
          </a:p>
          <a:p>
            <a:pPr marL="742950" lvl="1" indent="-285750" algn="just">
              <a:buClr>
                <a:srgbClr val="9E3611"/>
              </a:buClr>
              <a:buFont typeface="Wingdings"/>
              <a:buChar char="§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dashboard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real estate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agents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manage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their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list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respond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contacts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and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update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add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new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0" indent="0">
              <a:buNone/>
            </a:pP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03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B6CD-0CF5-B6EA-BD60-BC98B1C3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25815C-B4EF-99DF-8F22-6629014D6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CE4B56A-2187-AA44-86E6-8F178ADC4B21}"/>
              </a:ext>
            </a:extLst>
          </p:cNvPr>
          <p:cNvSpPr txBox="1">
            <a:spLocks/>
          </p:cNvSpPr>
          <p:nvPr/>
        </p:nvSpPr>
        <p:spPr>
          <a:xfrm>
            <a:off x="704991" y="466795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s-ES" sz="6400" dirty="0">
                <a:solidFill>
                  <a:schemeClr val="tx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REQUIREMENTS</a:t>
            </a:r>
            <a:endParaRPr lang="pt-PT" sz="6400" dirty="0">
              <a:solidFill>
                <a:schemeClr val="tx2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63DB9D-DF46-6A21-A9FB-DBA86171CA35}"/>
              </a:ext>
            </a:extLst>
          </p:cNvPr>
          <p:cNvSpPr txBox="1"/>
          <p:nvPr/>
        </p:nvSpPr>
        <p:spPr>
          <a:xfrm>
            <a:off x="11433292" y="6266690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15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3D43C0FD-1412-C39E-87F8-B49C4936B0A0}"/>
              </a:ext>
            </a:extLst>
          </p:cNvPr>
          <p:cNvSpPr txBox="1">
            <a:spLocks/>
          </p:cNvSpPr>
          <p:nvPr/>
        </p:nvSpPr>
        <p:spPr>
          <a:xfrm>
            <a:off x="7333117" y="5547855"/>
            <a:ext cx="3972191" cy="72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F6845DE-8143-CCEE-4689-622C00B0A576}"/>
              </a:ext>
            </a:extLst>
          </p:cNvPr>
          <p:cNvSpPr txBox="1">
            <a:spLocks/>
          </p:cNvSpPr>
          <p:nvPr/>
        </p:nvSpPr>
        <p:spPr>
          <a:xfrm>
            <a:off x="1052972" y="5533609"/>
            <a:ext cx="4330188" cy="62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E639E36-415A-10E3-2327-2823CE4AC67A}"/>
              </a:ext>
            </a:extLst>
          </p:cNvPr>
          <p:cNvSpPr txBox="1">
            <a:spLocks/>
          </p:cNvSpPr>
          <p:nvPr/>
        </p:nvSpPr>
        <p:spPr>
          <a:xfrm>
            <a:off x="1220232" y="1480445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Non-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Functional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Requirements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276FEFC-72D0-EBE3-2C33-DE8DBA6078DC}"/>
              </a:ext>
            </a:extLst>
          </p:cNvPr>
          <p:cNvSpPr txBox="1">
            <a:spLocks/>
          </p:cNvSpPr>
          <p:nvPr/>
        </p:nvSpPr>
        <p:spPr>
          <a:xfrm>
            <a:off x="1746227" y="2113302"/>
            <a:ext cx="6297681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Performance:</a:t>
            </a:r>
            <a:endParaRPr lang="en-US" sz="1800">
              <a:solidFill>
                <a:schemeClr val="accent2"/>
              </a:solidFill>
              <a:latin typeface="Bahnschrift SemiBold Condensed"/>
              <a:ea typeface="+mn-lt"/>
              <a:cs typeface="+mn-lt"/>
            </a:endParaRPr>
          </a:p>
          <a:p>
            <a:pPr lvl="1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website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must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be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able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load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quickly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,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even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with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large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volume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images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and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Security:</a:t>
            </a:r>
          </a:p>
          <a:p>
            <a:pPr lvl="1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Protection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data,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such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personal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information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lvl="1" algn="just">
              <a:buClr>
                <a:srgbClr val="9E3611"/>
              </a:buClr>
              <a:buFont typeface="Wingdings"/>
              <a:buChar char="§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Security in data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transmission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between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client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and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real estate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agent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Usability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:</a:t>
            </a:r>
            <a:endParaRPr lang="es-ES" sz="1800">
              <a:solidFill>
                <a:schemeClr val="accent2"/>
              </a:solidFill>
              <a:latin typeface="Bahnschrift SemiBold Condensed"/>
            </a:endParaRPr>
          </a:p>
          <a:p>
            <a:pPr lvl="1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easy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-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-use interface,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with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intuitive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experience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that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allows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easy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search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and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contact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es-ES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s-ES" sz="1800" err="1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Compatibility</a:t>
            </a:r>
            <a:r>
              <a:rPr lang="es-ES" sz="1800" dirty="0">
                <a:solidFill>
                  <a:schemeClr val="accent2"/>
                </a:solidFill>
                <a:latin typeface="Bahnschrift SemiBold Condensed"/>
                <a:ea typeface="+mn-lt"/>
                <a:cs typeface="+mn-lt"/>
              </a:rPr>
              <a:t>:</a:t>
            </a:r>
          </a:p>
          <a:p>
            <a:pPr lvl="1" algn="just">
              <a:buClr>
                <a:srgbClr val="9E3611"/>
              </a:buClr>
              <a:buFont typeface="Wingdings"/>
              <a:buChar char="§"/>
            </a:pP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website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should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be compatible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with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various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devices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and browsers.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endParaRPr lang="es-ES" sz="16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solidFill>
                <a:srgbClr val="000000"/>
              </a:solidFill>
              <a:latin typeface="Rockwell" panose="02060603020205020403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7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88057" y="6240102"/>
            <a:ext cx="44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</a:t>
            </a:r>
            <a:endParaRPr lang="pt-PT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779499" y="389324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/>
              </a:rPr>
              <a:t>  </a:t>
            </a:r>
            <a:r>
              <a:rPr lang="es-ES" sz="6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Introduction</a:t>
            </a:r>
            <a:endParaRPr lang="pt-PT" sz="64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7FEB074-552D-E168-BB9C-2C578173B58F}"/>
              </a:ext>
            </a:extLst>
          </p:cNvPr>
          <p:cNvSpPr txBox="1">
            <a:spLocks/>
          </p:cNvSpPr>
          <p:nvPr/>
        </p:nvSpPr>
        <p:spPr>
          <a:xfrm>
            <a:off x="1071091" y="2120784"/>
            <a:ext cx="9985922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/>
              </a:rPr>
              <a:t>Contextualization</a:t>
            </a:r>
            <a:endParaRPr lang="es-ES" sz="2800" dirty="0" err="1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website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is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 </a:t>
            </a:r>
            <a:r>
              <a:rPr lang="pt-PT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system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that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allows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facilitates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purchase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rental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properties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web app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also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designed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to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be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a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work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tool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for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staff, in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order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to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maintain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property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listings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updated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communicate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with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their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.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95E1ED2-B0C5-BA09-8EF3-168DED54B477}"/>
              </a:ext>
            </a:extLst>
          </p:cNvPr>
          <p:cNvSpPr txBox="1">
            <a:spLocks/>
          </p:cNvSpPr>
          <p:nvPr/>
        </p:nvSpPr>
        <p:spPr>
          <a:xfrm>
            <a:off x="1071091" y="3901959"/>
            <a:ext cx="9985922" cy="2074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/>
              </a:rPr>
              <a:t>Motivation</a:t>
            </a:r>
            <a:endParaRPr lang="es-ES" sz="2800" dirty="0" err="1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One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of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group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elements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has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some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experience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a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special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interest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in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housing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market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.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current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housing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crisis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in Portugal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was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also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one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factors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that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led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us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to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choose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this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project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 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believe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that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digitalization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in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real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estate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sector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is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crutial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accelerates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market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due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to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speed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with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which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client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can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find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a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property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ease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of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communication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between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client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the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agent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.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Picture 11" descr="A logo for a real estate agency&#10;&#10;Description automatically generated">
            <a:extLst>
              <a:ext uri="{FF2B5EF4-FFF2-40B4-BE49-F238E27FC236}">
                <a16:creationId xmlns:a16="http://schemas.microsoft.com/office/drawing/2014/main" id="{7D224B2B-0DD3-F6D6-9F6D-0B86B59CE9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7" t="17144" r="7859" b="17847"/>
          <a:stretch/>
        </p:blipFill>
        <p:spPr>
          <a:xfrm>
            <a:off x="8211626" y="419984"/>
            <a:ext cx="2298325" cy="1700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F2F562BF-FCF3-0536-6215-F731D94EA964}"/>
              </a:ext>
            </a:extLst>
          </p:cNvPr>
          <p:cNvSpPr txBox="1">
            <a:spLocks/>
          </p:cNvSpPr>
          <p:nvPr/>
        </p:nvSpPr>
        <p:spPr>
          <a:xfrm>
            <a:off x="8984984" y="1822583"/>
            <a:ext cx="1014877" cy="295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website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Bahnschrift Semi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6810" y="1873872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0" indent="0">
              <a:buNone/>
            </a:pPr>
            <a:endParaRPr lang="es-ES">
              <a:solidFill>
                <a:srgbClr val="000000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488057" y="6240102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3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779499" y="389324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/>
              </a:rPr>
              <a:t>  </a:t>
            </a:r>
            <a:r>
              <a:rPr lang="es-ES" sz="6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pROJECT</a:t>
            </a:r>
            <a:r>
              <a:rPr lang="es-ES" sz="64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es-ES" sz="6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objectives</a:t>
            </a:r>
            <a:endParaRPr lang="pt-PT" sz="64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Picture 4" descr="A logo for a real estate agency&#10;&#10;Description automatically generated">
            <a:extLst>
              <a:ext uri="{FF2B5EF4-FFF2-40B4-BE49-F238E27FC236}">
                <a16:creationId xmlns:a16="http://schemas.microsoft.com/office/drawing/2014/main" id="{88053C91-B304-D1CA-D2C2-83D7F54999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7" t="17144" r="7859" b="17847"/>
          <a:stretch/>
        </p:blipFill>
        <p:spPr>
          <a:xfrm>
            <a:off x="7754426" y="2277359"/>
            <a:ext cx="3479425" cy="255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18D7A38-052C-6EFE-CC9E-B3D0E082AB33}"/>
              </a:ext>
            </a:extLst>
          </p:cNvPr>
          <p:cNvSpPr txBox="1">
            <a:spLocks/>
          </p:cNvSpPr>
          <p:nvPr/>
        </p:nvSpPr>
        <p:spPr>
          <a:xfrm>
            <a:off x="9004034" y="4403858"/>
            <a:ext cx="1167277" cy="438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website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Bahnschrift SemiBold Condensed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8665074-4B72-1DB3-F65A-D0033C95E323}"/>
              </a:ext>
            </a:extLst>
          </p:cNvPr>
          <p:cNvSpPr txBox="1">
            <a:spLocks/>
          </p:cNvSpPr>
          <p:nvPr/>
        </p:nvSpPr>
        <p:spPr>
          <a:xfrm>
            <a:off x="1071091" y="2196984"/>
            <a:ext cx="10195472" cy="2198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/>
              </a:rPr>
              <a:t>Goals</a:t>
            </a:r>
            <a:endParaRPr lang="es-ES" sz="2800" dirty="0" err="1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User-friendly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experience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for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buyers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renters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Robust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platform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for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agents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staff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Easy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communication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channel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between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client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agent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FA2D1D98-FDEB-FBF8-7DEA-B28E8F98944C}"/>
              </a:ext>
            </a:extLst>
          </p:cNvPr>
          <p:cNvSpPr txBox="1">
            <a:spLocks/>
          </p:cNvSpPr>
          <p:nvPr/>
        </p:nvSpPr>
        <p:spPr>
          <a:xfrm>
            <a:off x="1071091" y="4387734"/>
            <a:ext cx="10195472" cy="2198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/>
              </a:rPr>
              <a:t>Benefits</a:t>
            </a:r>
            <a:endParaRPr lang="es-ES" sz="2800" dirty="0" err="1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Fast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efficient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search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of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properties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at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home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Effective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work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tool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for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agency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staff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More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visibility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,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engagement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and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productivity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for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the</a:t>
            </a:r>
            <a:r>
              <a:rPr lang="pt-PT" sz="22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agency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>
              <a:buClr>
                <a:srgbClr val="9E3611"/>
              </a:buClr>
            </a:pP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rgbClr val="404040"/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006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669" r="-8403" b="-7657"/>
          <a:stretch/>
        </p:blipFill>
        <p:spPr>
          <a:xfrm>
            <a:off x="18" y="-19742"/>
            <a:ext cx="13216521" cy="7486105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6810" y="1873872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0" indent="0">
              <a:buNone/>
            </a:pPr>
            <a:endParaRPr lang="es-ES">
              <a:solidFill>
                <a:srgbClr val="000000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488057" y="6240102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4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42702" y="420891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/>
              </a:rPr>
              <a:t>  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PERSONAS </a:t>
            </a:r>
            <a:endParaRPr lang="pt-PT" sz="6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5" descr="A person smiling at camera&#10;&#10;Description automatically generated">
            <a:extLst>
              <a:ext uri="{FF2B5EF4-FFF2-40B4-BE49-F238E27FC236}">
                <a16:creationId xmlns:a16="http://schemas.microsoft.com/office/drawing/2014/main" id="{2BE255AD-0FA6-C53A-80FC-6915CCB1B5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020" t="2667" r="2020" b="-2667"/>
          <a:stretch/>
        </p:blipFill>
        <p:spPr>
          <a:xfrm>
            <a:off x="1589277" y="1717144"/>
            <a:ext cx="3873198" cy="3922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FE5632-6EF3-287B-1A00-38F8AB3A7C6B}"/>
              </a:ext>
            </a:extLst>
          </p:cNvPr>
          <p:cNvSpPr txBox="1"/>
          <p:nvPr/>
        </p:nvSpPr>
        <p:spPr>
          <a:xfrm>
            <a:off x="5892062" y="1296535"/>
            <a:ext cx="492777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Name : 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Maria Silva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Age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35 years old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Job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  <a:ea typeface="+mn-lt"/>
                <a:cs typeface="+mn-lt"/>
              </a:rPr>
              <a:t>Real Estate Agent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Location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Porto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Family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Married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 algn="just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Goal : 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Maria wants to manage property listings easier and faster and also to respond to every client as soon as possible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437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6810" y="1873872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0" indent="0">
              <a:buNone/>
            </a:pPr>
            <a:endParaRPr lang="es-ES">
              <a:solidFill>
                <a:srgbClr val="000000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488057" y="6240102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5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42702" y="420891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PERSONAS</a:t>
            </a:r>
            <a:endParaRPr lang="pt-PT" sz="6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" name="Picture 1" descr="A person wearing glasses and a jacket&#10;&#10;Description automatically generated">
            <a:extLst>
              <a:ext uri="{FF2B5EF4-FFF2-40B4-BE49-F238E27FC236}">
                <a16:creationId xmlns:a16="http://schemas.microsoft.com/office/drawing/2014/main" id="{7828FBEE-76C4-3F2D-5F7D-44390A86D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838" y="1597380"/>
            <a:ext cx="3976635" cy="3984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138B2-FC43-611F-6D90-4EC796BACCAD}"/>
              </a:ext>
            </a:extLst>
          </p:cNvPr>
          <p:cNvSpPr txBox="1"/>
          <p:nvPr/>
        </p:nvSpPr>
        <p:spPr>
          <a:xfrm>
            <a:off x="6396048" y="1596821"/>
            <a:ext cx="579247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Name : 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Pedro Alexandre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Age :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32 years old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Job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Software Engineer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Location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Aveiro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Family :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Single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Goal : 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Find an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apartament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to rent</a:t>
            </a:r>
          </a:p>
        </p:txBody>
      </p:sp>
    </p:spTree>
    <p:extLst>
      <p:ext uri="{BB962C8B-B14F-4D97-AF65-F5344CB8AC3E}">
        <p14:creationId xmlns:p14="http://schemas.microsoft.com/office/powerpoint/2010/main" val="68775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6810" y="1873872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  <a:p>
            <a:pPr marL="0" indent="0">
              <a:buNone/>
            </a:pPr>
            <a:endParaRPr lang="es-ES">
              <a:solidFill>
                <a:srgbClr val="000000"/>
              </a:solidFill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488057" y="6240102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6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42702" y="420891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  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PERSONAS</a:t>
            </a:r>
            <a:endParaRPr lang="pt-PT" sz="6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Picture 7" descr="A person smiling at camera&#10;&#10;Description automatically generated">
            <a:extLst>
              <a:ext uri="{FF2B5EF4-FFF2-40B4-BE49-F238E27FC236}">
                <a16:creationId xmlns:a16="http://schemas.microsoft.com/office/drawing/2014/main" id="{68915FE2-3A4A-FD5B-A7D2-B88E1E8DF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5" y="1677488"/>
            <a:ext cx="3972054" cy="3984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99D385-8351-91A1-7315-BBE9B3B39F8B}"/>
              </a:ext>
            </a:extLst>
          </p:cNvPr>
          <p:cNvSpPr txBox="1"/>
          <p:nvPr/>
        </p:nvSpPr>
        <p:spPr>
          <a:xfrm>
            <a:off x="6473582" y="1553308"/>
            <a:ext cx="5716624" cy="4237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Name 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  Ana Sofia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Age :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29 years old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Job :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Teacher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rgbClr val="9B2D1F"/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Location :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Lisbon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Family :  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Single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rgbClr val="9B2D1F"/>
                </a:solidFill>
                <a:latin typeface="Bahnschrift SemiBold Condensed"/>
              </a:rPr>
              <a:t>Goal : 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 Find an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apartament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/>
              </a:rPr>
              <a:t> to buy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Bahnschrift Semi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1409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-64014" y="10"/>
            <a:ext cx="12312026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06916" y="1948559"/>
            <a:ext cx="4373469" cy="45801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1141960" y="409676"/>
            <a:ext cx="5755322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SCENARIOS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88057" y="6250399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F54EA-EC36-7A50-1B8A-5F15B7DB4921}"/>
              </a:ext>
            </a:extLst>
          </p:cNvPr>
          <p:cNvSpPr txBox="1"/>
          <p:nvPr/>
        </p:nvSpPr>
        <p:spPr>
          <a:xfrm>
            <a:off x="3862271" y="3801227"/>
            <a:ext cx="34670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Pedro is looking for a good apartment to rent from 550 to 700 euros. One of his main objectives is to find a property close to work. Furthermore, the property must have a good quality-price ratio. </a:t>
            </a:r>
          </a:p>
          <a:p>
            <a:pPr marL="285750" indent="-285750" algn="just">
              <a:buFont typeface="Wingdings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As requirements, Pedro is looking for a T1, with good light exposure, a balcony and a safe location. An extra requirement is the fact that he wants a long-term rental contract.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7BCB5-64CE-F93D-6425-F1061A08554C}"/>
              </a:ext>
            </a:extLst>
          </p:cNvPr>
          <p:cNvSpPr txBox="1"/>
          <p:nvPr/>
        </p:nvSpPr>
        <p:spPr>
          <a:xfrm>
            <a:off x="232394" y="3798177"/>
            <a:ext cx="31563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Ana Sofia is looking for an apartment to buy in Lisbon between 350.000 and 400.000 euros. She wants a property that is well located, safe and comfortable. She also wants a property that is a good investment for the future.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67609-0504-8E62-3F36-0DE767CD2D35}"/>
              </a:ext>
            </a:extLst>
          </p:cNvPr>
          <p:cNvSpPr txBox="1"/>
          <p:nvPr/>
        </p:nvSpPr>
        <p:spPr>
          <a:xfrm>
            <a:off x="7864756" y="3797586"/>
            <a:ext cx="3510225" cy="2072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Maria is a real estate agent that during her day, always has a part reserved to spend on checking new messages or new contacts on her real estate agency's website. </a:t>
            </a:r>
            <a:endParaRPr lang="en-US"/>
          </a:p>
          <a:p>
            <a:pPr marL="285750" indent="-285750" algn="just">
              <a:buFont typeface="Wingdings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  <a:ea typeface="+mn-lt"/>
                <a:cs typeface="+mn-lt"/>
              </a:rPr>
              <a:t>Furthermore, when she has a new property for sale/rent, she always uses the website to publish it, giving the property a  greater exposure to the public.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/>
            </a:endParaRPr>
          </a:p>
        </p:txBody>
      </p:sp>
      <p:pic>
        <p:nvPicPr>
          <p:cNvPr id="25" name="Picture 24" descr="A person smiling at camera&#10;&#10;Description automatically generated">
            <a:extLst>
              <a:ext uri="{FF2B5EF4-FFF2-40B4-BE49-F238E27FC236}">
                <a16:creationId xmlns:a16="http://schemas.microsoft.com/office/drawing/2014/main" id="{49BA6965-2E74-C66A-B752-81116F8AB0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020" t="2667" r="2020" b="-2667"/>
          <a:stretch/>
        </p:blipFill>
        <p:spPr>
          <a:xfrm>
            <a:off x="8661604" y="1437796"/>
            <a:ext cx="1909584" cy="1935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 descr="A person smiling at camera&#10;&#10;Description automatically generated">
            <a:extLst>
              <a:ext uri="{FF2B5EF4-FFF2-40B4-BE49-F238E27FC236}">
                <a16:creationId xmlns:a16="http://schemas.microsoft.com/office/drawing/2014/main" id="{0829A84F-1C78-8572-5E5F-5061EC4B2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06" y="1489443"/>
            <a:ext cx="1791562" cy="1833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 descr="A person wearing glasses and a jacket&#10;&#10;Description automatically generated">
            <a:extLst>
              <a:ext uri="{FF2B5EF4-FFF2-40B4-BE49-F238E27FC236}">
                <a16:creationId xmlns:a16="http://schemas.microsoft.com/office/drawing/2014/main" id="{33BE523E-D4F2-61B8-BE66-41056215E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795" y="1442042"/>
            <a:ext cx="1925097" cy="1873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61089-EB66-0219-90B9-B772C8ECEF4C}"/>
              </a:ext>
            </a:extLst>
          </p:cNvPr>
          <p:cNvSpPr txBox="1"/>
          <p:nvPr/>
        </p:nvSpPr>
        <p:spPr>
          <a:xfrm>
            <a:off x="257275" y="1269382"/>
            <a:ext cx="3161367" cy="5158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7307B-A569-89CD-2370-1ED63B5B06D8}"/>
              </a:ext>
            </a:extLst>
          </p:cNvPr>
          <p:cNvSpPr txBox="1"/>
          <p:nvPr/>
        </p:nvSpPr>
        <p:spPr>
          <a:xfrm>
            <a:off x="3862558" y="1280754"/>
            <a:ext cx="3582172" cy="51927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D0B4E-7915-3EB5-94D2-FF9C4E3A9431}"/>
              </a:ext>
            </a:extLst>
          </p:cNvPr>
          <p:cNvSpPr txBox="1"/>
          <p:nvPr/>
        </p:nvSpPr>
        <p:spPr>
          <a:xfrm>
            <a:off x="7865902" y="1303502"/>
            <a:ext cx="3513933" cy="52154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05867" y="1722138"/>
            <a:ext cx="978026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34388" y="405492"/>
            <a:ext cx="5886451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  <a:latin typeface="Bahnschrift SemiBold Condensed"/>
              </a:rPr>
              <a:t>  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TASK </a:t>
            </a:r>
            <a:r>
              <a:rPr lang="es-ES" sz="6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analysis</a:t>
            </a:r>
            <a:r>
              <a:rPr lang="es-ES" sz="6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</a:t>
            </a:r>
            <a:r>
              <a:rPr lang="es-ES" sz="64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sz="6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Condensed"/>
              </a:rPr>
              <a:t>1.</a:t>
            </a:r>
            <a:endParaRPr lang="pt-PT" sz="64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83114" y="6250399"/>
            <a:ext cx="4441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8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92710" y="2167097"/>
            <a:ext cx="483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566" y="1473084"/>
            <a:ext cx="4718597" cy="16074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/>
              </a:rPr>
              <a:t>User</a:t>
            </a:r>
            <a:endParaRPr lang="es-ES" sz="2800" dirty="0" err="1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Buyers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Renters</a:t>
            </a:r>
            <a:endParaRPr lang="pt-PT" sz="2200" dirty="0" err="1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61566" y="2830564"/>
            <a:ext cx="4718597" cy="90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Task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Select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a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property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express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interest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6367263" y="1473084"/>
            <a:ext cx="4942912" cy="286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Enviornment</a:t>
            </a:r>
            <a:endParaRPr lang="es-ES" sz="28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Simplified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intuitive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browsing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experience</a:t>
            </a:r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endParaRPr lang="pt-PT" sz="22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lvl="1"/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Low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cognitive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load</a:t>
            </a:r>
            <a:r>
              <a:rPr lang="pt-PT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6" name="Conexão reta unidirecional 5"/>
          <p:cNvCxnSpPr/>
          <p:nvPr/>
        </p:nvCxnSpPr>
        <p:spPr>
          <a:xfrm>
            <a:off x="7704401" y="2413273"/>
            <a:ext cx="7620" cy="984486"/>
          </a:xfrm>
          <a:prstGeom prst="straightConnector1">
            <a:avLst/>
          </a:prstGeom>
          <a:ln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295075" y="4457992"/>
            <a:ext cx="4285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Iniciate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property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search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Use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and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select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filters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(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buy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/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rental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price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range,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location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…)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View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and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analyze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the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property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details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Fill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out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interest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form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to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contact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an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agent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25D1B7FC-8501-ADA6-780A-BCB123C3B8A3}"/>
              </a:ext>
            </a:extLst>
          </p:cNvPr>
          <p:cNvSpPr txBox="1">
            <a:spLocks/>
          </p:cNvSpPr>
          <p:nvPr/>
        </p:nvSpPr>
        <p:spPr>
          <a:xfrm>
            <a:off x="1056239" y="4044218"/>
            <a:ext cx="1681971" cy="41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Decomposition</a:t>
            </a:r>
            <a:endParaRPr lang="es-ES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274320" lvl="1" indent="0">
              <a:buNone/>
            </a:pP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65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05867" y="1722138"/>
            <a:ext cx="978026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 txBox="1">
            <a:spLocks/>
          </p:cNvSpPr>
          <p:nvPr/>
        </p:nvSpPr>
        <p:spPr>
          <a:xfrm>
            <a:off x="834388" y="405492"/>
            <a:ext cx="11014504" cy="88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select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a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property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and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express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</a:t>
            </a:r>
            <a:r>
              <a:rPr lang="es-ES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interest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  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1462789" y="6209210"/>
            <a:ext cx="3907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ahnschrift SemiBold Condensed"/>
              </a:rPr>
              <a:t>9</a:t>
            </a:r>
            <a:endParaRPr lang="es-E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6DDC0-0220-8049-AF3E-20A5EC2FA5A8}"/>
              </a:ext>
            </a:extLst>
          </p:cNvPr>
          <p:cNvSpPr txBox="1"/>
          <p:nvPr/>
        </p:nvSpPr>
        <p:spPr>
          <a:xfrm>
            <a:off x="5010830" y="1394705"/>
            <a:ext cx="21792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0. Select a property and express interest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4084C-9F63-1C05-C15F-9880178831AD}"/>
              </a:ext>
            </a:extLst>
          </p:cNvPr>
          <p:cNvSpPr txBox="1"/>
          <p:nvPr/>
        </p:nvSpPr>
        <p:spPr>
          <a:xfrm>
            <a:off x="838070" y="2782780"/>
            <a:ext cx="18394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Iniciate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 Property Search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Rockwel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6AF9A-9151-2345-1611-77AB232FEBBF}"/>
              </a:ext>
            </a:extLst>
          </p:cNvPr>
          <p:cNvSpPr txBox="1"/>
          <p:nvPr/>
        </p:nvSpPr>
        <p:spPr>
          <a:xfrm>
            <a:off x="7376854" y="2782780"/>
            <a:ext cx="18394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 Analyse property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804D-A75A-DD10-80C5-2DAFCF8995F6}"/>
              </a:ext>
            </a:extLst>
          </p:cNvPr>
          <p:cNvSpPr txBox="1"/>
          <p:nvPr/>
        </p:nvSpPr>
        <p:spPr>
          <a:xfrm>
            <a:off x="9631961" y="2782780"/>
            <a:ext cx="18394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 Fill the interest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152F5-A1FE-8557-A5CE-231ADF9BACE4}"/>
              </a:ext>
            </a:extLst>
          </p:cNvPr>
          <p:cNvSpPr txBox="1"/>
          <p:nvPr/>
        </p:nvSpPr>
        <p:spPr>
          <a:xfrm>
            <a:off x="5245313" y="2782779"/>
            <a:ext cx="18394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3. Choose and select a property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C8614A-B1F6-68EA-7F9E-84C3009EA194}"/>
              </a:ext>
            </a:extLst>
          </p:cNvPr>
          <p:cNvCxnSpPr/>
          <p:nvPr/>
        </p:nvCxnSpPr>
        <p:spPr>
          <a:xfrm flipH="1">
            <a:off x="6109129" y="2043756"/>
            <a:ext cx="2059" cy="38923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0EE5B5-9835-1C52-63CD-86895E0731ED}"/>
              </a:ext>
            </a:extLst>
          </p:cNvPr>
          <p:cNvCxnSpPr>
            <a:cxnSpLocks/>
          </p:cNvCxnSpPr>
          <p:nvPr/>
        </p:nvCxnSpPr>
        <p:spPr>
          <a:xfrm flipV="1">
            <a:off x="1755432" y="2422696"/>
            <a:ext cx="4343400" cy="1235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CCFA5-51DF-8F88-C53E-25A72FADCBE8}"/>
              </a:ext>
            </a:extLst>
          </p:cNvPr>
          <p:cNvCxnSpPr>
            <a:cxnSpLocks/>
          </p:cNvCxnSpPr>
          <p:nvPr/>
        </p:nvCxnSpPr>
        <p:spPr>
          <a:xfrm flipH="1">
            <a:off x="1753372" y="2424756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08F2C5-7DCC-9CDE-7E90-866306439A1D}"/>
              </a:ext>
            </a:extLst>
          </p:cNvPr>
          <p:cNvCxnSpPr>
            <a:cxnSpLocks/>
          </p:cNvCxnSpPr>
          <p:nvPr/>
        </p:nvCxnSpPr>
        <p:spPr>
          <a:xfrm flipH="1">
            <a:off x="3977588" y="243505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2ABE4-40BC-00BD-808A-0E0257F7AFE5}"/>
              </a:ext>
            </a:extLst>
          </p:cNvPr>
          <p:cNvCxnSpPr>
            <a:cxnSpLocks/>
          </p:cNvCxnSpPr>
          <p:nvPr/>
        </p:nvCxnSpPr>
        <p:spPr>
          <a:xfrm flipH="1">
            <a:off x="6109128" y="243505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F9CDF7-EE69-C130-AFAC-538E7873C359}"/>
              </a:ext>
            </a:extLst>
          </p:cNvPr>
          <p:cNvCxnSpPr>
            <a:cxnSpLocks/>
          </p:cNvCxnSpPr>
          <p:nvPr/>
        </p:nvCxnSpPr>
        <p:spPr>
          <a:xfrm>
            <a:off x="6100891" y="2424755"/>
            <a:ext cx="4559643" cy="823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E853F9-303E-6086-5708-57A424CEB1CC}"/>
              </a:ext>
            </a:extLst>
          </p:cNvPr>
          <p:cNvCxnSpPr>
            <a:cxnSpLocks/>
          </p:cNvCxnSpPr>
          <p:nvPr/>
        </p:nvCxnSpPr>
        <p:spPr>
          <a:xfrm flipH="1">
            <a:off x="8333344" y="2424756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981C82-1CCF-5111-40A2-7D9DDD4D0E1F}"/>
              </a:ext>
            </a:extLst>
          </p:cNvPr>
          <p:cNvCxnSpPr>
            <a:cxnSpLocks/>
          </p:cNvCxnSpPr>
          <p:nvPr/>
        </p:nvCxnSpPr>
        <p:spPr>
          <a:xfrm flipH="1">
            <a:off x="10660533" y="243505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5FCC27-E10A-25B6-4548-2ACB2653E087}"/>
              </a:ext>
            </a:extLst>
          </p:cNvPr>
          <p:cNvSpPr txBox="1"/>
          <p:nvPr/>
        </p:nvSpPr>
        <p:spPr>
          <a:xfrm>
            <a:off x="838070" y="3781618"/>
            <a:ext cx="183946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1.1   Write on the search bar / select search option 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2C6F51-B972-718F-C94C-B5E2B3908821}"/>
              </a:ext>
            </a:extLst>
          </p:cNvPr>
          <p:cNvCxnSpPr>
            <a:cxnSpLocks/>
          </p:cNvCxnSpPr>
          <p:nvPr/>
        </p:nvCxnSpPr>
        <p:spPr>
          <a:xfrm flipH="1">
            <a:off x="1753372" y="3433891"/>
            <a:ext cx="2059" cy="3480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9826B3-6F33-6972-BA3C-7CD6976591B4}"/>
              </a:ext>
            </a:extLst>
          </p:cNvPr>
          <p:cNvCxnSpPr>
            <a:cxnSpLocks/>
          </p:cNvCxnSpPr>
          <p:nvPr/>
        </p:nvCxnSpPr>
        <p:spPr>
          <a:xfrm flipH="1">
            <a:off x="3977587" y="3444187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3BD578-6811-267D-FD32-95571D3DFA30}"/>
              </a:ext>
            </a:extLst>
          </p:cNvPr>
          <p:cNvSpPr txBox="1"/>
          <p:nvPr/>
        </p:nvSpPr>
        <p:spPr>
          <a:xfrm>
            <a:off x="3051988" y="2778146"/>
            <a:ext cx="17673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 Select and use the filters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F1021B-A7BF-B86E-092E-93FD1361F96C}"/>
              </a:ext>
            </a:extLst>
          </p:cNvPr>
          <p:cNvCxnSpPr>
            <a:cxnSpLocks/>
          </p:cNvCxnSpPr>
          <p:nvPr/>
        </p:nvCxnSpPr>
        <p:spPr>
          <a:xfrm flipH="1">
            <a:off x="3977587" y="4092917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4ECF2C-6964-72BA-E872-ACDD2E492B9A}"/>
              </a:ext>
            </a:extLst>
          </p:cNvPr>
          <p:cNvSpPr txBox="1"/>
          <p:nvPr/>
        </p:nvSpPr>
        <p:spPr>
          <a:xfrm>
            <a:off x="3041691" y="3750726"/>
            <a:ext cx="17673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2.1 Rental/Buy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CF891D-8858-9EBA-DB05-C1F279BF89FD}"/>
              </a:ext>
            </a:extLst>
          </p:cNvPr>
          <p:cNvSpPr txBox="1"/>
          <p:nvPr/>
        </p:nvSpPr>
        <p:spPr>
          <a:xfrm>
            <a:off x="3041691" y="4337672"/>
            <a:ext cx="17673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2.2 Price Range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A3225-D8E8-8B09-CE6C-9D880BC9704B}"/>
              </a:ext>
            </a:extLst>
          </p:cNvPr>
          <p:cNvCxnSpPr>
            <a:cxnSpLocks/>
          </p:cNvCxnSpPr>
          <p:nvPr/>
        </p:nvCxnSpPr>
        <p:spPr>
          <a:xfrm flipH="1">
            <a:off x="3977587" y="4710754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41DB16-1689-83D8-6105-B0F77FB4C3A6}"/>
              </a:ext>
            </a:extLst>
          </p:cNvPr>
          <p:cNvCxnSpPr>
            <a:cxnSpLocks/>
          </p:cNvCxnSpPr>
          <p:nvPr/>
        </p:nvCxnSpPr>
        <p:spPr>
          <a:xfrm flipH="1">
            <a:off x="3977586" y="5318294"/>
            <a:ext cx="2059" cy="3068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A9C95D-CC7C-AEAE-F9F0-B052F0998F29}"/>
              </a:ext>
            </a:extLst>
          </p:cNvPr>
          <p:cNvSpPr txBox="1"/>
          <p:nvPr/>
        </p:nvSpPr>
        <p:spPr>
          <a:xfrm>
            <a:off x="3041691" y="4945212"/>
            <a:ext cx="17673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2.3 Location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6AC7FB-5FD7-592B-04F2-547D39539DE0}"/>
              </a:ext>
            </a:extLst>
          </p:cNvPr>
          <p:cNvSpPr txBox="1"/>
          <p:nvPr/>
        </p:nvSpPr>
        <p:spPr>
          <a:xfrm>
            <a:off x="2979907" y="5558416"/>
            <a:ext cx="190125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2.4 Property size and number of divisions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0D74-5ADE-11BC-7DFD-D3E9AD63DA07}"/>
              </a:ext>
            </a:extLst>
          </p:cNvPr>
          <p:cNvCxnSpPr>
            <a:cxnSpLocks/>
          </p:cNvCxnSpPr>
          <p:nvPr/>
        </p:nvCxnSpPr>
        <p:spPr>
          <a:xfrm flipH="1">
            <a:off x="8333344" y="3433891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142E41-ABE6-FB4C-D1BC-3E7E30D02723}"/>
              </a:ext>
            </a:extLst>
          </p:cNvPr>
          <p:cNvSpPr txBox="1"/>
          <p:nvPr/>
        </p:nvSpPr>
        <p:spPr>
          <a:xfrm>
            <a:off x="7376853" y="3751241"/>
            <a:ext cx="183946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4.1 View pictures and photos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B882FC-5EB8-2F28-0080-99E83A21DF12}"/>
              </a:ext>
            </a:extLst>
          </p:cNvPr>
          <p:cNvCxnSpPr>
            <a:cxnSpLocks/>
          </p:cNvCxnSpPr>
          <p:nvPr/>
        </p:nvCxnSpPr>
        <p:spPr>
          <a:xfrm flipH="1">
            <a:off x="10660533" y="342359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D0300B-257F-DDD5-D245-EE34A5D95671}"/>
              </a:ext>
            </a:extLst>
          </p:cNvPr>
          <p:cNvCxnSpPr>
            <a:cxnSpLocks/>
          </p:cNvCxnSpPr>
          <p:nvPr/>
        </p:nvCxnSpPr>
        <p:spPr>
          <a:xfrm flipH="1">
            <a:off x="10660533" y="4072323"/>
            <a:ext cx="2059" cy="358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1A14C9-0C84-97E7-6F93-09320D0C7D4D}"/>
              </a:ext>
            </a:extLst>
          </p:cNvPr>
          <p:cNvSpPr txBox="1"/>
          <p:nvPr/>
        </p:nvSpPr>
        <p:spPr>
          <a:xfrm>
            <a:off x="9631961" y="3745578"/>
            <a:ext cx="18394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5.1 Find the form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10C1C1-27B9-1F3C-F116-4C20837464B2}"/>
              </a:ext>
            </a:extLst>
          </p:cNvPr>
          <p:cNvSpPr txBox="1"/>
          <p:nvPr/>
        </p:nvSpPr>
        <p:spPr>
          <a:xfrm>
            <a:off x="9631961" y="4369078"/>
            <a:ext cx="189095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/>
              </a:rPr>
              <a:t>5.2 Fill in with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1888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0</TotalTime>
  <Words>286</Words>
  <Application>Microsoft Office PowerPoint</Application>
  <PresentationFormat>Widescreen</PresentationFormat>
  <Paragraphs>210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Tipo de Madeira</vt:lpstr>
      <vt:lpstr>  Requirement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Requirement analysis</dc:title>
  <dc:creator/>
  <cp:lastModifiedBy/>
  <cp:revision>1728</cp:revision>
  <dcterms:created xsi:type="dcterms:W3CDTF">2024-03-03T17:38:38Z</dcterms:created>
  <dcterms:modified xsi:type="dcterms:W3CDTF">2024-05-21T15:34:57Z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