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1" r:id="rId6"/>
    <p:sldId id="263" r:id="rId7"/>
    <p:sldId id="265" r:id="rId8"/>
    <p:sldId id="266" r:id="rId9"/>
    <p:sldId id="280" r:id="rId10"/>
    <p:sldId id="267" r:id="rId11"/>
    <p:sldId id="281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151CC2-91CF-4D0B-8CD2-D719200992F8}">
  <a:tblStyle styleId="{47151CC2-91CF-4D0B-8CD2-D719200992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73e543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c73e543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c73e543a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Both available in digitally via the EIT Library</a:t>
            </a:r>
            <a:endParaRPr/>
          </a:p>
        </p:txBody>
      </p:sp>
      <p:sp>
        <p:nvSpPr>
          <p:cNvPr id="89" name="Google Shape;8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f20b715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f20b715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cf20b7153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311eb06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311eb067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d311eb067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311eb06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d311eb06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7d311eb067_0_2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5365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7071074" y="6101763"/>
            <a:ext cx="2073000" cy="7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539552" y="2642230"/>
            <a:ext cx="5748000" cy="21957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144000" tIns="144000" rIns="144000" bIns="144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539552" y="4802581"/>
            <a:ext cx="5748000" cy="71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44000" tIns="144000" rIns="144000" bIns="144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2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4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25170" y="6100273"/>
            <a:ext cx="7909500" cy="75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1364" y="6065763"/>
            <a:ext cx="1520111" cy="67560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-30234" y="6065012"/>
            <a:ext cx="91743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479" y="6316694"/>
            <a:ext cx="3377478" cy="27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63749" y="6318829"/>
            <a:ext cx="1201016" cy="268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45700" rIns="4320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628650" y="1044100"/>
            <a:ext cx="8191800" cy="4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72440" rtl="0">
              <a:spcBef>
                <a:spcPts val="750"/>
              </a:spcBef>
              <a:spcAft>
                <a:spcPts val="0"/>
              </a:spcAft>
              <a:buSzPts val="3840"/>
              <a:buChar char="▪"/>
              <a:defRPr sz="3200"/>
            </a:lvl1pPr>
            <a:lvl2pPr marL="914400" lvl="1" indent="-43434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3240"/>
              <a:buFont typeface="Calibri"/>
              <a:buChar char="−"/>
              <a:defRPr sz="2700"/>
            </a:lvl2pPr>
            <a:lvl3pPr marL="1371600" lvl="2" indent="-43433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3240"/>
              <a:buFont typeface="Calibri"/>
              <a:buChar char="−"/>
              <a:defRPr sz="2700"/>
            </a:lvl3pPr>
            <a:lvl4pPr marL="1828800" lvl="3" indent="-43433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3240"/>
              <a:buFont typeface="Calibri"/>
              <a:buChar char="−"/>
              <a:defRPr sz="2700"/>
            </a:lvl4pPr>
            <a:lvl5pPr marL="2286000" lvl="4" indent="-43433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3240"/>
              <a:buFont typeface="Calibri"/>
              <a:buChar char="−"/>
              <a:defRPr sz="2700"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3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28649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45700" rIns="4320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3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50793" y="0"/>
            <a:ext cx="324300" cy="28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5077" y="0"/>
            <a:ext cx="756000" cy="2856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45700" rIns="432000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07200" y="921625"/>
            <a:ext cx="8511300" cy="5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47244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384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434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3240"/>
              <a:buFont typeface="Calibri"/>
              <a:buChar char="−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433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3240"/>
              <a:buFont typeface="Calibri"/>
              <a:buChar char="−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433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3240"/>
              <a:buFont typeface="Calibri"/>
              <a:buChar char="−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433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3240"/>
              <a:buFont typeface="Calibri"/>
              <a:buChar char="−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2687" y="6118116"/>
            <a:ext cx="1101566" cy="48958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3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9992" y="6078517"/>
            <a:ext cx="3111857" cy="56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76200" y="6563375"/>
            <a:ext cx="23853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ITPM5.248 Agile Projects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6626975" y="6563375"/>
            <a:ext cx="2269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9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ico.com/en/definition/agi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ico.com/en/definition/agilhttp:/www.maxwideman.com/pmglossary/PMG_P12.htm#Projec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539552" y="2642230"/>
            <a:ext cx="5748000" cy="2195700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144000" tIns="144000" rIns="144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500"/>
              <a:buFont typeface="Calibri"/>
              <a:buNone/>
            </a:pPr>
            <a:r>
              <a:rPr lang="en-NZ" dirty="0"/>
              <a:t>Introduction to agile</a:t>
            </a:r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539552" y="4802581"/>
            <a:ext cx="5748000" cy="71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44000" tIns="144000" rIns="144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NZ" dirty="0"/>
              <a:t>ITPM5.248 Agile Projects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301550" y="-15875"/>
            <a:ext cx="8518800" cy="1118100"/>
          </a:xfrm>
          <a:prstGeom prst="rect">
            <a:avLst/>
          </a:prstGeom>
        </p:spPr>
        <p:txBody>
          <a:bodyPr spcFirstLastPara="1" wrap="square" lIns="432000" tIns="45700" rIns="4320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Manifesto for Agile Software Development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628650" y="1044100"/>
            <a:ext cx="8191800" cy="494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600" dirty="0"/>
              <a:t>We are uncovering better ways of developing software by doing it and helping others do it.</a:t>
            </a:r>
            <a:endParaRPr sz="26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600" dirty="0"/>
              <a:t>Through this work we have come to value:</a:t>
            </a:r>
            <a:endParaRPr sz="26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/>
          </a:p>
          <a:p>
            <a:pPr marL="457200" lvl="0" indent="-393700" algn="l" rtl="0">
              <a:spcBef>
                <a:spcPts val="750"/>
              </a:spcBef>
              <a:spcAft>
                <a:spcPts val="0"/>
              </a:spcAft>
              <a:buSzPts val="2600"/>
              <a:buChar char="▪"/>
            </a:pPr>
            <a:r>
              <a:rPr lang="en-NZ" sz="2600" b="1" dirty="0"/>
              <a:t>Individuals and</a:t>
            </a:r>
            <a:r>
              <a:rPr lang="en-NZ" sz="2600" dirty="0"/>
              <a:t> </a:t>
            </a:r>
            <a:r>
              <a:rPr lang="en-NZ" sz="2600" b="1" dirty="0"/>
              <a:t>interactions </a:t>
            </a:r>
            <a:r>
              <a:rPr lang="en-NZ" sz="2600" dirty="0"/>
              <a:t>over processes and tools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NZ" sz="2600" b="1" dirty="0"/>
              <a:t>Working software</a:t>
            </a:r>
            <a:r>
              <a:rPr lang="en-NZ" sz="2600" dirty="0"/>
              <a:t> over comprehensive documentation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NZ" sz="2600" b="1" dirty="0"/>
              <a:t>Customer collaboration</a:t>
            </a:r>
            <a:r>
              <a:rPr lang="en-NZ" sz="2600" dirty="0"/>
              <a:t> over contract negotiation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NZ" sz="2600" b="1" dirty="0"/>
              <a:t>Responding to change</a:t>
            </a:r>
            <a:r>
              <a:rPr lang="en-NZ" sz="2600" dirty="0"/>
              <a:t> over following a plan</a:t>
            </a:r>
            <a:endParaRPr sz="26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NZ" sz="2600" dirty="0"/>
              <a:t>That is, while there </a:t>
            </a:r>
            <a:r>
              <a:rPr lang="en-NZ" sz="2600" i="1" dirty="0"/>
              <a:t>is</a:t>
            </a:r>
            <a:r>
              <a:rPr lang="en-NZ" sz="2600" dirty="0"/>
              <a:t> value in the items on the </a:t>
            </a:r>
            <a:r>
              <a:rPr lang="en-NZ" sz="2600" i="1" dirty="0"/>
              <a:t>right</a:t>
            </a:r>
            <a:r>
              <a:rPr lang="en-NZ" sz="2600" dirty="0"/>
              <a:t>, we value the items on the </a:t>
            </a:r>
            <a:r>
              <a:rPr lang="en-NZ" sz="2600" i="1" dirty="0"/>
              <a:t>left more</a:t>
            </a:r>
            <a:r>
              <a:rPr lang="en-NZ" sz="2600" dirty="0"/>
              <a:t>.</a:t>
            </a:r>
            <a:endParaRPr sz="2600" dirty="0"/>
          </a:p>
          <a:p>
            <a:pPr marL="0" lvl="0" indent="0" algn="r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600" i="1" dirty="0"/>
              <a:t>from: </a:t>
            </a:r>
            <a:r>
              <a:rPr lang="en-NZ" sz="2600" i="1" u="sng" dirty="0">
                <a:solidFill>
                  <a:schemeClr val="hlink"/>
                </a:solidFill>
                <a:hlinkClick r:id="rId3"/>
              </a:rPr>
              <a:t>agilemanifesto.org</a:t>
            </a:r>
            <a:endParaRPr sz="2600" i="1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300" cy="28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46D2-50A6-45DD-9EE8-F1EDF38F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BB4B2-8F8A-4B3E-A8BF-47061BFD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4100"/>
            <a:ext cx="8191800" cy="5295740"/>
          </a:xfrm>
        </p:spPr>
        <p:txBody>
          <a:bodyPr/>
          <a:lstStyle/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/>
              <a:t>I</a:t>
            </a:r>
            <a:r>
              <a:rPr lang="en-NZ" sz="1500" dirty="0"/>
              <a:t>mage source: https://www.analyticssteps.com/blogs/7-types-agile-methodologies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EC19-29F2-4E71-9F6F-049CDFC47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 smtClean="0"/>
              <a:t>11</a:t>
            </a:fld>
            <a:endParaRPr lang="en-NZ"/>
          </a:p>
        </p:txBody>
      </p:sp>
      <p:pic>
        <p:nvPicPr>
          <p:cNvPr id="1026" name="Picture 2" descr="7 Types Of Agile Methodologies | Analytics Steps">
            <a:extLst>
              <a:ext uri="{FF2B5EF4-FFF2-40B4-BE49-F238E27FC236}">
                <a16:creationId xmlns:a16="http://schemas.microsoft.com/office/drawing/2014/main" id="{A146920B-3BE1-451B-B1E2-F767CC2A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04" y="1345575"/>
            <a:ext cx="7561792" cy="36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21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45700" rIns="43200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-NZ"/>
              <a:t>Aim / Learning Outcomes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28650" y="1044100"/>
            <a:ext cx="8191800" cy="4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9750" lvl="0" indent="-539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40"/>
              <a:buChar char="▪"/>
            </a:pPr>
            <a:r>
              <a:rPr lang="en-NZ"/>
              <a:t>To provide students with knowledge and skills to understand and contribute to the successful planning and execution of information technology (IT) related projects.</a:t>
            </a: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412" cy="28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2</a:t>
            </a:fld>
            <a:endParaRPr/>
          </a:p>
        </p:txBody>
      </p:sp>
      <p:graphicFrame>
        <p:nvGraphicFramePr>
          <p:cNvPr id="64" name="Google Shape;64;p8"/>
          <p:cNvGraphicFramePr/>
          <p:nvPr>
            <p:extLst>
              <p:ext uri="{D42A27DB-BD31-4B8C-83A1-F6EECF244321}">
                <p14:modId xmlns:p14="http://schemas.microsoft.com/office/powerpoint/2010/main" val="1985706396"/>
              </p:ext>
            </p:extLst>
          </p:nvPr>
        </p:nvGraphicFramePr>
        <p:xfrm>
          <a:off x="539552" y="3000305"/>
          <a:ext cx="8408025" cy="2880300"/>
        </p:xfrm>
        <a:graphic>
          <a:graphicData uri="http://schemas.openxmlformats.org/drawingml/2006/table">
            <a:tbl>
              <a:tblPr firstRow="1" firstCol="1" bandRow="1">
                <a:noFill/>
                <a:tableStyleId>{47151CC2-91CF-4D0B-8CD2-D719200992F8}</a:tableStyleId>
              </a:tblPr>
              <a:tblGrid>
                <a:gridCol w="19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500" u="none" strike="noStrike" cap="none"/>
                        <a:t>Learning Outcome 1:</a:t>
                      </a:r>
                      <a:endParaRPr sz="15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NZ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Describe and apply project planning, scheduling, and project lifecycles.</a:t>
                      </a:r>
                      <a:endParaRPr dirty="0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500" u="none" strike="noStrike" cap="none"/>
                        <a:t>Learning Outcome 2:</a:t>
                      </a:r>
                      <a:endParaRPr sz="15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Describe the role of governance and risk management when managing projects.</a:t>
                      </a:r>
                      <a:endParaRPr sz="13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500"/>
                        <a:t>Learning Outcome 3: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Describe the role of project management in software/systems development methodologies</a:t>
                      </a:r>
                      <a:r>
                        <a:rPr lang="en-NZ" sz="1350" dirty="0"/>
                        <a:t>.</a:t>
                      </a:r>
                      <a:endParaRPr sz="13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500"/>
                        <a:t>Learning Outcome 4: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Apply project management principles and techniques to manage teams and resources</a:t>
                      </a:r>
                      <a:r>
                        <a:rPr lang="en-NZ" sz="1350" dirty="0"/>
                        <a:t>.</a:t>
                      </a:r>
                      <a:endParaRPr sz="135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45700" rIns="43200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-NZ"/>
              <a:t>Schedule</a:t>
            </a: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628650" y="1044100"/>
            <a:ext cx="8191800" cy="4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Week 1: </a:t>
            </a:r>
            <a:r>
              <a:rPr lang="en-NZ" dirty="0"/>
              <a:t>Project Life Cycle</a:t>
            </a:r>
          </a:p>
          <a:p>
            <a:r>
              <a:rPr lang="en-US" dirty="0"/>
              <a:t>Week 2: </a:t>
            </a:r>
            <a:r>
              <a:rPr lang="en-NZ" dirty="0"/>
              <a:t>Paradigms &amp; Models</a:t>
            </a:r>
          </a:p>
          <a:p>
            <a:r>
              <a:rPr lang="en-US" dirty="0"/>
              <a:t>Week 3: </a:t>
            </a:r>
            <a:r>
              <a:rPr lang="en-NZ" dirty="0"/>
              <a:t>Agile Methods</a:t>
            </a:r>
          </a:p>
          <a:p>
            <a:r>
              <a:rPr lang="en-US" dirty="0"/>
              <a:t>Week 4: </a:t>
            </a:r>
            <a:r>
              <a:rPr lang="en-NZ" dirty="0"/>
              <a:t>Planning &amp; Scheduling</a:t>
            </a:r>
          </a:p>
          <a:p>
            <a:r>
              <a:rPr lang="en-US" dirty="0"/>
              <a:t>Week 5: </a:t>
            </a:r>
            <a:r>
              <a:rPr lang="en-NZ" dirty="0"/>
              <a:t>Documentation</a:t>
            </a:r>
          </a:p>
          <a:p>
            <a:r>
              <a:rPr lang="en-US" dirty="0"/>
              <a:t>Week 6: </a:t>
            </a:r>
            <a:r>
              <a:rPr lang="en-NZ" dirty="0"/>
              <a:t>Risk &amp; Governance</a:t>
            </a:r>
          </a:p>
          <a:p>
            <a:r>
              <a:rPr lang="en-US" dirty="0"/>
              <a:t>Week 7: </a:t>
            </a:r>
            <a:r>
              <a:rPr lang="en-NZ" dirty="0"/>
              <a:t>Process Improvements &amp; Quality Assurance (QA).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412" cy="28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45700" rIns="43200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-NZ"/>
              <a:t>Assessments - Project</a:t>
            </a: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628650" y="1044100"/>
            <a:ext cx="8191800" cy="4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9750" lvl="0" indent="-539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40"/>
              <a:buChar char="▪"/>
            </a:pPr>
            <a:r>
              <a:rPr lang="en-NZ" dirty="0">
                <a:solidFill>
                  <a:srgbClr val="FF0000"/>
                </a:solidFill>
              </a:rPr>
              <a:t>40%</a:t>
            </a:r>
            <a:r>
              <a:rPr lang="en-NZ" dirty="0"/>
              <a:t> of final mark.</a:t>
            </a:r>
            <a:endParaRPr dirty="0"/>
          </a:p>
          <a:p>
            <a:pPr marL="539750" lvl="0" indent="-539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840"/>
              <a:buChar char="▪"/>
            </a:pPr>
            <a:r>
              <a:rPr lang="en-NZ" dirty="0"/>
              <a:t>Learning outcomes 1, 2, 3 &amp; 4.</a:t>
            </a:r>
            <a:endParaRPr dirty="0"/>
          </a:p>
          <a:p>
            <a:pPr marL="539750" lvl="0" indent="-539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840"/>
              <a:buChar char="▪"/>
            </a:pPr>
            <a:r>
              <a:rPr lang="en-NZ" dirty="0"/>
              <a:t>Group work.</a:t>
            </a:r>
            <a:endParaRPr dirty="0"/>
          </a:p>
          <a:p>
            <a:pPr marL="539750" lvl="0" indent="-539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840"/>
              <a:buChar char="▪"/>
            </a:pPr>
            <a:r>
              <a:rPr lang="en-NZ" dirty="0"/>
              <a:t>Based partially on tutorials and lab.</a:t>
            </a:r>
            <a:endParaRPr dirty="0"/>
          </a:p>
          <a:p>
            <a:pPr marL="539750" lvl="0" indent="-539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840"/>
              <a:buChar char="▪"/>
            </a:pPr>
            <a:r>
              <a:rPr lang="en-US" dirty="0"/>
              <a:t>Due date: based on 3 iterations.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840"/>
              <a:buNone/>
            </a:pPr>
            <a:r>
              <a:rPr lang="en-NZ" dirty="0"/>
              <a:t>				</a:t>
            </a:r>
            <a:endParaRPr dirty="0"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412" cy="28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45700" rIns="43200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-NZ"/>
              <a:t>Assessments - Test</a:t>
            </a: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28650" y="1044100"/>
            <a:ext cx="8191800" cy="4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9750" lvl="0" indent="-539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40"/>
              <a:buChar char="▪"/>
            </a:pPr>
            <a:r>
              <a:rPr lang="en-NZ" dirty="0">
                <a:solidFill>
                  <a:srgbClr val="FF0000"/>
                </a:solidFill>
              </a:rPr>
              <a:t>60%</a:t>
            </a:r>
            <a:r>
              <a:rPr lang="en-NZ" dirty="0"/>
              <a:t> of final mark</a:t>
            </a:r>
            <a:endParaRPr dirty="0"/>
          </a:p>
          <a:p>
            <a:pPr marL="539750" lvl="0" indent="-539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840"/>
              <a:buChar char="▪"/>
            </a:pPr>
            <a:r>
              <a:rPr lang="en-NZ" dirty="0"/>
              <a:t>Learning outcomes 1, 2 &amp; 3</a:t>
            </a:r>
            <a:endParaRPr dirty="0"/>
          </a:p>
          <a:p>
            <a:pPr marL="539750" lvl="0" indent="-539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840"/>
              <a:buChar char="▪"/>
            </a:pPr>
            <a:r>
              <a:rPr lang="en-NZ" dirty="0"/>
              <a:t>Individual work</a:t>
            </a:r>
          </a:p>
          <a:p>
            <a:pPr marL="539750" lvl="0" indent="-539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840"/>
              <a:buChar char="▪"/>
            </a:pPr>
            <a:r>
              <a:rPr lang="en-US" dirty="0"/>
              <a:t>B</a:t>
            </a:r>
            <a:r>
              <a:rPr lang="en-NZ" dirty="0" err="1"/>
              <a:t>ased</a:t>
            </a:r>
            <a:r>
              <a:rPr lang="en-NZ" dirty="0"/>
              <a:t> on lectures. </a:t>
            </a:r>
            <a:endParaRPr dirty="0"/>
          </a:p>
          <a:p>
            <a:pPr marL="539750" lvl="0" indent="-539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840"/>
              <a:buChar char="▪"/>
            </a:pPr>
            <a:r>
              <a:rPr lang="en-NZ" dirty="0"/>
              <a:t>Date: TBC</a:t>
            </a:r>
            <a:endParaRPr dirty="0"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412" cy="28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45700" rIns="43200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-NZ"/>
              <a:t>Recommended Reading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628650" y="1044100"/>
            <a:ext cx="8191800" cy="4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NZ" sz="1600" dirty="0"/>
              <a:t>Rothman, J. (2017). Create Your Successful Agile Project: Pragmatic Bookshelf.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6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6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6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6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60"/>
              <a:buNone/>
            </a:pPr>
            <a:endParaRPr sz="1800" dirty="0"/>
          </a:p>
          <a:p>
            <a:pPr marL="0" lvl="0" indent="0">
              <a:buSzPts val="2160"/>
              <a:buNone/>
            </a:pPr>
            <a:r>
              <a:rPr lang="en-NZ" sz="1600" dirty="0"/>
              <a:t>Layton, M. (2012). Agile Project Management For Dummies, 2nd Edition.</a:t>
            </a:r>
          </a:p>
          <a:p>
            <a:pPr marL="0" lvl="0" indent="0">
              <a:buSzPts val="2160"/>
              <a:buNone/>
            </a:pPr>
            <a:endParaRPr lang="en-US" sz="1600" dirty="0"/>
          </a:p>
          <a:p>
            <a:pPr marL="0" lvl="0" indent="0">
              <a:buSzPts val="2160"/>
              <a:buNone/>
            </a:pPr>
            <a:endParaRPr lang="en-US" sz="1600" dirty="0"/>
          </a:p>
          <a:p>
            <a:pPr marL="0" lvl="0" indent="0">
              <a:buSzPts val="2160"/>
              <a:buNone/>
            </a:pPr>
            <a:endParaRPr lang="en-US" sz="1600" dirty="0"/>
          </a:p>
          <a:p>
            <a:pPr marL="0" lvl="0" indent="0">
              <a:buSzPts val="2160"/>
              <a:buNone/>
            </a:pPr>
            <a:endParaRPr lang="en-US" sz="1600" dirty="0"/>
          </a:p>
          <a:p>
            <a:pPr marL="0" indent="0">
              <a:buSzPts val="2160"/>
              <a:buNone/>
            </a:pPr>
            <a:r>
              <a:rPr lang="en-NZ" sz="1600" dirty="0" err="1"/>
              <a:t>Stellman</a:t>
            </a:r>
            <a:r>
              <a:rPr lang="en-NZ" sz="1600" dirty="0"/>
              <a:t>, A., and Greene, J. (2017). Head First Agile: A Brain-Friendly Guide to Agile Principles, Ideas, and Real-World Practices. </a:t>
            </a:r>
          </a:p>
          <a:p>
            <a:pPr marL="0" lvl="0" indent="0">
              <a:buSzPts val="2160"/>
              <a:buNone/>
            </a:pPr>
            <a:endParaRPr sz="1600"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412" cy="28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6</a:t>
            </a:fld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77" y="1044100"/>
            <a:ext cx="1457073" cy="1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106E25-E878-4D99-A0BF-EE4458B2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376" y="2933988"/>
            <a:ext cx="1457073" cy="176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ACAAEF-146A-4DD5-AB98-6F45D8328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376" y="4931250"/>
            <a:ext cx="1555413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1118100"/>
          </a:xfrm>
          <a:prstGeom prst="rect">
            <a:avLst/>
          </a:prstGeom>
        </p:spPr>
        <p:txBody>
          <a:bodyPr spcFirstLastPara="1" wrap="square" lIns="432000" tIns="45700" rIns="4320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/>
              <a:t>Agile </a:t>
            </a:r>
            <a:r>
              <a:rPr lang="en-NZ"/>
              <a:t>is </a:t>
            </a:r>
            <a:r>
              <a:rPr lang="en-NZ" i="1"/>
              <a:t>not </a:t>
            </a:r>
            <a:r>
              <a:rPr lang="en-NZ"/>
              <a:t>a noun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628650" y="1044100"/>
            <a:ext cx="8191800" cy="494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b="1"/>
              <a:t>agile</a:t>
            </a:r>
            <a:endParaRPr b="1"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/>
              <a:t>/ˈadʒʌɪl/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i="1"/>
              <a:t>adjective</a:t>
            </a:r>
            <a:endParaRPr i="1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/>
              <a:t>1.</a:t>
            </a:r>
            <a:endParaRPr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/>
              <a:t>able to move </a:t>
            </a:r>
            <a:r>
              <a:rPr lang="en-NZ" b="1"/>
              <a:t>quickly </a:t>
            </a:r>
            <a:r>
              <a:rPr lang="en-NZ"/>
              <a:t>and </a:t>
            </a:r>
            <a:r>
              <a:rPr lang="en-NZ" b="1"/>
              <a:t>easily</a:t>
            </a:r>
            <a:r>
              <a:rPr lang="en-NZ"/>
              <a:t>.</a:t>
            </a:r>
            <a:endParaRPr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i="1"/>
              <a:t>"Ruth was as agile as a monkey"</a:t>
            </a:r>
            <a:endParaRPr i="1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NZ" sz="1200" u="sng">
                <a:solidFill>
                  <a:schemeClr val="hlink"/>
                </a:solidFill>
                <a:hlinkClick r:id="rId3"/>
              </a:rPr>
              <a:t>https://www.lexico.com/en/definition/agile</a:t>
            </a:r>
            <a:endParaRPr sz="1200"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300" cy="28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1118100"/>
          </a:xfrm>
          <a:prstGeom prst="rect">
            <a:avLst/>
          </a:prstGeom>
        </p:spPr>
        <p:txBody>
          <a:bodyPr spcFirstLastPara="1" wrap="square" lIns="432000" tIns="45700" rIns="4320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/>
              <a:t>Project definition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28650" y="1044100"/>
            <a:ext cx="8191800" cy="494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b="1"/>
              <a:t>project</a:t>
            </a:r>
            <a:endParaRPr b="1"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/>
              <a:t>/ˈprɒdʒɛkt/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i="1"/>
              <a:t>noun</a:t>
            </a:r>
            <a:endParaRPr i="1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/>
              <a:t>1.</a:t>
            </a:r>
            <a:endParaRPr/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/>
              <a:t>A novel undertaking or systematic </a:t>
            </a:r>
            <a:r>
              <a:rPr lang="en-NZ" b="1"/>
              <a:t>process </a:t>
            </a:r>
            <a:r>
              <a:rPr lang="en-NZ"/>
              <a:t>to create a new </a:t>
            </a:r>
            <a:r>
              <a:rPr lang="en-NZ" b="1"/>
              <a:t>product </a:t>
            </a:r>
            <a:r>
              <a:rPr lang="en-NZ"/>
              <a:t>or service the delivery of which signals </a:t>
            </a:r>
            <a:r>
              <a:rPr lang="en-NZ" b="1"/>
              <a:t>completion</a:t>
            </a:r>
            <a:r>
              <a:rPr lang="en-NZ"/>
              <a:t>. Projects involve </a:t>
            </a:r>
            <a:r>
              <a:rPr lang="en-NZ" b="1"/>
              <a:t>risk </a:t>
            </a:r>
            <a:r>
              <a:rPr lang="en-NZ"/>
              <a:t>and are typically </a:t>
            </a:r>
            <a:r>
              <a:rPr lang="en-NZ" b="1"/>
              <a:t>constrained </a:t>
            </a:r>
            <a:r>
              <a:rPr lang="en-NZ"/>
              <a:t>by </a:t>
            </a:r>
            <a:r>
              <a:rPr lang="en-NZ" i="1"/>
              <a:t>limited </a:t>
            </a:r>
            <a:r>
              <a:rPr lang="en-NZ" b="1"/>
              <a:t>resources</a:t>
            </a:r>
            <a:r>
              <a:rPr lang="en-NZ"/>
              <a:t>.</a:t>
            </a:r>
            <a:endParaRPr/>
          </a:p>
          <a:p>
            <a:pPr marL="0" lvl="0" indent="0" algn="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NZ" sz="1200" u="sng">
                <a:solidFill>
                  <a:schemeClr val="hlink"/>
                </a:solidFill>
                <a:hlinkClick r:id="rId3"/>
              </a:rPr>
              <a:t>http://www.maxwideman.com/pmglossary/PMG_P12.htm#Project</a:t>
            </a:r>
            <a:endParaRPr sz="120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300" cy="28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628650" y="-15875"/>
            <a:ext cx="7886700" cy="1118100"/>
          </a:xfrm>
          <a:prstGeom prst="rect">
            <a:avLst/>
          </a:prstGeom>
        </p:spPr>
        <p:txBody>
          <a:bodyPr spcFirstLastPara="1" wrap="square" lIns="432000" tIns="45700" rIns="4320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Agile Teams</a:t>
            </a:r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355325" y="1044100"/>
            <a:ext cx="8465100" cy="494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472440" algn="l" rtl="0">
              <a:spcBef>
                <a:spcPts val="750"/>
              </a:spcBef>
              <a:spcAft>
                <a:spcPts val="0"/>
              </a:spcAft>
              <a:buSzPts val="3840"/>
              <a:buChar char="▪"/>
            </a:pPr>
            <a:r>
              <a:rPr lang="en-NZ" b="1"/>
              <a:t>Small:</a:t>
            </a:r>
            <a:endParaRPr b="1"/>
          </a:p>
          <a:p>
            <a:pPr marL="914400" lvl="1" indent="-434340" algn="l" rtl="0">
              <a:spcBef>
                <a:spcPts val="0"/>
              </a:spcBef>
              <a:spcAft>
                <a:spcPts val="0"/>
              </a:spcAft>
              <a:buSzPts val="3240"/>
              <a:buChar char="−"/>
            </a:pPr>
            <a:r>
              <a:rPr lang="en-NZ"/>
              <a:t>under ~12 members</a:t>
            </a:r>
            <a:endParaRPr/>
          </a:p>
          <a:p>
            <a:pPr marL="457200" lvl="0" indent="-472440" algn="l" rtl="0">
              <a:spcBef>
                <a:spcPts val="0"/>
              </a:spcBef>
              <a:spcAft>
                <a:spcPts val="0"/>
              </a:spcAft>
              <a:buSzPts val="3840"/>
              <a:buChar char="▪"/>
            </a:pPr>
            <a:r>
              <a:rPr lang="en-NZ"/>
              <a:t>Members </a:t>
            </a:r>
            <a:r>
              <a:rPr lang="en-NZ" b="1"/>
              <a:t>trust </a:t>
            </a:r>
            <a:r>
              <a:rPr lang="en-NZ"/>
              <a:t>each other:</a:t>
            </a:r>
            <a:endParaRPr/>
          </a:p>
          <a:p>
            <a:pPr marL="914400" lvl="1" indent="-434340" algn="l" rtl="0">
              <a:spcBef>
                <a:spcPts val="0"/>
              </a:spcBef>
              <a:spcAft>
                <a:spcPts val="0"/>
              </a:spcAft>
              <a:buSzPts val="3240"/>
              <a:buChar char="−"/>
            </a:pPr>
            <a:r>
              <a:rPr lang="en-NZ"/>
              <a:t>they know each other well</a:t>
            </a:r>
            <a:r>
              <a:rPr lang="en-NZ" b="1"/>
              <a:t> </a:t>
            </a:r>
            <a:r>
              <a:rPr lang="en-NZ"/>
              <a:t>and </a:t>
            </a:r>
            <a:r>
              <a:rPr lang="en-NZ" i="1"/>
              <a:t>depend </a:t>
            </a:r>
            <a:r>
              <a:rPr lang="en-NZ"/>
              <a:t>on each other</a:t>
            </a:r>
            <a:endParaRPr/>
          </a:p>
          <a:p>
            <a:pPr marL="457200" lvl="0" indent="-472440" algn="l" rtl="0">
              <a:spcBef>
                <a:spcPts val="0"/>
              </a:spcBef>
              <a:spcAft>
                <a:spcPts val="0"/>
              </a:spcAft>
              <a:buSzPts val="3840"/>
              <a:buChar char="▪"/>
            </a:pPr>
            <a:r>
              <a:rPr lang="en-NZ"/>
              <a:t>Mostly </a:t>
            </a:r>
            <a:r>
              <a:rPr lang="en-NZ" b="1"/>
              <a:t>stable</a:t>
            </a:r>
            <a:r>
              <a:rPr lang="en-NZ"/>
              <a:t>: </a:t>
            </a:r>
            <a:endParaRPr/>
          </a:p>
          <a:p>
            <a:pPr marL="914400" lvl="1" indent="-434340" algn="l" rtl="0">
              <a:spcBef>
                <a:spcPts val="0"/>
              </a:spcBef>
              <a:spcAft>
                <a:spcPts val="0"/>
              </a:spcAft>
              <a:buSzPts val="3240"/>
              <a:buChar char="−"/>
            </a:pPr>
            <a:r>
              <a:rPr lang="en-NZ"/>
              <a:t>members come and go rarely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ldNum" idx="12"/>
          </p:nvPr>
        </p:nvSpPr>
        <p:spPr>
          <a:xfrm>
            <a:off x="750793" y="0"/>
            <a:ext cx="324300" cy="28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NZ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IT">
      <a:dk1>
        <a:srgbClr val="000000"/>
      </a:dk1>
      <a:lt1>
        <a:srgbClr val="FFFFFF"/>
      </a:lt1>
      <a:dk2>
        <a:srgbClr val="666666"/>
      </a:dk2>
      <a:lt2>
        <a:srgbClr val="E7E6E6"/>
      </a:lt2>
      <a:accent1>
        <a:srgbClr val="005FA5"/>
      </a:accent1>
      <a:accent2>
        <a:srgbClr val="002F5F"/>
      </a:accent2>
      <a:accent3>
        <a:srgbClr val="005697"/>
      </a:accent3>
      <a:accent4>
        <a:srgbClr val="DEE3F1"/>
      </a:accent4>
      <a:accent5>
        <a:srgbClr val="009FDA"/>
      </a:accent5>
      <a:accent6>
        <a:srgbClr val="C3E6F8"/>
      </a:accent6>
      <a:hlink>
        <a:srgbClr val="005FA5"/>
      </a:hlink>
      <a:folHlink>
        <a:srgbClr val="002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529</Words>
  <Application>Microsoft Office PowerPoint</Application>
  <PresentationFormat>On-screen Show (4:3)</PresentationFormat>
  <Paragraphs>114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Noto Sans Symbols</vt:lpstr>
      <vt:lpstr>Office Theme</vt:lpstr>
      <vt:lpstr>Introduction to agile</vt:lpstr>
      <vt:lpstr>Aim / Learning Outcomes</vt:lpstr>
      <vt:lpstr>Schedule</vt:lpstr>
      <vt:lpstr>Assessments - Project</vt:lpstr>
      <vt:lpstr>Assessments - Test</vt:lpstr>
      <vt:lpstr>Recommended Reading</vt:lpstr>
      <vt:lpstr>Agile is not a noun</vt:lpstr>
      <vt:lpstr>Project definition</vt:lpstr>
      <vt:lpstr>Agile Teams</vt:lpstr>
      <vt:lpstr>Manifesto for Agile Software Development</vt:lpstr>
      <vt:lpstr>Agile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agile</dc:title>
  <cp:lastModifiedBy>Noor Alani</cp:lastModifiedBy>
  <cp:revision>7</cp:revision>
  <dcterms:modified xsi:type="dcterms:W3CDTF">2021-09-13T05:51:29Z</dcterms:modified>
</cp:coreProperties>
</file>