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8"/>
  </p:notesMasterIdLst>
  <p:sldIdLst>
    <p:sldId id="256" r:id="rId2"/>
    <p:sldId id="347" r:id="rId3"/>
    <p:sldId id="292" r:id="rId4"/>
    <p:sldId id="364" r:id="rId5"/>
    <p:sldId id="348" r:id="rId6"/>
    <p:sldId id="365" r:id="rId7"/>
    <p:sldId id="366" r:id="rId8"/>
    <p:sldId id="367" r:id="rId9"/>
    <p:sldId id="368" r:id="rId10"/>
    <p:sldId id="369" r:id="rId11"/>
    <p:sldId id="370" r:id="rId12"/>
    <p:sldId id="371" r:id="rId13"/>
    <p:sldId id="372" r:id="rId14"/>
    <p:sldId id="385" r:id="rId15"/>
    <p:sldId id="373" r:id="rId16"/>
    <p:sldId id="374" r:id="rId17"/>
    <p:sldId id="377" r:id="rId18"/>
    <p:sldId id="378" r:id="rId19"/>
    <p:sldId id="379" r:id="rId20"/>
    <p:sldId id="384" r:id="rId21"/>
    <p:sldId id="376" r:id="rId22"/>
    <p:sldId id="380" r:id="rId23"/>
    <p:sldId id="381" r:id="rId24"/>
    <p:sldId id="375" r:id="rId25"/>
    <p:sldId id="383" r:id="rId26"/>
    <p:sldId id="283" r:id="rId27"/>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A2A2"/>
    <a:srgbClr val="2F5597"/>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1" autoAdjust="0"/>
    <p:restoredTop sz="69436" autoAdjust="0"/>
  </p:normalViewPr>
  <p:slideViewPr>
    <p:cSldViewPr snapToGrid="0">
      <p:cViewPr varScale="1">
        <p:scale>
          <a:sx n="49" d="100"/>
          <a:sy n="49" d="100"/>
        </p:scale>
        <p:origin x="1521" y="3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2018/8/10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首先，我们来介绍一下这个问题的背景。</a:t>
            </a:r>
            <a:endParaRPr lang="en-US" altLang="zh-CN" dirty="0" smtClean="0"/>
          </a:p>
          <a:p>
            <a:r>
              <a:rPr lang="en-US" altLang="zh-CN" dirty="0" smtClean="0"/>
              <a:t>1</a:t>
            </a:r>
            <a:r>
              <a:rPr lang="zh-CN" altLang="en-US" dirty="0" smtClean="0"/>
              <a:t>、去年，我国出国留学人数首次突破</a:t>
            </a:r>
            <a:r>
              <a:rPr lang="en-US" altLang="zh-CN" dirty="0" smtClean="0"/>
              <a:t>60</a:t>
            </a:r>
            <a:r>
              <a:rPr lang="zh-CN" altLang="en-US" dirty="0" smtClean="0"/>
              <a:t>万大关，同比增长了</a:t>
            </a:r>
            <a:r>
              <a:rPr lang="en-US" altLang="zh-CN" dirty="0" smtClean="0"/>
              <a:t>11.74%</a:t>
            </a:r>
          </a:p>
          <a:p>
            <a:r>
              <a:rPr lang="en-US" altLang="zh-CN" dirty="0" smtClean="0"/>
              <a:t>2</a:t>
            </a:r>
            <a:r>
              <a:rPr lang="zh-CN" altLang="en-US" dirty="0" smtClean="0"/>
              <a:t>、另外，这一数字还在持续增长种，这让我们持续成为世界最大的留学生生源国</a:t>
            </a:r>
            <a:endParaRPr lang="en-US" altLang="zh-CN" dirty="0" smtClean="0"/>
          </a:p>
          <a:p>
            <a:r>
              <a:rPr lang="zh-CN" altLang="en-US" dirty="0" smtClean="0"/>
              <a:t>我们知道，在留学申请中，我们需要综合考虑学生多方面的条件，因此这个过程比较复杂。</a:t>
            </a:r>
            <a:endParaRPr lang="en-US" altLang="zh-CN" dirty="0" smtClean="0"/>
          </a:p>
          <a:p>
            <a:r>
              <a:rPr lang="zh-CN" altLang="en-US" dirty="0" smtClean="0"/>
              <a:t>对于高校来说，为了公平地选择出他们需要的学生，需要投入很多的人力物力</a:t>
            </a:r>
            <a:endParaRPr lang="en-US" altLang="zh-CN" dirty="0" smtClean="0"/>
          </a:p>
          <a:p>
            <a:r>
              <a:rPr lang="zh-CN" altLang="en-US" dirty="0" smtClean="0"/>
              <a:t>对于学生来说，由于评价标准的多样化，我们很难准确地预测出自己是否能被录取，如果申请失败也会浪费大量的时间和金钱投入</a:t>
            </a:r>
            <a:endParaRPr lang="en-US" altLang="zh-CN" dirty="0" smtClean="0"/>
          </a:p>
          <a:p>
            <a:r>
              <a:rPr lang="zh-CN" altLang="en-US" dirty="0" smtClean="0"/>
              <a:t>最后，传统的录取审核方式都是由人来做决策的，但我们知道人在做评价时不可避免地会带入一定的主观色彩，这样可能带来不公平。</a:t>
            </a:r>
            <a:endParaRPr lang="en-US" altLang="zh-CN" dirty="0" smtClean="0"/>
          </a:p>
          <a:p>
            <a:r>
              <a:rPr lang="zh-CN" altLang="en-US" dirty="0" smtClean="0"/>
              <a:t>基于以上的原因，我觉得我们很有必要训练一个人工智能系统来辅助</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3</a:t>
            </a:fld>
            <a:endParaRPr lang="zh-CN" altLang="en-US"/>
          </a:p>
        </p:txBody>
      </p:sp>
    </p:spTree>
    <p:extLst>
      <p:ext uri="{BB962C8B-B14F-4D97-AF65-F5344CB8AC3E}">
        <p14:creationId xmlns:p14="http://schemas.microsoft.com/office/powerpoint/2010/main" val="338827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另外，我们分析一下学生的</a:t>
            </a:r>
            <a:r>
              <a:rPr lang="en-US" altLang="zh-CN" dirty="0" smtClean="0"/>
              <a:t>IBT</a:t>
            </a:r>
            <a:r>
              <a:rPr lang="zh-CN" altLang="en-US" dirty="0" smtClean="0"/>
              <a:t>分数的分布，可以看到如果不是</a:t>
            </a:r>
            <a:r>
              <a:rPr lang="en-US" altLang="zh-CN" dirty="0" smtClean="0"/>
              <a:t>0</a:t>
            </a:r>
            <a:r>
              <a:rPr lang="zh-CN" altLang="en-US" dirty="0" smtClean="0"/>
              <a:t>的话就是一个比较不错的正态分布了。</a:t>
            </a:r>
            <a:endParaRPr lang="en-US" altLang="zh-CN" dirty="0" smtClean="0"/>
          </a:p>
          <a:p>
            <a:r>
              <a:rPr lang="zh-CN" altLang="en-US" dirty="0" smtClean="0"/>
              <a:t>所以很明显，我们可以在做特征工程时加一列特征来判断到底是否为</a:t>
            </a:r>
            <a:r>
              <a:rPr lang="en-US" altLang="zh-CN" dirty="0" smtClean="0"/>
              <a:t>IBT</a:t>
            </a:r>
            <a:r>
              <a:rPr lang="zh-CN" altLang="en-US" dirty="0" smtClean="0"/>
              <a:t>成绩是否为</a:t>
            </a:r>
            <a:r>
              <a:rPr lang="en-US" altLang="zh-CN" dirty="0" smtClean="0"/>
              <a:t>0.</a:t>
            </a:r>
          </a:p>
        </p:txBody>
      </p:sp>
      <p:sp>
        <p:nvSpPr>
          <p:cNvPr id="4" name="灯片编号占位符 3"/>
          <p:cNvSpPr>
            <a:spLocks noGrp="1"/>
          </p:cNvSpPr>
          <p:nvPr>
            <p:ph type="sldNum" sz="quarter" idx="10"/>
          </p:nvPr>
        </p:nvSpPr>
        <p:spPr/>
        <p:txBody>
          <a:bodyPr/>
          <a:lstStyle/>
          <a:p>
            <a:fld id="{CB530F0D-1A5A-4EA2-B28F-0EC912CB6BA5}" type="slidenum">
              <a:rPr lang="zh-CN" altLang="en-US" smtClean="0"/>
              <a:t>12</a:t>
            </a:fld>
            <a:endParaRPr lang="zh-CN" altLang="en-US"/>
          </a:p>
        </p:txBody>
      </p:sp>
    </p:spTree>
    <p:extLst>
      <p:ext uri="{BB962C8B-B14F-4D97-AF65-F5344CB8AC3E}">
        <p14:creationId xmlns:p14="http://schemas.microsoft.com/office/powerpoint/2010/main" val="2404115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最后，我们来看一下，做了特征工程后我们用一个四分类模型的分类结果。</a:t>
            </a:r>
            <a:endParaRPr lang="en-US" altLang="zh-CN" dirty="0" smtClean="0"/>
          </a:p>
          <a:p>
            <a:r>
              <a:rPr lang="zh-CN" altLang="en-US" dirty="0" smtClean="0"/>
              <a:t>从上面的混淆矩阵可以看出，四分类模型很难区分</a:t>
            </a:r>
            <a:r>
              <a:rPr lang="en-US" altLang="zh-CN" dirty="0" smtClean="0"/>
              <a:t>label 0 </a:t>
            </a:r>
            <a:r>
              <a:rPr lang="zh-CN" altLang="en-US" dirty="0" smtClean="0"/>
              <a:t>和</a:t>
            </a:r>
            <a:r>
              <a:rPr lang="en-US" altLang="zh-CN" dirty="0" smtClean="0"/>
              <a:t>label1.</a:t>
            </a:r>
            <a:r>
              <a:rPr lang="zh-CN" altLang="en-US" dirty="0" smtClean="0"/>
              <a:t>为了解决这个问题，我们提出了一种新</a:t>
            </a:r>
            <a:r>
              <a:rPr lang="en-US" altLang="zh-CN" dirty="0" smtClean="0"/>
              <a:t>ensemble</a:t>
            </a:r>
            <a:r>
              <a:rPr lang="zh-CN" altLang="en-US" dirty="0" smtClean="0"/>
              <a:t>方法，后面会详细讲到。</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13</a:t>
            </a:fld>
            <a:endParaRPr lang="zh-CN" altLang="en-US"/>
          </a:p>
        </p:txBody>
      </p:sp>
    </p:spTree>
    <p:extLst>
      <p:ext uri="{BB962C8B-B14F-4D97-AF65-F5344CB8AC3E}">
        <p14:creationId xmlns:p14="http://schemas.microsoft.com/office/powerpoint/2010/main" val="423886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最后，通过不断地优化交叉验证的泛化准确率。我们做了如下特征工程</a:t>
            </a:r>
            <a:endParaRPr lang="en-US" altLang="zh-CN" dirty="0" smtClean="0"/>
          </a:p>
          <a:p>
            <a:r>
              <a:rPr lang="zh-CN" altLang="en-US" dirty="0" smtClean="0"/>
              <a:t>对于类别型的特征，我们对</a:t>
            </a:r>
            <a:r>
              <a:rPr lang="en-US" altLang="zh-CN" dirty="0" smtClean="0"/>
              <a:t>degree application</a:t>
            </a:r>
            <a:r>
              <a:rPr lang="zh-CN" altLang="en-US" dirty="0" smtClean="0"/>
              <a:t>和</a:t>
            </a:r>
            <a:r>
              <a:rPr lang="en-US" altLang="zh-CN" dirty="0" smtClean="0"/>
              <a:t>Distinguished internship</a:t>
            </a:r>
            <a:r>
              <a:rPr lang="zh-CN" altLang="en-US" dirty="0" smtClean="0"/>
              <a:t>做了</a:t>
            </a:r>
            <a:r>
              <a:rPr lang="en-US" altLang="zh-CN" dirty="0" smtClean="0"/>
              <a:t>one-hot</a:t>
            </a:r>
            <a:r>
              <a:rPr lang="zh-CN" altLang="en-US" dirty="0" smtClean="0"/>
              <a:t>编码，并且对于</a:t>
            </a:r>
            <a:r>
              <a:rPr lang="en-US" altLang="zh-CN" dirty="0" smtClean="0"/>
              <a:t>research experience</a:t>
            </a:r>
            <a:r>
              <a:rPr lang="zh-CN" altLang="en-US" dirty="0" smtClean="0"/>
              <a:t>单独新建一列来判断是否大于</a:t>
            </a:r>
            <a:r>
              <a:rPr lang="en-US" altLang="zh-CN" smtClean="0"/>
              <a:t>7</a:t>
            </a:r>
            <a:endParaRPr lang="en-US" altLang="zh-CN" dirty="0" smtClean="0"/>
          </a:p>
          <a:p>
            <a:r>
              <a:rPr lang="zh-CN" altLang="en-US" dirty="0" smtClean="0"/>
              <a:t>对于数值型特征，我们新建一列来判断</a:t>
            </a:r>
            <a:r>
              <a:rPr lang="en-US" altLang="zh-CN" dirty="0" smtClean="0"/>
              <a:t>IBT</a:t>
            </a:r>
            <a:r>
              <a:rPr lang="zh-CN" altLang="en-US" dirty="0" smtClean="0"/>
              <a:t>是否为</a:t>
            </a:r>
            <a:r>
              <a:rPr lang="en-US" altLang="zh-CN" dirty="0" smtClean="0"/>
              <a:t>0</a:t>
            </a:r>
          </a:p>
          <a:p>
            <a:r>
              <a:rPr lang="zh-CN" altLang="en-US" dirty="0" smtClean="0"/>
              <a:t>一般情况下，我们还需要对数值型特征做标准化，但是我们使用的是树模型做标准化后我们发现泛化能力反而变弱了，因此在这儿我们不做标准化</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14</a:t>
            </a:fld>
            <a:endParaRPr lang="zh-CN" altLang="en-US"/>
          </a:p>
        </p:txBody>
      </p:sp>
    </p:spTree>
    <p:extLst>
      <p:ext uri="{BB962C8B-B14F-4D97-AF65-F5344CB8AC3E}">
        <p14:creationId xmlns:p14="http://schemas.microsoft.com/office/powerpoint/2010/main" val="1141220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下面来讲一下我们训练过程中用到的算法</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15</a:t>
            </a:fld>
            <a:endParaRPr lang="zh-CN" altLang="en-US"/>
          </a:p>
        </p:txBody>
      </p:sp>
    </p:spTree>
    <p:extLst>
      <p:ext uri="{BB962C8B-B14F-4D97-AF65-F5344CB8AC3E}">
        <p14:creationId xmlns:p14="http://schemas.microsoft.com/office/powerpoint/2010/main" val="4275047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首先是随即森林。上面是它的结构图，我们首先通过</a:t>
            </a:r>
            <a:r>
              <a:rPr lang="en-US" altLang="zh-CN" dirty="0" smtClean="0"/>
              <a:t>bootstrap</a:t>
            </a:r>
            <a:r>
              <a:rPr lang="zh-CN" altLang="en-US" dirty="0" smtClean="0"/>
              <a:t>采样抽样出和原始训练集同样数目的样本，此外我们还需要对于特征进行抽样，对抽样完成的数据集建立一个决策树。重复这个过程多次，最终在分类时对所有决策树的结果进行投票</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16</a:t>
            </a:fld>
            <a:endParaRPr lang="zh-CN" altLang="en-US"/>
          </a:p>
        </p:txBody>
      </p:sp>
    </p:spTree>
    <p:extLst>
      <p:ext uri="{BB962C8B-B14F-4D97-AF65-F5344CB8AC3E}">
        <p14:creationId xmlns:p14="http://schemas.microsoft.com/office/powerpoint/2010/main" val="170815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GBDT</a:t>
            </a:r>
            <a:r>
              <a:rPr lang="zh-CN" altLang="en-US" dirty="0" smtClean="0"/>
              <a:t>是一种比较有代表性的</a:t>
            </a:r>
            <a:r>
              <a:rPr lang="en-US" altLang="zh-CN" dirty="0" smtClean="0"/>
              <a:t>boosting</a:t>
            </a:r>
            <a:r>
              <a:rPr lang="zh-CN" altLang="en-US" dirty="0" smtClean="0"/>
              <a:t>方法，它通过决策树来拟合训练过程中的伪残差，通过累加多棵树的结果来达到减小偏差的目的。</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17</a:t>
            </a:fld>
            <a:endParaRPr lang="zh-CN" altLang="en-US"/>
          </a:p>
        </p:txBody>
      </p:sp>
    </p:spTree>
    <p:extLst>
      <p:ext uri="{BB962C8B-B14F-4D97-AF65-F5344CB8AC3E}">
        <p14:creationId xmlns:p14="http://schemas.microsoft.com/office/powerpoint/2010/main" val="3033907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XG boost</a:t>
            </a:r>
            <a:r>
              <a:rPr lang="zh-CN" altLang="en-US" dirty="0" smtClean="0"/>
              <a:t>的算法流程和</a:t>
            </a:r>
            <a:r>
              <a:rPr lang="en-US" altLang="zh-CN" dirty="0" smtClean="0"/>
              <a:t>GBDT</a:t>
            </a:r>
            <a:r>
              <a:rPr lang="zh-CN" altLang="en-US" dirty="0" smtClean="0"/>
              <a:t>比较像，但是它使用了二阶导数信息，比如这里的</a:t>
            </a:r>
            <a:r>
              <a:rPr lang="en-US" altLang="zh-CN" dirty="0" smtClean="0"/>
              <a:t>hi</a:t>
            </a:r>
            <a:r>
              <a:rPr lang="zh-CN" altLang="en-US" dirty="0" smtClean="0"/>
              <a:t>就是对伪残差求二阶偏导。</a:t>
            </a:r>
            <a:endParaRPr lang="en-US" altLang="zh-CN" dirty="0" smtClean="0"/>
          </a:p>
          <a:p>
            <a:r>
              <a:rPr lang="zh-CN" altLang="en-US" dirty="0" smtClean="0"/>
              <a:t>此外，它对参数加了正则项，能降低模型过拟合的风险。</a:t>
            </a:r>
            <a:endParaRPr lang="en-US" altLang="zh-CN" dirty="0" smtClean="0"/>
          </a:p>
          <a:p>
            <a:r>
              <a:rPr lang="zh-CN" altLang="en-US" dirty="0" smtClean="0"/>
              <a:t>因此，它的表现很好，在</a:t>
            </a:r>
            <a:r>
              <a:rPr lang="en-US" altLang="zh-CN" dirty="0" err="1" smtClean="0"/>
              <a:t>kaggle</a:t>
            </a:r>
            <a:r>
              <a:rPr lang="zh-CN" altLang="en-US" dirty="0" smtClean="0"/>
              <a:t>比赛里很常用</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18</a:t>
            </a:fld>
            <a:endParaRPr lang="zh-CN" altLang="en-US"/>
          </a:p>
        </p:txBody>
      </p:sp>
    </p:spTree>
    <p:extLst>
      <p:ext uri="{BB962C8B-B14F-4D97-AF65-F5344CB8AC3E}">
        <p14:creationId xmlns:p14="http://schemas.microsoft.com/office/powerpoint/2010/main" val="1725362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Stacking</a:t>
            </a:r>
            <a:r>
              <a:rPr lang="zh-CN" altLang="en-US" dirty="0" smtClean="0"/>
              <a:t>是</a:t>
            </a:r>
            <a:r>
              <a:rPr lang="en-US" altLang="zh-CN" dirty="0" err="1" smtClean="0"/>
              <a:t>kaggle</a:t>
            </a:r>
            <a:r>
              <a:rPr lang="zh-CN" altLang="en-US" dirty="0" smtClean="0"/>
              <a:t>比赛里最常用的集成方法之一，它的思想就是利用交叉验证得到第一层模型的输出并将这些输出作为特征来训练第二层分类器。</a:t>
            </a:r>
            <a:endParaRPr lang="en-US" altLang="zh-CN" dirty="0" smtClean="0"/>
          </a:p>
          <a:p>
            <a:r>
              <a:rPr lang="zh-CN" altLang="en-US" dirty="0" smtClean="0"/>
              <a:t>上面是我们自己画的流程图</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19</a:t>
            </a:fld>
            <a:endParaRPr lang="zh-CN" altLang="en-US"/>
          </a:p>
        </p:txBody>
      </p:sp>
    </p:spTree>
    <p:extLst>
      <p:ext uri="{BB962C8B-B14F-4D97-AF65-F5344CB8AC3E}">
        <p14:creationId xmlns:p14="http://schemas.microsoft.com/office/powerpoint/2010/main" val="238369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最后，是我们针对这个问题提出的一个新的算法。从前面的分析我们可以看出，模型很难很容易将</a:t>
            </a:r>
            <a:r>
              <a:rPr lang="en-US" altLang="zh-CN" dirty="0" smtClean="0"/>
              <a:t>0</a:t>
            </a:r>
            <a:r>
              <a:rPr lang="zh-CN" altLang="en-US" dirty="0" smtClean="0"/>
              <a:t>错分为</a:t>
            </a:r>
            <a:r>
              <a:rPr lang="en-US" altLang="zh-CN" dirty="0" smtClean="0"/>
              <a:t>1.</a:t>
            </a:r>
          </a:p>
          <a:p>
            <a:r>
              <a:rPr lang="zh-CN" altLang="en-US" dirty="0" smtClean="0"/>
              <a:t>因此，我们单独训练了一个二分类模型</a:t>
            </a:r>
            <a:r>
              <a:rPr lang="en-US" altLang="zh-CN" dirty="0" smtClean="0"/>
              <a:t>M2</a:t>
            </a:r>
            <a:r>
              <a:rPr lang="zh-CN" altLang="en-US" dirty="0" smtClean="0"/>
              <a:t>来预测</a:t>
            </a:r>
            <a:r>
              <a:rPr lang="en-US" altLang="zh-CN" dirty="0" smtClean="0"/>
              <a:t>label</a:t>
            </a:r>
            <a:r>
              <a:rPr lang="zh-CN" altLang="en-US" dirty="0" smtClean="0"/>
              <a:t>是否为</a:t>
            </a:r>
            <a:r>
              <a:rPr lang="en-US" altLang="zh-CN" dirty="0" smtClean="0"/>
              <a:t>0</a:t>
            </a:r>
          </a:p>
          <a:p>
            <a:r>
              <a:rPr lang="zh-CN" altLang="en-US" dirty="0" smtClean="0"/>
              <a:t>此外，我们还训练了四分类模型</a:t>
            </a:r>
            <a:r>
              <a:rPr lang="en-US" altLang="zh-CN" dirty="0" smtClean="0"/>
              <a:t>M1</a:t>
            </a:r>
            <a:r>
              <a:rPr lang="zh-CN" altLang="en-US" dirty="0" smtClean="0"/>
              <a:t>和三分类模型</a:t>
            </a:r>
            <a:r>
              <a:rPr lang="en-US" altLang="zh-CN" dirty="0" smtClean="0"/>
              <a:t>M3.</a:t>
            </a:r>
          </a:p>
          <a:p>
            <a:r>
              <a:rPr lang="zh-CN" altLang="en-US" dirty="0" smtClean="0"/>
              <a:t>具体的流程是这样，如果</a:t>
            </a:r>
            <a:r>
              <a:rPr lang="en-US" altLang="zh-CN" dirty="0" smtClean="0"/>
              <a:t>M1</a:t>
            </a:r>
            <a:r>
              <a:rPr lang="zh-CN" altLang="en-US" dirty="0" smtClean="0"/>
              <a:t>和</a:t>
            </a:r>
            <a:r>
              <a:rPr lang="en-US" altLang="zh-CN" dirty="0" smtClean="0"/>
              <a:t>M2</a:t>
            </a:r>
            <a:r>
              <a:rPr lang="zh-CN" altLang="en-US" dirty="0" smtClean="0"/>
              <a:t>都预测为</a:t>
            </a:r>
            <a:r>
              <a:rPr lang="en-US" altLang="zh-CN" dirty="0" smtClean="0"/>
              <a:t>0</a:t>
            </a:r>
            <a:r>
              <a:rPr lang="zh-CN" altLang="en-US" dirty="0" smtClean="0"/>
              <a:t>，那就是</a:t>
            </a:r>
            <a:r>
              <a:rPr lang="en-US" altLang="zh-CN" dirty="0" smtClean="0"/>
              <a:t>0</a:t>
            </a:r>
          </a:p>
          <a:p>
            <a:r>
              <a:rPr lang="en-US" altLang="zh-CN" dirty="0" smtClean="0"/>
              <a:t>M1</a:t>
            </a:r>
            <a:r>
              <a:rPr lang="zh-CN" altLang="en-US" dirty="0" smtClean="0"/>
              <a:t>和</a:t>
            </a:r>
            <a:r>
              <a:rPr lang="en-US" altLang="zh-CN" dirty="0" smtClean="0"/>
              <a:t>M2</a:t>
            </a:r>
            <a:r>
              <a:rPr lang="zh-CN" altLang="en-US" dirty="0" smtClean="0"/>
              <a:t>都预测不是</a:t>
            </a:r>
            <a:r>
              <a:rPr lang="en-US" altLang="zh-CN" dirty="0" smtClean="0"/>
              <a:t>0</a:t>
            </a:r>
            <a:r>
              <a:rPr lang="zh-CN" altLang="en-US" dirty="0" smtClean="0"/>
              <a:t>，那就用三分类模型</a:t>
            </a:r>
            <a:r>
              <a:rPr lang="en-US" altLang="zh-CN" dirty="0" smtClean="0"/>
              <a:t>M3</a:t>
            </a:r>
            <a:r>
              <a:rPr lang="zh-CN" altLang="en-US" dirty="0" smtClean="0"/>
              <a:t>的预测值</a:t>
            </a:r>
            <a:endParaRPr lang="en-US" altLang="zh-CN" dirty="0" smtClean="0"/>
          </a:p>
          <a:p>
            <a:r>
              <a:rPr lang="en-US" altLang="zh-CN" dirty="0" smtClean="0"/>
              <a:t>M1</a:t>
            </a:r>
            <a:r>
              <a:rPr lang="zh-CN" altLang="en-US" dirty="0" smtClean="0"/>
              <a:t>说是</a:t>
            </a:r>
            <a:r>
              <a:rPr lang="en-US" altLang="zh-CN" dirty="0" smtClean="0"/>
              <a:t>0</a:t>
            </a:r>
            <a:r>
              <a:rPr lang="zh-CN" altLang="en-US" dirty="0" smtClean="0"/>
              <a:t>，</a:t>
            </a:r>
            <a:r>
              <a:rPr lang="en-US" altLang="zh-CN" dirty="0" smtClean="0"/>
              <a:t>M2</a:t>
            </a:r>
            <a:r>
              <a:rPr lang="zh-CN" altLang="en-US" dirty="0" smtClean="0"/>
              <a:t>说不是</a:t>
            </a:r>
            <a:r>
              <a:rPr lang="en-US" altLang="zh-CN" dirty="0" smtClean="0"/>
              <a:t>0</a:t>
            </a:r>
            <a:r>
              <a:rPr lang="zh-CN" altLang="en-US" dirty="0" smtClean="0"/>
              <a:t>，那就用</a:t>
            </a:r>
            <a:r>
              <a:rPr lang="en-US" altLang="zh-CN" dirty="0" smtClean="0"/>
              <a:t>M1</a:t>
            </a:r>
            <a:r>
              <a:rPr lang="zh-CN" altLang="en-US" dirty="0" smtClean="0"/>
              <a:t>的</a:t>
            </a:r>
            <a:r>
              <a:rPr lang="en-US" altLang="zh-CN" dirty="0" smtClean="0"/>
              <a:t>1</a:t>
            </a:r>
            <a:r>
              <a:rPr lang="zh-CN" altLang="en-US" dirty="0" smtClean="0"/>
              <a:t>取值</a:t>
            </a:r>
            <a:r>
              <a:rPr lang="en-US" altLang="zh-CN" dirty="0" smtClean="0"/>
              <a:t>0</a:t>
            </a:r>
          </a:p>
          <a:p>
            <a:r>
              <a:rPr lang="en-US" altLang="zh-CN" dirty="0" smtClean="0"/>
              <a:t>M1</a:t>
            </a:r>
            <a:r>
              <a:rPr lang="zh-CN" altLang="en-US" dirty="0" smtClean="0"/>
              <a:t>说不是</a:t>
            </a:r>
            <a:r>
              <a:rPr lang="en-US" altLang="zh-CN" dirty="0" smtClean="0"/>
              <a:t>0</a:t>
            </a:r>
            <a:r>
              <a:rPr lang="zh-CN" altLang="en-US" dirty="0" smtClean="0"/>
              <a:t>，</a:t>
            </a:r>
            <a:r>
              <a:rPr lang="en-US" altLang="zh-CN" dirty="0" smtClean="0"/>
              <a:t>M2</a:t>
            </a:r>
            <a:r>
              <a:rPr lang="zh-CN" altLang="en-US" dirty="0" smtClean="0"/>
              <a:t>说是</a:t>
            </a:r>
            <a:r>
              <a:rPr lang="en-US" altLang="zh-CN" dirty="0" smtClean="0"/>
              <a:t>0.</a:t>
            </a:r>
            <a:r>
              <a:rPr lang="zh-CN" altLang="en-US" dirty="0" smtClean="0"/>
              <a:t>若</a:t>
            </a:r>
            <a:r>
              <a:rPr lang="en-US" altLang="zh-CN" dirty="0" smtClean="0"/>
              <a:t>M1</a:t>
            </a:r>
            <a:r>
              <a:rPr lang="zh-CN" altLang="en-US" dirty="0" smtClean="0"/>
              <a:t>说是</a:t>
            </a:r>
            <a:r>
              <a:rPr lang="en-US" altLang="zh-CN" dirty="0" smtClean="0"/>
              <a:t>1</a:t>
            </a:r>
            <a:r>
              <a:rPr lang="zh-CN" altLang="en-US" dirty="0" smtClean="0"/>
              <a:t>，那就仍预测为</a:t>
            </a:r>
            <a:r>
              <a:rPr lang="en-US" altLang="zh-CN" dirty="0" smtClean="0"/>
              <a:t>0</a:t>
            </a:r>
            <a:r>
              <a:rPr lang="zh-CN" altLang="en-US" dirty="0" smtClean="0"/>
              <a:t>，否则用</a:t>
            </a:r>
            <a:r>
              <a:rPr lang="en-US" altLang="zh-CN" dirty="0" smtClean="0"/>
              <a:t>M1</a:t>
            </a:r>
            <a:r>
              <a:rPr lang="zh-CN" altLang="en-US" dirty="0" smtClean="0"/>
              <a:t>的取值</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20</a:t>
            </a:fld>
            <a:endParaRPr lang="zh-CN" altLang="en-US"/>
          </a:p>
        </p:txBody>
      </p:sp>
    </p:spTree>
    <p:extLst>
      <p:ext uri="{BB962C8B-B14F-4D97-AF65-F5344CB8AC3E}">
        <p14:creationId xmlns:p14="http://schemas.microsoft.com/office/powerpoint/2010/main" val="4141299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接着，来看我们的实验部分</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21</a:t>
            </a:fld>
            <a:endParaRPr lang="zh-CN" altLang="en-US"/>
          </a:p>
        </p:txBody>
      </p:sp>
    </p:spTree>
    <p:extLst>
      <p:ext uri="{BB962C8B-B14F-4D97-AF65-F5344CB8AC3E}">
        <p14:creationId xmlns:p14="http://schemas.microsoft.com/office/powerpoint/2010/main" val="393172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基于以上的原因，我们提出了我们的人工智能系统。</a:t>
            </a:r>
            <a:endParaRPr lang="en-US" altLang="zh-CN" dirty="0" smtClean="0"/>
          </a:p>
          <a:p>
            <a:r>
              <a:rPr lang="zh-CN" altLang="en-US" dirty="0" smtClean="0"/>
              <a:t>它主要有以下三个目标：</a:t>
            </a:r>
            <a:endParaRPr lang="en-US" altLang="zh-CN" dirty="0" smtClean="0"/>
          </a:p>
          <a:p>
            <a:r>
              <a:rPr lang="zh-CN" altLang="en-US" dirty="0" smtClean="0"/>
              <a:t>第一、帮助学生找到他能被录取的学校</a:t>
            </a:r>
            <a:endParaRPr lang="en-US" altLang="zh-CN" dirty="0" smtClean="0"/>
          </a:p>
          <a:p>
            <a:r>
              <a:rPr lang="zh-CN" altLang="en-US" dirty="0" smtClean="0"/>
              <a:t>第二、帮助高校快速地找到潜在的符合要求的学生</a:t>
            </a:r>
            <a:endParaRPr lang="en-US" altLang="zh-CN" dirty="0" smtClean="0"/>
          </a:p>
          <a:p>
            <a:r>
              <a:rPr lang="zh-CN" altLang="en-US" dirty="0" smtClean="0"/>
              <a:t>第三、辅助高校做决策尽量减少招生录取过程中的主观因素</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4</a:t>
            </a:fld>
            <a:endParaRPr lang="zh-CN" altLang="en-US"/>
          </a:p>
        </p:txBody>
      </p:sp>
    </p:spTree>
    <p:extLst>
      <p:ext uri="{BB962C8B-B14F-4D97-AF65-F5344CB8AC3E}">
        <p14:creationId xmlns:p14="http://schemas.microsoft.com/office/powerpoint/2010/main" val="133259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我们使用的实验平台是有方</a:t>
            </a:r>
            <a:r>
              <a:rPr lang="en-US" altLang="zh-CN" dirty="0" smtClean="0"/>
              <a:t>AI</a:t>
            </a:r>
            <a:r>
              <a:rPr lang="zh-CN" altLang="en-US" dirty="0" smtClean="0"/>
              <a:t>云</a:t>
            </a:r>
            <a:endParaRPr lang="en-US" altLang="zh-CN" dirty="0" smtClean="0"/>
          </a:p>
          <a:p>
            <a:r>
              <a:rPr lang="zh-CN" altLang="en-US" dirty="0" smtClean="0"/>
              <a:t>使用的科学计算库是</a:t>
            </a:r>
            <a:r>
              <a:rPr lang="en-US" altLang="zh-CN" dirty="0" err="1" smtClean="0"/>
              <a:t>Numpy</a:t>
            </a:r>
            <a:r>
              <a:rPr lang="zh-CN" altLang="en-US" dirty="0" smtClean="0"/>
              <a:t>和</a:t>
            </a:r>
            <a:r>
              <a:rPr lang="en-US" altLang="zh-CN" dirty="0" err="1" smtClean="0"/>
              <a:t>scipy</a:t>
            </a:r>
            <a:endParaRPr lang="en-US" altLang="zh-CN" dirty="0" smtClean="0"/>
          </a:p>
          <a:p>
            <a:r>
              <a:rPr lang="zh-CN" altLang="en-US" dirty="0" smtClean="0"/>
              <a:t>用来做数据分析的库主要是</a:t>
            </a:r>
            <a:r>
              <a:rPr lang="en-US" altLang="zh-CN" dirty="0" smtClean="0"/>
              <a:t>pandas</a:t>
            </a:r>
          </a:p>
          <a:p>
            <a:r>
              <a:rPr lang="en-US" altLang="zh-CN" dirty="0" err="1" smtClean="0"/>
              <a:t>Seaborn</a:t>
            </a:r>
            <a:r>
              <a:rPr lang="zh-CN" altLang="en-US" dirty="0" smtClean="0"/>
              <a:t>和</a:t>
            </a:r>
            <a:r>
              <a:rPr lang="en-US" altLang="zh-CN" dirty="0" err="1" smtClean="0"/>
              <a:t>matplotlib</a:t>
            </a:r>
            <a:r>
              <a:rPr lang="zh-CN" altLang="en-US" dirty="0" smtClean="0"/>
              <a:t>用来做可视化</a:t>
            </a:r>
            <a:endParaRPr lang="en-US" altLang="zh-CN" dirty="0" smtClean="0"/>
          </a:p>
          <a:p>
            <a:r>
              <a:rPr lang="en-US" altLang="zh-CN" dirty="0" err="1" smtClean="0"/>
              <a:t>Sklearn</a:t>
            </a:r>
            <a:r>
              <a:rPr lang="zh-CN" altLang="en-US" dirty="0" smtClean="0"/>
              <a:t>和</a:t>
            </a:r>
            <a:r>
              <a:rPr lang="en-US" altLang="zh-CN" dirty="0" err="1" smtClean="0"/>
              <a:t>xgboost</a:t>
            </a:r>
            <a:r>
              <a:rPr lang="zh-CN" altLang="en-US" dirty="0" smtClean="0"/>
              <a:t>用来建模</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22</a:t>
            </a:fld>
            <a:endParaRPr lang="zh-CN" altLang="en-US"/>
          </a:p>
        </p:txBody>
      </p:sp>
    </p:spTree>
    <p:extLst>
      <p:ext uri="{BB962C8B-B14F-4D97-AF65-F5344CB8AC3E}">
        <p14:creationId xmlns:p14="http://schemas.microsoft.com/office/powerpoint/2010/main" val="1453537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因为我们不知道测试集的</a:t>
            </a:r>
            <a:r>
              <a:rPr lang="en-US" altLang="zh-CN" dirty="0" smtClean="0"/>
              <a:t>label</a:t>
            </a:r>
            <a:r>
              <a:rPr lang="zh-CN" altLang="en-US" dirty="0" smtClean="0"/>
              <a:t>，所以我们用</a:t>
            </a:r>
            <a:r>
              <a:rPr lang="en-US" altLang="zh-CN" dirty="0" smtClean="0"/>
              <a:t>10</a:t>
            </a:r>
            <a:r>
              <a:rPr lang="zh-CN" altLang="en-US" dirty="0" smtClean="0"/>
              <a:t>折交叉验证的平均</a:t>
            </a:r>
            <a:r>
              <a:rPr lang="en-US" altLang="zh-CN" dirty="0" smtClean="0"/>
              <a:t>accuracy</a:t>
            </a:r>
            <a:r>
              <a:rPr lang="zh-CN" altLang="en-US" dirty="0" smtClean="0"/>
              <a:t>来替代。</a:t>
            </a:r>
            <a:endParaRPr lang="en-US" altLang="zh-CN" dirty="0" smtClean="0"/>
          </a:p>
          <a:p>
            <a:r>
              <a:rPr lang="zh-CN" altLang="en-US" dirty="0" smtClean="0"/>
              <a:t>从这个混淆矩阵可以看出，我们模型的精度在交叉验证集上达到了</a:t>
            </a:r>
            <a:r>
              <a:rPr lang="en-US" altLang="zh-CN" dirty="0" smtClean="0"/>
              <a:t>89.3%</a:t>
            </a:r>
            <a:r>
              <a:rPr lang="zh-CN" altLang="en-US" dirty="0" smtClean="0"/>
              <a:t>的精度</a:t>
            </a:r>
            <a:endParaRPr lang="en-US" altLang="zh-CN" dirty="0" smtClean="0"/>
          </a:p>
          <a:p>
            <a:r>
              <a:rPr lang="zh-CN" altLang="en-US" dirty="0" smtClean="0"/>
              <a:t>此外，对于第二类和第三类我们分得很准，因为只有一个样本被分错</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23</a:t>
            </a:fld>
            <a:endParaRPr lang="zh-CN" altLang="en-US"/>
          </a:p>
        </p:txBody>
      </p:sp>
    </p:spTree>
    <p:extLst>
      <p:ext uri="{BB962C8B-B14F-4D97-AF65-F5344CB8AC3E}">
        <p14:creationId xmlns:p14="http://schemas.microsoft.com/office/powerpoint/2010/main" val="446343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最后，我们来做一个总结</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24</a:t>
            </a:fld>
            <a:endParaRPr lang="zh-CN" altLang="en-US"/>
          </a:p>
        </p:txBody>
      </p:sp>
    </p:spTree>
    <p:extLst>
      <p:ext uri="{BB962C8B-B14F-4D97-AF65-F5344CB8AC3E}">
        <p14:creationId xmlns:p14="http://schemas.microsoft.com/office/powerpoint/2010/main" val="1815691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先说一下我们的贡献，主要分为两点：</a:t>
            </a:r>
            <a:endParaRPr lang="en-US" altLang="zh-CN" dirty="0" smtClean="0"/>
          </a:p>
          <a:p>
            <a:r>
              <a:rPr lang="zh-CN" altLang="en-US" dirty="0" smtClean="0"/>
              <a:t>第一，我们针对这个具体的问题，建立了一种新的</a:t>
            </a:r>
            <a:r>
              <a:rPr lang="en-US" altLang="zh-CN" dirty="0" smtClean="0"/>
              <a:t>ensemble</a:t>
            </a:r>
            <a:r>
              <a:rPr lang="zh-CN" altLang="en-US" dirty="0" smtClean="0"/>
              <a:t>方法，而且效果很好</a:t>
            </a:r>
            <a:endParaRPr lang="en-US" altLang="zh-CN" dirty="0" smtClean="0"/>
          </a:p>
          <a:p>
            <a:r>
              <a:rPr lang="zh-CN" altLang="en-US" dirty="0" smtClean="0"/>
              <a:t>第二，我们做了大量数据分析来充分了解这个数据</a:t>
            </a:r>
            <a:endParaRPr lang="en-US" altLang="zh-CN" dirty="0" smtClean="0"/>
          </a:p>
          <a:p>
            <a:r>
              <a:rPr lang="zh-CN" altLang="en-US" dirty="0" smtClean="0"/>
              <a:t>最后，来说一下我们工作的意义，针对使用对象不同，也可以分为两点：</a:t>
            </a:r>
            <a:endParaRPr lang="en-US" altLang="zh-CN" dirty="0" smtClean="0"/>
          </a:p>
          <a:p>
            <a:r>
              <a:rPr lang="zh-CN" altLang="en-US" dirty="0" smtClean="0"/>
              <a:t>对于高校来说，他们使用该系统辅助招生能显著降低人力物力成本，实现一定程度上的自动化和智能化</a:t>
            </a:r>
            <a:endParaRPr lang="en-US" altLang="zh-CN" dirty="0" smtClean="0"/>
          </a:p>
          <a:p>
            <a:r>
              <a:rPr lang="zh-CN" altLang="en-US" dirty="0" smtClean="0"/>
              <a:t>对于学生来说，有了这个系统，他们能够很轻松地预测自己能上哪些学校，降低试错成本</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25</a:t>
            </a:fld>
            <a:endParaRPr lang="zh-CN" altLang="en-US"/>
          </a:p>
        </p:txBody>
      </p:sp>
    </p:spTree>
    <p:extLst>
      <p:ext uri="{BB962C8B-B14F-4D97-AF65-F5344CB8AC3E}">
        <p14:creationId xmlns:p14="http://schemas.microsoft.com/office/powerpoint/2010/main" val="228822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77503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首先我们来总体看一下这个数据，它一共有</a:t>
            </a:r>
            <a:r>
              <a:rPr lang="en-US" altLang="zh-CN" dirty="0" smtClean="0"/>
              <a:t>900</a:t>
            </a:r>
            <a:r>
              <a:rPr lang="zh-CN" altLang="en-US" dirty="0" smtClean="0"/>
              <a:t>条训练样本和</a:t>
            </a:r>
            <a:r>
              <a:rPr lang="en-US" altLang="zh-CN" dirty="0" smtClean="0"/>
              <a:t>15</a:t>
            </a:r>
            <a:r>
              <a:rPr lang="zh-CN" altLang="en-US" dirty="0" smtClean="0"/>
              <a:t>个特征</a:t>
            </a:r>
            <a:endParaRPr lang="en-US" altLang="zh-CN" dirty="0" smtClean="0"/>
          </a:p>
          <a:p>
            <a:r>
              <a:rPr lang="zh-CN" altLang="en-US" dirty="0" smtClean="0"/>
              <a:t>这个是它前</a:t>
            </a:r>
            <a:r>
              <a:rPr lang="en-US" altLang="zh-CN" dirty="0" smtClean="0"/>
              <a:t>5</a:t>
            </a:r>
            <a:r>
              <a:rPr lang="zh-CN" altLang="en-US" dirty="0" smtClean="0"/>
              <a:t>个样本的特征以及</a:t>
            </a:r>
            <a:r>
              <a:rPr lang="en-US" altLang="zh-CN" dirty="0" smtClean="0"/>
              <a:t>label</a:t>
            </a:r>
            <a:r>
              <a:rPr lang="zh-CN" altLang="en-US" dirty="0" smtClean="0"/>
              <a:t>的取值情况</a:t>
            </a:r>
            <a:endParaRPr lang="en-US" altLang="zh-CN" dirty="0" smtClean="0"/>
          </a:p>
          <a:p>
            <a:r>
              <a:rPr lang="zh-CN" altLang="en-US" dirty="0" smtClean="0"/>
              <a:t>其中</a:t>
            </a:r>
            <a:r>
              <a:rPr lang="en-US" altLang="zh-CN" dirty="0" smtClean="0"/>
              <a:t>0</a:t>
            </a:r>
            <a:r>
              <a:rPr lang="zh-CN" altLang="en-US" dirty="0" smtClean="0"/>
              <a:t>这一列是序号对申请结果没有影响，因此在实际建模过程中我们会删除这一列</a:t>
            </a:r>
            <a:endParaRPr lang="en-US" altLang="zh-CN" dirty="0" smtClean="0"/>
          </a:p>
          <a:p>
            <a:r>
              <a:rPr lang="zh-CN" altLang="en-US" dirty="0" smtClean="0"/>
              <a:t>因为特征数目以及数据量都比较少，所以我们对每个特征都进行了详细的分析，但是这里时间有限，因此接下来我们会着重分析一些较重要的步骤。</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6</a:t>
            </a:fld>
            <a:endParaRPr lang="zh-CN" altLang="en-US"/>
          </a:p>
        </p:txBody>
      </p:sp>
    </p:spTree>
    <p:extLst>
      <p:ext uri="{BB962C8B-B14F-4D97-AF65-F5344CB8AC3E}">
        <p14:creationId xmlns:p14="http://schemas.microsoft.com/office/powerpoint/2010/main" val="109587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既然是分类问题，我们首先要判断以下这个数据的标签是否均衡，如果是不均衡数据我们就需要使用一些其他的</a:t>
            </a:r>
            <a:r>
              <a:rPr lang="en-US" altLang="zh-CN" dirty="0" smtClean="0"/>
              <a:t>trick</a:t>
            </a:r>
            <a:r>
              <a:rPr lang="zh-CN" altLang="en-US" dirty="0" smtClean="0"/>
              <a:t>来解决这个问题。</a:t>
            </a:r>
            <a:endParaRPr lang="en-US" altLang="zh-CN" dirty="0" smtClean="0"/>
          </a:p>
          <a:p>
            <a:r>
              <a:rPr lang="zh-CN" altLang="en-US" dirty="0" smtClean="0"/>
              <a:t>从上面的分析图可以看到，四个类虽然取值个数有差异但还是相对均衡的，因此我们可以使用常规的算法来解决这个问题。</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7</a:t>
            </a:fld>
            <a:endParaRPr lang="zh-CN" altLang="en-US"/>
          </a:p>
        </p:txBody>
      </p:sp>
    </p:spTree>
    <p:extLst>
      <p:ext uri="{BB962C8B-B14F-4D97-AF65-F5344CB8AC3E}">
        <p14:creationId xmlns:p14="http://schemas.microsoft.com/office/powerpoint/2010/main" val="304627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另外，我们还需要对特征进行分类。比如我们在训练线性模型时，如果不对类别型特征做</a:t>
            </a:r>
            <a:r>
              <a:rPr lang="en-US" altLang="zh-CN" dirty="0" err="1" smtClean="0"/>
              <a:t>onehot</a:t>
            </a:r>
            <a:r>
              <a:rPr lang="zh-CN" altLang="en-US" dirty="0" smtClean="0"/>
              <a:t>编码的话，这样的模型效果就会特别差。</a:t>
            </a:r>
            <a:endParaRPr lang="en-US" altLang="zh-CN" dirty="0" smtClean="0"/>
          </a:p>
          <a:p>
            <a:r>
              <a:rPr lang="zh-CN" altLang="en-US" dirty="0" smtClean="0"/>
              <a:t>因此，我们需要选出那些类别型特征，如果类别型特征之间没有明显的大小顺序关系，则需要对特征进行编码。</a:t>
            </a:r>
            <a:endParaRPr lang="en-US" altLang="zh-CN" dirty="0" smtClean="0"/>
          </a:p>
          <a:p>
            <a:r>
              <a:rPr lang="zh-CN" altLang="en-US" dirty="0" smtClean="0"/>
              <a:t>这里的</a:t>
            </a:r>
            <a:r>
              <a:rPr lang="en-US" altLang="zh-CN" dirty="0" smtClean="0"/>
              <a:t>Degree application</a:t>
            </a:r>
            <a:r>
              <a:rPr lang="zh-CN" altLang="en-US" dirty="0" smtClean="0"/>
              <a:t>是没有次序的需要</a:t>
            </a:r>
            <a:r>
              <a:rPr lang="en-US" altLang="zh-CN" dirty="0" err="1" smtClean="0"/>
              <a:t>onehot</a:t>
            </a:r>
            <a:endParaRPr lang="en-US" altLang="zh-CN" dirty="0" smtClean="0"/>
          </a:p>
          <a:p>
            <a:r>
              <a:rPr lang="en-US" altLang="zh-CN" dirty="0" smtClean="0"/>
              <a:t>Education</a:t>
            </a:r>
            <a:r>
              <a:rPr lang="zh-CN" altLang="en-US" dirty="0" smtClean="0"/>
              <a:t>不同的大小代表了学校的好坏，可以做交叉验证看泛化误差来决定要不要做特征编码</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8</a:t>
            </a:fld>
            <a:endParaRPr lang="zh-CN" altLang="en-US"/>
          </a:p>
        </p:txBody>
      </p:sp>
    </p:spTree>
    <p:extLst>
      <p:ext uri="{BB962C8B-B14F-4D97-AF65-F5344CB8AC3E}">
        <p14:creationId xmlns:p14="http://schemas.microsoft.com/office/powerpoint/2010/main" val="296258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接着，我们还对特征以及</a:t>
            </a:r>
            <a:r>
              <a:rPr lang="en-US" altLang="zh-CN" dirty="0" smtClean="0"/>
              <a:t>label</a:t>
            </a:r>
            <a:r>
              <a:rPr lang="zh-CN" altLang="en-US" dirty="0" smtClean="0"/>
              <a:t>之间的相关性做了分析。从上面的热力图，我们可以看到，雅思、好的实习以及研究经历和最终结果的相关性都超过了</a:t>
            </a:r>
            <a:r>
              <a:rPr lang="en-US" altLang="zh-CN" dirty="0" smtClean="0"/>
              <a:t>0.7</a:t>
            </a:r>
            <a:r>
              <a:rPr lang="zh-CN" altLang="en-US" dirty="0" smtClean="0"/>
              <a:t>，说明他们都有着巨大的影响。</a:t>
            </a:r>
            <a:endParaRPr lang="en-US" altLang="zh-CN" dirty="0" smtClean="0"/>
          </a:p>
          <a:p>
            <a:r>
              <a:rPr lang="zh-CN" altLang="en-US" dirty="0" smtClean="0"/>
              <a:t>此外，我们还能发现一个学生的好的实习情况和他的雅思成绩以及相关经历是成正相关的</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9</a:t>
            </a:fld>
            <a:endParaRPr lang="zh-CN" altLang="en-US"/>
          </a:p>
        </p:txBody>
      </p:sp>
    </p:spTree>
    <p:extLst>
      <p:ext uri="{BB962C8B-B14F-4D97-AF65-F5344CB8AC3E}">
        <p14:creationId xmlns:p14="http://schemas.microsoft.com/office/powerpoint/2010/main" val="3310266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接着，我们来看对于好的实习的分析。可以看到越往右，绿色和紫色的占比就越大，说明它和最终结果之间存在着很强烈的正相关。</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10</a:t>
            </a:fld>
            <a:endParaRPr lang="zh-CN" altLang="en-US"/>
          </a:p>
        </p:txBody>
      </p:sp>
    </p:spTree>
    <p:extLst>
      <p:ext uri="{BB962C8B-B14F-4D97-AF65-F5344CB8AC3E}">
        <p14:creationId xmlns:p14="http://schemas.microsoft.com/office/powerpoint/2010/main" val="3607589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对于学生</a:t>
            </a:r>
            <a:r>
              <a:rPr lang="zh-CN" altLang="en-US" dirty="0" smtClean="0"/>
              <a:t>的研究经历，不同个数对应的我们</a:t>
            </a:r>
            <a:r>
              <a:rPr lang="zh-CN" altLang="en-US" dirty="0" smtClean="0"/>
              <a:t>都求</a:t>
            </a:r>
            <a:r>
              <a:rPr lang="zh-CN" altLang="en-US" dirty="0" smtClean="0"/>
              <a:t>出平均</a:t>
            </a:r>
            <a:r>
              <a:rPr lang="en-US" altLang="zh-CN" dirty="0" smtClean="0"/>
              <a:t>rank</a:t>
            </a:r>
            <a:r>
              <a:rPr lang="zh-CN" altLang="en-US" dirty="0" smtClean="0"/>
              <a:t>数，从上面这张图可以看出</a:t>
            </a:r>
            <a:r>
              <a:rPr lang="zh-CN" altLang="en-US" dirty="0" smtClean="0"/>
              <a:t>，当研究经历数量小于</a:t>
            </a:r>
            <a:r>
              <a:rPr lang="en-US" altLang="zh-CN" dirty="0" smtClean="0"/>
              <a:t>7</a:t>
            </a:r>
            <a:r>
              <a:rPr lang="zh-CN" altLang="en-US" dirty="0" smtClean="0"/>
              <a:t>时，研究经历越多学生</a:t>
            </a:r>
            <a:r>
              <a:rPr lang="zh-CN" altLang="en-US" dirty="0" smtClean="0"/>
              <a:t>申请到的学校就越</a:t>
            </a:r>
            <a:r>
              <a:rPr lang="zh-CN" altLang="en-US" dirty="0" smtClean="0"/>
              <a:t>好。</a:t>
            </a:r>
            <a:endParaRPr lang="en-US" altLang="zh-CN" dirty="0" smtClean="0"/>
          </a:p>
          <a:p>
            <a:r>
              <a:rPr lang="zh-CN" altLang="en-US" dirty="0" smtClean="0"/>
              <a:t>但是大于</a:t>
            </a:r>
            <a:r>
              <a:rPr lang="en-US" altLang="zh-CN" dirty="0" smtClean="0"/>
              <a:t>7</a:t>
            </a:r>
            <a:r>
              <a:rPr lang="zh-CN" altLang="en-US" dirty="0" smtClean="0"/>
              <a:t>后，申请学校的质量反而会降低，这告诉我们再做特征工程时可以添加一列特征判断研究经历个数是否大于</a:t>
            </a:r>
            <a:r>
              <a:rPr lang="en-US" altLang="zh-CN" dirty="0" smtClean="0"/>
              <a:t>7</a:t>
            </a:r>
            <a:r>
              <a:rPr lang="zh-CN" altLang="en-US" dirty="0" smtClean="0"/>
              <a:t>，</a:t>
            </a:r>
            <a:endParaRPr lang="en-US" altLang="zh-CN" dirty="0" smtClean="0"/>
          </a:p>
          <a:p>
            <a:r>
              <a:rPr lang="zh-CN" altLang="en-US" dirty="0" smtClean="0"/>
              <a:t>实际上，在执行了这个操作后模型的性能也的确有提升</a:t>
            </a:r>
            <a:endParaRPr lang="en-US" altLang="zh-CN" dirty="0" smtClean="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11</a:t>
            </a:fld>
            <a:endParaRPr lang="zh-CN" altLang="en-US"/>
          </a:p>
        </p:txBody>
      </p:sp>
    </p:spTree>
    <p:extLst>
      <p:ext uri="{BB962C8B-B14F-4D97-AF65-F5344CB8AC3E}">
        <p14:creationId xmlns:p14="http://schemas.microsoft.com/office/powerpoint/2010/main" val="131484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062630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3276151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323584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2015480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9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33299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40968499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661982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755036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73217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525433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2018/8/10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1418937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2018/8/10</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53813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14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8" name="文本框 47"/>
          <p:cNvSpPr txBox="1"/>
          <p:nvPr/>
        </p:nvSpPr>
        <p:spPr>
          <a:xfrm>
            <a:off x="828536" y="1459128"/>
            <a:ext cx="10328148" cy="707884"/>
          </a:xfrm>
          <a:prstGeom prst="rect">
            <a:avLst/>
          </a:prstGeom>
          <a:noFill/>
        </p:spPr>
        <p:txBody>
          <a:bodyPr wrap="square" lIns="91438" tIns="45719" rIns="91438" bIns="45719" rtlCol="0">
            <a:spAutoFit/>
          </a:bodyPr>
          <a:lstStyle/>
          <a:p>
            <a:pPr algn="ctr">
              <a:lnSpc>
                <a:spcPct val="125000"/>
              </a:lnSpc>
            </a:pPr>
            <a:r>
              <a:rPr lang="en-US" altLang="zh-CN" sz="3200" dirty="0">
                <a:ln w="0"/>
                <a:solidFill>
                  <a:schemeClr val="accent1">
                    <a:lumMod val="50000"/>
                  </a:schemeClr>
                </a:solidFill>
                <a:latin typeface="微软雅黑" panose="020B0503020204020204" pitchFamily="34" charset="-122"/>
              </a:rPr>
              <a:t>Application result </a:t>
            </a:r>
            <a:r>
              <a:rPr lang="en-US" altLang="zh-CN" sz="3200" dirty="0" smtClean="0">
                <a:ln w="0"/>
                <a:solidFill>
                  <a:schemeClr val="accent1">
                    <a:lumMod val="50000"/>
                  </a:schemeClr>
                </a:solidFill>
                <a:latin typeface="微软雅黑" panose="020B0503020204020204" pitchFamily="34" charset="-122"/>
              </a:rPr>
              <a:t>prediction</a:t>
            </a:r>
            <a:endParaRPr lang="en-US" altLang="zh-CN" sz="2800" dirty="0">
              <a:ln w="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5" name="文本框 10"/>
          <p:cNvSpPr txBox="1">
            <a:spLocks noChangeArrowheads="1"/>
          </p:cNvSpPr>
          <p:nvPr/>
        </p:nvSpPr>
        <p:spPr bwMode="auto">
          <a:xfrm>
            <a:off x="3750170" y="3845816"/>
            <a:ext cx="4592455" cy="135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dirty="0" smtClean="0">
                <a:solidFill>
                  <a:srgbClr val="003F78"/>
                </a:solidFill>
                <a:latin typeface="微软雅黑" panose="020B0503020204020204" pitchFamily="34" charset="-122"/>
                <a:ea typeface="微软雅黑" panose="020B0503020204020204" pitchFamily="34" charset="-122"/>
              </a:rPr>
              <a:t>Song </a:t>
            </a:r>
            <a:r>
              <a:rPr lang="en-US" altLang="zh-CN" dirty="0" err="1" smtClean="0">
                <a:solidFill>
                  <a:srgbClr val="003F78"/>
                </a:solidFill>
                <a:latin typeface="微软雅黑" panose="020B0503020204020204" pitchFamily="34" charset="-122"/>
                <a:ea typeface="微软雅黑" panose="020B0503020204020204" pitchFamily="34" charset="-122"/>
              </a:rPr>
              <a:t>Junde</a:t>
            </a:r>
            <a:endParaRPr lang="en-US" altLang="zh-CN" dirty="0" smtClean="0">
              <a:solidFill>
                <a:srgbClr val="003F78"/>
              </a:solidFill>
              <a:latin typeface="微软雅黑" panose="020B0503020204020204" pitchFamily="34" charset="-122"/>
              <a:ea typeface="微软雅黑" panose="020B0503020204020204" pitchFamily="34" charset="-122"/>
            </a:endParaRPr>
          </a:p>
          <a:p>
            <a:pPr algn="ctr" eaLnBrk="1" hangingPunct="1">
              <a:lnSpc>
                <a:spcPct val="150000"/>
              </a:lnSpc>
            </a:pPr>
            <a:r>
              <a:rPr lang="en-US" altLang="zh-CN" dirty="0" smtClean="0">
                <a:solidFill>
                  <a:srgbClr val="003F78"/>
                </a:solidFill>
                <a:latin typeface="微软雅黑" panose="020B0503020204020204" pitchFamily="34" charset="-122"/>
                <a:ea typeface="微软雅黑" panose="020B0503020204020204" pitchFamily="34" charset="-122"/>
              </a:rPr>
              <a:t>Shi </a:t>
            </a:r>
            <a:r>
              <a:rPr lang="en-US" altLang="zh-CN" dirty="0" err="1" smtClean="0">
                <a:solidFill>
                  <a:srgbClr val="003F78"/>
                </a:solidFill>
                <a:latin typeface="微软雅黑" panose="020B0503020204020204" pitchFamily="34" charset="-122"/>
                <a:ea typeface="微软雅黑" panose="020B0503020204020204" pitchFamily="34" charset="-122"/>
              </a:rPr>
              <a:t>Kunhao</a:t>
            </a:r>
            <a:endParaRPr lang="en-US" altLang="zh-CN" dirty="0" smtClean="0">
              <a:solidFill>
                <a:srgbClr val="003F78"/>
              </a:solidFill>
              <a:latin typeface="微软雅黑" panose="020B0503020204020204" pitchFamily="34" charset="-122"/>
              <a:ea typeface="微软雅黑" panose="020B0503020204020204" pitchFamily="34" charset="-122"/>
            </a:endParaRPr>
          </a:p>
          <a:p>
            <a:pPr algn="ctr" eaLnBrk="1" hangingPunct="1">
              <a:lnSpc>
                <a:spcPct val="150000"/>
              </a:lnSpc>
            </a:pPr>
            <a:r>
              <a:rPr lang="en-US" altLang="zh-CN" dirty="0" smtClean="0">
                <a:solidFill>
                  <a:srgbClr val="003F78"/>
                </a:solidFill>
                <a:latin typeface="微软雅黑" panose="020B0503020204020204" pitchFamily="34" charset="-122"/>
                <a:ea typeface="微软雅黑" panose="020B0503020204020204" pitchFamily="34" charset="-122"/>
              </a:rPr>
              <a:t>Feng </a:t>
            </a:r>
            <a:r>
              <a:rPr lang="en-US" altLang="zh-CN" dirty="0" err="1" smtClean="0">
                <a:solidFill>
                  <a:srgbClr val="003F78"/>
                </a:solidFill>
                <a:latin typeface="微软雅黑" panose="020B0503020204020204" pitchFamily="34" charset="-122"/>
                <a:ea typeface="微软雅黑" panose="020B0503020204020204" pitchFamily="34" charset="-122"/>
              </a:rPr>
              <a:t>Zongxian</a:t>
            </a:r>
            <a:endParaRPr lang="en-US" altLang="zh-CN" dirty="0" smtClean="0">
              <a:solidFill>
                <a:srgbClr val="003F78"/>
              </a:solidFill>
              <a:latin typeface="微软雅黑" panose="020B0503020204020204" pitchFamily="34" charset="-122"/>
              <a:ea typeface="微软雅黑" panose="020B0503020204020204" pitchFamily="34" charset="-122"/>
            </a:endParaRPr>
          </a:p>
        </p:txBody>
      </p:sp>
      <p:sp>
        <p:nvSpPr>
          <p:cNvPr id="2" name="矩形 1"/>
          <p:cNvSpPr/>
          <p:nvPr/>
        </p:nvSpPr>
        <p:spPr>
          <a:xfrm>
            <a:off x="9894800" y="6000010"/>
            <a:ext cx="1261884" cy="384721"/>
          </a:xfrm>
          <a:prstGeom prst="rect">
            <a:avLst/>
          </a:prstGeom>
        </p:spPr>
        <p:txBody>
          <a:bodyPr wrap="none">
            <a:spAutoFit/>
          </a:bodyPr>
          <a:lstStyle/>
          <a:p>
            <a:r>
              <a:rPr lang="en-US" altLang="zh-CN" dirty="0" smtClean="0"/>
              <a:t>2018.8.17</a:t>
            </a:r>
            <a:endParaRPr lang="en-US" altLang="zh-CN" dirty="0"/>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849" y="2367858"/>
            <a:ext cx="1911096" cy="127711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684" y="191307"/>
            <a:ext cx="859536" cy="908304"/>
          </a:xfrm>
          <a:prstGeom prst="rect">
            <a:avLst/>
          </a:prstGeom>
        </p:spPr>
      </p:pic>
    </p:spTree>
    <p:extLst>
      <p:ext uri="{BB962C8B-B14F-4D97-AF65-F5344CB8AC3E}">
        <p14:creationId xmlns:p14="http://schemas.microsoft.com/office/powerpoint/2010/main" val="892531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6263758"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2.5 Analysis of distinguished </a:t>
            </a:r>
            <a:r>
              <a:rPr lang="en-US" altLang="zh-CN" sz="2400" b="1" dirty="0">
                <a:solidFill>
                  <a:schemeClr val="tx2"/>
                </a:solidFill>
                <a:latin typeface="微软雅黑" panose="020B0503020204020204" pitchFamily="34" charset="-122"/>
              </a:rPr>
              <a:t>internship</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1957054" y="5575139"/>
            <a:ext cx="8372950" cy="96949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kumimoji="1" lang="en-US" altLang="zh-CN" dirty="0" smtClean="0">
                <a:latin typeface="+mn-ea"/>
              </a:rPr>
              <a:t>Students </a:t>
            </a:r>
            <a:r>
              <a:rPr kumimoji="1" lang="en-US" altLang="zh-CN" dirty="0">
                <a:latin typeface="+mn-ea"/>
              </a:rPr>
              <a:t>with more distinguished Internship are more likely to be admitted by a school with a higher </a:t>
            </a:r>
            <a:r>
              <a:rPr kumimoji="1" lang="en-US" altLang="zh-CN" dirty="0" smtClean="0">
                <a:latin typeface="+mn-ea"/>
              </a:rPr>
              <a:t>rank</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7" name="图片 6" descr="C:\Users\Yiru Chen\Desktop\下载 (2).png"/>
          <p:cNvPicPr/>
          <p:nvPr/>
        </p:nvPicPr>
        <p:blipFill>
          <a:blip r:embed="rId4">
            <a:extLst>
              <a:ext uri="{28A0092B-C50C-407E-A947-70E740481C1C}">
                <a14:useLocalDpi xmlns:a14="http://schemas.microsoft.com/office/drawing/2010/main" val="0"/>
              </a:ext>
            </a:extLst>
          </a:blip>
          <a:srcRect/>
          <a:stretch>
            <a:fillRect/>
          </a:stretch>
        </p:blipFill>
        <p:spPr bwMode="auto">
          <a:xfrm>
            <a:off x="1957054" y="1504095"/>
            <a:ext cx="8110399" cy="3927986"/>
          </a:xfrm>
          <a:prstGeom prst="rect">
            <a:avLst/>
          </a:prstGeom>
          <a:noFill/>
          <a:ln>
            <a:noFill/>
          </a:ln>
        </p:spPr>
      </p:pic>
    </p:spTree>
    <p:extLst>
      <p:ext uri="{BB962C8B-B14F-4D97-AF65-F5344CB8AC3E}">
        <p14:creationId xmlns:p14="http://schemas.microsoft.com/office/powerpoint/2010/main" val="2795441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5778497"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2.6 Analysis </a:t>
            </a:r>
            <a:r>
              <a:rPr lang="en-US" altLang="zh-CN" sz="2400" b="1" dirty="0">
                <a:solidFill>
                  <a:schemeClr val="tx2"/>
                </a:solidFill>
                <a:latin typeface="微软雅黑" panose="020B0503020204020204" pitchFamily="34" charset="-122"/>
              </a:rPr>
              <a:t>of  </a:t>
            </a:r>
            <a:r>
              <a:rPr lang="en-US" altLang="zh-CN" sz="2400" b="1" dirty="0" smtClean="0">
                <a:solidFill>
                  <a:schemeClr val="tx2"/>
                </a:solidFill>
                <a:latin typeface="微软雅黑" panose="020B0503020204020204" pitchFamily="34" charset="-122"/>
              </a:rPr>
              <a:t>research experience</a:t>
            </a:r>
            <a:r>
              <a:rPr lang="en-US" altLang="zh-CN" sz="2400" b="1" dirty="0" smtClean="0">
                <a:solidFill>
                  <a:schemeClr val="tx2"/>
                </a:solidFill>
                <a:latin typeface="微软雅黑" panose="020B0503020204020204" pitchFamily="34" charset="-122"/>
              </a:rPr>
              <a:t> </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1957054" y="5575139"/>
            <a:ext cx="9190844" cy="96949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kumimoji="1" lang="en-US" altLang="zh-CN" dirty="0" smtClean="0">
                <a:latin typeface="+mn-ea"/>
              </a:rPr>
              <a:t>Students </a:t>
            </a:r>
            <a:r>
              <a:rPr kumimoji="1" lang="en-US" altLang="zh-CN" dirty="0">
                <a:latin typeface="+mn-ea"/>
              </a:rPr>
              <a:t>with </a:t>
            </a:r>
            <a:r>
              <a:rPr kumimoji="1" lang="en-US" altLang="zh-CN" dirty="0" smtClean="0">
                <a:latin typeface="+mn-ea"/>
              </a:rPr>
              <a:t>more research experience are </a:t>
            </a:r>
            <a:r>
              <a:rPr kumimoji="1" lang="en-US" altLang="zh-CN" dirty="0">
                <a:latin typeface="+mn-ea"/>
              </a:rPr>
              <a:t>more competitive in the </a:t>
            </a:r>
            <a:r>
              <a:rPr kumimoji="1" lang="en-US" altLang="zh-CN" dirty="0" smtClean="0">
                <a:latin typeface="+mn-ea"/>
              </a:rPr>
              <a:t>application when the number of research experience is less than 7</a:t>
            </a:r>
            <a:endParaRPr kumimoji="1" lang="en-US" altLang="zh-CN" dirty="0" smtClean="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9361" y="1080697"/>
            <a:ext cx="4357064" cy="4357064"/>
          </a:xfrm>
          <a:prstGeom prst="rect">
            <a:avLst/>
          </a:prstGeom>
        </p:spPr>
      </p:pic>
    </p:spTree>
    <p:extLst>
      <p:ext uri="{BB962C8B-B14F-4D97-AF65-F5344CB8AC3E}">
        <p14:creationId xmlns:p14="http://schemas.microsoft.com/office/powerpoint/2010/main" val="609968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3105907"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2.7 Analysis </a:t>
            </a:r>
            <a:r>
              <a:rPr lang="en-US" altLang="zh-CN" sz="2400" b="1" dirty="0">
                <a:solidFill>
                  <a:schemeClr val="tx2"/>
                </a:solidFill>
                <a:latin typeface="微软雅黑" panose="020B0503020204020204" pitchFamily="34" charset="-122"/>
              </a:rPr>
              <a:t>of  </a:t>
            </a:r>
            <a:r>
              <a:rPr lang="en-US" altLang="zh-CN" sz="2400" b="1" dirty="0" smtClean="0">
                <a:solidFill>
                  <a:schemeClr val="tx2"/>
                </a:solidFill>
                <a:latin typeface="微软雅黑" panose="020B0503020204020204" pitchFamily="34" charset="-122"/>
              </a:rPr>
              <a:t>IBT</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1957054" y="5575139"/>
            <a:ext cx="8816570" cy="91788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kumimoji="1" lang="en-US" altLang="zh-CN" dirty="0" smtClean="0">
                <a:latin typeface="+mn-ea"/>
              </a:rPr>
              <a:t>It’s </a:t>
            </a:r>
            <a:r>
              <a:rPr kumimoji="1" lang="en-US" altLang="zh-CN" dirty="0">
                <a:latin typeface="+mn-ea"/>
              </a:rPr>
              <a:t>better </a:t>
            </a:r>
            <a:r>
              <a:rPr kumimoji="1" lang="en-US" altLang="zh-CN" dirty="0" smtClean="0">
                <a:latin typeface="+mn-ea"/>
              </a:rPr>
              <a:t>to </a:t>
            </a:r>
            <a:r>
              <a:rPr kumimoji="1" lang="en-US" altLang="zh-CN" dirty="0">
                <a:latin typeface="+mn-ea"/>
              </a:rPr>
              <a:t>create a new feature to judge whether its value is 0 since it’s not a normal distribution</a:t>
            </a:r>
            <a:endParaRPr kumimoji="1" lang="en-US" altLang="zh-CN" dirty="0" smtClean="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7" name="图片 6" descr="C:\Users\Yiru Chen\Desktop\下载 (4).png"/>
          <p:cNvPicPr/>
          <p:nvPr/>
        </p:nvPicPr>
        <p:blipFill>
          <a:blip r:embed="rId4">
            <a:extLst>
              <a:ext uri="{28A0092B-C50C-407E-A947-70E740481C1C}">
                <a14:useLocalDpi xmlns:a14="http://schemas.microsoft.com/office/drawing/2010/main" val="0"/>
              </a:ext>
            </a:extLst>
          </a:blip>
          <a:srcRect/>
          <a:stretch>
            <a:fillRect/>
          </a:stretch>
        </p:blipFill>
        <p:spPr bwMode="auto">
          <a:xfrm>
            <a:off x="3474054" y="1144368"/>
            <a:ext cx="5027150" cy="4305818"/>
          </a:xfrm>
          <a:prstGeom prst="rect">
            <a:avLst/>
          </a:prstGeom>
          <a:noFill/>
          <a:ln>
            <a:noFill/>
          </a:ln>
        </p:spPr>
      </p:pic>
    </p:spTree>
    <p:extLst>
      <p:ext uri="{BB962C8B-B14F-4D97-AF65-F5344CB8AC3E}">
        <p14:creationId xmlns:p14="http://schemas.microsoft.com/office/powerpoint/2010/main" val="1584163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7005436"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2.8 Analysis of the four-classification model</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1757877" y="5719994"/>
            <a:ext cx="8816570" cy="4792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kumimoji="1" lang="en-US" altLang="zh-CN" dirty="0">
                <a:latin typeface="+mn-ea"/>
              </a:rPr>
              <a:t> the model has difficulty in classifying the label 0 and label 1</a:t>
            </a:r>
            <a:endParaRPr kumimoji="1" lang="en-US" altLang="zh-CN" dirty="0" smtClean="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6" name="图片 5" descr="C:\Users\Yiru Chen\Desktop\下载 (6).png"/>
          <p:cNvPicPr/>
          <p:nvPr/>
        </p:nvPicPr>
        <p:blipFill>
          <a:blip r:embed="rId4">
            <a:extLst>
              <a:ext uri="{28A0092B-C50C-407E-A947-70E740481C1C}">
                <a14:useLocalDpi xmlns:a14="http://schemas.microsoft.com/office/drawing/2010/main" val="0"/>
              </a:ext>
            </a:extLst>
          </a:blip>
          <a:srcRect/>
          <a:stretch>
            <a:fillRect/>
          </a:stretch>
        </p:blipFill>
        <p:spPr bwMode="auto">
          <a:xfrm>
            <a:off x="3233465" y="990969"/>
            <a:ext cx="4679264" cy="4441110"/>
          </a:xfrm>
          <a:prstGeom prst="rect">
            <a:avLst/>
          </a:prstGeom>
          <a:noFill/>
          <a:ln>
            <a:noFill/>
          </a:ln>
        </p:spPr>
      </p:pic>
    </p:spTree>
    <p:extLst>
      <p:ext uri="{BB962C8B-B14F-4D97-AF65-F5344CB8AC3E}">
        <p14:creationId xmlns:p14="http://schemas.microsoft.com/office/powerpoint/2010/main" val="3581604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3853483" cy="461661"/>
          </a:xfrm>
          <a:prstGeom prst="rect">
            <a:avLst/>
          </a:prstGeom>
          <a:noFill/>
        </p:spPr>
        <p:txBody>
          <a:bodyPr wrap="none" lIns="91436" tIns="45718" rIns="91436" bIns="45718" rtlCol="0">
            <a:spAutoFit/>
          </a:bodyPr>
          <a:lstStyle/>
          <a:p>
            <a:r>
              <a:rPr lang="en-US" altLang="zh-CN" sz="2400" b="1" dirty="0">
                <a:solidFill>
                  <a:schemeClr val="tx2"/>
                </a:solidFill>
                <a:latin typeface="微软雅黑" panose="020B0503020204020204" pitchFamily="34" charset="-122"/>
              </a:rPr>
              <a:t>2.9 Feature Engineering</a:t>
            </a:r>
            <a:endParaRPr lang="zh-CN" altLang="en-US" sz="2400" b="1" dirty="0">
              <a:solidFill>
                <a:schemeClr val="tx2"/>
              </a:solidFill>
              <a:latin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sp>
        <p:nvSpPr>
          <p:cNvPr id="7" name="文本框 6">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494777" y="990969"/>
            <a:ext cx="11188367" cy="3162404"/>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kumimoji="1" lang="en-US" altLang="zh-CN" b="1" dirty="0">
                <a:latin typeface="+mn-ea"/>
              </a:rPr>
              <a:t>For </a:t>
            </a:r>
            <a:r>
              <a:rPr kumimoji="1" lang="en-US" altLang="zh-CN" b="1" dirty="0" smtClean="0">
                <a:latin typeface="+mn-ea"/>
              </a:rPr>
              <a:t>categorical features</a:t>
            </a:r>
          </a:p>
          <a:p>
            <a:pPr marL="800078" lvl="1" indent="-342900">
              <a:lnSpc>
                <a:spcPct val="200000"/>
              </a:lnSpc>
              <a:buFont typeface="Arial" panose="020B0604020202020204" pitchFamily="34" charset="0"/>
              <a:buChar char="•"/>
            </a:pPr>
            <a:r>
              <a:rPr kumimoji="1" lang="en-US" altLang="zh-CN" dirty="0" smtClean="0">
                <a:latin typeface="+mn-ea"/>
              </a:rPr>
              <a:t>Degree application: one-hot encoding</a:t>
            </a:r>
          </a:p>
          <a:p>
            <a:pPr marL="800078" lvl="1" indent="-342900">
              <a:lnSpc>
                <a:spcPct val="200000"/>
              </a:lnSpc>
              <a:buFont typeface="Arial" panose="020B0604020202020204" pitchFamily="34" charset="0"/>
              <a:buChar char="•"/>
            </a:pPr>
            <a:r>
              <a:rPr kumimoji="1" lang="en-US" altLang="zh-CN" dirty="0" smtClean="0">
                <a:latin typeface="+mn-ea"/>
              </a:rPr>
              <a:t>Distinguished internship: one-hot encoding</a:t>
            </a:r>
          </a:p>
          <a:p>
            <a:pPr marL="800078" lvl="1" indent="-342900">
              <a:lnSpc>
                <a:spcPct val="200000"/>
              </a:lnSpc>
              <a:buFont typeface="Arial" panose="020B0604020202020204" pitchFamily="34" charset="0"/>
              <a:buChar char="•"/>
            </a:pPr>
            <a:r>
              <a:rPr kumimoji="1" lang="en-US" altLang="zh-CN" dirty="0">
                <a:latin typeface="+mn-ea"/>
              </a:rPr>
              <a:t>Research experience: add a new column to judge if it is greater than 7</a:t>
            </a:r>
            <a:endParaRPr kumimoji="1" lang="en-US" altLang="zh-CN" dirty="0" smtClean="0">
              <a:latin typeface="+mn-ea"/>
            </a:endParaRPr>
          </a:p>
          <a:p>
            <a:pPr marL="342900" indent="-342900">
              <a:lnSpc>
                <a:spcPct val="150000"/>
              </a:lnSpc>
              <a:buFont typeface="Wingdings" panose="05000000000000000000" pitchFamily="2" charset="2"/>
              <a:buChar char="Ø"/>
            </a:pPr>
            <a:endParaRPr kumimoji="1" lang="en-US" altLang="zh-CN" dirty="0">
              <a:latin typeface="+mn-ea"/>
            </a:endParaRPr>
          </a:p>
          <a:p>
            <a:endParaRPr kumimoji="1" lang="en-US" altLang="zh-CN" dirty="0">
              <a:latin typeface="+mn-ea"/>
            </a:endParaRPr>
          </a:p>
        </p:txBody>
      </p:sp>
      <p:sp>
        <p:nvSpPr>
          <p:cNvPr id="9" name="文本框 8">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494776" y="3518828"/>
            <a:ext cx="11188367" cy="199285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kumimoji="1" lang="en-US" altLang="zh-CN" b="1" dirty="0">
                <a:latin typeface="+mn-ea"/>
              </a:rPr>
              <a:t>For numerical  </a:t>
            </a:r>
            <a:r>
              <a:rPr kumimoji="1" lang="en-US" altLang="zh-CN" b="1" dirty="0" smtClean="0">
                <a:latin typeface="+mn-ea"/>
              </a:rPr>
              <a:t>features</a:t>
            </a:r>
          </a:p>
          <a:p>
            <a:pPr marL="800078" lvl="1" indent="-342900">
              <a:lnSpc>
                <a:spcPct val="200000"/>
              </a:lnSpc>
              <a:buFont typeface="Arial" panose="020B0604020202020204" pitchFamily="34" charset="0"/>
              <a:buChar char="•"/>
            </a:pPr>
            <a:r>
              <a:rPr kumimoji="1" lang="en-US" altLang="zh-CN" dirty="0">
                <a:latin typeface="+mn-ea"/>
              </a:rPr>
              <a:t>IBT: </a:t>
            </a:r>
            <a:r>
              <a:rPr kumimoji="1" lang="en-US" altLang="zh-CN" dirty="0" smtClean="0">
                <a:latin typeface="+mn-ea"/>
              </a:rPr>
              <a:t>add </a:t>
            </a:r>
            <a:r>
              <a:rPr kumimoji="1" lang="en-US" altLang="zh-CN" dirty="0">
                <a:latin typeface="+mn-ea"/>
              </a:rPr>
              <a:t>a new column to judge if it is </a:t>
            </a:r>
            <a:r>
              <a:rPr kumimoji="1" lang="en-US" altLang="zh-CN" dirty="0" smtClean="0">
                <a:latin typeface="+mn-ea"/>
              </a:rPr>
              <a:t>0</a:t>
            </a:r>
          </a:p>
          <a:p>
            <a:pPr marL="342900" indent="-342900">
              <a:lnSpc>
                <a:spcPct val="150000"/>
              </a:lnSpc>
              <a:buFont typeface="Wingdings" panose="05000000000000000000" pitchFamily="2" charset="2"/>
              <a:buChar char="Ø"/>
            </a:pPr>
            <a:endParaRPr kumimoji="1" lang="en-US" altLang="zh-CN" dirty="0">
              <a:latin typeface="+mn-ea"/>
            </a:endParaRPr>
          </a:p>
          <a:p>
            <a:endParaRPr kumimoji="1" lang="en-US" altLang="zh-CN" dirty="0">
              <a:latin typeface="+mn-ea"/>
            </a:endParaRPr>
          </a:p>
        </p:txBody>
      </p:sp>
    </p:spTree>
    <p:extLst>
      <p:ext uri="{BB962C8B-B14F-4D97-AF65-F5344CB8AC3E}">
        <p14:creationId xmlns:p14="http://schemas.microsoft.com/office/powerpoint/2010/main" val="2047299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296843" y="2695438"/>
            <a:ext cx="9996355" cy="651651"/>
          </a:xfrm>
          <a:prstGeom prst="rect">
            <a:avLst/>
          </a:prstGeom>
          <a:noFill/>
        </p:spPr>
        <p:txBody>
          <a:bodyPr wrap="square" lIns="91438" tIns="45719" rIns="91438" bIns="45719" rtlCol="0">
            <a:spAutoFit/>
          </a:bodyPr>
          <a:lstStyle/>
          <a:p>
            <a:pPr algn="ctr">
              <a:lnSpc>
                <a:spcPct val="125000"/>
              </a:lnSpc>
            </a:pPr>
            <a:r>
              <a:rPr lang="en-US" altLang="zh-CN" sz="3200" dirty="0" smtClean="0">
                <a:ln w="0"/>
                <a:solidFill>
                  <a:schemeClr val="accent1">
                    <a:lumMod val="50000"/>
                  </a:schemeClr>
                </a:solidFill>
                <a:latin typeface="微软雅黑" panose="020B0503020204020204" pitchFamily="34" charset="-122"/>
              </a:rPr>
              <a:t>3.Theoretical </a:t>
            </a:r>
            <a:r>
              <a:rPr lang="en-US" altLang="zh-CN" sz="3200" dirty="0">
                <a:ln w="0"/>
                <a:solidFill>
                  <a:schemeClr val="accent1">
                    <a:lumMod val="50000"/>
                  </a:schemeClr>
                </a:solidFill>
                <a:latin typeface="微软雅黑" panose="020B0503020204020204" pitchFamily="34" charset="-122"/>
              </a:rPr>
              <a:t>Methods</a:t>
            </a:r>
            <a:endParaRPr lang="en-US" altLang="zh-CN" sz="2800" dirty="0">
              <a:ln w="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73612"/>
            <a:ext cx="859536" cy="908304"/>
          </a:xfrm>
          <a:prstGeom prst="rect">
            <a:avLst/>
          </a:prstGeom>
        </p:spPr>
      </p:pic>
    </p:spTree>
    <p:extLst>
      <p:ext uri="{BB962C8B-B14F-4D97-AF65-F5344CB8AC3E}">
        <p14:creationId xmlns:p14="http://schemas.microsoft.com/office/powerpoint/2010/main" val="3024036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3050955"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3.1 Random forest</a:t>
            </a:r>
            <a:endParaRPr lang="zh-CN" altLang="en-US" sz="2400" b="1" dirty="0">
              <a:solidFill>
                <a:schemeClr val="tx2"/>
              </a:solidFill>
              <a:latin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603564" y="4211362"/>
                <a:ext cx="10722322" cy="2578398"/>
              </a:xfrm>
              <a:prstGeom prst="rect">
                <a:avLst/>
              </a:prstGeom>
            </p:spPr>
            <p:txBody>
              <a:bodyPr wrap="square">
                <a:spAutoFit/>
              </a:bodyPr>
              <a:lstStyle/>
              <a:p>
                <a:pPr algn="just">
                  <a:lnSpc>
                    <a:spcPct val="150000"/>
                  </a:lnSpc>
                  <a:spcAft>
                    <a:spcPts val="0"/>
                  </a:spcAft>
                </a:pP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1</a:t>
                </a:r>
                <a:r>
                  <a:rPr lang="en-US" altLang="zh-CN" sz="2000" dirty="0">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 Bootstrap </a:t>
                </a:r>
                <a:r>
                  <a:rPr lang="en-US" altLang="zh-CN" sz="2000" dirty="0">
                    <a:latin typeface="Candara" panose="020E0502030303020204" pitchFamily="34" charset="0"/>
                    <a:ea typeface="等线" panose="02010600030101010101" pitchFamily="2" charset="-122"/>
                    <a:cs typeface="Times New Roman" panose="02020603050405020304" pitchFamily="18" charset="0"/>
                  </a:rPr>
                  <a:t>sampling is used to obtain the size </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𝑛</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sampling data set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𝑏</m:t>
                        </m:r>
                      </m:sub>
                    </m:sSub>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from the training dataset </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𝑥</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2. </a:t>
                </a:r>
                <a14:m>
                  <m:oMath xmlns:m="http://schemas.openxmlformats.org/officeDocument/2006/math">
                    <m:r>
                      <a:rPr lang="en-US" altLang="zh-CN" sz="2000" b="0" i="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𝑚</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features are randomly selected from </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𝑑</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features. Based on these selected features and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𝑏</m:t>
                        </m:r>
                      </m:sub>
                    </m:sSub>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 decision tree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h</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𝑏</m:t>
                        </m:r>
                      </m:sub>
                    </m:sSub>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𝑥</m:t>
                        </m:r>
                      </m:e>
                    </m:d>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is obtained by training the decision tree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model</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3.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 For </a:t>
                </a: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the classification problem, we export the final ensemble model as follows:</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marL="472440" indent="899160" algn="ctr">
                  <a:lnSpc>
                    <a:spcPct val="150000"/>
                  </a:lnSpc>
                  <a:spcAft>
                    <a:spcPts val="0"/>
                  </a:spcAft>
                </a:pP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𝐻</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𝑥</m:t>
                        </m:r>
                      </m:e>
                    </m:d>
                    <m:r>
                      <a:rPr lang="en-US" altLang="zh-CN" sz="200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𝑚𝑎𝑗𝑜𝑟𝑖𝑡𝑦</m:t>
                    </m:r>
                    <m:r>
                      <a:rPr lang="en-US" altLang="zh-CN" sz="2000">
                        <a:effectLst/>
                        <a:latin typeface="Cambria Math" panose="02040503050406030204" pitchFamily="18" charset="0"/>
                        <a:ea typeface="Cambria Math" panose="02040503050406030204" pitchFamily="18" charset="0"/>
                        <a:cs typeface="Times New Roman" panose="02020603050405020304" pitchFamily="18" charset="0"/>
                      </a:rPr>
                      <m:t>_</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𝑣𝑜𝑡𝑒</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h</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𝑏</m:t>
                                        </m:r>
                                      </m:sub>
                                    </m:sSub>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𝑥</m:t>
                                        </m:r>
                                      </m:e>
                                    </m:d>
                                  </m:e>
                                </m:d>
                              </m:e>
                            </m:d>
                          </m:e>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𝐵</m:t>
                            </m:r>
                          </m:sup>
                        </m:sSubSup>
                      </m:e>
                    </m:d>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603564" y="4211362"/>
                <a:ext cx="10722322" cy="2578398"/>
              </a:xfrm>
              <a:prstGeom prst="rect">
                <a:avLst/>
              </a:prstGeom>
              <a:blipFill rotWithShape="0">
                <a:blip r:embed="rId4"/>
                <a:stretch>
                  <a:fillRect l="-569" r="-625"/>
                </a:stretch>
              </a:blipFill>
            </p:spPr>
            <p:txBody>
              <a:bodyPr/>
              <a:lstStyle/>
              <a:p>
                <a:r>
                  <a:rPr lang="zh-CN" altLang="en-US">
                    <a:noFill/>
                  </a:rPr>
                  <a:t> </a:t>
                </a:r>
              </a:p>
            </p:txBody>
          </p:sp>
        </mc:Fallback>
      </mc:AlternateContent>
      <p:pic>
        <p:nvPicPr>
          <p:cNvPr id="7" name="图片 6" descr="https://images2015.cnblogs.com/blog/743682/201607/743682-20160715182711248-1189249567.jpg"/>
          <p:cNvPicPr/>
          <p:nvPr/>
        </p:nvPicPr>
        <p:blipFill>
          <a:blip r:embed="rId5">
            <a:extLst>
              <a:ext uri="{28A0092B-C50C-407E-A947-70E740481C1C}">
                <a14:useLocalDpi xmlns:a14="http://schemas.microsoft.com/office/drawing/2010/main" val="0"/>
              </a:ext>
            </a:extLst>
          </a:blip>
          <a:srcRect/>
          <a:stretch>
            <a:fillRect/>
          </a:stretch>
        </p:blipFill>
        <p:spPr bwMode="auto">
          <a:xfrm>
            <a:off x="3331676" y="876289"/>
            <a:ext cx="5033726" cy="3335073"/>
          </a:xfrm>
          <a:prstGeom prst="rect">
            <a:avLst/>
          </a:prstGeom>
          <a:noFill/>
          <a:ln>
            <a:noFill/>
          </a:ln>
        </p:spPr>
      </p:pic>
    </p:spTree>
    <p:extLst>
      <p:ext uri="{BB962C8B-B14F-4D97-AF65-F5344CB8AC3E}">
        <p14:creationId xmlns:p14="http://schemas.microsoft.com/office/powerpoint/2010/main" val="3841499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1612100"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3.2 GBDT</a:t>
            </a:r>
            <a:endParaRPr lang="zh-CN" altLang="en-US" sz="2400" b="1" dirty="0">
              <a:solidFill>
                <a:schemeClr val="tx2"/>
              </a:solidFill>
              <a:latin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1174197" y="990969"/>
                <a:ext cx="9753600" cy="5389424"/>
              </a:xfrm>
              <a:prstGeom prst="rect">
                <a:avLst/>
              </a:prstGeom>
            </p:spPr>
            <p:txBody>
              <a:bodyPr wrap="square">
                <a:spAutoFit/>
              </a:bodyPr>
              <a:lstStyle/>
              <a:p>
                <a:pPr>
                  <a:lnSpc>
                    <a:spcPct val="150000"/>
                  </a:lnSpc>
                  <a:spcAft>
                    <a:spcPts val="0"/>
                  </a:spcAft>
                </a:pPr>
                <a:r>
                  <a:rPr lang="en-US" altLang="zh-CN" sz="2000" dirty="0">
                    <a:latin typeface="Candara" panose="020E0502030303020204" pitchFamily="34" charset="0"/>
                    <a:ea typeface="等线" panose="02010600030101010101" pitchFamily="2" charset="-122"/>
                    <a:cs typeface="Times New Roman" panose="02020603050405020304" pitchFamily="18" charset="0"/>
                  </a:rPr>
                  <a:t>1.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 Initialize </a:t>
                </a:r>
                <a:r>
                  <a:rPr lang="en-US" altLang="zh-CN" sz="2000" dirty="0">
                    <a:latin typeface="Candara" panose="020E0502030303020204" pitchFamily="34" charset="0"/>
                    <a:ea typeface="等线" panose="02010600030101010101" pitchFamily="2" charset="-122"/>
                    <a:cs typeface="Times New Roman" panose="02020603050405020304" pitchFamily="18" charset="0"/>
                  </a:rPr>
                  <a:t>a model named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0</m:t>
                        </m:r>
                      </m:sub>
                    </m:sSub>
                  </m:oMath>
                </a14:m>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2.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 Compute </a:t>
                </a: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the so-called pseudo-residuals:</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marL="472440" indent="899160" algn="ctr">
                  <a:lnSpc>
                    <a:spcPct val="150000"/>
                  </a:lnSpc>
                  <a:spcAft>
                    <a:spcPts val="0"/>
                  </a:spcAft>
                </a:pP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d>
                          <m:dPr>
                            <m:begChr m:val="["/>
                            <m:endChr m:val="]"/>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f>
                              <m:f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𝐿</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𝐹</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num>
                              <m:den>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𝐹</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den>
                            </m:f>
                          </m:e>
                        </m:d>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𝐹</m:t>
                        </m:r>
                        <m:d>
                          <m:d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e>
                        </m:d>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𝐹</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ub>
                    </m:s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 , </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=1,2⋯</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𝑁</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       (1)</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3.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 Fit </a:t>
                </a: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the t-</a:t>
                </a:r>
                <a:r>
                  <a:rPr lang="en-US" altLang="zh-CN" sz="2000" dirty="0" err="1">
                    <a:effectLst/>
                    <a:latin typeface="Candara" panose="020E0502030303020204" pitchFamily="34" charset="0"/>
                    <a:ea typeface="等线" panose="02010600030101010101" pitchFamily="2" charset="-122"/>
                    <a:cs typeface="Times New Roman" panose="02020603050405020304" pitchFamily="18" charset="0"/>
                  </a:rPr>
                  <a:t>th</a:t>
                </a: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decision tree with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marL="472440" indent="899160" algn="ctr">
                  <a:lnSpc>
                    <a:spcPct val="150000"/>
                  </a:lnSpc>
                  <a:spcAft>
                    <a:spcPts val="0"/>
                  </a:spcAft>
                </a:pPr>
                <a14:m>
                  <m:oMath xmlns:m="http://schemas.openxmlformats.org/officeDocument/2006/math">
                    <m:sSup>
                      <m:sSup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𝑤</m:t>
                        </m:r>
                      </m:e>
                      <m: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up>
                    </m:s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func>
                      <m:func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limLowPr>
                          <m:e>
                            <m:r>
                              <m:rPr>
                                <m:sty m:val="p"/>
                              </m:rPr>
                              <a:rPr lang="en-US" altLang="zh-CN" sz="2000">
                                <a:effectLst/>
                                <a:latin typeface="Cambria Math" panose="02040503050406030204" pitchFamily="18" charset="0"/>
                                <a:ea typeface="Cambria Math" panose="02040503050406030204" pitchFamily="18" charset="0"/>
                                <a:cs typeface="Cambria Math" panose="02040503050406030204" pitchFamily="18" charset="0"/>
                              </a:rPr>
                              <m:t>argmin</m:t>
                            </m:r>
                          </m:e>
                          <m:lim>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𝑤</m:t>
                            </m:r>
                          </m:lim>
                        </m:limLow>
                      </m:fName>
                      <m:e>
                        <m:nary>
                          <m:naryPr>
                            <m:chr m:val="∑"/>
                            <m:limLoc m:val="undOv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𝑁</m:t>
                            </m:r>
                          </m:sup>
                          <m:e>
                            <m:sSup>
                              <m:sSup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pPr>
                              <m:e>
                                <m:d>
                                  <m:d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h</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𝑤</m:t>
                                        </m:r>
                                      </m:e>
                                    </m:d>
                                  </m:e>
                                </m:d>
                              </m:e>
                              <m: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2</m:t>
                                </m:r>
                              </m:sup>
                            </m:sSup>
                          </m:e>
                        </m:nary>
                      </m:e>
                    </m:func>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(2)</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4</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 Use </a:t>
                </a: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line search to find the best step:</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marL="472440" indent="899160" algn="ctr">
                  <a:lnSpc>
                    <a:spcPct val="150000"/>
                  </a:lnSpc>
                  <a:spcAft>
                    <a:spcPts val="0"/>
                  </a:spcAft>
                </a:pPr>
                <a14:m>
                  <m:oMath xmlns:m="http://schemas.openxmlformats.org/officeDocument/2006/math">
                    <m:sSup>
                      <m:sSup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𝜌</m:t>
                        </m:r>
                      </m:e>
                      <m: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up>
                    </m:s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func>
                      <m:func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limLowPr>
                          <m:e>
                            <m:r>
                              <m:rPr>
                                <m:sty m:val="p"/>
                              </m:rPr>
                              <a:rPr lang="en-US" altLang="zh-CN" sz="2000">
                                <a:effectLst/>
                                <a:latin typeface="Cambria Math" panose="02040503050406030204" pitchFamily="18" charset="0"/>
                                <a:ea typeface="Cambria Math" panose="02040503050406030204" pitchFamily="18" charset="0"/>
                                <a:cs typeface="Cambria Math" panose="02040503050406030204" pitchFamily="18" charset="0"/>
                              </a:rPr>
                              <m:t>argmin</m:t>
                            </m:r>
                          </m:e>
                          <m:lim>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𝜌</m:t>
                            </m:r>
                          </m:lim>
                        </m:limLow>
                      </m:fName>
                      <m:e>
                        <m:nary>
                          <m:naryPr>
                            <m:chr m:val="∑"/>
                            <m:limLoc m:val="undOv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𝑁</m:t>
                            </m:r>
                          </m:sup>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𝐹</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𝜌</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h</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𝑤</m:t>
                                        </m:r>
                                      </m:e>
                                      <m: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up>
                                    </m:sSup>
                                  </m:e>
                                </m:d>
                              </m:e>
                            </m:d>
                          </m:e>
                        </m:nary>
                      </m:e>
                    </m:func>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(3)</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5</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 Set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𝑓</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 </m:t>
                    </m:r>
                    <m:sSup>
                      <m:sSup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𝜌</m:t>
                        </m:r>
                      </m:e>
                      <m: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up>
                    </m:sSup>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h</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𝑤</m:t>
                            </m:r>
                          </m:e>
                          <m:sup>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up>
                        </m:sSup>
                      </m:e>
                    </m:d>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and update the model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𝐹</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𝐹</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𝑓</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6</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 Loop </a:t>
                </a: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through the process above </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𝑇</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times until we get the final model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𝐹</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𝑇</m:t>
                        </m:r>
                      </m:sub>
                    </m:sSub>
                  </m:oMath>
                </a14:m>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174197" y="990969"/>
                <a:ext cx="9753600" cy="5389424"/>
              </a:xfrm>
              <a:prstGeom prst="rect">
                <a:avLst/>
              </a:prstGeom>
              <a:blipFill rotWithShape="0">
                <a:blip r:embed="rId4"/>
                <a:stretch>
                  <a:fillRect l="-688" b="-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6360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2082613"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3.3 </a:t>
            </a:r>
            <a:r>
              <a:rPr lang="en-US" altLang="zh-CN" sz="2400" b="1" dirty="0" err="1" smtClean="0">
                <a:solidFill>
                  <a:schemeClr val="tx2"/>
                </a:solidFill>
                <a:latin typeface="微软雅黑" panose="020B0503020204020204" pitchFamily="34" charset="-122"/>
              </a:rPr>
              <a:t>XGBoost</a:t>
            </a:r>
            <a:endParaRPr lang="zh-CN" altLang="en-US" sz="2400" b="1" dirty="0">
              <a:solidFill>
                <a:schemeClr val="tx2"/>
              </a:solidFill>
              <a:latin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sp>
        <p:nvSpPr>
          <p:cNvPr id="3" name="矩形 2"/>
          <p:cNvSpPr/>
          <p:nvPr/>
        </p:nvSpPr>
        <p:spPr>
          <a:xfrm>
            <a:off x="504240" y="876289"/>
            <a:ext cx="9753600" cy="1477328"/>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en-US" altLang="zh-CN" sz="2000" dirty="0">
                <a:latin typeface="Candara" panose="020E0502030303020204" pitchFamily="34" charset="0"/>
                <a:ea typeface="等线" panose="02010600030101010101" pitchFamily="2" charset="-122"/>
                <a:cs typeface="Times New Roman" panose="02020603050405020304" pitchFamily="18" charset="0"/>
              </a:rPr>
              <a:t>Compared with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GBDT:</a:t>
            </a:r>
          </a:p>
          <a:p>
            <a:pPr marL="342900" indent="-342900">
              <a:lnSpc>
                <a:spcPct val="150000"/>
              </a:lnSpc>
              <a:spcAft>
                <a:spcPts val="0"/>
              </a:spcAft>
              <a:buFont typeface="Arial" panose="020B0604020202020204" pitchFamily="34" charset="0"/>
              <a:buChar char="•"/>
            </a:pPr>
            <a:r>
              <a:rPr lang="en-US" altLang="zh-CN" sz="2000" dirty="0">
                <a:latin typeface="Candara" panose="020E0502030303020204" pitchFamily="34" charset="0"/>
                <a:ea typeface="等线" panose="02010600030101010101" pitchFamily="2" charset="-122"/>
                <a:cs typeface="Times New Roman" panose="02020603050405020304" pitchFamily="18" charset="0"/>
              </a:rPr>
              <a:t>the second derivative of the loss function is used </a:t>
            </a:r>
            <a:endParaRPr lang="en-US" altLang="zh-CN" sz="2000" dirty="0" smtClean="0">
              <a:latin typeface="Candara" panose="020E0502030303020204" pitchFamily="34" charset="0"/>
              <a:ea typeface="等线" panose="02010600030101010101" pitchFamily="2" charset="-122"/>
              <a:cs typeface="Times New Roman" panose="02020603050405020304" pitchFamily="18" charset="0"/>
            </a:endParaRPr>
          </a:p>
          <a:p>
            <a:pPr marL="342900" indent="-342900">
              <a:lnSpc>
                <a:spcPct val="150000"/>
              </a:lnSpc>
              <a:spcAft>
                <a:spcPts val="0"/>
              </a:spcAft>
              <a:buFont typeface="Arial" panose="020B0604020202020204" pitchFamily="34" charset="0"/>
              <a:buChar char="•"/>
            </a:pPr>
            <a:r>
              <a:rPr lang="en-US" altLang="zh-CN" sz="2000" dirty="0">
                <a:latin typeface="Candara" panose="020E0502030303020204" pitchFamily="34" charset="0"/>
                <a:ea typeface="等线" panose="02010600030101010101" pitchFamily="2" charset="-122"/>
                <a:cs typeface="Times New Roman" panose="02020603050405020304" pitchFamily="18" charset="0"/>
              </a:rPr>
              <a:t>the regularization term is also added to the loss function</a:t>
            </a:r>
            <a:endParaRPr lang="zh-CN" altLang="zh-CN" sz="2000" dirty="0">
              <a:latin typeface="Candara" panose="020E0502030303020204" pitchFamily="34"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585457" y="2406525"/>
                <a:ext cx="10414503" cy="4451475"/>
              </a:xfrm>
              <a:prstGeom prst="rect">
                <a:avLst/>
              </a:prstGeom>
            </p:spPr>
            <p:txBody>
              <a:bodyPr wrap="square">
                <a:spAutoFit/>
              </a:bodyPr>
              <a:lstStyle/>
              <a:p>
                <a:pPr algn="just">
                  <a:lnSpc>
                    <a:spcPct val="107000"/>
                  </a:lnSpc>
                  <a:spcAft>
                    <a:spcPts val="0"/>
                  </a:spcAft>
                </a:pPr>
                <a:r>
                  <a:rPr lang="en-US" altLang="zh-CN" sz="2000" dirty="0">
                    <a:latin typeface="Candara" panose="020E0502030303020204" pitchFamily="34" charset="0"/>
                    <a:ea typeface="等线" panose="02010600030101010101" pitchFamily="2" charset="-122"/>
                    <a:cs typeface="Times New Roman" panose="02020603050405020304" pitchFamily="18" charset="0"/>
                  </a:rPr>
                  <a:t>Assuming that</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𝑛</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is the number of the training, </a:t>
                </a:r>
                <a14:m>
                  <m:oMath xmlns:m="http://schemas.openxmlformats.org/officeDocument/2006/math">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−1</m:t>
                        </m:r>
                      </m:sup>
                    </m:sSubSup>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is the prediction of the former t-1 models, the regularization term of model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𝑓</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is </a:t>
                </a:r>
                <a14:m>
                  <m:oMath xmlns:m="http://schemas.openxmlformats.org/officeDocument/2006/math">
                    <m:r>
                      <m:rPr>
                        <m:sty m:val="p"/>
                      </m:rPr>
                      <a:rPr lang="en-US" altLang="zh-CN" sz="2000">
                        <a:effectLst/>
                        <a:latin typeface="Cambria Math" panose="02040503050406030204" pitchFamily="18" charset="0"/>
                        <a:ea typeface="等线" panose="02010600030101010101" pitchFamily="2" charset="-122"/>
                        <a:cs typeface="Times New Roman" panose="02020603050405020304" pitchFamily="18" charset="0"/>
                      </a:rPr>
                      <m:t>φ</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𝑓</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e>
                    </m:d>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the constant term is </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𝐶</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and the loss function is </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𝐿</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7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7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The first partial derivatives of </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𝐿</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is as followed:</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indent="1524000">
                  <a:lnSpc>
                    <a:spcPct val="107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𝐿</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−1</m:t>
                                </m:r>
                              </m:sup>
                            </m:sSubSup>
                          </m:e>
                        </m:d>
                      </m:num>
                      <m:den>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−1</m:t>
                            </m:r>
                          </m:sup>
                        </m:sSubSup>
                      </m:den>
                    </m:f>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(1)</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07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7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The second partial derivatives of </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𝐿</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is as followed:</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marL="472440" indent="899160" algn="ctr">
                  <a:lnSpc>
                    <a:spcPct val="107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h</m:t>
                        </m:r>
                      </m:e>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m:t>
                            </m:r>
                          </m:e>
                          <m:sup>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𝐿</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−1</m:t>
                                </m:r>
                              </m:sup>
                            </m:sSubSup>
                          </m:e>
                        </m:d>
                      </m:num>
                      <m:den>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−1</m:t>
                            </m:r>
                          </m:sup>
                        </m:sSubSup>
                      </m:den>
                    </m:f>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(2)</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07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7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Then the final objective function has been transformed into:</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07000"/>
                  </a:lnSpc>
                  <a:spcAft>
                    <a:spcPts val="0"/>
                  </a:spcAft>
                </a:pPr>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𝐽</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𝑓</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e>
                    </m:d>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undOv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𝑛</m:t>
                        </m:r>
                      </m:sup>
                      <m:e>
                        <m:d>
                          <m:dPr>
                            <m:begChr m:val="["/>
                            <m:endChr m:val="]"/>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−1</m:t>
                                    </m:r>
                                  </m:sup>
                                </m:sSubSup>
                              </m:e>
                            </m:d>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𝑓</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e>
                            </m:d>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m:t>
                            </m:r>
                            <m:f>
                              <m:f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1</m:t>
                                </m:r>
                              </m:num>
                              <m:den>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2</m:t>
                                </m:r>
                              </m:den>
                            </m:f>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h</m:t>
                                </m:r>
                              </m:e>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𝑖</m:t>
                                </m:r>
                              </m:sub>
                            </m:sSub>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𝑡</m:t>
                                </m:r>
                              </m:sub>
                              <m:sup>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2</m:t>
                                </m:r>
                              </m:sup>
                            </m:sSubSup>
                            <m:d>
                              <m:d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𝑖</m:t>
                                    </m:r>
                                  </m:sub>
                                </m:sSub>
                              </m:e>
                            </m:d>
                          </m:e>
                        </m:d>
                      </m:e>
                    </m:nary>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a:effectLst/>
                        <a:latin typeface="Cambria Math" panose="02040503050406030204" pitchFamily="18" charset="0"/>
                        <a:ea typeface="等线" panose="02010600030101010101" pitchFamily="2" charset="-122"/>
                        <a:cs typeface="Times New Roman" panose="02020603050405020304" pitchFamily="18" charset="0"/>
                      </a:rPr>
                      <m:t>φ</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𝑓</m:t>
                            </m:r>
                          </m:e>
                          <m:sub>
                            <m:r>
                              <a:rPr lang="en-US" altLang="zh-CN" sz="2000" i="1">
                                <a:effectLst/>
                                <a:latin typeface="Cambria Math" panose="02040503050406030204" pitchFamily="18" charset="0"/>
                                <a:ea typeface="Cambria Math" panose="02040503050406030204" pitchFamily="18" charset="0"/>
                                <a:cs typeface="Cambria Math" panose="02040503050406030204" pitchFamily="18" charset="0"/>
                              </a:rPr>
                              <m:t>𝑡</m:t>
                            </m:r>
                          </m:sub>
                        </m:sSub>
                      </m:e>
                    </m:d>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𝐶</m:t>
                    </m:r>
                  </m:oMath>
                </a14:m>
                <a:r>
                  <a:rPr lang="en-US" altLang="zh-CN" sz="2000" dirty="0">
                    <a:effectLst/>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effectLst/>
                    <a:latin typeface="Candara" panose="020E0502030303020204" pitchFamily="34" charset="0"/>
                    <a:ea typeface="等线" panose="02010600030101010101" pitchFamily="2" charset="-122"/>
                    <a:cs typeface="Times New Roman" panose="02020603050405020304" pitchFamily="18" charset="0"/>
                  </a:rPr>
                  <a:t>(3)</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585457" y="2406525"/>
                <a:ext cx="10414503" cy="4451475"/>
              </a:xfrm>
              <a:prstGeom prst="rect">
                <a:avLst/>
              </a:prstGeom>
              <a:blipFill rotWithShape="0">
                <a:blip r:embed="rId4"/>
                <a:stretch>
                  <a:fillRect l="-585" t="-411" r="-6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0521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2062801"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3.4 Stacking</a:t>
            </a:r>
            <a:endParaRPr lang="zh-CN" altLang="en-US" sz="2400" b="1" dirty="0">
              <a:solidFill>
                <a:schemeClr val="tx2"/>
              </a:solidFill>
              <a:latin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143" y="990969"/>
            <a:ext cx="8705021" cy="3867567"/>
          </a:xfrm>
          <a:prstGeom prst="rect">
            <a:avLst/>
          </a:prstGeom>
        </p:spPr>
      </p:pic>
      <p:sp>
        <p:nvSpPr>
          <p:cNvPr id="5" name="矩形 4"/>
          <p:cNvSpPr/>
          <p:nvPr/>
        </p:nvSpPr>
        <p:spPr>
          <a:xfrm>
            <a:off x="1014685" y="4656541"/>
            <a:ext cx="10305861" cy="1891928"/>
          </a:xfrm>
          <a:prstGeom prst="rect">
            <a:avLst/>
          </a:prstGeom>
        </p:spPr>
        <p:txBody>
          <a:bodyPr wrap="square">
            <a:spAutoFit/>
          </a:bodyPr>
          <a:lstStyle/>
          <a:p>
            <a:pPr marL="342900" lvl="0" indent="-342900" algn="just">
              <a:lnSpc>
                <a:spcPct val="150000"/>
              </a:lnSpc>
              <a:spcAft>
                <a:spcPts val="0"/>
              </a:spcAft>
              <a:buFont typeface="+mj-lt"/>
              <a:buAutoNum type="arabicPeriod"/>
            </a:pPr>
            <a:r>
              <a:rPr lang="en-US" altLang="zh-CN" sz="2000" dirty="0">
                <a:latin typeface="Candara" panose="020E0502030303020204" pitchFamily="34" charset="0"/>
                <a:ea typeface="等线" panose="02010600030101010101" pitchFamily="2" charset="-122"/>
                <a:cs typeface="Times New Roman" panose="02020603050405020304" pitchFamily="18" charset="0"/>
              </a:rPr>
              <a:t>Split the training data into k folds</a:t>
            </a:r>
            <a:endParaRPr lang="zh-CN" altLang="zh-CN" sz="20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en-US" altLang="zh-CN" sz="2000" dirty="0">
                <a:latin typeface="Candara" panose="020E0502030303020204" pitchFamily="34" charset="0"/>
                <a:ea typeface="等线" panose="02010600030101010101" pitchFamily="2" charset="-122"/>
                <a:cs typeface="Times New Roman" panose="02020603050405020304" pitchFamily="18" charset="0"/>
              </a:rPr>
              <a:t>Train each of the L base algorithms on the training folds</a:t>
            </a:r>
            <a:endParaRPr lang="zh-CN" altLang="zh-CN" sz="20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en-US" altLang="zh-CN" sz="2000" dirty="0">
                <a:latin typeface="Candara" panose="020E0502030303020204" pitchFamily="34" charset="0"/>
                <a:ea typeface="等线" panose="02010600030101010101" pitchFamily="2" charset="-122"/>
                <a:cs typeface="Times New Roman" panose="02020603050405020304" pitchFamily="18" charset="0"/>
              </a:rPr>
              <a:t>Collect the cross-validated predicted values from each of the L algorithms.</a:t>
            </a:r>
            <a:endParaRPr lang="zh-CN" altLang="zh-CN" sz="20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en-US" altLang="zh-CN" sz="2000" dirty="0">
                <a:latin typeface="Candara" panose="020E0502030303020204" pitchFamily="34" charset="0"/>
                <a:ea typeface="等线" panose="02010600030101010101" pitchFamily="2" charset="-122"/>
                <a:cs typeface="Times New Roman" panose="02020603050405020304" pitchFamily="18" charset="0"/>
              </a:rPr>
              <a:t>Train the meta-learning algorithm on the predicted values</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05215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2689" y="2695438"/>
            <a:ext cx="9996355" cy="651651"/>
          </a:xfrm>
          <a:prstGeom prst="rect">
            <a:avLst/>
          </a:prstGeom>
          <a:noFill/>
        </p:spPr>
        <p:txBody>
          <a:bodyPr wrap="square" lIns="91438" tIns="45719" rIns="91438" bIns="45719" rtlCol="0">
            <a:spAutoFit/>
          </a:bodyPr>
          <a:lstStyle/>
          <a:p>
            <a:pPr algn="ctr">
              <a:lnSpc>
                <a:spcPct val="125000"/>
              </a:lnSpc>
            </a:pPr>
            <a:r>
              <a:rPr lang="en-US" altLang="zh-CN" sz="3200" dirty="0" smtClean="0">
                <a:ln w="0"/>
                <a:solidFill>
                  <a:schemeClr val="accent1">
                    <a:lumMod val="50000"/>
                  </a:schemeClr>
                </a:solidFill>
                <a:latin typeface="微软雅黑" panose="020B0503020204020204" pitchFamily="34" charset="-122"/>
                <a:ea typeface="微软雅黑" panose="020B0503020204020204" pitchFamily="34" charset="-122"/>
              </a:rPr>
              <a:t>1.Background</a:t>
            </a:r>
            <a:endParaRPr lang="en-US" altLang="zh-CN" sz="2800" dirty="0">
              <a:ln w="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3376" y="73612"/>
            <a:ext cx="859536" cy="908304"/>
          </a:xfrm>
          <a:prstGeom prst="rect">
            <a:avLst/>
          </a:prstGeom>
        </p:spPr>
      </p:pic>
    </p:spTree>
    <p:extLst>
      <p:ext uri="{BB962C8B-B14F-4D97-AF65-F5344CB8AC3E}">
        <p14:creationId xmlns:p14="http://schemas.microsoft.com/office/powerpoint/2010/main" val="3646105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5782472"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3.5 Our proposed ensemble method</a:t>
            </a:r>
            <a:endParaRPr lang="zh-CN" altLang="en-US" sz="2400" b="1" dirty="0">
              <a:solidFill>
                <a:schemeClr val="tx2"/>
              </a:solidFill>
              <a:latin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6" name="图片 5"/>
          <p:cNvPicPr/>
          <p:nvPr/>
        </p:nvPicPr>
        <p:blipFill>
          <a:blip r:embed="rId4"/>
          <a:stretch>
            <a:fillRect/>
          </a:stretch>
        </p:blipFill>
        <p:spPr>
          <a:xfrm>
            <a:off x="2922785" y="990969"/>
            <a:ext cx="5949612" cy="5563742"/>
          </a:xfrm>
          <a:prstGeom prst="rect">
            <a:avLst/>
          </a:prstGeom>
        </p:spPr>
      </p:pic>
    </p:spTree>
    <p:extLst>
      <p:ext uri="{BB962C8B-B14F-4D97-AF65-F5344CB8AC3E}">
        <p14:creationId xmlns:p14="http://schemas.microsoft.com/office/powerpoint/2010/main" val="3331644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296843" y="2695438"/>
            <a:ext cx="9996355" cy="651651"/>
          </a:xfrm>
          <a:prstGeom prst="rect">
            <a:avLst/>
          </a:prstGeom>
          <a:noFill/>
        </p:spPr>
        <p:txBody>
          <a:bodyPr wrap="square" lIns="91438" tIns="45719" rIns="91438" bIns="45719" rtlCol="0">
            <a:spAutoFit/>
          </a:bodyPr>
          <a:lstStyle/>
          <a:p>
            <a:pPr algn="ctr">
              <a:lnSpc>
                <a:spcPct val="125000"/>
              </a:lnSpc>
            </a:pPr>
            <a:r>
              <a:rPr lang="en-US" altLang="zh-CN" sz="3200" dirty="0" smtClean="0">
                <a:ln w="0"/>
                <a:solidFill>
                  <a:schemeClr val="accent1">
                    <a:lumMod val="50000"/>
                  </a:schemeClr>
                </a:solidFill>
                <a:latin typeface="微软雅黑" panose="020B0503020204020204" pitchFamily="34" charset="-122"/>
              </a:rPr>
              <a:t>4.Experiments</a:t>
            </a:r>
            <a:endParaRPr lang="en-US" altLang="zh-CN" sz="2800" dirty="0">
              <a:ln w="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spTree>
    <p:extLst>
      <p:ext uri="{BB962C8B-B14F-4D97-AF65-F5344CB8AC3E}">
        <p14:creationId xmlns:p14="http://schemas.microsoft.com/office/powerpoint/2010/main" val="2638398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3842134"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4.1 Experiment settings</a:t>
            </a:r>
            <a:endParaRPr lang="zh-CN" altLang="en-US" sz="2400" b="1" dirty="0">
              <a:solidFill>
                <a:schemeClr val="tx2"/>
              </a:solidFill>
              <a:latin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sp>
        <p:nvSpPr>
          <p:cNvPr id="2" name="矩形 1"/>
          <p:cNvSpPr/>
          <p:nvPr/>
        </p:nvSpPr>
        <p:spPr>
          <a:xfrm>
            <a:off x="590550" y="990969"/>
            <a:ext cx="4434227" cy="3170099"/>
          </a:xfrm>
          <a:prstGeom prst="rect">
            <a:avLst/>
          </a:prstGeom>
        </p:spPr>
        <p:txBody>
          <a:bodyPr wrap="none">
            <a:spAutoFit/>
          </a:bodyPr>
          <a:lstStyle/>
          <a:p>
            <a:pPr marL="342900" indent="-342900">
              <a:lnSpc>
                <a:spcPct val="200000"/>
              </a:lnSpc>
              <a:buFont typeface="Wingdings" panose="05000000000000000000" pitchFamily="2" charset="2"/>
              <a:buChar char="Ø"/>
            </a:pPr>
            <a:r>
              <a:rPr lang="en-US" altLang="zh-CN" sz="2000" b="1" dirty="0">
                <a:latin typeface="Candara" panose="020E0502030303020204" pitchFamily="34" charset="0"/>
                <a:ea typeface="等线" panose="02010600030101010101" pitchFamily="2" charset="-122"/>
                <a:cs typeface="Times New Roman" panose="02020603050405020304" pitchFamily="18" charset="0"/>
              </a:rPr>
              <a:t>Platform</a:t>
            </a:r>
            <a:r>
              <a:rPr lang="en-US" altLang="zh-CN" sz="2000" dirty="0">
                <a:latin typeface="Candara" panose="020E0502030303020204" pitchFamily="34" charset="0"/>
                <a:ea typeface="等线" panose="02010600030101010101" pitchFamily="2" charset="-122"/>
                <a:cs typeface="Times New Roman" panose="02020603050405020304" pitchFamily="18" charset="0"/>
              </a:rPr>
              <a:t> : </a:t>
            </a:r>
            <a:r>
              <a:rPr lang="en-US" altLang="zh-CN" sz="2000" dirty="0" err="1">
                <a:latin typeface="Candara" panose="020E0502030303020204" pitchFamily="34" charset="0"/>
                <a:ea typeface="等线" panose="02010600030101010101" pitchFamily="2" charset="-122"/>
                <a:cs typeface="Times New Roman" panose="02020603050405020304" pitchFamily="18" charset="0"/>
              </a:rPr>
              <a:t>YouFang</a:t>
            </a:r>
            <a:r>
              <a:rPr lang="en-US" altLang="zh-CN" sz="2000" dirty="0">
                <a:latin typeface="Candara" panose="020E0502030303020204" pitchFamily="34" charset="0"/>
                <a:ea typeface="等线" panose="02010600030101010101" pitchFamily="2" charset="-122"/>
                <a:cs typeface="Times New Roman" panose="02020603050405020304" pitchFamily="18" charset="0"/>
              </a:rPr>
              <a:t> AI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Cloud</a:t>
            </a:r>
          </a:p>
          <a:p>
            <a:pPr marL="342900" indent="-342900">
              <a:lnSpc>
                <a:spcPct val="200000"/>
              </a:lnSpc>
              <a:buFont typeface="Wingdings" panose="05000000000000000000" pitchFamily="2" charset="2"/>
              <a:buChar char="Ø"/>
            </a:pPr>
            <a:r>
              <a:rPr lang="en-US" altLang="zh-CN" sz="2000" b="1" dirty="0" smtClean="0">
                <a:latin typeface="Candara" panose="020E0502030303020204" pitchFamily="34" charset="0"/>
                <a:ea typeface="等线" panose="02010600030101010101" pitchFamily="2" charset="-122"/>
                <a:cs typeface="Times New Roman" panose="02020603050405020304" pitchFamily="18" charset="0"/>
              </a:rPr>
              <a:t>Scientific </a:t>
            </a:r>
            <a:r>
              <a:rPr lang="en-US" altLang="zh-CN" sz="2000" b="1" dirty="0">
                <a:latin typeface="Candara" panose="020E0502030303020204" pitchFamily="34" charset="0"/>
                <a:ea typeface="等线" panose="02010600030101010101" pitchFamily="2" charset="-122"/>
                <a:cs typeface="Times New Roman" panose="02020603050405020304" pitchFamily="18" charset="0"/>
              </a:rPr>
              <a:t>calculation</a:t>
            </a:r>
            <a:r>
              <a:rPr lang="en-US" altLang="zh-CN" sz="2000" dirty="0">
                <a:latin typeface="Candara" panose="020E0502030303020204" pitchFamily="34" charset="0"/>
                <a:ea typeface="等线" panose="02010600030101010101" pitchFamily="2" charset="-122"/>
                <a:cs typeface="Times New Roman" panose="02020603050405020304" pitchFamily="18" charset="0"/>
              </a:rPr>
              <a:t>: </a:t>
            </a:r>
            <a:r>
              <a:rPr lang="en-US" altLang="zh-CN" sz="2000" dirty="0" err="1">
                <a:latin typeface="Candara" panose="020E0502030303020204" pitchFamily="34" charset="0"/>
                <a:ea typeface="等线" panose="02010600030101010101" pitchFamily="2" charset="-122"/>
                <a:cs typeface="Times New Roman" panose="02020603050405020304" pitchFamily="18" charset="0"/>
              </a:rPr>
              <a:t>Numpy</a:t>
            </a:r>
            <a:r>
              <a:rPr lang="en-US" altLang="zh-CN" sz="2000" dirty="0">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 </a:t>
            </a:r>
            <a:r>
              <a:rPr lang="en-US" altLang="zh-CN" sz="2000" dirty="0" err="1" smtClean="0">
                <a:latin typeface="Candara" panose="020E0502030303020204" pitchFamily="34" charset="0"/>
                <a:ea typeface="等线" panose="02010600030101010101" pitchFamily="2" charset="-122"/>
                <a:cs typeface="Times New Roman" panose="02020603050405020304" pitchFamily="18" charset="0"/>
              </a:rPr>
              <a:t>Scipy</a:t>
            </a:r>
            <a:endParaRPr lang="en-US" altLang="zh-CN" sz="2000" dirty="0" smtClean="0">
              <a:latin typeface="Candara" panose="020E0502030303020204" pitchFamily="34" charset="0"/>
              <a:ea typeface="等线" panose="02010600030101010101" pitchFamily="2" charset="-122"/>
              <a:cs typeface="Times New Roman" panose="02020603050405020304" pitchFamily="18" charset="0"/>
            </a:endParaRPr>
          </a:p>
          <a:p>
            <a:pPr marL="342900" indent="-342900">
              <a:lnSpc>
                <a:spcPct val="200000"/>
              </a:lnSpc>
              <a:buFont typeface="Wingdings" panose="05000000000000000000" pitchFamily="2" charset="2"/>
              <a:buChar char="Ø"/>
            </a:pPr>
            <a:r>
              <a:rPr lang="en-US" altLang="zh-CN" sz="2000" b="1" dirty="0" smtClean="0">
                <a:latin typeface="Candara" panose="020E0502030303020204" pitchFamily="34" charset="0"/>
                <a:ea typeface="等线" panose="02010600030101010101" pitchFamily="2" charset="-122"/>
                <a:cs typeface="Times New Roman" panose="02020603050405020304" pitchFamily="18" charset="0"/>
              </a:rPr>
              <a:t>Data analysis</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 Pandas</a:t>
            </a:r>
          </a:p>
          <a:p>
            <a:pPr marL="342900" indent="-342900">
              <a:lnSpc>
                <a:spcPct val="200000"/>
              </a:lnSpc>
              <a:buFont typeface="Wingdings" panose="05000000000000000000" pitchFamily="2" charset="2"/>
              <a:buChar char="Ø"/>
            </a:pPr>
            <a:r>
              <a:rPr lang="en-US" altLang="zh-CN" sz="2000" b="1" dirty="0" smtClean="0">
                <a:latin typeface="Candara" panose="020E0502030303020204" pitchFamily="34" charset="0"/>
                <a:ea typeface="等线" panose="02010600030101010101" pitchFamily="2" charset="-122"/>
                <a:cs typeface="Times New Roman" panose="02020603050405020304" pitchFamily="18" charset="0"/>
              </a:rPr>
              <a:t>Visualization</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 </a:t>
            </a:r>
            <a:r>
              <a:rPr lang="en-US" altLang="zh-CN" sz="2000" dirty="0" err="1" smtClean="0">
                <a:latin typeface="Candara" panose="020E0502030303020204" pitchFamily="34" charset="0"/>
                <a:ea typeface="等线" panose="02010600030101010101" pitchFamily="2" charset="-122"/>
                <a:cs typeface="Times New Roman" panose="02020603050405020304" pitchFamily="18" charset="0"/>
              </a:rPr>
              <a:t>Seaborn</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 </a:t>
            </a:r>
            <a:r>
              <a:rPr lang="en-US" altLang="zh-CN" sz="2000" dirty="0" err="1">
                <a:latin typeface="Candara" panose="020E0502030303020204" pitchFamily="34" charset="0"/>
                <a:ea typeface="等线" panose="02010600030101010101" pitchFamily="2" charset="-122"/>
                <a:cs typeface="Times New Roman" panose="02020603050405020304" pitchFamily="18" charset="0"/>
              </a:rPr>
              <a:t>M</a:t>
            </a:r>
            <a:r>
              <a:rPr lang="en-US" altLang="zh-CN" sz="2000" dirty="0" err="1" smtClean="0">
                <a:latin typeface="Candara" panose="020E0502030303020204" pitchFamily="34" charset="0"/>
                <a:ea typeface="等线" panose="02010600030101010101" pitchFamily="2" charset="-122"/>
                <a:cs typeface="Times New Roman" panose="02020603050405020304" pitchFamily="18" charset="0"/>
              </a:rPr>
              <a:t>atplotlib</a:t>
            </a:r>
            <a:endParaRPr lang="en-US" altLang="zh-CN" sz="2000" dirty="0" smtClean="0">
              <a:latin typeface="Candara" panose="020E0502030303020204" pitchFamily="34" charset="0"/>
              <a:ea typeface="等线" panose="02010600030101010101" pitchFamily="2" charset="-122"/>
              <a:cs typeface="Times New Roman" panose="02020603050405020304" pitchFamily="18" charset="0"/>
            </a:endParaRPr>
          </a:p>
          <a:p>
            <a:pPr marL="342900" indent="-342900">
              <a:lnSpc>
                <a:spcPct val="200000"/>
              </a:lnSpc>
              <a:buFont typeface="Wingdings" panose="05000000000000000000" pitchFamily="2" charset="2"/>
              <a:buChar char="Ø"/>
            </a:pPr>
            <a:r>
              <a:rPr lang="en-US" altLang="zh-CN" sz="2000" b="1" dirty="0">
                <a:latin typeface="Candara" panose="020E0502030303020204" pitchFamily="34" charset="0"/>
                <a:ea typeface="等线" panose="02010600030101010101" pitchFamily="2" charset="-122"/>
                <a:cs typeface="Times New Roman" panose="02020603050405020304" pitchFamily="18" charset="0"/>
              </a:rPr>
              <a:t>Modeling</a:t>
            </a:r>
            <a:r>
              <a:rPr lang="en-US" altLang="zh-CN" sz="2000" dirty="0">
                <a:latin typeface="Candara" panose="020E0502030303020204" pitchFamily="34" charset="0"/>
                <a:ea typeface="等线" panose="02010600030101010101" pitchFamily="2" charset="-122"/>
                <a:cs typeface="Times New Roman" panose="02020603050405020304" pitchFamily="18" charset="0"/>
              </a:rPr>
              <a:t>: </a:t>
            </a:r>
            <a:r>
              <a:rPr lang="en-US" altLang="zh-CN" sz="2000" dirty="0" err="1" smtClean="0">
                <a:latin typeface="Candara" panose="020E0502030303020204" pitchFamily="34" charset="0"/>
                <a:ea typeface="等线" panose="02010600030101010101" pitchFamily="2" charset="-122"/>
                <a:cs typeface="Times New Roman" panose="02020603050405020304" pitchFamily="18" charset="0"/>
              </a:rPr>
              <a:t>Scikit</a:t>
            </a:r>
            <a:r>
              <a:rPr lang="en-US" altLang="zh-CN" sz="2000" dirty="0">
                <a:latin typeface="Candara" panose="020E0502030303020204" pitchFamily="34" charset="0"/>
                <a:ea typeface="等线" panose="02010600030101010101" pitchFamily="2" charset="-122"/>
                <a:cs typeface="Times New Roman" panose="02020603050405020304" pitchFamily="18" charset="0"/>
              </a:rPr>
              <a:t>-learn, </a:t>
            </a:r>
            <a:r>
              <a:rPr lang="en-US" altLang="zh-CN" sz="2000" dirty="0" err="1" smtClean="0">
                <a:latin typeface="Candara" panose="020E0502030303020204" pitchFamily="34" charset="0"/>
                <a:ea typeface="等线" panose="02010600030101010101" pitchFamily="2" charset="-122"/>
                <a:cs typeface="Times New Roman" panose="02020603050405020304" pitchFamily="18" charset="0"/>
              </a:rPr>
              <a:t>XGBoost</a:t>
            </a:r>
            <a:endParaRPr lang="zh-CN" altLang="en-US" sz="2000" dirty="0">
              <a:latin typeface="Candara" panose="020E050203030302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2327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3484792"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4.2 Experiment result</a:t>
            </a:r>
            <a:endParaRPr lang="zh-CN" altLang="en-US" sz="2400" b="1" dirty="0">
              <a:solidFill>
                <a:schemeClr val="tx2"/>
              </a:solidFill>
              <a:latin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5" name="图片 4" descr="C:\Users\zwt\Desktop\下载.png"/>
          <p:cNvPicPr/>
          <p:nvPr/>
        </p:nvPicPr>
        <p:blipFill>
          <a:blip r:embed="rId4">
            <a:extLst>
              <a:ext uri="{28A0092B-C50C-407E-A947-70E740481C1C}">
                <a14:useLocalDpi xmlns:a14="http://schemas.microsoft.com/office/drawing/2010/main" val="0"/>
              </a:ext>
            </a:extLst>
          </a:blip>
          <a:srcRect/>
          <a:stretch>
            <a:fillRect/>
          </a:stretch>
        </p:blipFill>
        <p:spPr bwMode="auto">
          <a:xfrm>
            <a:off x="3571030" y="798609"/>
            <a:ext cx="4432234" cy="4341522"/>
          </a:xfrm>
          <a:prstGeom prst="rect">
            <a:avLst/>
          </a:prstGeom>
          <a:noFill/>
          <a:ln>
            <a:noFill/>
          </a:ln>
        </p:spPr>
      </p:pic>
      <p:sp>
        <p:nvSpPr>
          <p:cNvPr id="3" name="矩形 2"/>
          <p:cNvSpPr/>
          <p:nvPr/>
        </p:nvSpPr>
        <p:spPr>
          <a:xfrm>
            <a:off x="2807660" y="5185558"/>
            <a:ext cx="8630971" cy="338554"/>
          </a:xfrm>
          <a:prstGeom prst="rect">
            <a:avLst/>
          </a:prstGeom>
        </p:spPr>
        <p:txBody>
          <a:bodyPr wrap="square">
            <a:spAutoFit/>
          </a:bodyPr>
          <a:lstStyle/>
          <a:p>
            <a:r>
              <a:rPr lang="en-US" altLang="zh-CN" sz="1600" dirty="0">
                <a:latin typeface="Candara" panose="020E0502030303020204" pitchFamily="34" charset="0"/>
              </a:rPr>
              <a:t>The final confusion matrix of </a:t>
            </a:r>
            <a:r>
              <a:rPr lang="en-US" altLang="zh-CN" sz="1600" dirty="0" smtClean="0">
                <a:latin typeface="Candara" panose="020E0502030303020204" pitchFamily="34" charset="0"/>
              </a:rPr>
              <a:t>the 10 folds </a:t>
            </a:r>
            <a:r>
              <a:rPr lang="en-US" altLang="zh-CN" sz="1600" dirty="0">
                <a:latin typeface="Candara" panose="020E0502030303020204" pitchFamily="34" charset="0"/>
              </a:rPr>
              <a:t>cross-validated training set </a:t>
            </a:r>
            <a:endParaRPr lang="zh-CN" altLang="en-US" sz="1600" dirty="0">
              <a:latin typeface="Candara" panose="020E0502030303020204" pitchFamily="34" charset="0"/>
            </a:endParaRPr>
          </a:p>
        </p:txBody>
      </p:sp>
      <p:sp>
        <p:nvSpPr>
          <p:cNvPr id="4" name="矩形 3"/>
          <p:cNvSpPr/>
          <p:nvPr/>
        </p:nvSpPr>
        <p:spPr>
          <a:xfrm>
            <a:off x="476815" y="5365387"/>
            <a:ext cx="10206273" cy="1323439"/>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000" dirty="0">
                <a:latin typeface="Candara" panose="020E0502030303020204" pitchFamily="34" charset="0"/>
                <a:ea typeface="等线" panose="02010600030101010101" pitchFamily="2" charset="-122"/>
                <a:cs typeface="Times New Roman" panose="02020603050405020304" pitchFamily="18" charset="0"/>
              </a:rPr>
              <a:t>Our model has 89.33% accuracy on the 10 folds cross-validated training set</a:t>
            </a:r>
          </a:p>
          <a:p>
            <a:pPr marL="342900" indent="-342900">
              <a:lnSpc>
                <a:spcPct val="200000"/>
              </a:lnSpc>
              <a:buFont typeface="Wingdings" panose="05000000000000000000" pitchFamily="2" charset="2"/>
              <a:buChar char="Ø"/>
            </a:pPr>
            <a:r>
              <a:rPr lang="en-US" altLang="zh-CN" sz="2000" dirty="0">
                <a:latin typeface="Candara" panose="020E0502030303020204" pitchFamily="34" charset="0"/>
                <a:ea typeface="等线" panose="02010600030101010101" pitchFamily="2" charset="-122"/>
                <a:cs typeface="Times New Roman" panose="02020603050405020304" pitchFamily="18" charset="0"/>
              </a:rPr>
              <a:t>We can easily classify label 2 and label 3 as only one sample is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misclassified</a:t>
            </a:r>
            <a:endParaRPr lang="en-US" altLang="zh-CN" sz="1800" dirty="0">
              <a:latin typeface="Candara" panose="020E050203030302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54143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296843" y="2695438"/>
            <a:ext cx="9996355" cy="651651"/>
          </a:xfrm>
          <a:prstGeom prst="rect">
            <a:avLst/>
          </a:prstGeom>
          <a:noFill/>
        </p:spPr>
        <p:txBody>
          <a:bodyPr wrap="square" lIns="91438" tIns="45719" rIns="91438" bIns="45719" rtlCol="0">
            <a:spAutoFit/>
          </a:bodyPr>
          <a:lstStyle/>
          <a:p>
            <a:pPr algn="ctr">
              <a:lnSpc>
                <a:spcPct val="125000"/>
              </a:lnSpc>
            </a:pPr>
            <a:r>
              <a:rPr lang="en-US" altLang="zh-CN" sz="3200" dirty="0" smtClean="0">
                <a:ln w="0"/>
                <a:solidFill>
                  <a:schemeClr val="accent1">
                    <a:lumMod val="50000"/>
                  </a:schemeClr>
                </a:solidFill>
                <a:latin typeface="微软雅黑" panose="020B0503020204020204" pitchFamily="34" charset="-122"/>
              </a:rPr>
              <a:t>5.Conclusion</a:t>
            </a:r>
            <a:endParaRPr lang="en-US" altLang="zh-CN" sz="2800" dirty="0">
              <a:ln w="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spTree>
    <p:extLst>
      <p:ext uri="{BB962C8B-B14F-4D97-AF65-F5344CB8AC3E}">
        <p14:creationId xmlns:p14="http://schemas.microsoft.com/office/powerpoint/2010/main" val="3153379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1879032" cy="461661"/>
          </a:xfrm>
          <a:prstGeom prst="rect">
            <a:avLst/>
          </a:prstGeom>
          <a:noFill/>
        </p:spPr>
        <p:txBody>
          <a:bodyPr wrap="none" lIns="91436" tIns="45718" rIns="91436" bIns="45718" rtlCol="0">
            <a:spAutoFit/>
          </a:bodyPr>
          <a:lstStyle/>
          <a:p>
            <a:r>
              <a:rPr lang="en-US" altLang="zh-CN" sz="2400" b="1" dirty="0" err="1" smtClean="0">
                <a:solidFill>
                  <a:schemeClr val="tx2"/>
                </a:solidFill>
                <a:latin typeface="微软雅黑" panose="020B0503020204020204" pitchFamily="34" charset="-122"/>
              </a:rPr>
              <a:t>Conslusion</a:t>
            </a:r>
            <a:endParaRPr lang="zh-CN" altLang="en-US" sz="2400" b="1" dirty="0">
              <a:solidFill>
                <a:schemeClr val="tx2"/>
              </a:solidFill>
              <a:latin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sp>
        <p:nvSpPr>
          <p:cNvPr id="2" name="矩形 1"/>
          <p:cNvSpPr/>
          <p:nvPr/>
        </p:nvSpPr>
        <p:spPr>
          <a:xfrm>
            <a:off x="463801" y="1210655"/>
            <a:ext cx="7106433" cy="1237262"/>
          </a:xfrm>
          <a:prstGeom prst="rect">
            <a:avLst/>
          </a:prstGeom>
        </p:spPr>
        <p:txBody>
          <a:bodyPr wrap="none">
            <a:spAutoFit/>
          </a:bodyPr>
          <a:lstStyle/>
          <a:p>
            <a:pPr marL="342900" indent="-342900">
              <a:lnSpc>
                <a:spcPct val="200000"/>
              </a:lnSpc>
              <a:buFont typeface="Wingdings" panose="05000000000000000000" pitchFamily="2" charset="2"/>
              <a:buChar char="Ø"/>
            </a:pP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An new ensemble method to solve this problem expertly</a:t>
            </a:r>
          </a:p>
          <a:p>
            <a:pPr marL="342900" indent="-342900">
              <a:lnSpc>
                <a:spcPct val="200000"/>
              </a:lnSpc>
              <a:buFont typeface="Wingdings" panose="05000000000000000000" pitchFamily="2" charset="2"/>
              <a:buChar char="Ø"/>
            </a:pP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A lot of data analysis has been made to know the data better</a:t>
            </a:r>
          </a:p>
        </p:txBody>
      </p:sp>
      <p:sp>
        <p:nvSpPr>
          <p:cNvPr id="3" name="矩形 2"/>
          <p:cNvSpPr/>
          <p:nvPr/>
        </p:nvSpPr>
        <p:spPr>
          <a:xfrm>
            <a:off x="368147" y="1016392"/>
            <a:ext cx="2016899" cy="400110"/>
          </a:xfrm>
          <a:prstGeom prst="rect">
            <a:avLst/>
          </a:prstGeom>
        </p:spPr>
        <p:txBody>
          <a:bodyPr wrap="none">
            <a:spAutoFit/>
          </a:bodyPr>
          <a:lstStyle/>
          <a:p>
            <a:r>
              <a:rPr lang="en-US" altLang="zh-CN" sz="2000" dirty="0">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1. </a:t>
            </a:r>
            <a:r>
              <a:rPr lang="en-US" altLang="zh-CN" sz="2000" b="1" dirty="0" smtClean="0">
                <a:latin typeface="Candara" panose="020E0502030303020204" pitchFamily="34" charset="0"/>
                <a:ea typeface="等线" panose="02010600030101010101" pitchFamily="2" charset="-122"/>
                <a:cs typeface="Times New Roman" panose="02020603050405020304" pitchFamily="18" charset="0"/>
              </a:rPr>
              <a:t>Contributions </a:t>
            </a:r>
            <a:endParaRPr lang="zh-CN" altLang="en-US" sz="2000" b="1" dirty="0"/>
          </a:p>
        </p:txBody>
      </p:sp>
      <p:sp>
        <p:nvSpPr>
          <p:cNvPr id="6" name="矩形 5"/>
          <p:cNvSpPr/>
          <p:nvPr/>
        </p:nvSpPr>
        <p:spPr>
          <a:xfrm>
            <a:off x="463801" y="2834630"/>
            <a:ext cx="2805576" cy="400110"/>
          </a:xfrm>
          <a:prstGeom prst="rect">
            <a:avLst/>
          </a:prstGeom>
        </p:spPr>
        <p:txBody>
          <a:bodyPr wrap="none">
            <a:spAutoFit/>
          </a:bodyPr>
          <a:lstStyle/>
          <a:p>
            <a:r>
              <a:rPr lang="en-US" altLang="zh-CN" sz="2000" dirty="0">
                <a:latin typeface="Candara" panose="020E0502030303020204" pitchFamily="34" charset="0"/>
                <a:ea typeface="等线" panose="02010600030101010101" pitchFamily="2" charset="-122"/>
                <a:cs typeface="Times New Roman" panose="02020603050405020304" pitchFamily="18" charset="0"/>
              </a:rPr>
              <a:t>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2. </a:t>
            </a:r>
            <a:r>
              <a:rPr lang="en-US" altLang="zh-CN" sz="2000" b="1" dirty="0" smtClean="0">
                <a:latin typeface="Candara" panose="020E0502030303020204" pitchFamily="34" charset="0"/>
                <a:ea typeface="等线" panose="02010600030101010101" pitchFamily="2" charset="-122"/>
                <a:cs typeface="Times New Roman" panose="02020603050405020304" pitchFamily="18" charset="0"/>
              </a:rPr>
              <a:t>Meaning of our work</a:t>
            </a:r>
            <a:endParaRPr lang="zh-CN" altLang="en-US" sz="2000" b="1" dirty="0"/>
          </a:p>
        </p:txBody>
      </p:sp>
      <p:sp>
        <p:nvSpPr>
          <p:cNvPr id="7" name="矩形 6"/>
          <p:cNvSpPr/>
          <p:nvPr/>
        </p:nvSpPr>
        <p:spPr>
          <a:xfrm>
            <a:off x="463802" y="3269522"/>
            <a:ext cx="11018045" cy="2554545"/>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The </a:t>
            </a:r>
            <a:r>
              <a:rPr lang="en-US" altLang="zh-CN" sz="2000" dirty="0">
                <a:latin typeface="Candara" panose="020E0502030303020204" pitchFamily="34" charset="0"/>
                <a:ea typeface="等线" panose="02010600030101010101" pitchFamily="2" charset="-122"/>
                <a:cs typeface="Times New Roman" panose="02020603050405020304" pitchFamily="18" charset="0"/>
              </a:rPr>
              <a:t>university can examine the applications automatically, thus it can save a large amount of manpower and material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cost.</a:t>
            </a:r>
          </a:p>
          <a:p>
            <a:pPr marL="342900" indent="-342900">
              <a:lnSpc>
                <a:spcPct val="200000"/>
              </a:lnSpc>
              <a:buFont typeface="Wingdings" panose="05000000000000000000" pitchFamily="2" charset="2"/>
              <a:buChar char="Ø"/>
            </a:pPr>
            <a:r>
              <a:rPr lang="en-US" altLang="zh-CN" sz="2000" dirty="0">
                <a:latin typeface="Candara" panose="020E0502030303020204" pitchFamily="34" charset="0"/>
                <a:ea typeface="等线" panose="02010600030101010101" pitchFamily="2" charset="-122"/>
                <a:cs typeface="Times New Roman" panose="02020603050405020304" pitchFamily="18" charset="0"/>
              </a:rPr>
              <a:t>students can scientifically predict the results of their application, which can reduce their cost of </a:t>
            </a:r>
            <a:r>
              <a:rPr lang="en-US" altLang="zh-CN" sz="2000" dirty="0" smtClean="0">
                <a:latin typeface="Candara" panose="020E0502030303020204" pitchFamily="34" charset="0"/>
                <a:ea typeface="等线" panose="02010600030101010101" pitchFamily="2" charset="-122"/>
                <a:cs typeface="Times New Roman" panose="02020603050405020304" pitchFamily="18" charset="0"/>
              </a:rPr>
              <a:t>trial-and-error.</a:t>
            </a:r>
          </a:p>
        </p:txBody>
      </p:sp>
    </p:spTree>
    <p:extLst>
      <p:ext uri="{BB962C8B-B14F-4D97-AF65-F5344CB8AC3E}">
        <p14:creationId xmlns:p14="http://schemas.microsoft.com/office/powerpoint/2010/main" val="15901502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207976" y="2272872"/>
            <a:ext cx="3547763" cy="1446548"/>
          </a:xfrm>
          <a:prstGeom prst="rect">
            <a:avLst/>
          </a:prstGeom>
          <a:noFill/>
        </p:spPr>
        <p:txBody>
          <a:bodyPr wrap="none" lIns="91438" tIns="45719" rIns="91438" bIns="45719" rtlCol="0">
            <a:spAutoFit/>
          </a:bodyPr>
          <a:lstStyle/>
          <a:p>
            <a:pPr algn="ctr"/>
            <a:r>
              <a:rPr lang="en-US" altLang="zh-CN" sz="8800" dirty="0">
                <a:ln w="0"/>
                <a:solidFill>
                  <a:schemeClr val="tx2"/>
                </a:solidFill>
                <a:latin typeface="微软雅黑" panose="020B0503020204020204" pitchFamily="34" charset="-122"/>
                <a:ea typeface="微软雅黑" panose="020B0503020204020204" pitchFamily="34" charset="-122"/>
              </a:rPr>
              <a:t>Q &amp; A</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sp>
        <p:nvSpPr>
          <p:cNvPr id="82" name="Freeform 96"/>
          <p:cNvSpPr>
            <a:spLocks/>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spTree>
    <p:extLst>
      <p:ext uri="{BB962C8B-B14F-4D97-AF65-F5344CB8AC3E}">
        <p14:creationId xmlns:p14="http://schemas.microsoft.com/office/powerpoint/2010/main" val="3665094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文本框 86"/>
          <p:cNvSpPr txBox="1"/>
          <p:nvPr/>
        </p:nvSpPr>
        <p:spPr>
          <a:xfrm>
            <a:off x="368147" y="414628"/>
            <a:ext cx="2685471"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1.1 Introduction</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494777" y="989072"/>
            <a:ext cx="11188367" cy="608628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kumimoji="1" lang="en-US" altLang="zh-CN" dirty="0">
                <a:latin typeface="+mn-ea"/>
              </a:rPr>
              <a:t>In 2017, the number of students studying abroad </a:t>
            </a:r>
            <a:r>
              <a:rPr kumimoji="1" lang="en-US" altLang="zh-CN" dirty="0" smtClean="0">
                <a:latin typeface="+mn-ea"/>
              </a:rPr>
              <a:t>exceeded </a:t>
            </a:r>
            <a:r>
              <a:rPr kumimoji="1" lang="en-US" altLang="zh-CN" dirty="0">
                <a:latin typeface="+mn-ea"/>
              </a:rPr>
              <a:t>600 thousand </a:t>
            </a:r>
            <a:r>
              <a:rPr kumimoji="1" lang="en-US" altLang="zh-CN" dirty="0" smtClean="0">
                <a:latin typeface="+mn-ea"/>
              </a:rPr>
              <a:t>key points </a:t>
            </a:r>
            <a:r>
              <a:rPr kumimoji="1" lang="en-US" altLang="zh-CN" dirty="0">
                <a:latin typeface="+mn-ea"/>
              </a:rPr>
              <a:t>for the first time </a:t>
            </a:r>
            <a:r>
              <a:rPr kumimoji="1" lang="en-US" altLang="zh-CN" dirty="0" smtClean="0">
                <a:latin typeface="+mn-ea"/>
              </a:rPr>
              <a:t>, </a:t>
            </a:r>
            <a:r>
              <a:rPr kumimoji="1" lang="en-US" altLang="zh-CN" dirty="0">
                <a:latin typeface="+mn-ea"/>
              </a:rPr>
              <a:t>an increase of 11.74% over the same period last year</a:t>
            </a:r>
            <a:r>
              <a:rPr kumimoji="1" lang="en-US" altLang="zh-CN" dirty="0" smtClean="0">
                <a:latin typeface="+mn-ea"/>
              </a:rPr>
              <a:t>.</a:t>
            </a:r>
          </a:p>
          <a:p>
            <a:pPr marL="342900" indent="-342900">
              <a:lnSpc>
                <a:spcPct val="150000"/>
              </a:lnSpc>
              <a:buFont typeface="Wingdings" panose="05000000000000000000" pitchFamily="2" charset="2"/>
              <a:buChar char="Ø"/>
            </a:pPr>
            <a:endParaRPr kumimoji="1" lang="en-US" altLang="zh-CN" dirty="0">
              <a:latin typeface="+mn-ea"/>
            </a:endParaRPr>
          </a:p>
          <a:p>
            <a:pPr marL="342900" indent="-342900">
              <a:lnSpc>
                <a:spcPct val="150000"/>
              </a:lnSpc>
              <a:buFont typeface="Wingdings" panose="05000000000000000000" pitchFamily="2" charset="2"/>
              <a:buChar char="Ø"/>
            </a:pPr>
            <a:r>
              <a:rPr kumimoji="1" lang="en-US" altLang="zh-CN" dirty="0">
                <a:latin typeface="+mn-ea"/>
              </a:rPr>
              <a:t>The scale of studying abroad continues to grow in </a:t>
            </a:r>
            <a:r>
              <a:rPr kumimoji="1" lang="en-US" altLang="zh-CN" dirty="0" smtClean="0">
                <a:latin typeface="+mn-ea"/>
              </a:rPr>
              <a:t>China</a:t>
            </a:r>
            <a:r>
              <a:rPr kumimoji="1" lang="zh-CN" altLang="en-US" dirty="0" smtClean="0">
                <a:latin typeface="+mn-ea"/>
              </a:rPr>
              <a:t>，</a:t>
            </a:r>
            <a:r>
              <a:rPr kumimoji="1" lang="en-US" altLang="zh-CN" dirty="0" smtClean="0">
                <a:latin typeface="+mn-ea"/>
              </a:rPr>
              <a:t>which makes it the </a:t>
            </a:r>
            <a:r>
              <a:rPr kumimoji="1" lang="en-US" altLang="zh-CN" dirty="0">
                <a:latin typeface="+mn-ea"/>
              </a:rPr>
              <a:t>largest country of international students in the </a:t>
            </a:r>
            <a:r>
              <a:rPr kumimoji="1" lang="en-US" altLang="zh-CN" dirty="0" smtClean="0">
                <a:latin typeface="+mn-ea"/>
              </a:rPr>
              <a:t>world.</a:t>
            </a:r>
          </a:p>
          <a:p>
            <a:pPr marL="342900" indent="-342900">
              <a:lnSpc>
                <a:spcPct val="150000"/>
              </a:lnSpc>
              <a:buFont typeface="Wingdings" panose="05000000000000000000" pitchFamily="2" charset="2"/>
              <a:buChar char="Ø"/>
            </a:pPr>
            <a:endParaRPr kumimoji="1" lang="en-US" altLang="zh-CN" dirty="0">
              <a:latin typeface="+mn-ea"/>
            </a:endParaRPr>
          </a:p>
          <a:p>
            <a:pPr marL="342900" indent="-342900">
              <a:lnSpc>
                <a:spcPct val="150000"/>
              </a:lnSpc>
              <a:buFont typeface="Wingdings" panose="05000000000000000000" pitchFamily="2" charset="2"/>
              <a:buChar char="Ø"/>
            </a:pPr>
            <a:r>
              <a:rPr kumimoji="1" lang="en-US" altLang="zh-CN" dirty="0" smtClean="0">
                <a:latin typeface="+mn-ea"/>
              </a:rPr>
              <a:t>Each </a:t>
            </a:r>
            <a:r>
              <a:rPr kumimoji="1" lang="en-US" altLang="zh-CN" dirty="0">
                <a:latin typeface="+mn-ea"/>
              </a:rPr>
              <a:t>condition of the students will be taken into </a:t>
            </a:r>
            <a:r>
              <a:rPr kumimoji="1" lang="en-US" altLang="zh-CN" dirty="0" smtClean="0">
                <a:latin typeface="+mn-ea"/>
              </a:rPr>
              <a:t>consideration in the application</a:t>
            </a:r>
          </a:p>
          <a:p>
            <a:pPr marL="800078" lvl="1" indent="-342900">
              <a:lnSpc>
                <a:spcPct val="150000"/>
              </a:lnSpc>
              <a:buFont typeface="Arial" panose="020B0604020202020204" pitchFamily="34" charset="0"/>
              <a:buChar char="•"/>
            </a:pPr>
            <a:r>
              <a:rPr kumimoji="1" lang="en-US" altLang="zh-CN" dirty="0" smtClean="0">
                <a:latin typeface="+mn-ea"/>
              </a:rPr>
              <a:t>For </a:t>
            </a:r>
            <a:r>
              <a:rPr kumimoji="1" lang="en-US" altLang="zh-CN" dirty="0">
                <a:latin typeface="+mn-ea"/>
              </a:rPr>
              <a:t>the university, a large amount of manpower and material resources will </a:t>
            </a:r>
            <a:r>
              <a:rPr kumimoji="1" lang="en-US" altLang="zh-CN" dirty="0" smtClean="0">
                <a:latin typeface="+mn-ea"/>
              </a:rPr>
              <a:t>be consumed </a:t>
            </a:r>
            <a:r>
              <a:rPr kumimoji="1" lang="en-US" altLang="zh-CN" dirty="0">
                <a:latin typeface="+mn-ea"/>
              </a:rPr>
              <a:t>to fairly select the students they </a:t>
            </a:r>
            <a:r>
              <a:rPr kumimoji="1" lang="en-US" altLang="zh-CN" dirty="0" smtClean="0">
                <a:latin typeface="+mn-ea"/>
              </a:rPr>
              <a:t>need.</a:t>
            </a:r>
          </a:p>
          <a:p>
            <a:pPr marL="800078" lvl="1" indent="-342900">
              <a:lnSpc>
                <a:spcPct val="150000"/>
              </a:lnSpc>
              <a:buFont typeface="Arial" panose="020B0604020202020204" pitchFamily="34" charset="0"/>
              <a:buChar char="•"/>
            </a:pPr>
            <a:r>
              <a:rPr kumimoji="1" lang="en-US" altLang="zh-CN" dirty="0">
                <a:latin typeface="+mn-ea"/>
              </a:rPr>
              <a:t>For students, it's hard for them to predict whether they are able to be admitted, </a:t>
            </a:r>
            <a:r>
              <a:rPr kumimoji="1" lang="en-US" altLang="zh-CN" dirty="0" smtClean="0">
                <a:latin typeface="+mn-ea"/>
              </a:rPr>
              <a:t>it’s </a:t>
            </a:r>
            <a:r>
              <a:rPr kumimoji="1" lang="en-US" altLang="zh-CN" dirty="0">
                <a:latin typeface="+mn-ea"/>
              </a:rPr>
              <a:t>a waste of time and money if the application </a:t>
            </a:r>
            <a:r>
              <a:rPr kumimoji="1" lang="en-US" altLang="zh-CN" dirty="0" smtClean="0">
                <a:latin typeface="+mn-ea"/>
              </a:rPr>
              <a:t>fails.</a:t>
            </a:r>
          </a:p>
          <a:p>
            <a:pPr marL="800078" lvl="1" indent="-342900">
              <a:lnSpc>
                <a:spcPct val="150000"/>
              </a:lnSpc>
              <a:buFont typeface="Arial" panose="020B0604020202020204" pitchFamily="34" charset="0"/>
              <a:buChar char="•"/>
            </a:pPr>
            <a:r>
              <a:rPr kumimoji="1" lang="en-US" altLang="zh-CN" dirty="0" smtClean="0">
                <a:latin typeface="+mn-ea"/>
              </a:rPr>
              <a:t>The </a:t>
            </a:r>
            <a:r>
              <a:rPr kumimoji="1" lang="en-US" altLang="zh-CN" dirty="0">
                <a:latin typeface="+mn-ea"/>
              </a:rPr>
              <a:t>traditional method determines the application completely by people, thus a lot of subjective judgments will be </a:t>
            </a:r>
            <a:r>
              <a:rPr kumimoji="1" lang="en-US" altLang="zh-CN" dirty="0" smtClean="0">
                <a:latin typeface="+mn-ea"/>
              </a:rPr>
              <a:t>introduced.</a:t>
            </a:r>
          </a:p>
          <a:p>
            <a:endParaRPr kumimoji="1" lang="en-US" altLang="zh-CN" dirty="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sp>
        <p:nvSpPr>
          <p:cNvPr id="5" name="文本框 4">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494777" y="990969"/>
            <a:ext cx="11188367" cy="608628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kumimoji="1" lang="en-US" altLang="zh-CN" dirty="0">
                <a:latin typeface="+mn-ea"/>
              </a:rPr>
              <a:t>In 2017, the number of students studying abroad </a:t>
            </a:r>
            <a:r>
              <a:rPr kumimoji="1" lang="en-US" altLang="zh-CN" dirty="0" smtClean="0">
                <a:latin typeface="+mn-ea"/>
              </a:rPr>
              <a:t>exceeded </a:t>
            </a:r>
            <a:r>
              <a:rPr kumimoji="1" lang="en-US" altLang="zh-CN" dirty="0">
                <a:latin typeface="+mn-ea"/>
              </a:rPr>
              <a:t>600 thousand </a:t>
            </a:r>
            <a:r>
              <a:rPr kumimoji="1" lang="en-US" altLang="zh-CN" dirty="0" smtClean="0">
                <a:latin typeface="+mn-ea"/>
              </a:rPr>
              <a:t>key points </a:t>
            </a:r>
            <a:r>
              <a:rPr kumimoji="1" lang="en-US" altLang="zh-CN" dirty="0">
                <a:latin typeface="+mn-ea"/>
              </a:rPr>
              <a:t>for the first time </a:t>
            </a:r>
            <a:r>
              <a:rPr kumimoji="1" lang="en-US" altLang="zh-CN" dirty="0" smtClean="0">
                <a:latin typeface="+mn-ea"/>
              </a:rPr>
              <a:t>, </a:t>
            </a:r>
            <a:r>
              <a:rPr kumimoji="1" lang="en-US" altLang="zh-CN" dirty="0">
                <a:latin typeface="+mn-ea"/>
              </a:rPr>
              <a:t>an increase of 11.74% over the same period last year</a:t>
            </a:r>
            <a:r>
              <a:rPr kumimoji="1" lang="en-US" altLang="zh-CN" dirty="0" smtClean="0">
                <a:latin typeface="+mn-ea"/>
              </a:rPr>
              <a:t>.</a:t>
            </a:r>
          </a:p>
          <a:p>
            <a:pPr marL="342900" indent="-342900">
              <a:lnSpc>
                <a:spcPct val="150000"/>
              </a:lnSpc>
              <a:buFont typeface="Wingdings" panose="05000000000000000000" pitchFamily="2" charset="2"/>
              <a:buChar char="Ø"/>
            </a:pPr>
            <a:endParaRPr kumimoji="1" lang="en-US" altLang="zh-CN" dirty="0">
              <a:latin typeface="+mn-ea"/>
            </a:endParaRPr>
          </a:p>
          <a:p>
            <a:pPr marL="342900" indent="-342900">
              <a:lnSpc>
                <a:spcPct val="150000"/>
              </a:lnSpc>
              <a:buFont typeface="Wingdings" panose="05000000000000000000" pitchFamily="2" charset="2"/>
              <a:buChar char="Ø"/>
            </a:pPr>
            <a:r>
              <a:rPr kumimoji="1" lang="en-US" altLang="zh-CN" dirty="0">
                <a:latin typeface="+mn-ea"/>
              </a:rPr>
              <a:t>The scale of studying abroad continues to grow in </a:t>
            </a:r>
            <a:r>
              <a:rPr kumimoji="1" lang="en-US" altLang="zh-CN" dirty="0" smtClean="0">
                <a:latin typeface="+mn-ea"/>
              </a:rPr>
              <a:t>China</a:t>
            </a:r>
            <a:r>
              <a:rPr kumimoji="1" lang="zh-CN" altLang="en-US" dirty="0" smtClean="0">
                <a:latin typeface="+mn-ea"/>
              </a:rPr>
              <a:t>，</a:t>
            </a:r>
            <a:r>
              <a:rPr kumimoji="1" lang="en-US" altLang="zh-CN" dirty="0" smtClean="0">
                <a:latin typeface="+mn-ea"/>
              </a:rPr>
              <a:t>which makes it the </a:t>
            </a:r>
            <a:r>
              <a:rPr kumimoji="1" lang="en-US" altLang="zh-CN" dirty="0">
                <a:latin typeface="+mn-ea"/>
              </a:rPr>
              <a:t>largest country of international students in the </a:t>
            </a:r>
            <a:r>
              <a:rPr kumimoji="1" lang="en-US" altLang="zh-CN" dirty="0" smtClean="0">
                <a:latin typeface="+mn-ea"/>
              </a:rPr>
              <a:t>world.</a:t>
            </a:r>
          </a:p>
          <a:p>
            <a:pPr marL="342900" indent="-342900">
              <a:lnSpc>
                <a:spcPct val="150000"/>
              </a:lnSpc>
              <a:buFont typeface="Wingdings" panose="05000000000000000000" pitchFamily="2" charset="2"/>
              <a:buChar char="Ø"/>
            </a:pPr>
            <a:endParaRPr kumimoji="1" lang="en-US" altLang="zh-CN" dirty="0">
              <a:latin typeface="+mn-ea"/>
            </a:endParaRPr>
          </a:p>
          <a:p>
            <a:pPr marL="342900" indent="-342900">
              <a:lnSpc>
                <a:spcPct val="150000"/>
              </a:lnSpc>
              <a:buFont typeface="Wingdings" panose="05000000000000000000" pitchFamily="2" charset="2"/>
              <a:buChar char="Ø"/>
            </a:pPr>
            <a:r>
              <a:rPr kumimoji="1" lang="en-US" altLang="zh-CN" dirty="0" smtClean="0">
                <a:latin typeface="+mn-ea"/>
              </a:rPr>
              <a:t>Each </a:t>
            </a:r>
            <a:r>
              <a:rPr kumimoji="1" lang="en-US" altLang="zh-CN" dirty="0">
                <a:latin typeface="+mn-ea"/>
              </a:rPr>
              <a:t>condition of the students will be taken into </a:t>
            </a:r>
            <a:r>
              <a:rPr kumimoji="1" lang="en-US" altLang="zh-CN" dirty="0" smtClean="0">
                <a:latin typeface="+mn-ea"/>
              </a:rPr>
              <a:t>consideration in the application</a:t>
            </a:r>
          </a:p>
          <a:p>
            <a:pPr marL="800078" lvl="1" indent="-342900">
              <a:lnSpc>
                <a:spcPct val="150000"/>
              </a:lnSpc>
              <a:buFont typeface="Arial" panose="020B0604020202020204" pitchFamily="34" charset="0"/>
              <a:buChar char="•"/>
            </a:pPr>
            <a:r>
              <a:rPr kumimoji="1" lang="en-US" altLang="zh-CN" dirty="0" smtClean="0">
                <a:latin typeface="+mn-ea"/>
              </a:rPr>
              <a:t>For </a:t>
            </a:r>
            <a:r>
              <a:rPr kumimoji="1" lang="en-US" altLang="zh-CN" dirty="0">
                <a:latin typeface="+mn-ea"/>
              </a:rPr>
              <a:t>the university, a large amount of manpower and material resources will </a:t>
            </a:r>
            <a:r>
              <a:rPr kumimoji="1" lang="en-US" altLang="zh-CN" dirty="0" smtClean="0">
                <a:latin typeface="+mn-ea"/>
              </a:rPr>
              <a:t>be consumed </a:t>
            </a:r>
            <a:r>
              <a:rPr kumimoji="1" lang="en-US" altLang="zh-CN" dirty="0">
                <a:latin typeface="+mn-ea"/>
              </a:rPr>
              <a:t>to fairly select the students they </a:t>
            </a:r>
            <a:r>
              <a:rPr kumimoji="1" lang="en-US" altLang="zh-CN" dirty="0" smtClean="0">
                <a:latin typeface="+mn-ea"/>
              </a:rPr>
              <a:t>need.</a:t>
            </a:r>
          </a:p>
          <a:p>
            <a:pPr marL="800078" lvl="1" indent="-342900">
              <a:lnSpc>
                <a:spcPct val="150000"/>
              </a:lnSpc>
              <a:buFont typeface="Arial" panose="020B0604020202020204" pitchFamily="34" charset="0"/>
              <a:buChar char="•"/>
            </a:pPr>
            <a:r>
              <a:rPr kumimoji="1" lang="en-US" altLang="zh-CN" dirty="0">
                <a:latin typeface="+mn-ea"/>
              </a:rPr>
              <a:t>For students, it's hard for them to predict whether they are able to be admitted, </a:t>
            </a:r>
            <a:r>
              <a:rPr kumimoji="1" lang="en-US" altLang="zh-CN" dirty="0" smtClean="0">
                <a:latin typeface="+mn-ea"/>
              </a:rPr>
              <a:t>it’s </a:t>
            </a:r>
            <a:r>
              <a:rPr kumimoji="1" lang="en-US" altLang="zh-CN" dirty="0">
                <a:latin typeface="+mn-ea"/>
              </a:rPr>
              <a:t>a waste of time and money if the application </a:t>
            </a:r>
            <a:r>
              <a:rPr kumimoji="1" lang="en-US" altLang="zh-CN" dirty="0" smtClean="0">
                <a:latin typeface="+mn-ea"/>
              </a:rPr>
              <a:t>fails.</a:t>
            </a:r>
          </a:p>
          <a:p>
            <a:pPr marL="800078" lvl="1" indent="-342900">
              <a:lnSpc>
                <a:spcPct val="150000"/>
              </a:lnSpc>
              <a:buFont typeface="Arial" panose="020B0604020202020204" pitchFamily="34" charset="0"/>
              <a:buChar char="•"/>
            </a:pPr>
            <a:r>
              <a:rPr kumimoji="1" lang="en-US" altLang="zh-CN" dirty="0" smtClean="0">
                <a:latin typeface="+mn-ea"/>
              </a:rPr>
              <a:t>The </a:t>
            </a:r>
            <a:r>
              <a:rPr kumimoji="1" lang="en-US" altLang="zh-CN" dirty="0">
                <a:latin typeface="+mn-ea"/>
              </a:rPr>
              <a:t>traditional method determines the application completely by people, thus a lot of subjective judgments will be </a:t>
            </a:r>
            <a:r>
              <a:rPr kumimoji="1" lang="en-US" altLang="zh-CN" dirty="0" smtClean="0">
                <a:latin typeface="+mn-ea"/>
              </a:rPr>
              <a:t>introduced.</a:t>
            </a:r>
          </a:p>
          <a:p>
            <a:endParaRPr kumimoji="1" lang="en-US" altLang="zh-CN" dirty="0">
              <a:latin typeface="+mn-ea"/>
            </a:endParaRPr>
          </a:p>
        </p:txBody>
      </p:sp>
    </p:spTree>
    <p:extLst>
      <p:ext uri="{BB962C8B-B14F-4D97-AF65-F5344CB8AC3E}">
        <p14:creationId xmlns:p14="http://schemas.microsoft.com/office/powerpoint/2010/main" val="3143737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2450984"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1.2 Motivation</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494777" y="989072"/>
            <a:ext cx="11188367" cy="213904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kumimoji="1" lang="en-US" altLang="zh-CN" dirty="0">
                <a:latin typeface="+mn-ea"/>
              </a:rPr>
              <a:t>Help the </a:t>
            </a:r>
            <a:r>
              <a:rPr kumimoji="1" lang="en-US" altLang="zh-CN" dirty="0" smtClean="0">
                <a:latin typeface="+mn-ea"/>
              </a:rPr>
              <a:t>students to </a:t>
            </a:r>
            <a:r>
              <a:rPr kumimoji="1" lang="en-US" altLang="zh-CN" dirty="0">
                <a:latin typeface="+mn-ea"/>
              </a:rPr>
              <a:t>find the </a:t>
            </a:r>
            <a:r>
              <a:rPr kumimoji="1" lang="en-US" altLang="zh-CN" dirty="0" smtClean="0">
                <a:latin typeface="+mn-ea"/>
              </a:rPr>
              <a:t>schools that that </a:t>
            </a:r>
            <a:r>
              <a:rPr kumimoji="1" lang="en-US" altLang="zh-CN" dirty="0">
                <a:latin typeface="+mn-ea"/>
              </a:rPr>
              <a:t>can be </a:t>
            </a:r>
            <a:r>
              <a:rPr kumimoji="1" lang="en-US" altLang="zh-CN" dirty="0" smtClean="0">
                <a:latin typeface="+mn-ea"/>
              </a:rPr>
              <a:t>admitted by.</a:t>
            </a:r>
          </a:p>
          <a:p>
            <a:pPr>
              <a:lnSpc>
                <a:spcPct val="150000"/>
              </a:lnSpc>
            </a:pPr>
            <a:endParaRPr kumimoji="1" lang="en-US" altLang="zh-CN" dirty="0">
              <a:latin typeface="+mn-ea"/>
            </a:endParaRPr>
          </a:p>
          <a:p>
            <a:pPr marL="342900" indent="-342900">
              <a:lnSpc>
                <a:spcPct val="150000"/>
              </a:lnSpc>
              <a:buFont typeface="Wingdings" panose="05000000000000000000" pitchFamily="2" charset="2"/>
              <a:buChar char="Ø"/>
            </a:pPr>
            <a:r>
              <a:rPr kumimoji="1" lang="en-US" altLang="zh-CN" dirty="0">
                <a:latin typeface="+mn-ea"/>
              </a:rPr>
              <a:t>Help the schools to </a:t>
            </a:r>
            <a:r>
              <a:rPr kumimoji="1" lang="en-US" altLang="zh-CN" dirty="0" smtClean="0">
                <a:latin typeface="+mn-ea"/>
              </a:rPr>
              <a:t>find </a:t>
            </a:r>
            <a:r>
              <a:rPr kumimoji="1" lang="en-US" altLang="zh-CN" dirty="0">
                <a:latin typeface="+mn-ea"/>
              </a:rPr>
              <a:t>the potential students </a:t>
            </a:r>
            <a:r>
              <a:rPr kumimoji="1" lang="en-US" altLang="zh-CN" dirty="0" smtClean="0">
                <a:latin typeface="+mn-ea"/>
              </a:rPr>
              <a:t>quickly.</a:t>
            </a:r>
            <a:endParaRPr kumimoji="1" lang="en-US" altLang="zh-CN" dirty="0">
              <a:latin typeface="+mn-ea"/>
            </a:endParaRPr>
          </a:p>
          <a:p>
            <a:pPr>
              <a:lnSpc>
                <a:spcPct val="150000"/>
              </a:lnSpc>
            </a:pPr>
            <a:endParaRPr kumimoji="1" lang="en-US" altLang="zh-CN" dirty="0">
              <a:latin typeface="+mn-ea"/>
            </a:endParaRPr>
          </a:p>
          <a:p>
            <a:pPr marL="342900" indent="-342900">
              <a:buFont typeface="Wingdings" panose="05000000000000000000" pitchFamily="2" charset="2"/>
              <a:buChar char="Ø"/>
            </a:pPr>
            <a:r>
              <a:rPr kumimoji="1" lang="en-US" altLang="zh-CN" dirty="0">
                <a:latin typeface="+mn-ea"/>
              </a:rPr>
              <a:t>Reduce the subjective factors in the admission </a:t>
            </a:r>
            <a:r>
              <a:rPr kumimoji="1" lang="en-US" altLang="zh-CN" dirty="0" smtClean="0">
                <a:latin typeface="+mn-ea"/>
              </a:rPr>
              <a:t>process.</a:t>
            </a:r>
            <a:endParaRPr kumimoji="1" lang="en-US" altLang="zh-CN" dirty="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spTree>
    <p:extLst>
      <p:ext uri="{BB962C8B-B14F-4D97-AF65-F5344CB8AC3E}">
        <p14:creationId xmlns:p14="http://schemas.microsoft.com/office/powerpoint/2010/main" val="2274486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2689" y="2695438"/>
            <a:ext cx="9996355" cy="651651"/>
          </a:xfrm>
          <a:prstGeom prst="rect">
            <a:avLst/>
          </a:prstGeom>
          <a:noFill/>
        </p:spPr>
        <p:txBody>
          <a:bodyPr wrap="square" lIns="91438" tIns="45719" rIns="91438" bIns="45719" rtlCol="0">
            <a:spAutoFit/>
          </a:bodyPr>
          <a:lstStyle/>
          <a:p>
            <a:pPr algn="ctr">
              <a:lnSpc>
                <a:spcPct val="125000"/>
              </a:lnSpc>
            </a:pPr>
            <a:r>
              <a:rPr lang="en-US" altLang="zh-CN" sz="3200" dirty="0" smtClean="0">
                <a:ln w="0"/>
                <a:solidFill>
                  <a:schemeClr val="accent1">
                    <a:lumMod val="50000"/>
                  </a:schemeClr>
                </a:solidFill>
                <a:latin typeface="微软雅黑" panose="020B0503020204020204" pitchFamily="34" charset="-122"/>
              </a:rPr>
              <a:t>2.Data </a:t>
            </a:r>
            <a:r>
              <a:rPr lang="en-US" altLang="zh-CN" sz="3200" dirty="0">
                <a:ln w="0"/>
                <a:solidFill>
                  <a:schemeClr val="accent1">
                    <a:lumMod val="50000"/>
                  </a:schemeClr>
                </a:solidFill>
                <a:latin typeface="微软雅黑" panose="020B0503020204020204" pitchFamily="34" charset="-122"/>
              </a:rPr>
              <a:t>a</a:t>
            </a:r>
            <a:r>
              <a:rPr lang="en-US" altLang="zh-CN" sz="3200" dirty="0" smtClean="0">
                <a:ln w="0"/>
                <a:solidFill>
                  <a:schemeClr val="accent1">
                    <a:lumMod val="50000"/>
                  </a:schemeClr>
                </a:solidFill>
                <a:latin typeface="微软雅黑" panose="020B0503020204020204" pitchFamily="34" charset="-122"/>
              </a:rPr>
              <a:t>nalysis</a:t>
            </a:r>
            <a:r>
              <a:rPr lang="zh-CN" altLang="en-US" sz="3200" dirty="0" smtClean="0">
                <a:ln w="0"/>
                <a:solidFill>
                  <a:schemeClr val="accent1">
                    <a:lumMod val="50000"/>
                  </a:schemeClr>
                </a:solidFill>
                <a:latin typeface="微软雅黑" panose="020B0503020204020204" pitchFamily="34" charset="-122"/>
                <a:ea typeface="微软雅黑" panose="020B0503020204020204" pitchFamily="34" charset="-122"/>
              </a:rPr>
              <a:t> </a:t>
            </a:r>
            <a:r>
              <a:rPr lang="en-US" altLang="zh-CN" sz="3200" dirty="0" smtClean="0">
                <a:ln w="0"/>
                <a:solidFill>
                  <a:schemeClr val="accent1">
                    <a:lumMod val="50000"/>
                  </a:schemeClr>
                </a:solidFill>
                <a:latin typeface="微软雅黑" panose="020B0503020204020204" pitchFamily="34" charset="-122"/>
              </a:rPr>
              <a:t>and feature engineering  </a:t>
            </a:r>
            <a:endParaRPr lang="en-US" altLang="zh-CN" sz="2800" dirty="0">
              <a:ln w="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55506"/>
            <a:ext cx="859536" cy="908304"/>
          </a:xfrm>
          <a:prstGeom prst="rect">
            <a:avLst/>
          </a:prstGeom>
        </p:spPr>
      </p:pic>
    </p:spTree>
    <p:extLst>
      <p:ext uri="{BB962C8B-B14F-4D97-AF65-F5344CB8AC3E}">
        <p14:creationId xmlns:p14="http://schemas.microsoft.com/office/powerpoint/2010/main" val="3701284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3765190"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2.1 Dataset description</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494777" y="989072"/>
            <a:ext cx="11188367" cy="228524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kumimoji="1" lang="en-US" altLang="zh-CN" dirty="0">
                <a:latin typeface="+mn-ea"/>
              </a:rPr>
              <a:t>900 </a:t>
            </a:r>
            <a:r>
              <a:rPr kumimoji="1" lang="en-US" altLang="zh-CN" dirty="0" smtClean="0">
                <a:latin typeface="+mn-ea"/>
              </a:rPr>
              <a:t>samples</a:t>
            </a:r>
          </a:p>
          <a:p>
            <a:pPr>
              <a:lnSpc>
                <a:spcPct val="150000"/>
              </a:lnSpc>
            </a:pPr>
            <a:endParaRPr kumimoji="1" lang="en-US" altLang="zh-CN" dirty="0" smtClean="0">
              <a:latin typeface="+mn-ea"/>
            </a:endParaRPr>
          </a:p>
          <a:p>
            <a:pPr marL="342900" indent="-342900">
              <a:lnSpc>
                <a:spcPct val="150000"/>
              </a:lnSpc>
              <a:buFont typeface="Wingdings" panose="05000000000000000000" pitchFamily="2" charset="2"/>
              <a:buChar char="Ø"/>
            </a:pPr>
            <a:r>
              <a:rPr kumimoji="1" lang="en-US" altLang="zh-CN" dirty="0" smtClean="0">
                <a:latin typeface="+mn-ea"/>
              </a:rPr>
              <a:t>15 features</a:t>
            </a:r>
          </a:p>
          <a:p>
            <a:pPr marL="342900" indent="-342900">
              <a:lnSpc>
                <a:spcPct val="150000"/>
              </a:lnSpc>
              <a:buFont typeface="Wingdings" panose="05000000000000000000" pitchFamily="2" charset="2"/>
              <a:buChar char="Ø"/>
            </a:pPr>
            <a:endParaRPr kumimoji="1" lang="en-US" altLang="zh-CN" dirty="0">
              <a:latin typeface="+mn-ea"/>
            </a:endParaRPr>
          </a:p>
          <a:p>
            <a:pPr>
              <a:lnSpc>
                <a:spcPct val="150000"/>
              </a:lnSpc>
            </a:pPr>
            <a:endParaRPr kumimoji="1" lang="en-US" altLang="zh-CN" dirty="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2" name="图片 1"/>
          <p:cNvPicPr>
            <a:picLocks noChangeAspect="1"/>
          </p:cNvPicPr>
          <p:nvPr/>
        </p:nvPicPr>
        <p:blipFill>
          <a:blip r:embed="rId4"/>
          <a:stretch>
            <a:fillRect/>
          </a:stretch>
        </p:blipFill>
        <p:spPr>
          <a:xfrm>
            <a:off x="289711" y="2625348"/>
            <a:ext cx="11561275" cy="2097297"/>
          </a:xfrm>
          <a:prstGeom prst="rect">
            <a:avLst/>
          </a:prstGeom>
        </p:spPr>
      </p:pic>
    </p:spTree>
    <p:extLst>
      <p:ext uri="{BB962C8B-B14F-4D97-AF65-F5344CB8AC3E}">
        <p14:creationId xmlns:p14="http://schemas.microsoft.com/office/powerpoint/2010/main" val="1435256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4708204"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2.2 </a:t>
            </a:r>
            <a:r>
              <a:rPr lang="en-US" altLang="zh-CN" sz="2400" b="1" dirty="0">
                <a:solidFill>
                  <a:schemeClr val="tx2"/>
                </a:solidFill>
                <a:latin typeface="微软雅黑" panose="020B0503020204020204" pitchFamily="34" charset="-122"/>
              </a:rPr>
              <a:t>Unbalance data detection</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1367075" y="5449922"/>
            <a:ext cx="9189266" cy="1408078"/>
          </a:xfrm>
          <a:prstGeom prst="rect">
            <a:avLst/>
          </a:prstGeom>
          <a:noFill/>
        </p:spPr>
        <p:txBody>
          <a:bodyPr wrap="square" rtlCol="0">
            <a:spAutoFit/>
          </a:bodyPr>
          <a:lstStyle/>
          <a:p>
            <a:pPr>
              <a:lnSpc>
                <a:spcPct val="150000"/>
              </a:lnSpc>
            </a:pPr>
            <a:r>
              <a:rPr kumimoji="1" lang="en-US" altLang="zh-CN" dirty="0" smtClean="0">
                <a:latin typeface="+mn-ea"/>
              </a:rPr>
              <a:t>The </a:t>
            </a:r>
            <a:r>
              <a:rPr kumimoji="1" lang="en-US" altLang="zh-CN" dirty="0">
                <a:latin typeface="+mn-ea"/>
              </a:rPr>
              <a:t>class is relatively balanced so there is no need to use other methods for unbalanced data classification.</a:t>
            </a:r>
          </a:p>
          <a:p>
            <a:pPr>
              <a:lnSpc>
                <a:spcPct val="150000"/>
              </a:lnSpc>
            </a:pPr>
            <a:endParaRPr kumimoji="1" lang="en-US" altLang="zh-CN" dirty="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6" name="图片 5" descr="C:\Users\Yiru Chen\Desktop\下载.png"/>
          <p:cNvPicPr/>
          <p:nvPr/>
        </p:nvPicPr>
        <p:blipFill>
          <a:blip r:embed="rId4">
            <a:extLst>
              <a:ext uri="{28A0092B-C50C-407E-A947-70E740481C1C}">
                <a14:useLocalDpi xmlns:a14="http://schemas.microsoft.com/office/drawing/2010/main" val="0"/>
              </a:ext>
            </a:extLst>
          </a:blip>
          <a:srcRect/>
          <a:stretch>
            <a:fillRect/>
          </a:stretch>
        </p:blipFill>
        <p:spPr bwMode="auto">
          <a:xfrm>
            <a:off x="3122213" y="1282008"/>
            <a:ext cx="5813557" cy="4068590"/>
          </a:xfrm>
          <a:prstGeom prst="rect">
            <a:avLst/>
          </a:prstGeom>
          <a:noFill/>
          <a:ln>
            <a:noFill/>
          </a:ln>
        </p:spPr>
      </p:pic>
    </p:spTree>
    <p:extLst>
      <p:ext uri="{BB962C8B-B14F-4D97-AF65-F5344CB8AC3E}">
        <p14:creationId xmlns:p14="http://schemas.microsoft.com/office/powerpoint/2010/main" val="238589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3881183" cy="461661"/>
          </a:xfrm>
          <a:prstGeom prst="rect">
            <a:avLst/>
          </a:prstGeom>
          <a:noFill/>
        </p:spPr>
        <p:txBody>
          <a:bodyPr wrap="none" lIns="91436" tIns="45718" rIns="91436" bIns="45718" rtlCol="0">
            <a:spAutoFit/>
          </a:bodyPr>
          <a:lstStyle/>
          <a:p>
            <a:r>
              <a:rPr lang="en-US" altLang="zh-CN" sz="2400" b="1" dirty="0" smtClean="0">
                <a:solidFill>
                  <a:schemeClr val="tx2"/>
                </a:solidFill>
                <a:latin typeface="微软雅黑" panose="020B0503020204020204" pitchFamily="34" charset="-122"/>
              </a:rPr>
              <a:t>2.3 Classify </a:t>
            </a:r>
            <a:r>
              <a:rPr lang="en-US" altLang="zh-CN" sz="2400" b="1" dirty="0">
                <a:solidFill>
                  <a:schemeClr val="tx2"/>
                </a:solidFill>
                <a:latin typeface="微软雅黑" panose="020B0503020204020204" pitchFamily="34" charset="-122"/>
              </a:rPr>
              <a:t>the </a:t>
            </a:r>
            <a:r>
              <a:rPr lang="en-US" altLang="zh-CN" sz="2400" b="1" dirty="0" smtClean="0">
                <a:solidFill>
                  <a:schemeClr val="tx2"/>
                </a:solidFill>
                <a:latin typeface="微软雅黑" panose="020B0503020204020204" pitchFamily="34" charset="-122"/>
              </a:rPr>
              <a:t>features</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3002734" y="5694365"/>
            <a:ext cx="9189266" cy="479298"/>
          </a:xfrm>
          <a:prstGeom prst="rect">
            <a:avLst/>
          </a:prstGeom>
          <a:noFill/>
        </p:spPr>
        <p:txBody>
          <a:bodyPr wrap="square" rtlCol="0">
            <a:spAutoFit/>
          </a:bodyPr>
          <a:lstStyle/>
          <a:p>
            <a:pPr>
              <a:lnSpc>
                <a:spcPct val="150000"/>
              </a:lnSpc>
            </a:pPr>
            <a:r>
              <a:rPr kumimoji="1" lang="en-US" altLang="zh-CN" dirty="0">
                <a:latin typeface="+mn-ea"/>
              </a:rPr>
              <a:t>Category </a:t>
            </a:r>
            <a:r>
              <a:rPr kumimoji="1" lang="en-US" altLang="zh-CN" dirty="0" smtClean="0">
                <a:latin typeface="+mn-ea"/>
              </a:rPr>
              <a:t>features: Degree Application, Education</a:t>
            </a:r>
            <a:endParaRPr kumimoji="1" lang="en-US" altLang="zh-CN" dirty="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7" name="图片 6" descr="C:\Users\Yiru Chen\Desktop\screenshot_20180807_200639.png"/>
          <p:cNvPicPr/>
          <p:nvPr/>
        </p:nvPicPr>
        <p:blipFill>
          <a:blip r:embed="rId4">
            <a:extLst>
              <a:ext uri="{28A0092B-C50C-407E-A947-70E740481C1C}">
                <a14:useLocalDpi xmlns:a14="http://schemas.microsoft.com/office/drawing/2010/main" val="0"/>
              </a:ext>
            </a:extLst>
          </a:blip>
          <a:srcRect/>
          <a:stretch>
            <a:fillRect/>
          </a:stretch>
        </p:blipFill>
        <p:spPr bwMode="auto">
          <a:xfrm>
            <a:off x="4558419" y="876289"/>
            <a:ext cx="3562539" cy="4458953"/>
          </a:xfrm>
          <a:prstGeom prst="rect">
            <a:avLst/>
          </a:prstGeom>
          <a:noFill/>
          <a:ln>
            <a:noFill/>
          </a:ln>
        </p:spPr>
      </p:pic>
    </p:spTree>
    <p:extLst>
      <p:ext uri="{BB962C8B-B14F-4D97-AF65-F5344CB8AC3E}">
        <p14:creationId xmlns:p14="http://schemas.microsoft.com/office/powerpoint/2010/main" val="3836220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8147" y="414628"/>
            <a:ext cx="3788337" cy="461661"/>
          </a:xfrm>
          <a:prstGeom prst="rect">
            <a:avLst/>
          </a:prstGeom>
          <a:noFill/>
        </p:spPr>
        <p:txBody>
          <a:bodyPr wrap="none" lIns="91436" tIns="45718" rIns="91436" bIns="45718" rtlCol="0">
            <a:spAutoFit/>
          </a:bodyPr>
          <a:lstStyle/>
          <a:p>
            <a:r>
              <a:rPr lang="en-US" altLang="zh-CN" sz="2400" b="1" dirty="0">
                <a:solidFill>
                  <a:schemeClr val="tx2"/>
                </a:solidFill>
                <a:latin typeface="微软雅黑" panose="020B0503020204020204" pitchFamily="34" charset="-122"/>
              </a:rPr>
              <a:t>2.4 </a:t>
            </a:r>
            <a:r>
              <a:rPr lang="en-US" altLang="zh-CN" sz="2400" b="1" dirty="0" smtClean="0">
                <a:solidFill>
                  <a:schemeClr val="tx2"/>
                </a:solidFill>
                <a:latin typeface="微软雅黑" panose="020B0503020204020204" pitchFamily="34" charset="-122"/>
              </a:rPr>
              <a:t>Correlation analysis</a:t>
            </a:r>
            <a:endParaRPr lang="zh-CN" altLang="en-US" sz="2400" b="1" dirty="0">
              <a:solidFill>
                <a:schemeClr val="tx2"/>
              </a:solidFill>
              <a:latin typeface="微软雅黑" panose="020B0503020204020204" pitchFamily="34" charset="-122"/>
            </a:endParaRPr>
          </a:p>
        </p:txBody>
      </p:sp>
      <p:sp>
        <p:nvSpPr>
          <p:cNvPr id="4" name="文本框 3">
            <a:extLst>
              <a:ext uri="{FF2B5EF4-FFF2-40B4-BE49-F238E27FC236}">
                <a16:creationId xmlns:a16="http://schemas.microsoft.com/office/drawing/2014/main" xmlns:a14="http://schemas.microsoft.com/office/drawing/2010/main" xmlns:mc="http://schemas.openxmlformats.org/markup-compatibility/2006" xmlns="" id="{62A0C246-D903-DD4D-BBC3-F157AD5E4521}"/>
              </a:ext>
            </a:extLst>
          </p:cNvPr>
          <p:cNvSpPr txBox="1"/>
          <p:nvPr/>
        </p:nvSpPr>
        <p:spPr>
          <a:xfrm>
            <a:off x="286693" y="5694365"/>
            <a:ext cx="12016967" cy="96949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kumimoji="1" lang="en-US" altLang="zh-CN" dirty="0" smtClean="0">
                <a:latin typeface="+mn-ea"/>
              </a:rPr>
              <a:t>The IETLS</a:t>
            </a:r>
            <a:r>
              <a:rPr kumimoji="1" lang="en-US" altLang="zh-CN" dirty="0">
                <a:latin typeface="+mn-ea"/>
              </a:rPr>
              <a:t>, distinguished Internship and research experience all have great influence on the </a:t>
            </a:r>
            <a:r>
              <a:rPr kumimoji="1" lang="en-US" altLang="zh-CN" dirty="0" smtClean="0">
                <a:latin typeface="+mn-ea"/>
              </a:rPr>
              <a:t>rank</a:t>
            </a:r>
            <a:r>
              <a:rPr kumimoji="1" lang="en-US" altLang="zh-CN" dirty="0">
                <a:latin typeface="+mn-ea"/>
              </a:rPr>
              <a:t>.</a:t>
            </a:r>
            <a:endParaRPr kumimoji="1" lang="en-US" altLang="zh-CN" dirty="0" smtClean="0">
              <a:latin typeface="+mn-ea"/>
            </a:endParaRPr>
          </a:p>
          <a:p>
            <a:pPr marL="342900" indent="-342900">
              <a:lnSpc>
                <a:spcPct val="150000"/>
              </a:lnSpc>
              <a:buFont typeface="Wingdings" panose="05000000000000000000" pitchFamily="2" charset="2"/>
              <a:buChar char="l"/>
            </a:pPr>
            <a:r>
              <a:rPr kumimoji="1" lang="en-US" altLang="zh-CN" dirty="0" smtClean="0">
                <a:latin typeface="+mn-ea"/>
              </a:rPr>
              <a:t>A </a:t>
            </a:r>
            <a:r>
              <a:rPr kumimoji="1" lang="en-US" altLang="zh-CN" dirty="0">
                <a:latin typeface="+mn-ea"/>
              </a:rPr>
              <a:t>student’s distinguished Internship are closely related to the IETLS and research experience.</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376" y="82665"/>
            <a:ext cx="859536" cy="908304"/>
          </a:xfrm>
          <a:prstGeom prst="rect">
            <a:avLst/>
          </a:prstGeom>
        </p:spPr>
      </p:pic>
      <p:pic>
        <p:nvPicPr>
          <p:cNvPr id="6" name="图片 5" descr="C:\Users\Yiru Chen\Desktop\下载 (1).png"/>
          <p:cNvPicPr/>
          <p:nvPr/>
        </p:nvPicPr>
        <p:blipFill>
          <a:blip r:embed="rId4">
            <a:extLst>
              <a:ext uri="{28A0092B-C50C-407E-A947-70E740481C1C}">
                <a14:useLocalDpi xmlns:a14="http://schemas.microsoft.com/office/drawing/2010/main" val="0"/>
              </a:ext>
            </a:extLst>
          </a:blip>
          <a:srcRect/>
          <a:stretch>
            <a:fillRect/>
          </a:stretch>
        </p:blipFill>
        <p:spPr bwMode="auto">
          <a:xfrm>
            <a:off x="3399858" y="990969"/>
            <a:ext cx="5119453" cy="4703396"/>
          </a:xfrm>
          <a:prstGeom prst="rect">
            <a:avLst/>
          </a:prstGeom>
          <a:noFill/>
          <a:ln>
            <a:noFill/>
          </a:ln>
        </p:spPr>
      </p:pic>
    </p:spTree>
    <p:extLst>
      <p:ext uri="{BB962C8B-B14F-4D97-AF65-F5344CB8AC3E}">
        <p14:creationId xmlns:p14="http://schemas.microsoft.com/office/powerpoint/2010/main" val="984631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6141</TotalTime>
  <Words>2357</Words>
  <Application>Microsoft Office PowerPoint</Application>
  <PresentationFormat>宽屏</PresentationFormat>
  <Paragraphs>203</Paragraphs>
  <Slides>26</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等线</vt:lpstr>
      <vt:lpstr>宋体</vt:lpstr>
      <vt:lpstr>微软雅黑</vt:lpstr>
      <vt:lpstr>Arial</vt:lpstr>
      <vt:lpstr>Calibri</vt:lpstr>
      <vt:lpstr>Cambria Math</vt:lpstr>
      <vt:lpstr>Candara</vt:lpstr>
      <vt:lpstr>Century Gothic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张 文涛</cp:lastModifiedBy>
  <cp:revision>532</cp:revision>
  <dcterms:created xsi:type="dcterms:W3CDTF">2015-04-07T16:28:23Z</dcterms:created>
  <dcterms:modified xsi:type="dcterms:W3CDTF">2018-08-10T11:13:53Z</dcterms:modified>
  <cp:category>第一PPT模板网-WWW.1PPT.COM</cp:category>
</cp:coreProperties>
</file>