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1"/>
  </p:notesMasterIdLst>
  <p:handoutMasterIdLst>
    <p:handoutMasterId r:id="rId22"/>
  </p:handoutMasterIdLst>
  <p:sldIdLst>
    <p:sldId id="256" r:id="rId5"/>
    <p:sldId id="279" r:id="rId6"/>
    <p:sldId id="271" r:id="rId7"/>
    <p:sldId id="281" r:id="rId8"/>
    <p:sldId id="283" r:id="rId9"/>
    <p:sldId id="284" r:id="rId10"/>
    <p:sldId id="285" r:id="rId11"/>
    <p:sldId id="286" r:id="rId12"/>
    <p:sldId id="287" r:id="rId13"/>
    <p:sldId id="288" r:id="rId14"/>
    <p:sldId id="289" r:id="rId15"/>
    <p:sldId id="290" r:id="rId16"/>
    <p:sldId id="291" r:id="rId17"/>
    <p:sldId id="282" r:id="rId18"/>
    <p:sldId id="292" r:id="rId19"/>
    <p:sldId id="293" r:id="rId20"/>
  </p:sldIdLst>
  <p:sldSz cx="12192000"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欢迎" id="{E75E278A-FF0E-49A4-B170-79828D63BBAD}">
          <p14:sldIdLst>
            <p14:sldId id="256"/>
          </p14:sldIdLst>
        </p14:section>
        <p14:section name="设计、平滑、添加注释、协作、操作说明搜索" id="{B9B51309-D148-4332-87C2-07BE32FBCA3B}">
          <p14:sldIdLst>
            <p14:sldId id="279"/>
            <p14:sldId id="271"/>
            <p14:sldId id="281"/>
            <p14:sldId id="283"/>
            <p14:sldId id="284"/>
            <p14:sldId id="285"/>
            <p14:sldId id="286"/>
            <p14:sldId id="287"/>
            <p14:sldId id="288"/>
            <p14:sldId id="289"/>
            <p14:sldId id="290"/>
            <p14:sldId id="291"/>
          </p14:sldIdLst>
        </p14:section>
        <p14:section name="了解详细信息" id="{2CC34DB2-6590-42C0-AD4B-A04C6060184E}">
          <p14:sldIdLst>
            <p14:sldId id="282"/>
            <p14:sldId id="292"/>
            <p14:sldId id="293"/>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15" autoAdjust="0"/>
    <p:restoredTop sz="71768" autoAdjust="0"/>
  </p:normalViewPr>
  <p:slideViewPr>
    <p:cSldViewPr snapToGrid="0">
      <p:cViewPr>
        <p:scale>
          <a:sx n="75" d="100"/>
          <a:sy n="75" d="100"/>
        </p:scale>
        <p:origin x="642" y="-10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77" d="100"/>
          <a:sy n="77" d="100"/>
        </p:scale>
        <p:origin x="4014"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zh-CN" altLang="en-US">
              <a:latin typeface="Microsoft YaHei UI" panose="020B0503020204020204" pitchFamily="34" charset="-122"/>
              <a:ea typeface="Microsoft YaHei UI"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D8DCC1CE-327E-4905-BC7C-3C0AE3B60D6C}" type="datetime1">
              <a:rPr lang="zh-CN" altLang="en-US" smtClean="0">
                <a:latin typeface="Microsoft YaHei UI" panose="020B0503020204020204" pitchFamily="34" charset="-122"/>
                <a:ea typeface="Microsoft YaHei UI" panose="020B0503020204020204" pitchFamily="34" charset="-122"/>
              </a:rPr>
              <a:t>2021/6/2</a:t>
            </a:fld>
            <a:endParaRPr lang="zh-CN" altLang="en-US" dirty="0">
              <a:latin typeface="Microsoft YaHei UI" panose="020B0503020204020204" pitchFamily="34" charset="-122"/>
              <a:ea typeface="Microsoft YaHei UI"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zh-CN" altLang="en-US">
              <a:latin typeface="Microsoft YaHei UI" panose="020B0503020204020204" pitchFamily="34" charset="-122"/>
              <a:ea typeface="Microsoft YaHei UI"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C679768-A2FC-4D08-91F6-8DCE6C566B36}" type="slidenum">
              <a:rPr lang="en-US" altLang="zh-CN" smtClean="0">
                <a:latin typeface="Microsoft YaHei UI" panose="020B0503020204020204" pitchFamily="34" charset="-122"/>
                <a:ea typeface="Microsoft YaHei UI" panose="020B0503020204020204" pitchFamily="34" charset="-122"/>
              </a:rPr>
              <a:t>‹#›</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icrosoft YaHei UI" panose="020B0503020204020204" pitchFamily="34" charset="-122"/>
                <a:ea typeface="Microsoft YaHei UI" panose="020B0503020204020204" pitchFamily="3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icrosoft YaHei UI" panose="020B0503020204020204" pitchFamily="34" charset="-122"/>
                <a:ea typeface="Microsoft YaHei UI" panose="020B0503020204020204" pitchFamily="34" charset="-122"/>
              </a:defRPr>
            </a:lvl1pPr>
          </a:lstStyle>
          <a:p>
            <a:fld id="{56F2ECAB-FF34-48C3-94CF-D49698A33E3C}" type="datetime1">
              <a:rPr lang="zh-CN" altLang="en-US" smtClean="0"/>
              <a:pPr/>
              <a:t>2021/6/2</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icrosoft YaHei UI" panose="020B0503020204020204" pitchFamily="34" charset="-122"/>
                <a:ea typeface="Microsoft YaHei UI"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icrosoft YaHei UI" panose="020B0503020204020204" pitchFamily="34" charset="-122"/>
                <a:ea typeface="Microsoft YaHei UI" panose="020B0503020204020204" pitchFamily="34" charset="-122"/>
              </a:defRPr>
            </a:lvl1pPr>
          </a:lstStyle>
          <a:p>
            <a:fld id="{DF61EA0F-A667-4B49-8422-0062BC55E249}" type="slidenum">
              <a:rPr lang="en-US" altLang="zh-CN" smtClean="0"/>
              <a:pPr/>
              <a:t>‹#›</a:t>
            </a:fld>
            <a:endParaRPr lang="zh-CN" altLang="en-US"/>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1pPr>
    <a:lvl2pPr marL="4572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2pPr>
    <a:lvl3pPr marL="9144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3pPr>
    <a:lvl4pPr marL="13716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4pPr>
    <a:lvl5pPr marL="18288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docs.microsoft.com/en-us/academic-services/graph/reference-data-schema"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https://docs.microsoft.com/en-us/academic-services/graph/media/erd/entity-relationship-diagram.png"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www.lens.org/?locale=zh"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rtlCol="0"/>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10"/>
          </p:nvPr>
        </p:nvSpPr>
        <p:spPr/>
        <p:txBody>
          <a:bodyPr rtlCol="0"/>
          <a:lstStyle/>
          <a:p>
            <a:pPr rtl="0"/>
            <a:fld id="{DF61EA0F-A667-4B49-8422-0062BC55E249}" type="slidenum">
              <a:rPr lang="en-US" altLang="zh-CN" smtClean="0"/>
              <a:t>1</a:t>
            </a:fld>
            <a:endParaRPr lang="zh-CN" altLang="en-US"/>
          </a:p>
        </p:txBody>
      </p:sp>
    </p:spTree>
    <p:extLst>
      <p:ext uri="{BB962C8B-B14F-4D97-AF65-F5344CB8AC3E}">
        <p14:creationId xmlns:p14="http://schemas.microsoft.com/office/powerpoint/2010/main" val="1011769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https://opencitations.net/datasets</a:t>
            </a:r>
            <a:endParaRPr lang="zh-CN" altLang="en-US" dirty="0"/>
          </a:p>
        </p:txBody>
      </p:sp>
      <p:sp>
        <p:nvSpPr>
          <p:cNvPr id="4" name="灯片编号占位符 3"/>
          <p:cNvSpPr>
            <a:spLocks noGrp="1"/>
          </p:cNvSpPr>
          <p:nvPr>
            <p:ph type="sldNum" sz="quarter" idx="5"/>
          </p:nvPr>
        </p:nvSpPr>
        <p:spPr/>
        <p:txBody>
          <a:bodyPr/>
          <a:lstStyle/>
          <a:p>
            <a:fld id="{DF61EA0F-A667-4B49-8422-0062BC55E249}" type="slidenum">
              <a:rPr lang="en-US" altLang="zh-CN" smtClean="0"/>
              <a:pPr/>
              <a:t>10</a:t>
            </a:fld>
            <a:endParaRPr lang="zh-CN" altLang="en-US"/>
          </a:p>
        </p:txBody>
      </p:sp>
    </p:spTree>
    <p:extLst>
      <p:ext uri="{BB962C8B-B14F-4D97-AF65-F5344CB8AC3E}">
        <p14:creationId xmlns:p14="http://schemas.microsoft.com/office/powerpoint/2010/main" val="12965336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https://service.elsevier.com/app/answers/detail/a_id/15534/supporthub/scopus/#tips</a:t>
            </a:r>
          </a:p>
          <a:p>
            <a:r>
              <a:rPr lang="en-US" altLang="zh-CN" dirty="0"/>
              <a:t>https://www.scopus.com/sources?zone=TopNavBar&amp;origin=NO%20ORIGIN%20DEFINED</a:t>
            </a:r>
          </a:p>
          <a:p>
            <a:r>
              <a:rPr lang="en-US" altLang="zh-CN" dirty="0"/>
              <a:t>https://www.scopus.com/freelookup/form/author.uri?zone=TopNavBar&amp;origin=NO%20ORIGIN%20DEFINED</a:t>
            </a:r>
            <a:endParaRPr lang="zh-CN" altLang="en-US" dirty="0"/>
          </a:p>
        </p:txBody>
      </p:sp>
      <p:sp>
        <p:nvSpPr>
          <p:cNvPr id="4" name="灯片编号占位符 3"/>
          <p:cNvSpPr>
            <a:spLocks noGrp="1"/>
          </p:cNvSpPr>
          <p:nvPr>
            <p:ph type="sldNum" sz="quarter" idx="5"/>
          </p:nvPr>
        </p:nvSpPr>
        <p:spPr/>
        <p:txBody>
          <a:bodyPr/>
          <a:lstStyle/>
          <a:p>
            <a:fld id="{DF61EA0F-A667-4B49-8422-0062BC55E249}" type="slidenum">
              <a:rPr lang="en-US" altLang="zh-CN" smtClean="0"/>
              <a:pPr/>
              <a:t>11</a:t>
            </a:fld>
            <a:endParaRPr lang="zh-CN" altLang="en-US"/>
          </a:p>
        </p:txBody>
      </p:sp>
    </p:spTree>
    <p:extLst>
      <p:ext uri="{BB962C8B-B14F-4D97-AF65-F5344CB8AC3E}">
        <p14:creationId xmlns:p14="http://schemas.microsoft.com/office/powerpoint/2010/main" val="37373464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https://allenai.org/data</a:t>
            </a:r>
            <a:endParaRPr lang="zh-CN" altLang="en-US" dirty="0"/>
          </a:p>
        </p:txBody>
      </p:sp>
      <p:sp>
        <p:nvSpPr>
          <p:cNvPr id="4" name="灯片编号占位符 3"/>
          <p:cNvSpPr>
            <a:spLocks noGrp="1"/>
          </p:cNvSpPr>
          <p:nvPr>
            <p:ph type="sldNum" sz="quarter" idx="5"/>
          </p:nvPr>
        </p:nvSpPr>
        <p:spPr/>
        <p:txBody>
          <a:bodyPr/>
          <a:lstStyle/>
          <a:p>
            <a:fld id="{DF61EA0F-A667-4B49-8422-0062BC55E249}" type="slidenum">
              <a:rPr lang="en-US" altLang="zh-CN" smtClean="0"/>
              <a:pPr/>
              <a:t>12</a:t>
            </a:fld>
            <a:endParaRPr lang="zh-CN" altLang="en-US"/>
          </a:p>
        </p:txBody>
      </p:sp>
    </p:spTree>
    <p:extLst>
      <p:ext uri="{BB962C8B-B14F-4D97-AF65-F5344CB8AC3E}">
        <p14:creationId xmlns:p14="http://schemas.microsoft.com/office/powerpoint/2010/main" val="33451820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rtlCol="0"/>
          <a:lstStyle/>
          <a:p>
            <a:pPr rtl="0"/>
            <a:r>
              <a:rPr lang="zh-CN" altLang="en-US" noProof="0" dirty="0">
                <a:latin typeface="Microsoft YaHei UI" panose="020B0503020204020204" pitchFamily="34" charset="-122"/>
                <a:ea typeface="Microsoft YaHei UI" panose="020B0503020204020204" pitchFamily="34" charset="-122"/>
              </a:rPr>
              <a:t>在“幻灯片放映”模式下，选择箭头访问相应链接。</a:t>
            </a:r>
          </a:p>
        </p:txBody>
      </p:sp>
      <p:sp>
        <p:nvSpPr>
          <p:cNvPr id="4" name="灯片编号占位符 3"/>
          <p:cNvSpPr>
            <a:spLocks noGrp="1"/>
          </p:cNvSpPr>
          <p:nvPr>
            <p:ph type="sldNum" sz="quarter" idx="10"/>
          </p:nvPr>
        </p:nvSpPr>
        <p:spPr/>
        <p:txBody>
          <a:bodyPr rtlCol="0"/>
          <a:lstStyle/>
          <a:p>
            <a:pPr rtl="0"/>
            <a:fld id="{DF61EA0F-A667-4B49-8422-0062BC55E249}" type="slidenum">
              <a:rPr lang="en-US" altLang="zh-CN" smtClean="0"/>
              <a:t>14</a:t>
            </a:fld>
            <a:endParaRPr lang="zh-CN" altLang="en-US"/>
          </a:p>
        </p:txBody>
      </p:sp>
    </p:spTree>
    <p:extLst>
      <p:ext uri="{BB962C8B-B14F-4D97-AF65-F5344CB8AC3E}">
        <p14:creationId xmlns:p14="http://schemas.microsoft.com/office/powerpoint/2010/main" val="34217808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rtlCol="0"/>
          <a:lstStyle/>
          <a:p>
            <a:pPr rtl="0"/>
            <a:r>
              <a:rPr lang="zh-CN" altLang="en-US" noProof="0" dirty="0">
                <a:latin typeface="Microsoft YaHei UI" panose="020B0503020204020204" pitchFamily="34" charset="-122"/>
                <a:ea typeface="Microsoft YaHei UI" panose="020B0503020204020204" pitchFamily="34" charset="-122"/>
              </a:rPr>
              <a:t>在“幻灯片放映”模式下，选择箭头访问相应链接。</a:t>
            </a:r>
          </a:p>
        </p:txBody>
      </p:sp>
      <p:sp>
        <p:nvSpPr>
          <p:cNvPr id="4" name="灯片编号占位符 3"/>
          <p:cNvSpPr>
            <a:spLocks noGrp="1"/>
          </p:cNvSpPr>
          <p:nvPr>
            <p:ph type="sldNum" sz="quarter" idx="10"/>
          </p:nvPr>
        </p:nvSpPr>
        <p:spPr/>
        <p:txBody>
          <a:bodyPr rtlCol="0"/>
          <a:lstStyle/>
          <a:p>
            <a:pPr rtl="0"/>
            <a:fld id="{DF61EA0F-A667-4B49-8422-0062BC55E249}" type="slidenum">
              <a:rPr lang="en-US" altLang="zh-CN" smtClean="0"/>
              <a:t>15</a:t>
            </a:fld>
            <a:endParaRPr lang="zh-CN" altLang="en-US"/>
          </a:p>
        </p:txBody>
      </p:sp>
    </p:spTree>
    <p:extLst>
      <p:ext uri="{BB962C8B-B14F-4D97-AF65-F5344CB8AC3E}">
        <p14:creationId xmlns:p14="http://schemas.microsoft.com/office/powerpoint/2010/main" val="13640709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rtlCol="0"/>
          <a:lstStyle/>
          <a:p>
            <a:pPr rtl="0"/>
            <a:r>
              <a:rPr lang="zh-CN" altLang="en-US" noProof="0" dirty="0">
                <a:latin typeface="Microsoft YaHei UI" panose="020B0503020204020204" pitchFamily="34" charset="-122"/>
                <a:ea typeface="Microsoft YaHei UI" panose="020B0503020204020204" pitchFamily="34" charset="-122"/>
              </a:rPr>
              <a:t>在“幻灯片放映”模式下，选择箭头访问相应链接。</a:t>
            </a:r>
          </a:p>
        </p:txBody>
      </p:sp>
      <p:sp>
        <p:nvSpPr>
          <p:cNvPr id="4" name="灯片编号占位符 3"/>
          <p:cNvSpPr>
            <a:spLocks noGrp="1"/>
          </p:cNvSpPr>
          <p:nvPr>
            <p:ph type="sldNum" sz="quarter" idx="10"/>
          </p:nvPr>
        </p:nvSpPr>
        <p:spPr/>
        <p:txBody>
          <a:bodyPr rtlCol="0"/>
          <a:lstStyle/>
          <a:p>
            <a:pPr rtl="0"/>
            <a:fld id="{DF61EA0F-A667-4B49-8422-0062BC55E249}" type="slidenum">
              <a:rPr lang="en-US" altLang="zh-CN" smtClean="0"/>
              <a:t>16</a:t>
            </a:fld>
            <a:endParaRPr lang="zh-CN" altLang="en-US"/>
          </a:p>
        </p:txBody>
      </p:sp>
    </p:spTree>
    <p:extLst>
      <p:ext uri="{BB962C8B-B14F-4D97-AF65-F5344CB8AC3E}">
        <p14:creationId xmlns:p14="http://schemas.microsoft.com/office/powerpoint/2010/main" val="34915708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noProof="0" dirty="0">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fld id="{DF61EA0F-A667-4B49-8422-0062BC55E249}" type="slidenum">
              <a:rPr lang="en-US" altLang="zh-CN" smtClean="0"/>
              <a:pPr/>
              <a:t>2</a:t>
            </a:fld>
            <a:endParaRPr lang="zh-CN" altLang="en-US"/>
          </a:p>
        </p:txBody>
      </p:sp>
    </p:spTree>
    <p:extLst>
      <p:ext uri="{BB962C8B-B14F-4D97-AF65-F5344CB8AC3E}">
        <p14:creationId xmlns:p14="http://schemas.microsoft.com/office/powerpoint/2010/main" val="26708269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hlinkClick r:id="rId3"/>
              </a:rPr>
              <a:t>https://docs.microsoft.com/en-us/academic-services/graph/reference-data-schema</a:t>
            </a:r>
            <a:endParaRPr lang="zh-CN" alt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hlinkClick r:id="rId4"/>
              </a:rPr>
              <a:t>https://docs.microsoft.com/en-us/academic-services/graph/media/erd/entity-relationship-diagram.png</a:t>
            </a:r>
            <a:endParaRPr lang="zh-CN" altLang="en-US" dirty="0"/>
          </a:p>
          <a:p>
            <a:endParaRPr lang="zh-CN" altLang="en-US" noProof="0" dirty="0">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fld id="{DF61EA0F-A667-4B49-8422-0062BC55E249}" type="slidenum">
              <a:rPr lang="en-US" altLang="zh-CN" smtClean="0"/>
              <a:pPr/>
              <a:t>3</a:t>
            </a:fld>
            <a:endParaRPr lang="zh-CN" altLang="en-US"/>
          </a:p>
        </p:txBody>
      </p:sp>
    </p:spTree>
    <p:extLst>
      <p:ext uri="{BB962C8B-B14F-4D97-AF65-F5344CB8AC3E}">
        <p14:creationId xmlns:p14="http://schemas.microsoft.com/office/powerpoint/2010/main" val="35263955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noProof="0" dirty="0">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fld id="{DF61EA0F-A667-4B49-8422-0062BC55E249}" type="slidenum">
              <a:rPr lang="en-US" altLang="zh-CN" smtClean="0"/>
              <a:pPr/>
              <a:t>4</a:t>
            </a:fld>
            <a:endParaRPr lang="zh-CN" altLang="en-US"/>
          </a:p>
        </p:txBody>
      </p:sp>
    </p:spTree>
    <p:extLst>
      <p:ext uri="{BB962C8B-B14F-4D97-AF65-F5344CB8AC3E}">
        <p14:creationId xmlns:p14="http://schemas.microsoft.com/office/powerpoint/2010/main" val="30900333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noProof="0" dirty="0">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fld id="{DF61EA0F-A667-4B49-8422-0062BC55E249}" type="slidenum">
              <a:rPr lang="en-US" altLang="zh-CN" smtClean="0"/>
              <a:pPr/>
              <a:t>5</a:t>
            </a:fld>
            <a:endParaRPr lang="zh-CN" altLang="en-US"/>
          </a:p>
        </p:txBody>
      </p:sp>
    </p:spTree>
    <p:extLst>
      <p:ext uri="{BB962C8B-B14F-4D97-AF65-F5344CB8AC3E}">
        <p14:creationId xmlns:p14="http://schemas.microsoft.com/office/powerpoint/2010/main" val="35979944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https://www.aminer.cn/data/?nav=openData</a:t>
            </a:r>
          </a:p>
          <a:p>
            <a:r>
              <a:rPr lang="en-US" altLang="zh-CN" dirty="0"/>
              <a:t>https://www.aminer.cn/introduction</a:t>
            </a:r>
          </a:p>
          <a:p>
            <a:r>
              <a:rPr lang="en-US" altLang="zh-CN" dirty="0"/>
              <a:t>https://www.aminer.cn/</a:t>
            </a:r>
          </a:p>
        </p:txBody>
      </p:sp>
      <p:sp>
        <p:nvSpPr>
          <p:cNvPr id="4" name="灯片编号占位符 3"/>
          <p:cNvSpPr>
            <a:spLocks noGrp="1"/>
          </p:cNvSpPr>
          <p:nvPr>
            <p:ph type="sldNum" sz="quarter" idx="5"/>
          </p:nvPr>
        </p:nvSpPr>
        <p:spPr/>
        <p:txBody>
          <a:bodyPr/>
          <a:lstStyle/>
          <a:p>
            <a:fld id="{DF61EA0F-A667-4B49-8422-0062BC55E249}" type="slidenum">
              <a:rPr lang="en-US" altLang="zh-CN" smtClean="0"/>
              <a:pPr/>
              <a:t>6</a:t>
            </a:fld>
            <a:endParaRPr lang="zh-CN" altLang="en-US"/>
          </a:p>
        </p:txBody>
      </p:sp>
    </p:spTree>
    <p:extLst>
      <p:ext uri="{BB962C8B-B14F-4D97-AF65-F5344CB8AC3E}">
        <p14:creationId xmlns:p14="http://schemas.microsoft.com/office/powerpoint/2010/main" val="41602825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https://www.crossref.org/services/</a:t>
            </a:r>
          </a:p>
          <a:p>
            <a:r>
              <a:rPr lang="en-US" altLang="zh-CN" dirty="0"/>
              <a:t>https://search.crossref.org/?from_ui=&amp;q=TextRank%3A+Bringing+Order+into+Texts</a:t>
            </a:r>
          </a:p>
          <a:p>
            <a:endParaRPr lang="en-US" altLang="zh-CN" dirty="0"/>
          </a:p>
          <a:p>
            <a:r>
              <a:rPr lang="en-US" altLang="zh-CN" dirty="0"/>
              <a:t>Unable to find a description of datasets</a:t>
            </a:r>
            <a:endParaRPr lang="zh-CN" altLang="en-US" dirty="0"/>
          </a:p>
        </p:txBody>
      </p:sp>
      <p:sp>
        <p:nvSpPr>
          <p:cNvPr id="4" name="灯片编号占位符 3"/>
          <p:cNvSpPr>
            <a:spLocks noGrp="1"/>
          </p:cNvSpPr>
          <p:nvPr>
            <p:ph type="sldNum" sz="quarter" idx="5"/>
          </p:nvPr>
        </p:nvSpPr>
        <p:spPr/>
        <p:txBody>
          <a:bodyPr/>
          <a:lstStyle/>
          <a:p>
            <a:fld id="{DF61EA0F-A667-4B49-8422-0062BC55E249}" type="slidenum">
              <a:rPr lang="en-US" altLang="zh-CN" smtClean="0"/>
              <a:pPr/>
              <a:t>7</a:t>
            </a:fld>
            <a:endParaRPr lang="zh-CN" altLang="en-US"/>
          </a:p>
        </p:txBody>
      </p:sp>
    </p:spTree>
    <p:extLst>
      <p:ext uri="{BB962C8B-B14F-4D97-AF65-F5344CB8AC3E}">
        <p14:creationId xmlns:p14="http://schemas.microsoft.com/office/powerpoint/2010/main" val="32071232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https://www.dimensions.ai/dimensions-data/</a:t>
            </a:r>
            <a:endParaRPr lang="zh-CN" altLang="en-US" dirty="0"/>
          </a:p>
        </p:txBody>
      </p:sp>
      <p:sp>
        <p:nvSpPr>
          <p:cNvPr id="4" name="灯片编号占位符 3"/>
          <p:cNvSpPr>
            <a:spLocks noGrp="1"/>
          </p:cNvSpPr>
          <p:nvPr>
            <p:ph type="sldNum" sz="quarter" idx="5"/>
          </p:nvPr>
        </p:nvSpPr>
        <p:spPr/>
        <p:txBody>
          <a:bodyPr/>
          <a:lstStyle/>
          <a:p>
            <a:fld id="{DF61EA0F-A667-4B49-8422-0062BC55E249}" type="slidenum">
              <a:rPr lang="en-US" altLang="zh-CN" smtClean="0"/>
              <a:pPr/>
              <a:t>8</a:t>
            </a:fld>
            <a:endParaRPr lang="zh-CN" altLang="en-US"/>
          </a:p>
        </p:txBody>
      </p:sp>
    </p:spTree>
    <p:extLst>
      <p:ext uri="{BB962C8B-B14F-4D97-AF65-F5344CB8AC3E}">
        <p14:creationId xmlns:p14="http://schemas.microsoft.com/office/powerpoint/2010/main" val="30709044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800" dirty="0">
                <a:effectLst/>
                <a:ea typeface="Calibri" panose="020F0502020204030204" pitchFamily="34" charset="0"/>
                <a:hlinkClick r:id="rId3"/>
              </a:rPr>
              <a:t>https://www.lens.org/?</a:t>
            </a:r>
            <a:r>
              <a:rPr lang="en-US" altLang="zh-CN" sz="1800" b="1" dirty="0">
                <a:effectLst/>
                <a:ea typeface="Calibri" panose="020F0502020204030204" pitchFamily="34" charset="0"/>
                <a:hlinkClick r:id="rId3"/>
              </a:rPr>
              <a:t>l</a:t>
            </a:r>
            <a:r>
              <a:rPr lang="en-US" altLang="zh-CN" sz="1800" dirty="0">
                <a:effectLst/>
                <a:ea typeface="Calibri" panose="020F0502020204030204" pitchFamily="34" charset="0"/>
                <a:hlinkClick r:id="rId3"/>
              </a:rPr>
              <a:t>ocale=zh</a:t>
            </a:r>
            <a:endParaRPr lang="zh-CN" altLang="en-US" dirty="0"/>
          </a:p>
        </p:txBody>
      </p:sp>
      <p:sp>
        <p:nvSpPr>
          <p:cNvPr id="4" name="灯片编号占位符 3"/>
          <p:cNvSpPr>
            <a:spLocks noGrp="1"/>
          </p:cNvSpPr>
          <p:nvPr>
            <p:ph type="sldNum" sz="quarter" idx="5"/>
          </p:nvPr>
        </p:nvSpPr>
        <p:spPr/>
        <p:txBody>
          <a:bodyPr/>
          <a:lstStyle/>
          <a:p>
            <a:fld id="{DF61EA0F-A667-4B49-8422-0062BC55E249}" type="slidenum">
              <a:rPr lang="en-US" altLang="zh-CN" smtClean="0"/>
              <a:pPr/>
              <a:t>9</a:t>
            </a:fld>
            <a:endParaRPr lang="zh-CN" altLang="en-US"/>
          </a:p>
        </p:txBody>
      </p:sp>
    </p:spTree>
    <p:extLst>
      <p:ext uri="{BB962C8B-B14F-4D97-AF65-F5344CB8AC3E}">
        <p14:creationId xmlns:p14="http://schemas.microsoft.com/office/powerpoint/2010/main" val="27292777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长方形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sz="1800" noProof="0">
              <a:latin typeface="Microsoft YaHei UI" panose="020B0503020204020204" pitchFamily="34" charset="-122"/>
              <a:ea typeface="Microsoft YaHei UI" panose="020B0503020204020204" pitchFamily="34" charset="-122"/>
            </a:endParaRPr>
          </a:p>
        </p:txBody>
      </p:sp>
      <p:sp>
        <p:nvSpPr>
          <p:cNvPr id="2" name="标题 1"/>
          <p:cNvSpPr>
            <a:spLocks noGrp="1"/>
          </p:cNvSpPr>
          <p:nvPr>
            <p:ph type="title"/>
          </p:nvPr>
        </p:nvSpPr>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9" name="矩形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rtl="0"/>
            <a:endParaRPr lang="zh-CN" altLang="en-US" sz="1800" noProof="0">
              <a:latin typeface="Microsoft YaHei UI" panose="020B0503020204020204" pitchFamily="34" charset="-122"/>
              <a:ea typeface="Microsoft YaHei UI" panose="020B0503020204020204" pitchFamily="34" charset="-122"/>
            </a:endParaRPr>
          </a:p>
        </p:txBody>
      </p:sp>
      <p:cxnSp>
        <p:nvCxnSpPr>
          <p:cNvPr id="12" name="直接连接符​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标题 3"/>
          <p:cNvSpPr>
            <a:spLocks noGrp="1"/>
          </p:cNvSpPr>
          <p:nvPr>
            <p:ph type="title"/>
          </p:nvPr>
        </p:nvSpPr>
        <p:spPr>
          <a:xfrm>
            <a:off x="521207" y="448056"/>
            <a:ext cx="6877119" cy="640080"/>
          </a:xfrm>
        </p:spPr>
        <p:txBody>
          <a:bodyPr rtlCol="0" anchor="b" anchorCtr="0">
            <a:normAutofit/>
          </a:bodyPr>
          <a:lstStyle>
            <a:lvl1pPr>
              <a:defRPr sz="2800">
                <a:solidFill>
                  <a:schemeClr val="bg2">
                    <a:lumMod val="25000"/>
                  </a:schemeClr>
                </a:solidFill>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3" name="内容占位符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latin typeface="Microsoft YaHei UI" panose="020B0503020204020204" pitchFamily="34" charset="-122"/>
                <a:ea typeface="Microsoft YaHei UI" panose="020B0503020204020204" pitchFamily="34" charset="-122"/>
              </a:defRPr>
            </a:lvl1pPr>
            <a:lvl2pPr>
              <a:defRPr lang="en-US" sz="1200" smtClean="0">
                <a:solidFill>
                  <a:schemeClr val="tx1">
                    <a:lumMod val="75000"/>
                    <a:lumOff val="25000"/>
                  </a:schemeClr>
                </a:solidFill>
                <a:latin typeface="Microsoft YaHei UI" panose="020B0503020204020204" pitchFamily="34" charset="-122"/>
                <a:ea typeface="Microsoft YaHei UI" panose="020B0503020204020204" pitchFamily="34" charset="-122"/>
              </a:defRPr>
            </a:lvl2pPr>
            <a:lvl3pPr>
              <a:defRPr lang="en-US" sz="1200" smtClean="0">
                <a:solidFill>
                  <a:schemeClr val="tx1">
                    <a:lumMod val="75000"/>
                    <a:lumOff val="25000"/>
                  </a:schemeClr>
                </a:solidFill>
                <a:latin typeface="Microsoft YaHei UI" panose="020B0503020204020204" pitchFamily="34" charset="-122"/>
                <a:ea typeface="Microsoft YaHei UI" panose="020B0503020204020204" pitchFamily="34" charset="-122"/>
              </a:defRPr>
            </a:lvl3pPr>
            <a:lvl4pPr>
              <a:defRPr lang="en-US" sz="1200" smtClean="0">
                <a:solidFill>
                  <a:schemeClr val="tx1">
                    <a:lumMod val="75000"/>
                    <a:lumOff val="25000"/>
                  </a:schemeClr>
                </a:solidFill>
                <a:latin typeface="Microsoft YaHei UI" panose="020B0503020204020204" pitchFamily="34" charset="-122"/>
                <a:ea typeface="Microsoft YaHei UI" panose="020B0503020204020204" pitchFamily="34" charset="-122"/>
              </a:defRPr>
            </a:lvl4pPr>
            <a:lvl5pPr>
              <a:defRPr lang="en-US" sz="1200">
                <a:solidFill>
                  <a:schemeClr val="tx1">
                    <a:lumMod val="75000"/>
                    <a:lumOff val="25000"/>
                  </a:schemeClr>
                </a:solidFill>
                <a:latin typeface="Microsoft YaHei UI" panose="020B0503020204020204" pitchFamily="34" charset="-122"/>
                <a:ea typeface="Microsoft YaHei UI" panose="020B0503020204020204" pitchFamily="34" charset="-122"/>
              </a:defRPr>
            </a:lvl5pPr>
          </a:lstStyle>
          <a:p>
            <a:pPr marL="0" lvl="0" indent="0" rtl="0">
              <a:lnSpc>
                <a:spcPct val="150000"/>
              </a:lnSpc>
              <a:spcBef>
                <a:spcPts val="1000"/>
              </a:spcBef>
              <a:spcAft>
                <a:spcPts val="1200"/>
              </a:spcAft>
              <a:buNone/>
            </a:pPr>
            <a:r>
              <a:rPr lang="zh-CN" altLang="en-US" noProof="0"/>
              <a:t>单击此处编辑母版文本样式</a:t>
            </a:r>
          </a:p>
          <a:p>
            <a:pPr marL="0" lvl="1" indent="0" rtl="0">
              <a:lnSpc>
                <a:spcPct val="150000"/>
              </a:lnSpc>
              <a:spcBef>
                <a:spcPts val="1000"/>
              </a:spcBef>
              <a:spcAft>
                <a:spcPts val="1200"/>
              </a:spcAft>
              <a:buNone/>
            </a:pPr>
            <a:r>
              <a:rPr lang="zh-CN" altLang="en-US" noProof="0"/>
              <a:t>二级</a:t>
            </a:r>
          </a:p>
          <a:p>
            <a:pPr marL="0" lvl="2" indent="0" rtl="0">
              <a:lnSpc>
                <a:spcPct val="150000"/>
              </a:lnSpc>
              <a:spcBef>
                <a:spcPts val="1000"/>
              </a:spcBef>
              <a:spcAft>
                <a:spcPts val="1200"/>
              </a:spcAft>
              <a:buNone/>
            </a:pPr>
            <a:r>
              <a:rPr lang="zh-CN" altLang="en-US" noProof="0"/>
              <a:t>三级</a:t>
            </a:r>
          </a:p>
          <a:p>
            <a:pPr marL="0" lvl="3" indent="0" rtl="0">
              <a:lnSpc>
                <a:spcPct val="150000"/>
              </a:lnSpc>
              <a:spcBef>
                <a:spcPts val="1000"/>
              </a:spcBef>
              <a:spcAft>
                <a:spcPts val="1200"/>
              </a:spcAft>
              <a:buNone/>
            </a:pPr>
            <a:r>
              <a:rPr lang="zh-CN" altLang="en-US" noProof="0"/>
              <a:t>四级</a:t>
            </a:r>
          </a:p>
          <a:p>
            <a:pPr marL="0" lvl="4" indent="0" rtl="0">
              <a:lnSpc>
                <a:spcPct val="150000"/>
              </a:lnSpc>
              <a:spcBef>
                <a:spcPts val="1000"/>
              </a:spcBef>
              <a:spcAft>
                <a:spcPts val="1200"/>
              </a:spcAft>
              <a:buNone/>
            </a:pPr>
            <a:r>
              <a:rPr lang="zh-CN" altLang="en-US" noProof="0"/>
              <a:t>五级</a:t>
            </a:r>
          </a:p>
        </p:txBody>
      </p:sp>
      <p:sp>
        <p:nvSpPr>
          <p:cNvPr id="6" name="日期占位符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latin typeface="Microsoft YaHei UI" panose="020B0503020204020204" pitchFamily="34" charset="-122"/>
                <a:ea typeface="Microsoft YaHei UI" panose="020B0503020204020204" pitchFamily="34" charset="-122"/>
              </a:defRPr>
            </a:lvl1pPr>
          </a:lstStyle>
          <a:p>
            <a:fld id="{3CF7612A-7C7D-41EF-9275-BA82F6A6A076}" type="datetime1">
              <a:rPr lang="zh-CN" altLang="en-US" smtClean="0"/>
              <a:t>2021/6/2</a:t>
            </a:fld>
            <a:endParaRPr lang="zh-CN" altLang="en-US"/>
          </a:p>
        </p:txBody>
      </p:sp>
      <p:sp>
        <p:nvSpPr>
          <p:cNvPr id="7" name="页脚占位符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latin typeface="Microsoft YaHei UI" panose="020B0503020204020204" pitchFamily="34" charset="-122"/>
                <a:ea typeface="Microsoft YaHei UI" panose="020B0503020204020204" pitchFamily="34" charset="-122"/>
              </a:defRPr>
            </a:lvl1pPr>
          </a:lstStyle>
          <a:p>
            <a:endParaRPr lang="zh-CN" altLang="en-US"/>
          </a:p>
        </p:txBody>
      </p:sp>
      <p:sp>
        <p:nvSpPr>
          <p:cNvPr id="8" name="灯片编号占位符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latin typeface="Microsoft YaHei UI" panose="020B0503020204020204" pitchFamily="34" charset="-122"/>
                <a:ea typeface="Microsoft YaHei UI" panose="020B0503020204020204" pitchFamily="34" charset="-122"/>
              </a:defRPr>
            </a:lvl1pPr>
          </a:lstStyle>
          <a:p>
            <a:fld id="{9860EDB8-5305-433F-BE41-D7A86D811DB3}" type="slidenum">
              <a:rPr lang="en-US" altLang="zh-CN" smtClean="0"/>
              <a:pPr/>
              <a:t>‹#›</a:t>
            </a:fld>
            <a:endParaRPr lang="zh-CN" altLang="en-US"/>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9" name="长方形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sz="1800" noProof="0">
              <a:latin typeface="Microsoft YaHei UI" panose="020B0503020204020204" pitchFamily="34" charset="-122"/>
              <a:ea typeface="Microsoft YaHei UI" panose="020B0503020204020204" pitchFamily="34" charset="-122"/>
            </a:endParaRPr>
          </a:p>
        </p:txBody>
      </p:sp>
      <p:sp>
        <p:nvSpPr>
          <p:cNvPr id="10" name="矩形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sz="1800" noProof="0">
              <a:latin typeface="Microsoft YaHei UI" panose="020B0503020204020204" pitchFamily="34" charset="-122"/>
              <a:ea typeface="Microsoft YaHei UI" panose="020B0503020204020204" pitchFamily="34" charset="-122"/>
            </a:endParaRPr>
          </a:p>
        </p:txBody>
      </p:sp>
      <p:sp>
        <p:nvSpPr>
          <p:cNvPr id="2" name="标题 1"/>
          <p:cNvSpPr>
            <a:spLocks noGrp="1"/>
          </p:cNvSpPr>
          <p:nvPr>
            <p:ph type="title"/>
          </p:nvPr>
        </p:nvSpPr>
        <p:spPr>
          <a:xfrm>
            <a:off x="521208" y="1536192"/>
            <a:ext cx="6876288" cy="640080"/>
          </a:xfrm>
        </p:spPr>
        <p:txBody>
          <a:bodyPr rtlCol="0">
            <a:normAutofit/>
          </a:bodyPr>
          <a:lstStyle>
            <a:lvl1pPr>
              <a:defRPr sz="3600">
                <a:solidFill>
                  <a:schemeClr val="bg1"/>
                </a:solidFill>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7" name="内容占位符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icrosoft YaHei UI" panose="020B0503020204020204" pitchFamily="34" charset="-122"/>
                <a:ea typeface="Microsoft YaHei UI" panose="020B0503020204020204" pitchFamily="34" charset="-122"/>
              </a:defRPr>
            </a:lvl1pPr>
            <a:lvl2pPr>
              <a:defRPr lang="en-US" sz="1200" dirty="0" smtClean="0">
                <a:solidFill>
                  <a:schemeClr val="tx1">
                    <a:lumMod val="75000"/>
                    <a:lumOff val="25000"/>
                  </a:schemeClr>
                </a:solidFill>
                <a:latin typeface="Microsoft YaHei UI" panose="020B0503020204020204" pitchFamily="34" charset="-122"/>
                <a:ea typeface="Microsoft YaHei UI" panose="020B0503020204020204" pitchFamily="34" charset="-122"/>
              </a:defRPr>
            </a:lvl2pPr>
            <a:lvl3pPr>
              <a:defRPr lang="en-US" sz="1200" dirty="0" smtClean="0">
                <a:solidFill>
                  <a:schemeClr val="tx1">
                    <a:lumMod val="75000"/>
                    <a:lumOff val="25000"/>
                  </a:schemeClr>
                </a:solidFill>
                <a:latin typeface="Microsoft YaHei UI" panose="020B0503020204020204" pitchFamily="34" charset="-122"/>
                <a:ea typeface="Microsoft YaHei UI" panose="020B0503020204020204" pitchFamily="34" charset="-122"/>
              </a:defRPr>
            </a:lvl3pPr>
            <a:lvl4pPr>
              <a:defRPr lang="en-US" sz="1200" dirty="0" smtClean="0">
                <a:solidFill>
                  <a:schemeClr val="tx1">
                    <a:lumMod val="75000"/>
                    <a:lumOff val="25000"/>
                  </a:schemeClr>
                </a:solidFill>
                <a:latin typeface="Microsoft YaHei UI" panose="020B0503020204020204" pitchFamily="34" charset="-122"/>
                <a:ea typeface="Microsoft YaHei UI" panose="020B0503020204020204" pitchFamily="34" charset="-122"/>
              </a:defRPr>
            </a:lvl4pPr>
            <a:lvl5pPr>
              <a:defRPr lang="en-US" sz="1200" dirty="0">
                <a:solidFill>
                  <a:schemeClr val="tx1">
                    <a:lumMod val="75000"/>
                    <a:lumOff val="25000"/>
                  </a:schemeClr>
                </a:solidFill>
                <a:latin typeface="Microsoft YaHei UI" panose="020B0503020204020204" pitchFamily="34" charset="-122"/>
                <a:ea typeface="Microsoft YaHei UI" panose="020B0503020204020204" pitchFamily="34" charset="-122"/>
              </a:defRPr>
            </a:lvl5pPr>
          </a:lstStyle>
          <a:p>
            <a:pPr marL="0" lvl="0" indent="0" rtl="0">
              <a:lnSpc>
                <a:spcPct val="150000"/>
              </a:lnSpc>
              <a:spcBef>
                <a:spcPts val="1000"/>
              </a:spcBef>
              <a:spcAft>
                <a:spcPts val="1200"/>
              </a:spcAft>
              <a:buNone/>
            </a:pPr>
            <a:r>
              <a:rPr lang="zh-CN" altLang="en-US" noProof="0"/>
              <a:t>单击此处编辑母版文本样式</a:t>
            </a:r>
          </a:p>
          <a:p>
            <a:pPr marL="0" lvl="1" indent="0" rtl="0">
              <a:lnSpc>
                <a:spcPct val="150000"/>
              </a:lnSpc>
              <a:spcBef>
                <a:spcPts val="1000"/>
              </a:spcBef>
              <a:spcAft>
                <a:spcPts val="1200"/>
              </a:spcAft>
              <a:buNone/>
            </a:pPr>
            <a:r>
              <a:rPr lang="zh-CN" altLang="en-US" noProof="0"/>
              <a:t>二级</a:t>
            </a:r>
          </a:p>
          <a:p>
            <a:pPr marL="0" lvl="2" indent="0" rtl="0">
              <a:lnSpc>
                <a:spcPct val="150000"/>
              </a:lnSpc>
              <a:spcBef>
                <a:spcPts val="1000"/>
              </a:spcBef>
              <a:spcAft>
                <a:spcPts val="1200"/>
              </a:spcAft>
              <a:buNone/>
            </a:pPr>
            <a:r>
              <a:rPr lang="zh-CN" altLang="en-US" noProof="0"/>
              <a:t>三级</a:t>
            </a:r>
          </a:p>
          <a:p>
            <a:pPr marL="0" lvl="3" indent="0" rtl="0">
              <a:lnSpc>
                <a:spcPct val="150000"/>
              </a:lnSpc>
              <a:spcBef>
                <a:spcPts val="1000"/>
              </a:spcBef>
              <a:spcAft>
                <a:spcPts val="1200"/>
              </a:spcAft>
              <a:buNone/>
            </a:pPr>
            <a:r>
              <a:rPr lang="zh-CN" altLang="en-US" noProof="0"/>
              <a:t>四级</a:t>
            </a:r>
          </a:p>
          <a:p>
            <a:pPr marL="0" lvl="4" indent="0" rtl="0">
              <a:lnSpc>
                <a:spcPct val="150000"/>
              </a:lnSpc>
              <a:spcBef>
                <a:spcPts val="1000"/>
              </a:spcBef>
              <a:spcAft>
                <a:spcPts val="1200"/>
              </a:spcAft>
              <a:buNone/>
            </a:pPr>
            <a:r>
              <a:rPr lang="zh-CN" altLang="en-US" noProof="0"/>
              <a:t>五级</a:t>
            </a:r>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矩形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rtl="0"/>
            <a:endParaRPr lang="zh-CN" altLang="en-US" sz="1800" noProof="0">
              <a:latin typeface="Microsoft YaHei UI" panose="020B0503020204020204" pitchFamily="34" charset="-122"/>
              <a:ea typeface="Microsoft YaHei UI" panose="020B0503020204020204" pitchFamily="34" charset="-122"/>
            </a:endParaRPr>
          </a:p>
        </p:txBody>
      </p:sp>
      <p:sp>
        <p:nvSpPr>
          <p:cNvPr id="2" name="标题占位符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pPr rtl="0"/>
            <a:r>
              <a:rPr lang="zh-CN" altLang="en-US" noProof="0"/>
              <a:t>单击此处编辑母版标题样式</a:t>
            </a:r>
          </a:p>
        </p:txBody>
      </p:sp>
      <p:sp>
        <p:nvSpPr>
          <p:cNvPr id="3" name="文本占位符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rtl="0"/>
            <a:r>
              <a:rPr lang="zh-CN" altLang="en-US" noProof="0"/>
              <a:t>单击此处编辑母版文本样式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4" name="日期占位符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latin typeface="Microsoft YaHei UI" panose="020B0503020204020204" pitchFamily="34" charset="-122"/>
                <a:ea typeface="Microsoft YaHei UI" panose="020B0503020204020204" pitchFamily="34" charset="-122"/>
              </a:defRPr>
            </a:lvl1pPr>
          </a:lstStyle>
          <a:p>
            <a:fld id="{03B070BE-7F39-4CFE-B298-8B89566852DF}" type="datetime1">
              <a:rPr lang="zh-CN" altLang="en-US" smtClean="0"/>
              <a:t>2021/6/2</a:t>
            </a:fld>
            <a:endParaRPr lang="zh-CN" altLang="en-US"/>
          </a:p>
        </p:txBody>
      </p:sp>
      <p:sp>
        <p:nvSpPr>
          <p:cNvPr id="5" name="页脚占位符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latin typeface="Microsoft YaHei UI" panose="020B0503020204020204" pitchFamily="34" charset="-122"/>
                <a:ea typeface="Microsoft YaHei UI" panose="020B0503020204020204" pitchFamily="34" charset="-122"/>
              </a:defRPr>
            </a:lvl1pPr>
          </a:lstStyle>
          <a:p>
            <a:endParaRPr lang="zh-CN" altLang="en-US"/>
          </a:p>
        </p:txBody>
      </p:sp>
      <p:sp>
        <p:nvSpPr>
          <p:cNvPr id="6" name="灯片编号占位符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latin typeface="Microsoft YaHei UI" panose="020B0503020204020204" pitchFamily="34" charset="-122"/>
                <a:ea typeface="Microsoft YaHei UI" panose="020B0503020204020204" pitchFamily="34" charset="-122"/>
              </a:defRPr>
            </a:lvl1pPr>
          </a:lstStyle>
          <a:p>
            <a:fld id="{9860EDB8-5305-433F-BE41-D7A86D811DB3}" type="slidenum">
              <a:rPr lang="en-US" altLang="zh-CN" smtClean="0"/>
              <a:pPr/>
              <a:t>‹#›</a:t>
            </a:fld>
            <a:endParaRPr lang="zh-CN" altLang="en-US"/>
          </a:p>
        </p:txBody>
      </p:sp>
      <p:cxnSp>
        <p:nvCxnSpPr>
          <p:cNvPr id="8" name="直接连接符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hf sldNum="0" hdr="0" ftr="0" dt="0"/>
  <p:txStyles>
    <p:titleStyle>
      <a:lvl1pPr algn="l" defTabSz="914400" rtl="0" eaLnBrk="1" latinLnBrk="0" hangingPunct="1">
        <a:spcBef>
          <a:spcPct val="0"/>
        </a:spcBef>
        <a:buNone/>
        <a:defRPr sz="2800" kern="1200">
          <a:solidFill>
            <a:schemeClr val="tx1"/>
          </a:solidFill>
          <a:latin typeface="Microsoft YaHei UI" panose="020B0503020204020204" pitchFamily="34" charset="-122"/>
          <a:ea typeface="Microsoft YaHei UI" panose="020B0503020204020204" pitchFamily="34" charset="-122"/>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icrosoft YaHei UI" panose="020B0503020204020204" pitchFamily="34" charset="-122"/>
          <a:ea typeface="Microsoft YaHei UI" panose="020B0503020204020204" pitchFamily="34" charset="-122"/>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icrosoft YaHei UI" panose="020B0503020204020204" pitchFamily="34" charset="-122"/>
          <a:ea typeface="Microsoft YaHei UI" panose="020B0503020204020204" pitchFamily="34" charset="-122"/>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icrosoft YaHei UI" panose="020B0503020204020204" pitchFamily="34" charset="-122"/>
          <a:ea typeface="Microsoft YaHei UI" panose="020B0503020204020204" pitchFamily="34" charset="-122"/>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icrosoft YaHei UI" panose="020B0503020204020204" pitchFamily="34" charset="-122"/>
          <a:ea typeface="Microsoft YaHei UI" panose="020B0503020204020204" pitchFamily="34" charset="-122"/>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icrosoft YaHei UI" panose="020B0503020204020204" pitchFamily="34" charset="-122"/>
          <a:ea typeface="Microsoft YaHei UI" panose="020B0503020204020204" pitchFamily="34" charset="-122"/>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microsoft.com/en-us/research/project/academic/articles/microsoft-academic-to-expand-horizons-with-community-driven-approach/" TargetMode="External"/><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hyperlink" Target="https://www.aminer.cn/data/?nav=openData" TargetMode="External"/><Relationship Id="rId5" Type="http://schemas.openxmlformats.org/officeDocument/2006/relationships/hyperlink" Target="https://docs.microsoft.com/en-us/academic-services/graph/media/erd/entity-relationship-diagram.png" TargetMode="External"/><Relationship Id="rId4" Type="http://schemas.openxmlformats.org/officeDocument/2006/relationships/hyperlink" Target="https://docs.microsoft.com/en-us/academic-services/graph/reference-data-schema"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www.crossref.org/services/" TargetMode="External"/><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hyperlink" Target="https://opencitations.net/datasets" TargetMode="External"/><Relationship Id="rId5" Type="http://schemas.openxmlformats.org/officeDocument/2006/relationships/hyperlink" Target="https://www.lens.org/?locale=zh" TargetMode="External"/><Relationship Id="rId4" Type="http://schemas.openxmlformats.org/officeDocument/2006/relationships/hyperlink" Target="https://www.dimensions.ai/dimensions-data/"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service.elsevier.com/app/answers/detail/a_id/15534/supporthub/scopus/#tips" TargetMode="External"/><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hyperlink" Target="https://allenai.org/data"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838200" y="1164324"/>
            <a:ext cx="10515600" cy="2387600"/>
          </a:xfrm>
        </p:spPr>
        <p:txBody>
          <a:bodyPr rtlCol="0" anchor="ctr" anchorCtr="0">
            <a:normAutofit/>
          </a:bodyPr>
          <a:lstStyle/>
          <a:p>
            <a:pPr rtl="0"/>
            <a:r>
              <a:rPr lang="en-US" altLang="zh-CN" sz="4800" dirty="0">
                <a:solidFill>
                  <a:schemeClr val="bg1"/>
                </a:solidFill>
              </a:rPr>
              <a:t>Week 1 Presentation</a:t>
            </a:r>
          </a:p>
        </p:txBody>
      </p:sp>
      <p:sp>
        <p:nvSpPr>
          <p:cNvPr id="3" name="副标题 2"/>
          <p:cNvSpPr>
            <a:spLocks noGrp="1"/>
          </p:cNvSpPr>
          <p:nvPr>
            <p:ph type="subTitle" idx="4294967295"/>
          </p:nvPr>
        </p:nvSpPr>
        <p:spPr>
          <a:xfrm>
            <a:off x="855620" y="2933105"/>
            <a:ext cx="9582736" cy="1137793"/>
          </a:xfrm>
        </p:spPr>
        <p:txBody>
          <a:bodyPr rtlCol="0">
            <a:normAutofit/>
          </a:bodyPr>
          <a:lstStyle/>
          <a:p>
            <a:pPr marL="0" indent="0" rtl="0">
              <a:buNone/>
            </a:pPr>
            <a:r>
              <a:rPr lang="en-US" altLang="zh-CN" sz="2400" dirty="0" err="1">
                <a:solidFill>
                  <a:schemeClr val="bg1"/>
                </a:solidFill>
              </a:rPr>
              <a:t>Zongxian</a:t>
            </a:r>
            <a:r>
              <a:rPr lang="en-US" altLang="zh-CN" sz="2400" dirty="0">
                <a:solidFill>
                  <a:schemeClr val="bg1"/>
                </a:solidFill>
              </a:rPr>
              <a:t> Feng</a:t>
            </a:r>
            <a:endParaRPr lang="zh-CN" altLang="en-US" sz="2400" dirty="0">
              <a:solidFill>
                <a:schemeClr val="bg1"/>
              </a:solidFill>
            </a:endParaRPr>
          </a:p>
        </p:txBody>
      </p:sp>
      <p:pic>
        <p:nvPicPr>
          <p:cNvPr id="4" name="图片 3" descr="PowerPoint 徽标"/>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invGray">
          <a:xfrm>
            <a:off x="907283" y="5209538"/>
            <a:ext cx="2474189" cy="822960"/>
          </a:xfrm>
          <a:prstGeom prst="rect">
            <a:avLst/>
          </a:prstGeom>
        </p:spPr>
      </p:pic>
    </p:spTree>
    <p:extLst>
      <p:ext uri="{BB962C8B-B14F-4D97-AF65-F5344CB8AC3E}">
        <p14:creationId xmlns:p14="http://schemas.microsoft.com/office/powerpoint/2010/main" val="2471807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C9C048-0F53-47F6-A1CB-71E526878A05}"/>
              </a:ext>
            </a:extLst>
          </p:cNvPr>
          <p:cNvSpPr>
            <a:spLocks noGrp="1"/>
          </p:cNvSpPr>
          <p:nvPr>
            <p:ph type="title"/>
          </p:nvPr>
        </p:nvSpPr>
        <p:spPr/>
        <p:txBody>
          <a:bodyPr/>
          <a:lstStyle/>
          <a:p>
            <a:r>
              <a:rPr lang="en-US" altLang="zh-CN" dirty="0" err="1"/>
              <a:t>OpenCitations</a:t>
            </a:r>
            <a:endParaRPr lang="zh-CN" altLang="en-US" dirty="0"/>
          </a:p>
        </p:txBody>
      </p:sp>
      <p:sp>
        <p:nvSpPr>
          <p:cNvPr id="3" name="内容占位符 2">
            <a:extLst>
              <a:ext uri="{FF2B5EF4-FFF2-40B4-BE49-F238E27FC236}">
                <a16:creationId xmlns:a16="http://schemas.microsoft.com/office/drawing/2014/main" id="{68A33F89-762D-40D4-A5FF-3C265DE9CBCE}"/>
              </a:ext>
            </a:extLst>
          </p:cNvPr>
          <p:cNvSpPr>
            <a:spLocks noGrp="1"/>
          </p:cNvSpPr>
          <p:nvPr>
            <p:ph sz="quarter" idx="10"/>
          </p:nvPr>
        </p:nvSpPr>
        <p:spPr/>
        <p:txBody>
          <a:bodyPr>
            <a:normAutofit/>
          </a:bodyPr>
          <a:lstStyle/>
          <a:p>
            <a:r>
              <a:rPr lang="en-US" altLang="zh-CN" sz="1800" dirty="0">
                <a:solidFill>
                  <a:schemeClr val="tx1"/>
                </a:solidFill>
                <a:latin typeface="+mn-ea"/>
                <a:ea typeface="+mn-ea"/>
              </a:rPr>
              <a:t>Platform Overview:</a:t>
            </a:r>
          </a:p>
          <a:p>
            <a:r>
              <a:rPr lang="en-US" altLang="zh-CN" sz="1800" dirty="0" err="1">
                <a:solidFill>
                  <a:schemeClr val="tx1"/>
                </a:solidFill>
                <a:latin typeface="+mn-ea"/>
                <a:ea typeface="+mn-ea"/>
              </a:rPr>
              <a:t>OpenCitations</a:t>
            </a:r>
            <a:r>
              <a:rPr lang="en-US" altLang="zh-CN" sz="1800" dirty="0">
                <a:solidFill>
                  <a:schemeClr val="tx1"/>
                </a:solidFill>
                <a:latin typeface="+mn-ea"/>
                <a:ea typeface="+mn-ea"/>
              </a:rPr>
              <a:t> is an independent not-for-profit infrastructure organization for open scholarship dedicated to the publication of open bibliographic and citation data by the use of Semantic Web (Linked Data) technologies</a:t>
            </a:r>
            <a:endParaRPr lang="zh-CN" altLang="en-US" sz="1800" dirty="0">
              <a:solidFill>
                <a:schemeClr val="tx1"/>
              </a:solidFill>
              <a:latin typeface="+mn-ea"/>
              <a:ea typeface="+mn-ea"/>
            </a:endParaRPr>
          </a:p>
        </p:txBody>
      </p:sp>
      <p:sp>
        <p:nvSpPr>
          <p:cNvPr id="5" name="内容占位符 2">
            <a:extLst>
              <a:ext uri="{FF2B5EF4-FFF2-40B4-BE49-F238E27FC236}">
                <a16:creationId xmlns:a16="http://schemas.microsoft.com/office/drawing/2014/main" id="{02A282EE-6161-48CE-A860-1CA5EB9F602E}"/>
              </a:ext>
            </a:extLst>
          </p:cNvPr>
          <p:cNvSpPr txBox="1">
            <a:spLocks/>
          </p:cNvSpPr>
          <p:nvPr/>
        </p:nvSpPr>
        <p:spPr>
          <a:xfrm>
            <a:off x="6096000" y="1435608"/>
            <a:ext cx="4416552" cy="3977640"/>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spcAft>
                <a:spcPts val="1200"/>
              </a:spcAft>
              <a:buFontTx/>
              <a:buNone/>
              <a:defRPr lang="en-US" sz="1200" kern="1200" smtClean="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smtClean="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smtClean="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smtClean="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r>
              <a:rPr lang="en-US" altLang="zh-CN" sz="1800" dirty="0">
                <a:solidFill>
                  <a:schemeClr val="tx1"/>
                </a:solidFill>
                <a:latin typeface="+mn-ea"/>
                <a:ea typeface="+mn-ea"/>
              </a:rPr>
              <a:t>Data overview</a:t>
            </a:r>
            <a:r>
              <a:rPr lang="zh-CN" altLang="en-US" sz="1800" dirty="0">
                <a:solidFill>
                  <a:schemeClr val="tx1"/>
                </a:solidFill>
                <a:latin typeface="+mn-ea"/>
                <a:ea typeface="+mn-ea"/>
              </a:rPr>
              <a:t>：</a:t>
            </a:r>
            <a:endParaRPr lang="en-US" altLang="zh-CN" sz="1800" dirty="0">
              <a:solidFill>
                <a:schemeClr val="tx1"/>
              </a:solidFill>
              <a:latin typeface="+mn-ea"/>
              <a:ea typeface="+mn-ea"/>
            </a:endParaRPr>
          </a:p>
          <a:p>
            <a:endParaRPr lang="en-US" altLang="zh-CN" sz="1800" dirty="0">
              <a:solidFill>
                <a:schemeClr val="tx1"/>
              </a:solidFill>
              <a:latin typeface="+mn-ea"/>
              <a:ea typeface="+mn-ea"/>
            </a:endParaRPr>
          </a:p>
        </p:txBody>
      </p:sp>
      <p:pic>
        <p:nvPicPr>
          <p:cNvPr id="6" name="图片 5">
            <a:extLst>
              <a:ext uri="{FF2B5EF4-FFF2-40B4-BE49-F238E27FC236}">
                <a16:creationId xmlns:a16="http://schemas.microsoft.com/office/drawing/2014/main" id="{309C7EB4-8D01-4B13-A6A6-AD4B162EE14F}"/>
              </a:ext>
            </a:extLst>
          </p:cNvPr>
          <p:cNvPicPr>
            <a:picLocks noChangeAspect="1"/>
          </p:cNvPicPr>
          <p:nvPr/>
        </p:nvPicPr>
        <p:blipFill>
          <a:blip r:embed="rId3"/>
          <a:stretch>
            <a:fillRect/>
          </a:stretch>
        </p:blipFill>
        <p:spPr>
          <a:xfrm>
            <a:off x="5176107" y="2009840"/>
            <a:ext cx="7175978" cy="3750879"/>
          </a:xfrm>
          <a:prstGeom prst="rect">
            <a:avLst/>
          </a:prstGeom>
        </p:spPr>
      </p:pic>
      <p:cxnSp>
        <p:nvCxnSpPr>
          <p:cNvPr id="8" name="直接连接符 7">
            <a:extLst>
              <a:ext uri="{FF2B5EF4-FFF2-40B4-BE49-F238E27FC236}">
                <a16:creationId xmlns:a16="http://schemas.microsoft.com/office/drawing/2014/main" id="{C53BC5A9-6C1A-4E61-B9D0-C83DE319167F}"/>
              </a:ext>
            </a:extLst>
          </p:cNvPr>
          <p:cNvCxnSpPr/>
          <p:nvPr/>
        </p:nvCxnSpPr>
        <p:spPr>
          <a:xfrm>
            <a:off x="5702300" y="3314700"/>
            <a:ext cx="622300"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10" name="直接连接符 9">
            <a:extLst>
              <a:ext uri="{FF2B5EF4-FFF2-40B4-BE49-F238E27FC236}">
                <a16:creationId xmlns:a16="http://schemas.microsoft.com/office/drawing/2014/main" id="{11F1C92D-A991-4663-989F-91414F553365}"/>
              </a:ext>
            </a:extLst>
          </p:cNvPr>
          <p:cNvCxnSpPr>
            <a:cxnSpLocks/>
          </p:cNvCxnSpPr>
          <p:nvPr/>
        </p:nvCxnSpPr>
        <p:spPr>
          <a:xfrm>
            <a:off x="5702300" y="3632200"/>
            <a:ext cx="622300" cy="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18104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C9C048-0F53-47F6-A1CB-71E526878A05}"/>
              </a:ext>
            </a:extLst>
          </p:cNvPr>
          <p:cNvSpPr>
            <a:spLocks noGrp="1"/>
          </p:cNvSpPr>
          <p:nvPr>
            <p:ph type="title"/>
          </p:nvPr>
        </p:nvSpPr>
        <p:spPr/>
        <p:txBody>
          <a:bodyPr/>
          <a:lstStyle/>
          <a:p>
            <a:r>
              <a:rPr lang="en-US" altLang="zh-CN" dirty="0"/>
              <a:t>Scopus</a:t>
            </a:r>
            <a:endParaRPr lang="zh-CN" altLang="en-US" dirty="0"/>
          </a:p>
        </p:txBody>
      </p:sp>
      <p:sp>
        <p:nvSpPr>
          <p:cNvPr id="3" name="内容占位符 2">
            <a:extLst>
              <a:ext uri="{FF2B5EF4-FFF2-40B4-BE49-F238E27FC236}">
                <a16:creationId xmlns:a16="http://schemas.microsoft.com/office/drawing/2014/main" id="{68A33F89-762D-40D4-A5FF-3C265DE9CBCE}"/>
              </a:ext>
            </a:extLst>
          </p:cNvPr>
          <p:cNvSpPr>
            <a:spLocks noGrp="1"/>
          </p:cNvSpPr>
          <p:nvPr>
            <p:ph sz="quarter" idx="10"/>
          </p:nvPr>
        </p:nvSpPr>
        <p:spPr/>
        <p:txBody>
          <a:bodyPr>
            <a:normAutofit/>
          </a:bodyPr>
          <a:lstStyle/>
          <a:p>
            <a:r>
              <a:rPr lang="en-US" altLang="zh-CN" sz="1800" dirty="0">
                <a:solidFill>
                  <a:schemeClr val="tx1"/>
                </a:solidFill>
                <a:latin typeface="+mn-ea"/>
                <a:ea typeface="+mn-ea"/>
              </a:rPr>
              <a:t>Platform Overview:</a:t>
            </a:r>
          </a:p>
          <a:p>
            <a:r>
              <a:rPr lang="en-US" altLang="zh-CN" sz="1800" dirty="0">
                <a:solidFill>
                  <a:schemeClr val="tx1"/>
                </a:solidFill>
                <a:latin typeface="+mn-ea"/>
                <a:ea typeface="+mn-ea"/>
              </a:rPr>
              <a:t>Scopus is the world's largest abstract and citation database of peer-reviewed research literature. With over 22,000 titles from more than 5,000 international publishers.</a:t>
            </a:r>
          </a:p>
          <a:p>
            <a:r>
              <a:rPr lang="en-US" altLang="zh-CN" sz="1800" dirty="0" err="1">
                <a:solidFill>
                  <a:schemeClr val="tx1"/>
                </a:solidFill>
                <a:latin typeface="+mn-ea"/>
                <a:ea typeface="+mn-ea"/>
              </a:rPr>
              <a:t>Citescore</a:t>
            </a:r>
            <a:r>
              <a:rPr lang="en-US" altLang="zh-CN" sz="1800" dirty="0">
                <a:solidFill>
                  <a:schemeClr val="tx1"/>
                </a:solidFill>
                <a:latin typeface="+mn-ea"/>
                <a:ea typeface="+mn-ea"/>
              </a:rPr>
              <a:t> methodology is amazing</a:t>
            </a:r>
            <a:endParaRPr lang="zh-CN" altLang="en-US" sz="1800" dirty="0">
              <a:solidFill>
                <a:schemeClr val="tx1"/>
              </a:solidFill>
              <a:latin typeface="+mn-ea"/>
              <a:ea typeface="+mn-ea"/>
            </a:endParaRPr>
          </a:p>
        </p:txBody>
      </p:sp>
      <p:sp>
        <p:nvSpPr>
          <p:cNvPr id="5" name="内容占位符 2">
            <a:extLst>
              <a:ext uri="{FF2B5EF4-FFF2-40B4-BE49-F238E27FC236}">
                <a16:creationId xmlns:a16="http://schemas.microsoft.com/office/drawing/2014/main" id="{02A282EE-6161-48CE-A860-1CA5EB9F602E}"/>
              </a:ext>
            </a:extLst>
          </p:cNvPr>
          <p:cNvSpPr txBox="1">
            <a:spLocks/>
          </p:cNvSpPr>
          <p:nvPr/>
        </p:nvSpPr>
        <p:spPr>
          <a:xfrm>
            <a:off x="6096000" y="1435608"/>
            <a:ext cx="4416552" cy="3977640"/>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spcAft>
                <a:spcPts val="1200"/>
              </a:spcAft>
              <a:buFontTx/>
              <a:buNone/>
              <a:defRPr lang="en-US" sz="1200" kern="1200" smtClean="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smtClean="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smtClean="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smtClean="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r>
              <a:rPr lang="en-US" altLang="zh-CN" sz="1800" dirty="0">
                <a:solidFill>
                  <a:schemeClr val="tx1"/>
                </a:solidFill>
                <a:latin typeface="+mn-ea"/>
                <a:ea typeface="+mn-ea"/>
              </a:rPr>
              <a:t>Dataset overview</a:t>
            </a:r>
            <a:r>
              <a:rPr lang="zh-CN" altLang="en-US" sz="1800" dirty="0">
                <a:solidFill>
                  <a:schemeClr val="tx1"/>
                </a:solidFill>
                <a:latin typeface="+mn-ea"/>
                <a:ea typeface="+mn-ea"/>
              </a:rPr>
              <a:t>：</a:t>
            </a:r>
            <a:endParaRPr lang="en-US" altLang="zh-CN" sz="1800" dirty="0">
              <a:solidFill>
                <a:schemeClr val="tx1"/>
              </a:solidFill>
              <a:latin typeface="+mn-ea"/>
              <a:ea typeface="+mn-ea"/>
            </a:endParaRPr>
          </a:p>
          <a:p>
            <a:r>
              <a:rPr lang="en-US" altLang="zh-CN" sz="1800" dirty="0">
                <a:solidFill>
                  <a:schemeClr val="tx1"/>
                </a:solidFill>
                <a:latin typeface="+mn-ea"/>
                <a:ea typeface="+mn-ea"/>
              </a:rPr>
              <a:t>Scopus Preview Schema</a:t>
            </a:r>
          </a:p>
        </p:txBody>
      </p:sp>
      <p:pic>
        <p:nvPicPr>
          <p:cNvPr id="6" name="图片 5">
            <a:extLst>
              <a:ext uri="{FF2B5EF4-FFF2-40B4-BE49-F238E27FC236}">
                <a16:creationId xmlns:a16="http://schemas.microsoft.com/office/drawing/2014/main" id="{5DD2127E-6BEB-44C3-B798-D08FAA97E420}"/>
              </a:ext>
            </a:extLst>
          </p:cNvPr>
          <p:cNvPicPr>
            <a:picLocks noChangeAspect="1"/>
          </p:cNvPicPr>
          <p:nvPr/>
        </p:nvPicPr>
        <p:blipFill>
          <a:blip r:embed="rId3"/>
          <a:stretch>
            <a:fillRect/>
          </a:stretch>
        </p:blipFill>
        <p:spPr>
          <a:xfrm>
            <a:off x="4956048" y="2728913"/>
            <a:ext cx="7235952" cy="3425508"/>
          </a:xfrm>
          <a:prstGeom prst="rect">
            <a:avLst/>
          </a:prstGeom>
        </p:spPr>
      </p:pic>
    </p:spTree>
    <p:extLst>
      <p:ext uri="{BB962C8B-B14F-4D97-AF65-F5344CB8AC3E}">
        <p14:creationId xmlns:p14="http://schemas.microsoft.com/office/powerpoint/2010/main" val="9843192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C9C048-0F53-47F6-A1CB-71E526878A05}"/>
              </a:ext>
            </a:extLst>
          </p:cNvPr>
          <p:cNvSpPr>
            <a:spLocks noGrp="1"/>
          </p:cNvSpPr>
          <p:nvPr>
            <p:ph type="title"/>
          </p:nvPr>
        </p:nvSpPr>
        <p:spPr/>
        <p:txBody>
          <a:bodyPr/>
          <a:lstStyle/>
          <a:p>
            <a:r>
              <a:rPr lang="en-US" altLang="zh-CN" dirty="0"/>
              <a:t>Sematic Scholar</a:t>
            </a:r>
            <a:endParaRPr lang="zh-CN" altLang="en-US" dirty="0"/>
          </a:p>
        </p:txBody>
      </p:sp>
      <p:sp>
        <p:nvSpPr>
          <p:cNvPr id="3" name="内容占位符 2">
            <a:extLst>
              <a:ext uri="{FF2B5EF4-FFF2-40B4-BE49-F238E27FC236}">
                <a16:creationId xmlns:a16="http://schemas.microsoft.com/office/drawing/2014/main" id="{68A33F89-762D-40D4-A5FF-3C265DE9CBCE}"/>
              </a:ext>
            </a:extLst>
          </p:cNvPr>
          <p:cNvSpPr>
            <a:spLocks noGrp="1"/>
          </p:cNvSpPr>
          <p:nvPr>
            <p:ph sz="quarter" idx="10"/>
          </p:nvPr>
        </p:nvSpPr>
        <p:spPr/>
        <p:txBody>
          <a:bodyPr>
            <a:normAutofit/>
          </a:bodyPr>
          <a:lstStyle/>
          <a:p>
            <a:r>
              <a:rPr lang="en-US" altLang="zh-CN" sz="1800" dirty="0">
                <a:solidFill>
                  <a:schemeClr val="tx1"/>
                </a:solidFill>
                <a:latin typeface="+mn-ea"/>
                <a:ea typeface="+mn-ea"/>
              </a:rPr>
              <a:t>Platform Overview:</a:t>
            </a:r>
          </a:p>
          <a:p>
            <a:r>
              <a:rPr lang="en-US" altLang="zh-CN" sz="1800" dirty="0">
                <a:solidFill>
                  <a:schemeClr val="tx1"/>
                </a:solidFill>
                <a:latin typeface="+mn-ea"/>
                <a:ea typeface="+mn-ea"/>
              </a:rPr>
              <a:t>Semantic Scholar is a free, AI-powered research tool for scientific literature, based at the Allen Institute for AI.</a:t>
            </a:r>
          </a:p>
          <a:p>
            <a:endParaRPr lang="en-US" altLang="zh-CN" sz="1800" dirty="0">
              <a:solidFill>
                <a:schemeClr val="tx1"/>
              </a:solidFill>
              <a:latin typeface="+mn-ea"/>
              <a:ea typeface="+mn-ea"/>
            </a:endParaRPr>
          </a:p>
          <a:p>
            <a:r>
              <a:rPr lang="en-US" altLang="zh-CN" sz="1800" dirty="0">
                <a:solidFill>
                  <a:schemeClr val="tx1"/>
                </a:solidFill>
                <a:latin typeface="+mn-ea"/>
                <a:ea typeface="+mn-ea"/>
              </a:rPr>
              <a:t>TLDRs:</a:t>
            </a:r>
            <a:r>
              <a:rPr lang="zh-CN" altLang="en-US" sz="1800" dirty="0">
                <a:solidFill>
                  <a:schemeClr val="tx1"/>
                </a:solidFill>
                <a:latin typeface="+mn-ea"/>
                <a:ea typeface="+mn-ea"/>
              </a:rPr>
              <a:t> </a:t>
            </a:r>
            <a:r>
              <a:rPr lang="en-US" altLang="zh-CN" sz="1800" dirty="0">
                <a:solidFill>
                  <a:schemeClr val="tx1"/>
                </a:solidFill>
                <a:latin typeface="+mn-ea"/>
                <a:ea typeface="+mn-ea"/>
              </a:rPr>
              <a:t>Extreme paper summaries in 1 sentence</a:t>
            </a:r>
            <a:endParaRPr lang="zh-CN" altLang="en-US" sz="1800" dirty="0">
              <a:solidFill>
                <a:schemeClr val="tx1"/>
              </a:solidFill>
              <a:latin typeface="+mn-ea"/>
              <a:ea typeface="+mn-ea"/>
            </a:endParaRPr>
          </a:p>
        </p:txBody>
      </p:sp>
      <p:sp>
        <p:nvSpPr>
          <p:cNvPr id="5" name="内容占位符 2">
            <a:extLst>
              <a:ext uri="{FF2B5EF4-FFF2-40B4-BE49-F238E27FC236}">
                <a16:creationId xmlns:a16="http://schemas.microsoft.com/office/drawing/2014/main" id="{02A282EE-6161-48CE-A860-1CA5EB9F602E}"/>
              </a:ext>
            </a:extLst>
          </p:cNvPr>
          <p:cNvSpPr txBox="1">
            <a:spLocks/>
          </p:cNvSpPr>
          <p:nvPr/>
        </p:nvSpPr>
        <p:spPr>
          <a:xfrm>
            <a:off x="6096000" y="1435608"/>
            <a:ext cx="4416552" cy="3977640"/>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spcAft>
                <a:spcPts val="1200"/>
              </a:spcAft>
              <a:buFontTx/>
              <a:buNone/>
              <a:defRPr lang="en-US" sz="1200" kern="1200" smtClean="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smtClean="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smtClean="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smtClean="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r>
              <a:rPr lang="en-US" altLang="zh-CN" sz="1800" dirty="0">
                <a:solidFill>
                  <a:schemeClr val="tx1"/>
                </a:solidFill>
                <a:latin typeface="+mn-ea"/>
                <a:ea typeface="+mn-ea"/>
              </a:rPr>
              <a:t>Datasets overview:</a:t>
            </a:r>
          </a:p>
          <a:p>
            <a:r>
              <a:rPr lang="en-US" altLang="zh-CN" sz="1800" dirty="0">
                <a:solidFill>
                  <a:schemeClr val="tx1"/>
                </a:solidFill>
                <a:latin typeface="+mn-ea"/>
                <a:ea typeface="+mn-ea"/>
              </a:rPr>
              <a:t>Datasets are classified into 62 categories. </a:t>
            </a:r>
          </a:p>
        </p:txBody>
      </p:sp>
      <p:pic>
        <p:nvPicPr>
          <p:cNvPr id="6" name="图片 5">
            <a:extLst>
              <a:ext uri="{FF2B5EF4-FFF2-40B4-BE49-F238E27FC236}">
                <a16:creationId xmlns:a16="http://schemas.microsoft.com/office/drawing/2014/main" id="{1CBD1A32-E5F3-490D-BF13-9E4F7D5D00E6}"/>
              </a:ext>
            </a:extLst>
          </p:cNvPr>
          <p:cNvPicPr>
            <a:picLocks noChangeAspect="1"/>
          </p:cNvPicPr>
          <p:nvPr/>
        </p:nvPicPr>
        <p:blipFill>
          <a:blip r:embed="rId3"/>
          <a:stretch>
            <a:fillRect/>
          </a:stretch>
        </p:blipFill>
        <p:spPr>
          <a:xfrm>
            <a:off x="4956048" y="3067981"/>
            <a:ext cx="7209547" cy="3790019"/>
          </a:xfrm>
          <a:prstGeom prst="rect">
            <a:avLst/>
          </a:prstGeom>
        </p:spPr>
      </p:pic>
    </p:spTree>
    <p:extLst>
      <p:ext uri="{BB962C8B-B14F-4D97-AF65-F5344CB8AC3E}">
        <p14:creationId xmlns:p14="http://schemas.microsoft.com/office/powerpoint/2010/main" val="29330834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99B9C1-8493-4769-B978-1F0ABFCDB409}"/>
              </a:ext>
            </a:extLst>
          </p:cNvPr>
          <p:cNvSpPr>
            <a:spLocks noGrp="1"/>
          </p:cNvSpPr>
          <p:nvPr>
            <p:ph type="title"/>
          </p:nvPr>
        </p:nvSpPr>
        <p:spPr/>
        <p:txBody>
          <a:bodyPr/>
          <a:lstStyle/>
          <a:p>
            <a:r>
              <a:rPr lang="en-US" altLang="zh-CN" dirty="0"/>
              <a:t>Parallel Comparison</a:t>
            </a:r>
            <a:endParaRPr lang="zh-CN" altLang="en-US" dirty="0"/>
          </a:p>
        </p:txBody>
      </p:sp>
      <p:graphicFrame>
        <p:nvGraphicFramePr>
          <p:cNvPr id="4" name="表格 4">
            <a:extLst>
              <a:ext uri="{FF2B5EF4-FFF2-40B4-BE49-F238E27FC236}">
                <a16:creationId xmlns:a16="http://schemas.microsoft.com/office/drawing/2014/main" id="{A4A1946D-6D1E-4FC8-B097-A1C31A5F4E6D}"/>
              </a:ext>
            </a:extLst>
          </p:cNvPr>
          <p:cNvGraphicFramePr>
            <a:graphicFrameLocks noGrp="1"/>
          </p:cNvGraphicFramePr>
          <p:nvPr>
            <p:extLst>
              <p:ext uri="{D42A27DB-BD31-4B8C-83A1-F6EECF244321}">
                <p14:modId xmlns:p14="http://schemas.microsoft.com/office/powerpoint/2010/main" val="860416836"/>
              </p:ext>
            </p:extLst>
          </p:nvPr>
        </p:nvGraphicFramePr>
        <p:xfrm>
          <a:off x="749300" y="1367366"/>
          <a:ext cx="11036302" cy="4679633"/>
        </p:xfrm>
        <a:graphic>
          <a:graphicData uri="http://schemas.openxmlformats.org/drawingml/2006/table">
            <a:tbl>
              <a:tblPr firstRow="1" bandRow="1">
                <a:tableStyleId>{073A0DAA-6AF3-43AB-8588-CEC1D06C72B9}</a:tableStyleId>
              </a:tblPr>
              <a:tblGrid>
                <a:gridCol w="1232576">
                  <a:extLst>
                    <a:ext uri="{9D8B030D-6E8A-4147-A177-3AD203B41FA5}">
                      <a16:colId xmlns:a16="http://schemas.microsoft.com/office/drawing/2014/main" val="4186679546"/>
                    </a:ext>
                  </a:extLst>
                </a:gridCol>
                <a:gridCol w="1264181">
                  <a:extLst>
                    <a:ext uri="{9D8B030D-6E8A-4147-A177-3AD203B41FA5}">
                      <a16:colId xmlns:a16="http://schemas.microsoft.com/office/drawing/2014/main" val="199471007"/>
                    </a:ext>
                  </a:extLst>
                </a:gridCol>
                <a:gridCol w="1351343">
                  <a:extLst>
                    <a:ext uri="{9D8B030D-6E8A-4147-A177-3AD203B41FA5}">
                      <a16:colId xmlns:a16="http://schemas.microsoft.com/office/drawing/2014/main" val="1025364351"/>
                    </a:ext>
                  </a:extLst>
                </a:gridCol>
                <a:gridCol w="1670050">
                  <a:extLst>
                    <a:ext uri="{9D8B030D-6E8A-4147-A177-3AD203B41FA5}">
                      <a16:colId xmlns:a16="http://schemas.microsoft.com/office/drawing/2014/main" val="3319040682"/>
                    </a:ext>
                  </a:extLst>
                </a:gridCol>
                <a:gridCol w="1187450">
                  <a:extLst>
                    <a:ext uri="{9D8B030D-6E8A-4147-A177-3AD203B41FA5}">
                      <a16:colId xmlns:a16="http://schemas.microsoft.com/office/drawing/2014/main" val="1446650041"/>
                    </a:ext>
                  </a:extLst>
                </a:gridCol>
                <a:gridCol w="1638300">
                  <a:extLst>
                    <a:ext uri="{9D8B030D-6E8A-4147-A177-3AD203B41FA5}">
                      <a16:colId xmlns:a16="http://schemas.microsoft.com/office/drawing/2014/main" val="501493226"/>
                    </a:ext>
                  </a:extLst>
                </a:gridCol>
                <a:gridCol w="1312864">
                  <a:extLst>
                    <a:ext uri="{9D8B030D-6E8A-4147-A177-3AD203B41FA5}">
                      <a16:colId xmlns:a16="http://schemas.microsoft.com/office/drawing/2014/main" val="3495511852"/>
                    </a:ext>
                  </a:extLst>
                </a:gridCol>
                <a:gridCol w="1379538">
                  <a:extLst>
                    <a:ext uri="{9D8B030D-6E8A-4147-A177-3AD203B41FA5}">
                      <a16:colId xmlns:a16="http://schemas.microsoft.com/office/drawing/2014/main" val="3186548775"/>
                    </a:ext>
                  </a:extLst>
                </a:gridCol>
              </a:tblGrid>
              <a:tr h="591079">
                <a:tc>
                  <a:txBody>
                    <a:bodyPr/>
                    <a:lstStyle/>
                    <a:p>
                      <a:endParaRPr lang="zh-CN" altLang="en-US" dirty="0"/>
                    </a:p>
                  </a:txBody>
                  <a:tcPr/>
                </a:tc>
                <a:tc>
                  <a:txBody>
                    <a:bodyPr/>
                    <a:lstStyle/>
                    <a:p>
                      <a:r>
                        <a:rPr lang="en-US" altLang="zh-CN" dirty="0" err="1"/>
                        <a:t>AMiner</a:t>
                      </a:r>
                      <a:endParaRPr lang="zh-CN" altLang="en-US" dirty="0"/>
                    </a:p>
                  </a:txBody>
                  <a:tcPr/>
                </a:tc>
                <a:tc>
                  <a:txBody>
                    <a:bodyPr/>
                    <a:lstStyle/>
                    <a:p>
                      <a:r>
                        <a:rPr lang="en-US" altLang="zh-CN" dirty="0" err="1"/>
                        <a:t>CrossRef</a:t>
                      </a:r>
                      <a:endParaRPr lang="zh-CN" altLang="en-US" dirty="0"/>
                    </a:p>
                  </a:txBody>
                  <a:tcPr/>
                </a:tc>
                <a:tc>
                  <a:txBody>
                    <a:bodyPr/>
                    <a:lstStyle/>
                    <a:p>
                      <a:r>
                        <a:rPr lang="en-US" altLang="zh-CN" dirty="0"/>
                        <a:t>Dimensions</a:t>
                      </a:r>
                      <a:endParaRPr lang="zh-CN" altLang="en-US" dirty="0"/>
                    </a:p>
                  </a:txBody>
                  <a:tcPr/>
                </a:tc>
                <a:tc>
                  <a:txBody>
                    <a:bodyPr/>
                    <a:lstStyle/>
                    <a:p>
                      <a:r>
                        <a:rPr lang="en-US" altLang="zh-CN" dirty="0"/>
                        <a:t>lens.org</a:t>
                      </a:r>
                      <a:endParaRPr lang="zh-CN" altLang="en-US" dirty="0"/>
                    </a:p>
                  </a:txBody>
                  <a:tcPr/>
                </a:tc>
                <a:tc>
                  <a:txBody>
                    <a:bodyPr/>
                    <a:lstStyle/>
                    <a:p>
                      <a:r>
                        <a:rPr lang="en-US" altLang="zh-CN" dirty="0" err="1"/>
                        <a:t>OpenCiations</a:t>
                      </a:r>
                      <a:endParaRPr lang="zh-CN" altLang="en-US" dirty="0"/>
                    </a:p>
                  </a:txBody>
                  <a:tcPr/>
                </a:tc>
                <a:tc>
                  <a:txBody>
                    <a:bodyPr/>
                    <a:lstStyle/>
                    <a:p>
                      <a:r>
                        <a:rPr lang="en-US" altLang="zh-CN" dirty="0"/>
                        <a:t>Scopus</a:t>
                      </a:r>
                      <a:endParaRPr lang="zh-CN" altLang="en-US" dirty="0"/>
                    </a:p>
                  </a:txBody>
                  <a:tcPr/>
                </a:tc>
                <a:tc>
                  <a:txBody>
                    <a:bodyPr/>
                    <a:lstStyle/>
                    <a:p>
                      <a:r>
                        <a:rPr lang="en-US" altLang="zh-CN" dirty="0"/>
                        <a:t>Sematic Scholar</a:t>
                      </a:r>
                      <a:endParaRPr lang="zh-CN" altLang="en-US" dirty="0"/>
                    </a:p>
                  </a:txBody>
                  <a:tcPr/>
                </a:tc>
                <a:extLst>
                  <a:ext uri="{0D108BD9-81ED-4DB2-BD59-A6C34878D82A}">
                    <a16:rowId xmlns:a16="http://schemas.microsoft.com/office/drawing/2014/main" val="4283847691"/>
                  </a:ext>
                </a:extLst>
              </a:tr>
              <a:tr h="591079">
                <a:tc>
                  <a:txBody>
                    <a:bodyPr/>
                    <a:lstStyle/>
                    <a:p>
                      <a:r>
                        <a:rPr lang="en-US" altLang="zh-CN" sz="1200" dirty="0"/>
                        <a:t>Friendly platform</a:t>
                      </a:r>
                      <a:endParaRPr lang="zh-CN" altLang="en-US" sz="1200" dirty="0"/>
                    </a:p>
                  </a:txBody>
                  <a:tcPr/>
                </a:tc>
                <a:tc>
                  <a:txBody>
                    <a:bodyPr/>
                    <a:lstStyle/>
                    <a:p>
                      <a:r>
                        <a:rPr lang="zh-CN" altLang="en-US"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a:t>
                      </a:r>
                    </a:p>
                    <a:p>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a:t>
                      </a:r>
                    </a:p>
                    <a:p>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a:t>
                      </a:r>
                    </a:p>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a:t>
                      </a:r>
                    </a:p>
                    <a:p>
                      <a:endParaRPr lang="zh-CN" altLang="en-US" dirty="0"/>
                    </a:p>
                  </a:txBody>
                  <a:tcPr/>
                </a:tc>
                <a:extLst>
                  <a:ext uri="{0D108BD9-81ED-4DB2-BD59-A6C34878D82A}">
                    <a16:rowId xmlns:a16="http://schemas.microsoft.com/office/drawing/2014/main" val="4176051729"/>
                  </a:ext>
                </a:extLst>
              </a:tr>
              <a:tr h="656273">
                <a:tc>
                  <a:txBody>
                    <a:bodyPr/>
                    <a:lstStyle/>
                    <a:p>
                      <a:r>
                        <a:rPr lang="en-US" altLang="zh-CN" sz="1200" dirty="0"/>
                        <a:t>Good Search Engine</a:t>
                      </a:r>
                      <a:endParaRPr lang="zh-CN" alt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a:t>
                      </a:r>
                    </a:p>
                    <a:p>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a:t>
                      </a:r>
                    </a:p>
                    <a:p>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a:t>
                      </a:r>
                    </a:p>
                    <a:p>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a:t>
                      </a:r>
                    </a:p>
                    <a:p>
                      <a:endParaRPr lang="zh-CN" altLang="en-US" dirty="0"/>
                    </a:p>
                  </a:txBody>
                  <a:tcPr/>
                </a:tc>
                <a:tc>
                  <a:txBody>
                    <a:bodyPr/>
                    <a:lstStyle/>
                    <a:p>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a:t>
                      </a:r>
                    </a:p>
                    <a:p>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a:t>
                      </a:r>
                    </a:p>
                    <a:p>
                      <a:endParaRPr lang="zh-CN" altLang="en-US" dirty="0"/>
                    </a:p>
                  </a:txBody>
                  <a:tcPr/>
                </a:tc>
                <a:extLst>
                  <a:ext uri="{0D108BD9-81ED-4DB2-BD59-A6C34878D82A}">
                    <a16:rowId xmlns:a16="http://schemas.microsoft.com/office/drawing/2014/main" val="1947827318"/>
                  </a:ext>
                </a:extLst>
              </a:tr>
              <a:tr h="591079">
                <a:tc>
                  <a:txBody>
                    <a:bodyPr/>
                    <a:lstStyle/>
                    <a:p>
                      <a:r>
                        <a:rPr lang="en-US" altLang="zh-CN" sz="1200" dirty="0"/>
                        <a:t>Datasets</a:t>
                      </a:r>
                    </a:p>
                    <a:p>
                      <a:r>
                        <a:rPr lang="en-US" altLang="zh-CN" sz="1200" dirty="0"/>
                        <a:t>Downloadable</a:t>
                      </a:r>
                      <a:endParaRPr lang="zh-CN" alt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a:t>
                      </a:r>
                    </a:p>
                    <a:p>
                      <a:endParaRPr lang="zh-CN" altLang="en-US" dirty="0"/>
                    </a:p>
                  </a:txBody>
                  <a:tcPr/>
                </a:tc>
                <a:tc>
                  <a:txBody>
                    <a:bodyPr/>
                    <a:lstStyle/>
                    <a:p>
                      <a:r>
                        <a:rPr lang="en-US" altLang="zh-CN" dirty="0"/>
                        <a:t>JSON</a:t>
                      </a:r>
                      <a:endParaRPr lang="zh-CN" altLang="en-US" dirty="0"/>
                    </a:p>
                  </a:txBody>
                  <a:tcPr/>
                </a:tc>
                <a:tc>
                  <a:txBody>
                    <a:bodyPr/>
                    <a:lstStyle/>
                    <a:p>
                      <a:r>
                        <a:rPr lang="en-US" altLang="zh-CN" dirty="0"/>
                        <a:t>API</a:t>
                      </a:r>
                      <a:endParaRPr lang="zh-CN" altLang="en-US" dirty="0"/>
                    </a:p>
                  </a:txBody>
                  <a:tcPr/>
                </a:tc>
                <a:tc>
                  <a:txBody>
                    <a:bodyPr/>
                    <a:lstStyle/>
                    <a:p>
                      <a:r>
                        <a:rPr lang="en-US" altLang="zh-CN" dirty="0"/>
                        <a:t>API</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a:t>
                      </a:r>
                    </a:p>
                    <a:p>
                      <a:endParaRPr lang="zh-CN" altLang="en-US" dirty="0"/>
                    </a:p>
                  </a:txBody>
                  <a:tcPr/>
                </a:tc>
                <a:tc>
                  <a:txBody>
                    <a:bodyPr/>
                    <a:lstStyle/>
                    <a:p>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a:t>
                      </a:r>
                    </a:p>
                    <a:p>
                      <a:endParaRPr lang="zh-CN" altLang="en-US" dirty="0"/>
                    </a:p>
                  </a:txBody>
                  <a:tcPr/>
                </a:tc>
                <a:extLst>
                  <a:ext uri="{0D108BD9-81ED-4DB2-BD59-A6C34878D82A}">
                    <a16:rowId xmlns:a16="http://schemas.microsoft.com/office/drawing/2014/main" val="3144080309"/>
                  </a:ext>
                </a:extLst>
              </a:tr>
              <a:tr h="591079">
                <a:tc>
                  <a:txBody>
                    <a:bodyPr/>
                    <a:lstStyle/>
                    <a:p>
                      <a:r>
                        <a:rPr lang="en-US" altLang="zh-CN" sz="1200" dirty="0"/>
                        <a:t>Similar Relational Schema as MAG</a:t>
                      </a:r>
                      <a:endParaRPr lang="zh-CN" alt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a:t>
                      </a:r>
                    </a:p>
                    <a:p>
                      <a:endParaRPr lang="zh-CN" altLang="en-US" dirty="0"/>
                    </a:p>
                  </a:txBody>
                  <a:tcPr/>
                </a:tc>
                <a:tc>
                  <a:txBody>
                    <a:bodyPr/>
                    <a:lstStyle/>
                    <a:p>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a:t>
                      </a:r>
                    </a:p>
                    <a:p>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a:t>
                      </a:r>
                    </a:p>
                    <a:p>
                      <a:endParaRPr lang="zh-CN" altLang="en-US" dirty="0"/>
                    </a:p>
                  </a:txBody>
                  <a:tcPr/>
                </a:tc>
                <a:tc>
                  <a:txBody>
                    <a:bodyPr/>
                    <a:lstStyle/>
                    <a:p>
                      <a:endParaRPr lang="zh-CN" altLang="en-US" dirty="0"/>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2992066805"/>
                  </a:ext>
                </a:extLst>
              </a:tr>
              <a:tr h="591079">
                <a:tc>
                  <a:txBody>
                    <a:bodyPr/>
                    <a:lstStyle/>
                    <a:p>
                      <a:r>
                        <a:rPr lang="en-US" altLang="zh-CN" sz="1200" dirty="0"/>
                        <a:t>Do not need an account</a:t>
                      </a:r>
                      <a:endParaRPr lang="zh-CN" altLang="en-US" sz="1200"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a:t>
                      </a:r>
                    </a:p>
                    <a:p>
                      <a:endParaRPr lang="zh-CN" altLang="en-US" dirty="0"/>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3180531444"/>
                  </a:ext>
                </a:extLst>
              </a:tr>
              <a:tr h="591079">
                <a:tc>
                  <a:txBody>
                    <a:bodyPr/>
                    <a:lstStyle/>
                    <a:p>
                      <a:r>
                        <a:rPr lang="en-US" altLang="zh-CN" sz="1200" dirty="0"/>
                        <a:t>Size of citations Datasets(1 is the largest)</a:t>
                      </a:r>
                      <a:endParaRPr lang="zh-CN" altLang="en-US" sz="1200" dirty="0"/>
                    </a:p>
                  </a:txBody>
                  <a:tcPr/>
                </a:tc>
                <a:tc>
                  <a:txBody>
                    <a:bodyPr/>
                    <a:lstStyle/>
                    <a:p>
                      <a:r>
                        <a:rPr lang="en-US" altLang="zh-CN" dirty="0"/>
                        <a:t>3</a:t>
                      </a:r>
                      <a:endParaRPr lang="zh-CN" altLang="en-US" dirty="0"/>
                    </a:p>
                  </a:txBody>
                  <a:tcPr/>
                </a:tc>
                <a:tc>
                  <a:txBody>
                    <a:bodyPr/>
                    <a:lstStyle/>
                    <a:p>
                      <a:endParaRPr lang="zh-CN" altLang="en-US" dirty="0"/>
                    </a:p>
                  </a:txBody>
                  <a:tcPr/>
                </a:tc>
                <a:tc>
                  <a:txBody>
                    <a:bodyPr/>
                    <a:lstStyle/>
                    <a:p>
                      <a:r>
                        <a:rPr lang="en-US" altLang="zh-CN" dirty="0"/>
                        <a:t>1</a:t>
                      </a:r>
                      <a:endParaRPr lang="zh-CN" altLang="en-US" dirty="0"/>
                    </a:p>
                  </a:txBody>
                  <a:tcPr/>
                </a:tc>
                <a:tc>
                  <a:txBody>
                    <a:bodyPr/>
                    <a:lstStyle/>
                    <a:p>
                      <a:r>
                        <a:rPr lang="en-US" altLang="zh-CN" dirty="0"/>
                        <a:t>2</a:t>
                      </a:r>
                      <a:endParaRPr lang="zh-CN" altLang="en-US" dirty="0"/>
                    </a:p>
                  </a:txBody>
                  <a:tcPr/>
                </a:tc>
                <a:tc>
                  <a:txBody>
                    <a:bodyPr/>
                    <a:lstStyle/>
                    <a:p>
                      <a:r>
                        <a:rPr lang="en-US" altLang="zh-CN" dirty="0"/>
                        <a:t>4</a:t>
                      </a:r>
                      <a:endParaRPr lang="zh-CN" altLang="en-US" dirty="0"/>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177938683"/>
                  </a:ext>
                </a:extLst>
              </a:tr>
            </a:tbl>
          </a:graphicData>
        </a:graphic>
      </p:graphicFrame>
    </p:spTree>
    <p:extLst>
      <p:ext uri="{BB962C8B-B14F-4D97-AF65-F5344CB8AC3E}">
        <p14:creationId xmlns:p14="http://schemas.microsoft.com/office/powerpoint/2010/main" val="30643522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rtlCol="0">
            <a:normAutofit/>
          </a:bodyPr>
          <a:lstStyle/>
          <a:p>
            <a:pPr rtl="0"/>
            <a:r>
              <a:rPr lang="en-US" altLang="zh-CN" dirty="0">
                <a:cs typeface="Segoe UI Light" panose="020B0502040204020203" pitchFamily="34" charset="0"/>
              </a:rPr>
              <a:t>References</a:t>
            </a:r>
            <a:endParaRPr lang="zh-CN" altLang="en-US" dirty="0">
              <a:cs typeface="Segoe UI Light" panose="020B0502040204020203" pitchFamily="34" charset="0"/>
            </a:endParaRPr>
          </a:p>
        </p:txBody>
      </p:sp>
      <p:sp>
        <p:nvSpPr>
          <p:cNvPr id="5" name="内容占位符 4"/>
          <p:cNvSpPr>
            <a:spLocks noGrp="1"/>
          </p:cNvSpPr>
          <p:nvPr>
            <p:ph sz="half" idx="4294967295"/>
          </p:nvPr>
        </p:nvSpPr>
        <p:spPr>
          <a:xfrm>
            <a:off x="541611" y="2614427"/>
            <a:ext cx="9442648" cy="3978275"/>
          </a:xfrm>
        </p:spPr>
        <p:txBody>
          <a:bodyPr rtlCol="0">
            <a:normAutofit/>
          </a:bodyPr>
          <a:lstStyle/>
          <a:p>
            <a:pPr marL="0" indent="0" rtl="0">
              <a:lnSpc>
                <a:spcPts val="3600"/>
              </a:lnSpc>
              <a:spcAft>
                <a:spcPts val="0"/>
              </a:spcAft>
              <a:buNone/>
            </a:pPr>
            <a:r>
              <a:rPr lang="en-US" altLang="zh-CN" sz="1400" dirty="0">
                <a:cs typeface="Segoe UI Light" panose="020B0502040204020203" pitchFamily="34" charset="0"/>
                <a:hlinkClick r:id="rId3"/>
              </a:rPr>
              <a:t>https://www.microsoft.com/en-us/research/project/academic/articles/microsoft-academic-to-expand-horizons-with-community-driven-approach/</a:t>
            </a:r>
            <a:endParaRPr lang="en-US" altLang="zh-CN" sz="1400" dirty="0">
              <a:cs typeface="Segoe UI Light"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dirty="0">
                <a:hlinkClick r:id="rId4"/>
              </a:rPr>
              <a:t>https://docs.microsoft.com/en-us/academic-services/graph/reference-data-schema</a:t>
            </a:r>
            <a:endParaRPr lang="en-US" altLang="zh-CN" sz="14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4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dirty="0">
                <a:hlinkClick r:id="rId5"/>
              </a:rPr>
              <a:t>https://docs.microsoft.com/en-us/academic-services/graph/media/erd/entity-relationship-diagram.png</a:t>
            </a:r>
            <a:endParaRPr lang="zh-CN" altLang="en-US" sz="1400" dirty="0"/>
          </a:p>
          <a:p>
            <a:r>
              <a:rPr lang="en-US" altLang="zh-CN" sz="1400" dirty="0">
                <a:hlinkClick r:id="rId6"/>
              </a:rPr>
              <a:t>https://www.aminer.cn/data/?nav=openData</a:t>
            </a:r>
            <a:endParaRPr lang="en-US" altLang="zh-CN" sz="1400" dirty="0"/>
          </a:p>
          <a:p>
            <a:r>
              <a:rPr lang="en-US" altLang="zh-CN" sz="1400" dirty="0">
                <a:hlinkClick r:id="rId6"/>
              </a:rPr>
              <a:t>https://www.aminer.cn/introduction</a:t>
            </a:r>
            <a:endParaRPr lang="en-US" altLang="zh-CN" sz="1400" dirty="0"/>
          </a:p>
          <a:p>
            <a:r>
              <a:rPr lang="en-US" altLang="zh-CN" sz="1400" dirty="0">
                <a:hlinkClick r:id="rId6"/>
              </a:rPr>
              <a:t>https://www.aminer.cn/</a:t>
            </a:r>
            <a:endParaRPr lang="en-US" altLang="zh-CN" sz="1400" dirty="0"/>
          </a:p>
          <a:p>
            <a:pPr marL="0" indent="0" rtl="0">
              <a:lnSpc>
                <a:spcPts val="3600"/>
              </a:lnSpc>
              <a:spcAft>
                <a:spcPts val="0"/>
              </a:spcAft>
              <a:buNone/>
            </a:pPr>
            <a:endParaRPr lang="en-US" altLang="zh-CN" sz="1400" dirty="0">
              <a:cs typeface="Segoe UI Light" panose="020B0502040204020203" pitchFamily="34" charset="0"/>
            </a:endParaRPr>
          </a:p>
          <a:p>
            <a:pPr marL="0" indent="0" rtl="0">
              <a:lnSpc>
                <a:spcPts val="3600"/>
              </a:lnSpc>
              <a:spcAft>
                <a:spcPts val="0"/>
              </a:spcAft>
              <a:buNone/>
            </a:pPr>
            <a:endParaRPr lang="en-US" altLang="zh-CN" sz="2000" dirty="0">
              <a:cs typeface="Segoe UI Light" panose="020B0502040204020203" pitchFamily="34" charset="0"/>
            </a:endParaRPr>
          </a:p>
          <a:p>
            <a:pPr marL="0" indent="0" rtl="0">
              <a:lnSpc>
                <a:spcPts val="3600"/>
              </a:lnSpc>
              <a:spcAft>
                <a:spcPts val="0"/>
              </a:spcAft>
              <a:buNone/>
            </a:pPr>
            <a:endParaRPr lang="zh-CN" altLang="en-US" sz="2000" dirty="0">
              <a:cs typeface="Segoe UI Light" panose="020B0502040204020203" pitchFamily="34" charset="0"/>
            </a:endParaRPr>
          </a:p>
        </p:txBody>
      </p:sp>
    </p:spTree>
    <p:extLst>
      <p:ext uri="{BB962C8B-B14F-4D97-AF65-F5344CB8AC3E}">
        <p14:creationId xmlns:p14="http://schemas.microsoft.com/office/powerpoint/2010/main" val="8930258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xmlns:p14="http://schemas.microsoft.com/office/powerpoint/2010/mai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rtlCol="0">
            <a:normAutofit/>
          </a:bodyPr>
          <a:lstStyle/>
          <a:p>
            <a:pPr rtl="0"/>
            <a:r>
              <a:rPr lang="en-US" altLang="zh-CN" dirty="0">
                <a:cs typeface="Segoe UI Light" panose="020B0502040204020203" pitchFamily="34" charset="0"/>
              </a:rPr>
              <a:t>References</a:t>
            </a:r>
            <a:endParaRPr lang="zh-CN" altLang="en-US" dirty="0">
              <a:cs typeface="Segoe UI Light" panose="020B0502040204020203" pitchFamily="34" charset="0"/>
            </a:endParaRPr>
          </a:p>
        </p:txBody>
      </p:sp>
      <p:sp>
        <p:nvSpPr>
          <p:cNvPr id="5" name="内容占位符 4"/>
          <p:cNvSpPr>
            <a:spLocks noGrp="1"/>
          </p:cNvSpPr>
          <p:nvPr>
            <p:ph sz="half" idx="4294967295"/>
          </p:nvPr>
        </p:nvSpPr>
        <p:spPr>
          <a:xfrm>
            <a:off x="541611" y="2614427"/>
            <a:ext cx="9442648" cy="3978275"/>
          </a:xfrm>
        </p:spPr>
        <p:txBody>
          <a:bodyPr rtlCol="0">
            <a:normAutofit/>
          </a:bodyPr>
          <a:lstStyle/>
          <a:p>
            <a:r>
              <a:rPr lang="en-US" altLang="zh-CN" sz="1400" dirty="0">
                <a:hlinkClick r:id="rId3"/>
              </a:rPr>
              <a:t>https://www.crossref.org/services/</a:t>
            </a:r>
            <a:endParaRPr lang="en-US" altLang="zh-CN" sz="1400" dirty="0"/>
          </a:p>
          <a:p>
            <a:r>
              <a:rPr lang="en-US" altLang="zh-CN" sz="1400" dirty="0">
                <a:hlinkClick r:id="rId3"/>
              </a:rPr>
              <a:t>https://search.crossref.org/?from_ui=&amp;q=TextRank%3A+Bringing+Order+into+Texts</a:t>
            </a:r>
            <a:endParaRPr lang="en-US" altLang="zh-CN" sz="1400" dirty="0"/>
          </a:p>
          <a:p>
            <a:pPr>
              <a:lnSpc>
                <a:spcPts val="3600"/>
              </a:lnSpc>
              <a:spcAft>
                <a:spcPts val="0"/>
              </a:spcAft>
            </a:pPr>
            <a:r>
              <a:rPr lang="en-US" altLang="zh-CN" sz="1400" dirty="0">
                <a:hlinkClick r:id="rId4"/>
              </a:rPr>
              <a:t>https://www.dimensions.ai/dimensions-data/</a:t>
            </a:r>
            <a:endParaRPr lang="zh-CN" altLang="en-US" sz="1400" dirty="0"/>
          </a:p>
          <a:p>
            <a:pPr>
              <a:lnSpc>
                <a:spcPts val="3600"/>
              </a:lnSpc>
              <a:spcAft>
                <a:spcPts val="0"/>
              </a:spcAft>
            </a:pPr>
            <a:r>
              <a:rPr lang="en-US" altLang="zh-CN" sz="1400" dirty="0">
                <a:effectLst/>
                <a:ea typeface="Calibri" panose="020F0502020204030204" pitchFamily="34" charset="0"/>
                <a:hlinkClick r:id="rId5"/>
              </a:rPr>
              <a:t>https://www.lens.org/?</a:t>
            </a:r>
            <a:r>
              <a:rPr lang="en-US" altLang="zh-CN" sz="1400" b="1" dirty="0">
                <a:effectLst/>
                <a:ea typeface="Calibri" panose="020F0502020204030204" pitchFamily="34" charset="0"/>
                <a:hlinkClick r:id="rId5"/>
              </a:rPr>
              <a:t>l</a:t>
            </a:r>
            <a:r>
              <a:rPr lang="en-US" altLang="zh-CN" sz="1400" dirty="0">
                <a:effectLst/>
                <a:ea typeface="Calibri" panose="020F0502020204030204" pitchFamily="34" charset="0"/>
                <a:hlinkClick r:id="rId5"/>
              </a:rPr>
              <a:t>ocale=zh</a:t>
            </a:r>
            <a:endParaRPr lang="zh-CN" altLang="en-US" sz="1400" dirty="0"/>
          </a:p>
          <a:p>
            <a:pPr>
              <a:lnSpc>
                <a:spcPts val="3600"/>
              </a:lnSpc>
              <a:spcAft>
                <a:spcPts val="0"/>
              </a:spcAft>
            </a:pPr>
            <a:r>
              <a:rPr lang="en-US" altLang="zh-CN" sz="1400" dirty="0">
                <a:hlinkClick r:id="rId6"/>
              </a:rPr>
              <a:t>https://opencitations.net/datasets</a:t>
            </a:r>
            <a:endParaRPr lang="zh-CN" altLang="en-US" sz="1400" dirty="0"/>
          </a:p>
          <a:p>
            <a:pPr marL="0" indent="0" rtl="0">
              <a:lnSpc>
                <a:spcPts val="3600"/>
              </a:lnSpc>
              <a:spcAft>
                <a:spcPts val="0"/>
              </a:spcAft>
              <a:buNone/>
            </a:pPr>
            <a:endParaRPr lang="en-US" altLang="zh-CN" sz="1400" dirty="0">
              <a:cs typeface="Segoe UI Light" panose="020B0502040204020203" pitchFamily="34" charset="0"/>
            </a:endParaRPr>
          </a:p>
          <a:p>
            <a:pPr marL="0" indent="0" rtl="0">
              <a:lnSpc>
                <a:spcPts val="3600"/>
              </a:lnSpc>
              <a:spcAft>
                <a:spcPts val="0"/>
              </a:spcAft>
              <a:buNone/>
            </a:pPr>
            <a:endParaRPr lang="en-US" altLang="zh-CN" sz="2000" dirty="0">
              <a:cs typeface="Segoe UI Light" panose="020B0502040204020203" pitchFamily="34" charset="0"/>
            </a:endParaRPr>
          </a:p>
          <a:p>
            <a:pPr marL="0" indent="0" rtl="0">
              <a:lnSpc>
                <a:spcPts val="3600"/>
              </a:lnSpc>
              <a:spcAft>
                <a:spcPts val="0"/>
              </a:spcAft>
              <a:buNone/>
            </a:pPr>
            <a:endParaRPr lang="zh-CN" altLang="en-US" sz="2000" dirty="0">
              <a:cs typeface="Segoe UI Light" panose="020B0502040204020203" pitchFamily="34" charset="0"/>
            </a:endParaRPr>
          </a:p>
        </p:txBody>
      </p:sp>
    </p:spTree>
    <p:extLst>
      <p:ext uri="{BB962C8B-B14F-4D97-AF65-F5344CB8AC3E}">
        <p14:creationId xmlns:p14="http://schemas.microsoft.com/office/powerpoint/2010/main" val="350512980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xmlns:p14="http://schemas.microsoft.com/office/powerpoint/2010/mai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rtlCol="0">
            <a:normAutofit/>
          </a:bodyPr>
          <a:lstStyle/>
          <a:p>
            <a:pPr rtl="0"/>
            <a:r>
              <a:rPr lang="en-US" altLang="zh-CN" dirty="0">
                <a:cs typeface="Segoe UI Light" panose="020B0502040204020203" pitchFamily="34" charset="0"/>
              </a:rPr>
              <a:t>References</a:t>
            </a:r>
            <a:endParaRPr lang="zh-CN" altLang="en-US" dirty="0">
              <a:cs typeface="Segoe UI Light" panose="020B0502040204020203" pitchFamily="34" charset="0"/>
            </a:endParaRPr>
          </a:p>
        </p:txBody>
      </p:sp>
      <p:sp>
        <p:nvSpPr>
          <p:cNvPr id="5" name="内容占位符 4"/>
          <p:cNvSpPr>
            <a:spLocks noGrp="1"/>
          </p:cNvSpPr>
          <p:nvPr>
            <p:ph sz="half" idx="4294967295"/>
          </p:nvPr>
        </p:nvSpPr>
        <p:spPr>
          <a:xfrm>
            <a:off x="541611" y="2614427"/>
            <a:ext cx="9442648" cy="3978275"/>
          </a:xfrm>
        </p:spPr>
        <p:txBody>
          <a:bodyPr rtlCol="0">
            <a:normAutofit/>
          </a:bodyPr>
          <a:lstStyle/>
          <a:p>
            <a:r>
              <a:rPr lang="en-US" altLang="zh-CN" sz="1400" dirty="0">
                <a:hlinkClick r:id="rId3"/>
              </a:rPr>
              <a:t>https://service.elsevier.com/app/answers/detail/a_id/15534/supporthub/scopus/#tips</a:t>
            </a:r>
            <a:endParaRPr lang="en-US" altLang="zh-CN" sz="1400" dirty="0"/>
          </a:p>
          <a:p>
            <a:r>
              <a:rPr lang="en-US" altLang="zh-CN" sz="1400" dirty="0">
                <a:hlinkClick r:id="rId3"/>
              </a:rPr>
              <a:t>https://www.scopus.com/sources?zone=TopNavBar&amp;origin=NO%20ORIGIN%20DEFINED</a:t>
            </a:r>
            <a:endParaRPr lang="en-US" altLang="zh-CN" sz="1400" dirty="0"/>
          </a:p>
          <a:p>
            <a:r>
              <a:rPr lang="en-US" altLang="zh-CN" sz="1400" dirty="0">
                <a:hlinkClick r:id="rId3"/>
              </a:rPr>
              <a:t>https://www.scopus.com/freelookup/form/author.uri?zone=TopNavBar&amp;origin=NO%20ORIGIN%20DEFINED</a:t>
            </a:r>
            <a:endParaRPr lang="zh-CN" altLang="en-US" sz="1400" dirty="0"/>
          </a:p>
          <a:p>
            <a:pPr>
              <a:lnSpc>
                <a:spcPts val="3600"/>
              </a:lnSpc>
              <a:spcAft>
                <a:spcPts val="0"/>
              </a:spcAft>
            </a:pPr>
            <a:r>
              <a:rPr lang="en-US" altLang="zh-CN" sz="1400" dirty="0">
                <a:hlinkClick r:id="rId4"/>
              </a:rPr>
              <a:t>https://allenai.org/data</a:t>
            </a:r>
            <a:endParaRPr lang="zh-CN" altLang="en-US" sz="1400" dirty="0"/>
          </a:p>
          <a:p>
            <a:pPr marL="0" indent="0" rtl="0">
              <a:lnSpc>
                <a:spcPts val="3600"/>
              </a:lnSpc>
              <a:spcAft>
                <a:spcPts val="0"/>
              </a:spcAft>
              <a:buNone/>
            </a:pPr>
            <a:endParaRPr lang="en-US" altLang="zh-CN" sz="1400" dirty="0">
              <a:cs typeface="Segoe UI Light" panose="020B0502040204020203" pitchFamily="34" charset="0"/>
            </a:endParaRPr>
          </a:p>
          <a:p>
            <a:pPr marL="0" indent="0" rtl="0">
              <a:lnSpc>
                <a:spcPts val="3600"/>
              </a:lnSpc>
              <a:spcAft>
                <a:spcPts val="0"/>
              </a:spcAft>
              <a:buNone/>
            </a:pPr>
            <a:endParaRPr lang="en-US" altLang="zh-CN" sz="2000" dirty="0">
              <a:cs typeface="Segoe UI Light" panose="020B0502040204020203" pitchFamily="34" charset="0"/>
            </a:endParaRPr>
          </a:p>
          <a:p>
            <a:pPr marL="0" indent="0" rtl="0">
              <a:lnSpc>
                <a:spcPts val="3600"/>
              </a:lnSpc>
              <a:spcAft>
                <a:spcPts val="0"/>
              </a:spcAft>
              <a:buNone/>
            </a:pPr>
            <a:endParaRPr lang="zh-CN" altLang="en-US" sz="2000" dirty="0">
              <a:cs typeface="Segoe UI Light" panose="020B0502040204020203" pitchFamily="34" charset="0"/>
            </a:endParaRPr>
          </a:p>
        </p:txBody>
      </p:sp>
    </p:spTree>
    <p:extLst>
      <p:ext uri="{BB962C8B-B14F-4D97-AF65-F5344CB8AC3E}">
        <p14:creationId xmlns:p14="http://schemas.microsoft.com/office/powerpoint/2010/main" val="300755853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xmlns:p14="http://schemas.microsoft.com/office/powerpoint/2010/mai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rtlCol="0"/>
          <a:lstStyle/>
          <a:p>
            <a:pPr rtl="0"/>
            <a:r>
              <a:rPr lang="en-US" altLang="zh-CN" dirty="0">
                <a:cs typeface="Segoe UI Light" panose="020B0502040204020203" pitchFamily="34" charset="0"/>
              </a:rPr>
              <a:t>Content</a:t>
            </a:r>
            <a:endParaRPr lang="zh-CN" altLang="en-US" dirty="0">
              <a:cs typeface="Segoe UI Light" panose="020B0502040204020203" pitchFamily="34" charset="0"/>
            </a:endParaRPr>
          </a:p>
        </p:txBody>
      </p:sp>
      <p:grpSp>
        <p:nvGrpSpPr>
          <p:cNvPr id="18" name="组 17" descr="带有编号 1（表示第 1 步）的小圆圈"/>
          <p:cNvGrpSpPr/>
          <p:nvPr/>
        </p:nvGrpSpPr>
        <p:grpSpPr bwMode="blackWhite">
          <a:xfrm>
            <a:off x="531552" y="1917997"/>
            <a:ext cx="558179" cy="409838"/>
            <a:chOff x="6953426" y="711274"/>
            <a:chExt cx="558179" cy="409838"/>
          </a:xfrm>
        </p:grpSpPr>
        <p:sp>
          <p:nvSpPr>
            <p:cNvPr id="19" name="椭圆形 18" descr="小圆圈"/>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a:latin typeface="Microsoft YaHei UI" panose="020B0503020204020204" pitchFamily="34" charset="-122"/>
                <a:ea typeface="Microsoft YaHei UI" panose="020B0503020204020204" pitchFamily="34" charset="-122"/>
              </a:endParaRPr>
            </a:p>
          </p:txBody>
        </p:sp>
        <p:sp>
          <p:nvSpPr>
            <p:cNvPr id="20" name="文本框 19" descr="编号 1"/>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en-US" altLang="zh-CN">
                  <a:solidFill>
                    <a:schemeClr val="bg1"/>
                  </a:solidFill>
                  <a:latin typeface="Microsoft YaHei UI" panose="020B0503020204020204" pitchFamily="34" charset="-122"/>
                  <a:ea typeface="Microsoft YaHei UI" panose="020B0503020204020204" pitchFamily="34" charset="-122"/>
                  <a:cs typeface="Segoe UI Semibold" panose="020B0702040204020203" pitchFamily="34" charset="0"/>
                </a:rPr>
                <a:t>1</a:t>
              </a:r>
              <a:endParaRPr lang="zh-CN" altLang="en-US">
                <a:solidFill>
                  <a:schemeClr val="bg1"/>
                </a:solidFill>
                <a:latin typeface="Microsoft YaHei UI" panose="020B0503020204020204" pitchFamily="34" charset="-122"/>
                <a:ea typeface="Microsoft YaHei UI" panose="020B0503020204020204" pitchFamily="34" charset="-122"/>
                <a:cs typeface="Segoe UI Semibold" panose="020B0702040204020203" pitchFamily="34" charset="0"/>
              </a:endParaRPr>
            </a:p>
          </p:txBody>
        </p:sp>
      </p:grpSp>
      <p:sp>
        <p:nvSpPr>
          <p:cNvPr id="21" name="内容占位符 17"/>
          <p:cNvSpPr txBox="1">
            <a:spLocks/>
          </p:cNvSpPr>
          <p:nvPr/>
        </p:nvSpPr>
        <p:spPr>
          <a:xfrm>
            <a:off x="1161374" y="1955842"/>
            <a:ext cx="4585731" cy="59655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rtl="0">
              <a:spcAft>
                <a:spcPts val="600"/>
              </a:spcAft>
              <a:buNone/>
              <a:defRPr/>
            </a:pPr>
            <a:r>
              <a:rPr lang="en-US" altLang="zh-CN" b="1" dirty="0">
                <a:solidFill>
                  <a:prstClr val="black">
                    <a:lumMod val="75000"/>
                    <a:lumOff val="25000"/>
                  </a:prstClr>
                </a:solidFill>
                <a:latin typeface="Microsoft YaHei UI" panose="020B0503020204020204" pitchFamily="34" charset="-122"/>
                <a:ea typeface="Microsoft YaHei UI" panose="020B0503020204020204" pitchFamily="34" charset="-122"/>
                <a:cs typeface="Segoe UI" panose="020B0502040204020203" pitchFamily="34" charset="0"/>
              </a:rPr>
              <a:t>MAG dataset</a:t>
            </a:r>
            <a:endParaRPr lang="zh-CN" altLang="en-US" b="1" dirty="0">
              <a:solidFill>
                <a:prstClr val="black">
                  <a:lumMod val="75000"/>
                  <a:lumOff val="25000"/>
                </a:prstClr>
              </a:solidFill>
              <a:latin typeface="Microsoft YaHei UI" panose="020B0503020204020204" pitchFamily="34" charset="-122"/>
              <a:ea typeface="Microsoft YaHei UI" panose="020B0503020204020204" pitchFamily="34" charset="-122"/>
              <a:cs typeface="Segoe UI"/>
            </a:endParaRPr>
          </a:p>
        </p:txBody>
      </p:sp>
      <p:grpSp>
        <p:nvGrpSpPr>
          <p:cNvPr id="33" name="组 32" descr="带有编号 2（表示第 2 步）的小圆圈"/>
          <p:cNvGrpSpPr/>
          <p:nvPr/>
        </p:nvGrpSpPr>
        <p:grpSpPr bwMode="blackWhite">
          <a:xfrm>
            <a:off x="531552" y="2804257"/>
            <a:ext cx="558179" cy="409838"/>
            <a:chOff x="6953426" y="711274"/>
            <a:chExt cx="558179" cy="409838"/>
          </a:xfrm>
        </p:grpSpPr>
        <p:sp>
          <p:nvSpPr>
            <p:cNvPr id="34" name="椭圆形 33" descr="小圆圈"/>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a:latin typeface="Microsoft YaHei UI" panose="020B0503020204020204" pitchFamily="34" charset="-122"/>
                <a:ea typeface="Microsoft YaHei UI" panose="020B0503020204020204" pitchFamily="34" charset="-122"/>
              </a:endParaRPr>
            </a:p>
          </p:txBody>
        </p:sp>
        <p:sp>
          <p:nvSpPr>
            <p:cNvPr id="35" name="文本框 34" descr="编号 2"/>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en-US" altLang="zh-CN">
                  <a:solidFill>
                    <a:schemeClr val="bg1"/>
                  </a:solidFill>
                  <a:latin typeface="Microsoft YaHei UI" panose="020B0503020204020204" pitchFamily="34" charset="-122"/>
                  <a:ea typeface="Microsoft YaHei UI" panose="020B0503020204020204" pitchFamily="34" charset="-122"/>
                  <a:cs typeface="Segoe UI Semibold" panose="020B0702040204020203" pitchFamily="34" charset="0"/>
                </a:rPr>
                <a:t>2</a:t>
              </a:r>
              <a:endParaRPr lang="zh-CN" altLang="en-US">
                <a:solidFill>
                  <a:schemeClr val="bg1"/>
                </a:solidFill>
                <a:latin typeface="Microsoft YaHei UI" panose="020B0503020204020204" pitchFamily="34" charset="-122"/>
                <a:ea typeface="Microsoft YaHei UI" panose="020B0503020204020204" pitchFamily="34" charset="-122"/>
                <a:cs typeface="Segoe UI Semibold" panose="020B0702040204020203" pitchFamily="34" charset="0"/>
              </a:endParaRPr>
            </a:p>
          </p:txBody>
        </p:sp>
      </p:grpSp>
      <p:sp>
        <p:nvSpPr>
          <p:cNvPr id="36" name="内容占位符 17"/>
          <p:cNvSpPr txBox="1">
            <a:spLocks/>
          </p:cNvSpPr>
          <p:nvPr/>
        </p:nvSpPr>
        <p:spPr>
          <a:xfrm>
            <a:off x="1137992" y="2820547"/>
            <a:ext cx="4504252" cy="106581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rtl="0">
              <a:spcAft>
                <a:spcPts val="2000"/>
              </a:spcAft>
              <a:buNone/>
              <a:defRPr/>
            </a:pPr>
            <a:r>
              <a:rPr lang="en-US" altLang="zh-CN" dirty="0">
                <a:solidFill>
                  <a:prstClr val="black">
                    <a:lumMod val="75000"/>
                    <a:lumOff val="25000"/>
                  </a:prstClr>
                </a:solidFill>
                <a:latin typeface="Microsoft YaHei UI" panose="020B0503020204020204" pitchFamily="34" charset="-122"/>
                <a:ea typeface="Microsoft YaHei UI" panose="020B0503020204020204" pitchFamily="34" charset="-122"/>
                <a:cs typeface="Segoe UI" panose="020B0502040204020203" pitchFamily="34" charset="0"/>
              </a:rPr>
              <a:t>The Announcement</a:t>
            </a:r>
            <a:endParaRPr lang="zh-CN" altLang="en-US" dirty="0">
              <a:solidFill>
                <a:prstClr val="black">
                  <a:lumMod val="75000"/>
                  <a:lumOff val="25000"/>
                </a:prstClr>
              </a:solidFill>
              <a:latin typeface="Microsoft YaHei UI" panose="020B0503020204020204" pitchFamily="34" charset="-122"/>
              <a:ea typeface="Microsoft YaHei UI" panose="020B0503020204020204" pitchFamily="34" charset="-122"/>
              <a:cs typeface="Segoe UI" panose="020B0502040204020203" pitchFamily="34" charset="0"/>
            </a:endParaRPr>
          </a:p>
        </p:txBody>
      </p:sp>
      <p:grpSp>
        <p:nvGrpSpPr>
          <p:cNvPr id="22" name="组 21" descr="带有编号 3（表示第 3 步）的小圆圈"/>
          <p:cNvGrpSpPr/>
          <p:nvPr/>
        </p:nvGrpSpPr>
        <p:grpSpPr bwMode="blackWhite">
          <a:xfrm>
            <a:off x="579813" y="3894071"/>
            <a:ext cx="558179" cy="409838"/>
            <a:chOff x="6953426" y="711274"/>
            <a:chExt cx="558179" cy="409838"/>
          </a:xfrm>
        </p:grpSpPr>
        <p:sp>
          <p:nvSpPr>
            <p:cNvPr id="24" name="椭圆形 23" descr="小圆圈"/>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a:latin typeface="Microsoft YaHei UI" panose="020B0503020204020204" pitchFamily="34" charset="-122"/>
                <a:ea typeface="Microsoft YaHei UI" panose="020B0503020204020204" pitchFamily="34" charset="-122"/>
              </a:endParaRPr>
            </a:p>
          </p:txBody>
        </p:sp>
        <p:sp>
          <p:nvSpPr>
            <p:cNvPr id="30" name="文本框 29" descr="编号 3"/>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en-US" altLang="zh-CN">
                  <a:solidFill>
                    <a:schemeClr val="bg1"/>
                  </a:solidFill>
                  <a:latin typeface="Microsoft YaHei UI" panose="020B0503020204020204" pitchFamily="34" charset="-122"/>
                  <a:ea typeface="Microsoft YaHei UI" panose="020B0503020204020204" pitchFamily="34" charset="-122"/>
                  <a:cs typeface="Segoe UI Semibold" panose="020B0702040204020203" pitchFamily="34" charset="0"/>
                </a:rPr>
                <a:t>3</a:t>
              </a:r>
              <a:endParaRPr lang="zh-CN" altLang="en-US">
                <a:solidFill>
                  <a:schemeClr val="bg1"/>
                </a:solidFill>
                <a:latin typeface="Microsoft YaHei UI" panose="020B0503020204020204" pitchFamily="34" charset="-122"/>
                <a:ea typeface="Microsoft YaHei UI" panose="020B0503020204020204" pitchFamily="34" charset="-122"/>
                <a:cs typeface="Segoe UI Semibold" panose="020B0702040204020203" pitchFamily="34" charset="0"/>
              </a:endParaRPr>
            </a:p>
          </p:txBody>
        </p:sp>
      </p:grpSp>
      <p:sp>
        <p:nvSpPr>
          <p:cNvPr id="32" name="内容占位符 17"/>
          <p:cNvSpPr txBox="1">
            <a:spLocks/>
          </p:cNvSpPr>
          <p:nvPr/>
        </p:nvSpPr>
        <p:spPr>
          <a:xfrm>
            <a:off x="1109555" y="3894071"/>
            <a:ext cx="4504252" cy="76114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rtl="0">
              <a:spcAft>
                <a:spcPts val="600"/>
              </a:spcAft>
              <a:buNone/>
              <a:defRPr/>
            </a:pPr>
            <a:r>
              <a:rPr lang="en-US" altLang="zh-CN" dirty="0">
                <a:solidFill>
                  <a:prstClr val="black">
                    <a:lumMod val="75000"/>
                    <a:lumOff val="25000"/>
                  </a:prstClr>
                </a:solidFill>
                <a:latin typeface="Microsoft YaHei UI" panose="020B0503020204020204" pitchFamily="34" charset="-122"/>
                <a:ea typeface="Microsoft YaHei UI" panose="020B0503020204020204" pitchFamily="34" charset="-122"/>
                <a:cs typeface="Segoe UI" panose="020B0502040204020203" pitchFamily="34" charset="0"/>
              </a:rPr>
              <a:t>Candidates</a:t>
            </a:r>
            <a:endParaRPr lang="zh-CN" altLang="en-US" dirty="0">
              <a:solidFill>
                <a:prstClr val="black">
                  <a:lumMod val="75000"/>
                  <a:lumOff val="25000"/>
                </a:prstClr>
              </a:solidFill>
              <a:latin typeface="Microsoft YaHei UI" panose="020B0503020204020204" pitchFamily="34" charset="-122"/>
              <a:ea typeface="Microsoft YaHei UI" panose="020B0503020204020204" pitchFamily="34" charset="-122"/>
              <a:cs typeface="Segoe UI"/>
            </a:endParaRPr>
          </a:p>
        </p:txBody>
      </p:sp>
      <p:grpSp>
        <p:nvGrpSpPr>
          <p:cNvPr id="37" name="组 36" descr="带有编号 4（表示第 4 步）的小圆圈"/>
          <p:cNvGrpSpPr/>
          <p:nvPr/>
        </p:nvGrpSpPr>
        <p:grpSpPr bwMode="blackWhite">
          <a:xfrm>
            <a:off x="531552" y="5137379"/>
            <a:ext cx="558179" cy="409838"/>
            <a:chOff x="6953426" y="711274"/>
            <a:chExt cx="558179" cy="409838"/>
          </a:xfrm>
        </p:grpSpPr>
        <p:sp>
          <p:nvSpPr>
            <p:cNvPr id="38" name="椭圆形 37" descr="小圆圈"/>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a:latin typeface="Microsoft YaHei UI" panose="020B0503020204020204" pitchFamily="34" charset="-122"/>
                <a:ea typeface="Microsoft YaHei UI" panose="020B0503020204020204" pitchFamily="34" charset="-122"/>
              </a:endParaRPr>
            </a:p>
          </p:txBody>
        </p:sp>
        <p:sp>
          <p:nvSpPr>
            <p:cNvPr id="39" name="文本框 38" descr="编号 4"/>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en-US" altLang="zh-CN">
                  <a:solidFill>
                    <a:schemeClr val="bg1"/>
                  </a:solidFill>
                  <a:latin typeface="Microsoft YaHei UI" panose="020B0503020204020204" pitchFamily="34" charset="-122"/>
                  <a:ea typeface="Microsoft YaHei UI" panose="020B0503020204020204" pitchFamily="34" charset="-122"/>
                  <a:cs typeface="Segoe UI Semibold" panose="020B0702040204020203" pitchFamily="34" charset="0"/>
                </a:rPr>
                <a:t>4</a:t>
              </a:r>
              <a:endParaRPr lang="zh-CN" altLang="en-US">
                <a:solidFill>
                  <a:schemeClr val="bg1"/>
                </a:solidFill>
                <a:latin typeface="Microsoft YaHei UI" panose="020B0503020204020204" pitchFamily="34" charset="-122"/>
                <a:ea typeface="Microsoft YaHei UI" panose="020B0503020204020204" pitchFamily="34" charset="-122"/>
                <a:cs typeface="Segoe UI Semibold" panose="020B0702040204020203" pitchFamily="34" charset="0"/>
              </a:endParaRPr>
            </a:p>
          </p:txBody>
        </p:sp>
      </p:grpSp>
      <p:sp>
        <p:nvSpPr>
          <p:cNvPr id="40" name="内容占位符 17"/>
          <p:cNvSpPr txBox="1">
            <a:spLocks/>
          </p:cNvSpPr>
          <p:nvPr/>
        </p:nvSpPr>
        <p:spPr>
          <a:xfrm>
            <a:off x="1056513" y="5177572"/>
            <a:ext cx="4504252" cy="56353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rtl="0">
              <a:spcAft>
                <a:spcPts val="2000"/>
              </a:spcAft>
              <a:buNone/>
              <a:defRPr/>
            </a:pPr>
            <a:r>
              <a:rPr lang="en-US" altLang="zh-CN" dirty="0">
                <a:solidFill>
                  <a:prstClr val="black">
                    <a:lumMod val="75000"/>
                    <a:lumOff val="25000"/>
                  </a:prstClr>
                </a:solidFill>
                <a:latin typeface="Microsoft YaHei UI" panose="020B0503020204020204" pitchFamily="34" charset="-122"/>
                <a:ea typeface="Microsoft YaHei UI" panose="020B0503020204020204" pitchFamily="34" charset="-122"/>
                <a:cs typeface="Segoe UI" panose="020B0502040204020203" pitchFamily="34" charset="0"/>
              </a:rPr>
              <a:t>Comparing</a:t>
            </a:r>
            <a:endParaRPr lang="zh-CN" altLang="en-US" dirty="0">
              <a:solidFill>
                <a:prstClr val="black">
                  <a:lumMod val="75000"/>
                  <a:lumOff val="25000"/>
                </a:prstClr>
              </a:solidFill>
              <a:latin typeface="Microsoft YaHei UI" panose="020B0503020204020204" pitchFamily="34" charset="-122"/>
              <a:ea typeface="Microsoft YaHei UI" panose="020B0503020204020204" pitchFamily="34" charset="-122"/>
              <a:cs typeface="Segoe UI" panose="020B0502040204020203" pitchFamily="34" charset="0"/>
            </a:endParaRPr>
          </a:p>
        </p:txBody>
      </p:sp>
      <p:sp>
        <p:nvSpPr>
          <p:cNvPr id="2" name="左大括号 1">
            <a:extLst>
              <a:ext uri="{FF2B5EF4-FFF2-40B4-BE49-F238E27FC236}">
                <a16:creationId xmlns:a16="http://schemas.microsoft.com/office/drawing/2014/main" id="{65ED89E8-AFA3-4E4A-8BE3-99B26B6A54DF}"/>
              </a:ext>
            </a:extLst>
          </p:cNvPr>
          <p:cNvSpPr/>
          <p:nvPr/>
        </p:nvSpPr>
        <p:spPr>
          <a:xfrm>
            <a:off x="2276312" y="3214095"/>
            <a:ext cx="864921" cy="182048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C8B0A38C-A86E-4A9B-A484-1CE939C5F4FA}"/>
              </a:ext>
            </a:extLst>
          </p:cNvPr>
          <p:cNvSpPr txBox="1"/>
          <p:nvPr/>
        </p:nvSpPr>
        <p:spPr>
          <a:xfrm>
            <a:off x="3171717" y="3074750"/>
            <a:ext cx="2215671" cy="2031325"/>
          </a:xfrm>
          <a:prstGeom prst="rect">
            <a:avLst/>
          </a:prstGeom>
          <a:noFill/>
        </p:spPr>
        <p:txBody>
          <a:bodyPr wrap="none" rtlCol="0">
            <a:spAutoFit/>
          </a:bodyPr>
          <a:lstStyle/>
          <a:p>
            <a:pPr marL="285750" indent="-285750">
              <a:buFont typeface="Arial" panose="020B0604020202020204" pitchFamily="34" charset="0"/>
              <a:buChar char="•"/>
            </a:pPr>
            <a:r>
              <a:rPr lang="en-US" altLang="zh-CN" dirty="0" err="1"/>
              <a:t>Aminer</a:t>
            </a:r>
            <a:endParaRPr lang="en-US" altLang="zh-CN" dirty="0"/>
          </a:p>
          <a:p>
            <a:pPr marL="285750" indent="-285750">
              <a:buFont typeface="Arial" panose="020B0604020202020204" pitchFamily="34" charset="0"/>
              <a:buChar char="•"/>
            </a:pPr>
            <a:r>
              <a:rPr lang="en-US" altLang="zh-CN" dirty="0" err="1"/>
              <a:t>CrossRef</a:t>
            </a:r>
            <a:endParaRPr lang="en-US" altLang="zh-CN" dirty="0"/>
          </a:p>
          <a:p>
            <a:pPr marL="285750" indent="-285750">
              <a:buFont typeface="Arial" panose="020B0604020202020204" pitchFamily="34" charset="0"/>
              <a:buChar char="•"/>
            </a:pPr>
            <a:r>
              <a:rPr lang="en-US" altLang="zh-CN" dirty="0"/>
              <a:t>Dimensions</a:t>
            </a:r>
          </a:p>
          <a:p>
            <a:pPr marL="285750" indent="-285750">
              <a:buFont typeface="Arial" panose="020B0604020202020204" pitchFamily="34" charset="0"/>
              <a:buChar char="•"/>
            </a:pPr>
            <a:r>
              <a:rPr lang="en-US" altLang="zh-CN" dirty="0"/>
              <a:t>lens.org</a:t>
            </a:r>
          </a:p>
          <a:p>
            <a:pPr marL="285750" indent="-285750">
              <a:buFont typeface="Arial" panose="020B0604020202020204" pitchFamily="34" charset="0"/>
              <a:buChar char="•"/>
            </a:pPr>
            <a:r>
              <a:rPr lang="en-US" altLang="zh-CN" dirty="0" err="1"/>
              <a:t>OpenCitations</a:t>
            </a:r>
            <a:endParaRPr lang="en-US" altLang="zh-CN" dirty="0"/>
          </a:p>
          <a:p>
            <a:pPr marL="285750" indent="-285750">
              <a:buFont typeface="Arial" panose="020B0604020202020204" pitchFamily="34" charset="0"/>
              <a:buChar char="•"/>
            </a:pPr>
            <a:r>
              <a:rPr lang="en-US" altLang="zh-CN" dirty="0"/>
              <a:t>Scopus</a:t>
            </a:r>
          </a:p>
          <a:p>
            <a:pPr marL="285750" indent="-285750">
              <a:buFont typeface="Arial" panose="020B0604020202020204" pitchFamily="34" charset="0"/>
              <a:buChar char="•"/>
            </a:pPr>
            <a:r>
              <a:rPr lang="en-US" altLang="zh-CN" dirty="0"/>
              <a:t>Semantic Scholar</a:t>
            </a:r>
            <a:endParaRPr lang="zh-CN" altLang="en-US" dirty="0"/>
          </a:p>
        </p:txBody>
      </p:sp>
    </p:spTree>
    <p:extLst>
      <p:ext uri="{BB962C8B-B14F-4D97-AF65-F5344CB8AC3E}">
        <p14:creationId xmlns:p14="http://schemas.microsoft.com/office/powerpoint/2010/main" val="11070017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rtlCol="0">
            <a:noAutofit/>
          </a:bodyPr>
          <a:lstStyle/>
          <a:p>
            <a:pPr rtl="0"/>
            <a:r>
              <a:rPr lang="en-US" altLang="zh-CN" dirty="0">
                <a:cs typeface="Segoe UI Light" panose="020B0502040204020203" pitchFamily="34" charset="0"/>
              </a:rPr>
              <a:t>MAG datasets</a:t>
            </a:r>
            <a:endParaRPr lang="zh-CN" altLang="en-US" dirty="0">
              <a:cs typeface="Segoe UI Light" panose="020B0502040204020203" pitchFamily="34" charset="0"/>
            </a:endParaRPr>
          </a:p>
        </p:txBody>
      </p:sp>
      <p:sp>
        <p:nvSpPr>
          <p:cNvPr id="38" name="内容占位符 17"/>
          <p:cNvSpPr txBox="1">
            <a:spLocks/>
          </p:cNvSpPr>
          <p:nvPr/>
        </p:nvSpPr>
        <p:spPr>
          <a:xfrm>
            <a:off x="541610" y="1524708"/>
            <a:ext cx="4321704"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rtl="0">
              <a:spcAft>
                <a:spcPts val="600"/>
              </a:spcAft>
              <a:buNone/>
              <a:defRPr/>
            </a:pPr>
            <a:endParaRPr lang="zh-CN" altLang="en-US" dirty="0">
              <a:latin typeface="Microsoft YaHei UI" panose="020B0503020204020204" pitchFamily="34" charset="-122"/>
              <a:ea typeface="Microsoft YaHei UI" panose="020B0503020204020204" pitchFamily="34" charset="-122"/>
              <a:cs typeface="Segoe UI" panose="020B0502040204020203" pitchFamily="34" charset="0"/>
            </a:endParaRPr>
          </a:p>
        </p:txBody>
      </p:sp>
      <p:sp>
        <p:nvSpPr>
          <p:cNvPr id="6" name="文本框 5">
            <a:extLst>
              <a:ext uri="{FF2B5EF4-FFF2-40B4-BE49-F238E27FC236}">
                <a16:creationId xmlns:a16="http://schemas.microsoft.com/office/drawing/2014/main" id="{375C8CC0-57E3-4BA7-9AD5-15185A9800AC}"/>
              </a:ext>
            </a:extLst>
          </p:cNvPr>
          <p:cNvSpPr txBox="1"/>
          <p:nvPr/>
        </p:nvSpPr>
        <p:spPr>
          <a:xfrm>
            <a:off x="541610" y="1369834"/>
            <a:ext cx="6094206" cy="1754326"/>
          </a:xfrm>
          <a:prstGeom prst="rect">
            <a:avLst/>
          </a:prstGeom>
          <a:noFill/>
        </p:spPr>
        <p:txBody>
          <a:bodyPr wrap="square">
            <a:spAutoFit/>
          </a:bodyPr>
          <a:lstStyle/>
          <a:p>
            <a:r>
              <a:rPr lang="en-US" altLang="zh-CN" dirty="0"/>
              <a:t>What is this dataset about?</a:t>
            </a:r>
          </a:p>
          <a:p>
            <a:endParaRPr lang="en-US" altLang="zh-CN" dirty="0"/>
          </a:p>
          <a:p>
            <a:pPr marL="285750" indent="-285750">
              <a:buFont typeface="Arial" panose="020B0604020202020204" pitchFamily="34" charset="0"/>
              <a:buChar char="•"/>
            </a:pPr>
            <a:r>
              <a:rPr lang="en-US" altLang="zh-CN" dirty="0"/>
              <a:t>The MAG is a heterogeneous graph containing scientific publication records, citation relationships between those publications, as well as authors, institutions, journals, conferences, and fields of study</a:t>
            </a:r>
            <a:endParaRPr lang="zh-CN" altLang="en-US" dirty="0"/>
          </a:p>
        </p:txBody>
      </p:sp>
      <p:pic>
        <p:nvPicPr>
          <p:cNvPr id="1026" name="Picture 2">
            <a:extLst>
              <a:ext uri="{FF2B5EF4-FFF2-40B4-BE49-F238E27FC236}">
                <a16:creationId xmlns:a16="http://schemas.microsoft.com/office/drawing/2014/main" id="{591D6A17-B451-4281-8F34-5146161FA3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34960" y="0"/>
            <a:ext cx="5005387"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rtlCol="0"/>
          <a:lstStyle/>
          <a:p>
            <a:pPr rtl="0"/>
            <a:r>
              <a:rPr lang="en-US" altLang="zh-CN" dirty="0">
                <a:cs typeface="Segoe UI Light" panose="020B0502040204020203" pitchFamily="34" charset="0"/>
              </a:rPr>
              <a:t>The Announcement </a:t>
            </a:r>
            <a:r>
              <a:rPr lang="en-US" altLang="zh-CN" sz="1000" dirty="0">
                <a:cs typeface="Segoe UI Light" panose="020B0502040204020203" pitchFamily="34" charset="0"/>
              </a:rPr>
              <a:t>May 4, 2021</a:t>
            </a:r>
            <a:endParaRPr lang="zh-CN" altLang="en-US" sz="1000" dirty="0">
              <a:cs typeface="Segoe UI Light" panose="020B0502040204020203" pitchFamily="34" charset="0"/>
            </a:endParaRPr>
          </a:p>
        </p:txBody>
      </p:sp>
      <p:sp>
        <p:nvSpPr>
          <p:cNvPr id="5" name="内容占位符 4"/>
          <p:cNvSpPr>
            <a:spLocks noGrp="1"/>
          </p:cNvSpPr>
          <p:nvPr>
            <p:ph sz="half" idx="4294967295"/>
          </p:nvPr>
        </p:nvSpPr>
        <p:spPr>
          <a:xfrm>
            <a:off x="521207" y="1316710"/>
            <a:ext cx="4557164" cy="4790886"/>
          </a:xfrm>
        </p:spPr>
        <p:txBody>
          <a:bodyPr vert="horz" lIns="91440" tIns="45720" rIns="91440" bIns="45720" rtlCol="0">
            <a:noAutofit/>
          </a:bodyPr>
          <a:lstStyle/>
          <a:p>
            <a:pPr marL="0" indent="0" rtl="0">
              <a:lnSpc>
                <a:spcPts val="1800"/>
              </a:lnSpc>
              <a:spcBef>
                <a:spcPts val="1000"/>
              </a:spcBef>
              <a:spcAft>
                <a:spcPts val="600"/>
              </a:spcAft>
              <a:buNone/>
            </a:pPr>
            <a:r>
              <a:rPr lang="en-US" altLang="zh-CN" sz="1600" dirty="0">
                <a:latin typeface="+mn-ea"/>
                <a:ea typeface="+mn-ea"/>
                <a:cs typeface="Segoe UI" panose="020B0502040204020203" pitchFamily="34" charset="0"/>
              </a:rPr>
              <a:t>Summarization:</a:t>
            </a:r>
          </a:p>
          <a:p>
            <a:pPr marL="0" indent="0" rtl="0">
              <a:lnSpc>
                <a:spcPts val="1800"/>
              </a:lnSpc>
              <a:spcBef>
                <a:spcPts val="1000"/>
              </a:spcBef>
              <a:spcAft>
                <a:spcPts val="600"/>
              </a:spcAft>
              <a:buNone/>
            </a:pPr>
            <a:r>
              <a:rPr lang="en-US" altLang="zh-CN" sz="1600" dirty="0">
                <a:latin typeface="+mn-ea"/>
                <a:ea typeface="+mn-ea"/>
                <a:cs typeface="Segoe UI" panose="020B0502040204020203" pitchFamily="34" charset="0"/>
              </a:rPr>
              <a:t>Microsoft Academic wants to extend their this technology to new domain besides academia. So the MAG is going to retire at the end of 2021. </a:t>
            </a:r>
          </a:p>
          <a:p>
            <a:pPr marL="0" indent="0" rtl="0">
              <a:lnSpc>
                <a:spcPts val="1800"/>
              </a:lnSpc>
              <a:spcBef>
                <a:spcPts val="1000"/>
              </a:spcBef>
              <a:spcAft>
                <a:spcPts val="600"/>
              </a:spcAft>
              <a:buNone/>
            </a:pPr>
            <a:r>
              <a:rPr lang="en-US" altLang="zh-CN" sz="1600" dirty="0">
                <a:latin typeface="+mn-ea"/>
                <a:ea typeface="+mn-ea"/>
                <a:cs typeface="Segoe UI" panose="020B0502040204020203" pitchFamily="34" charset="0"/>
              </a:rPr>
              <a:t>There are some alternative platforms:</a:t>
            </a:r>
          </a:p>
          <a:p>
            <a:pPr marL="171450" indent="-171450" rtl="0">
              <a:lnSpc>
                <a:spcPts val="1800"/>
              </a:lnSpc>
              <a:spcBef>
                <a:spcPts val="1000"/>
              </a:spcBef>
              <a:spcAft>
                <a:spcPts val="600"/>
              </a:spcAft>
              <a:buFont typeface="Arial" panose="020B0604020202020204" pitchFamily="34" charset="0"/>
              <a:buChar char="•"/>
            </a:pPr>
            <a:r>
              <a:rPr lang="en-US" altLang="zh-CN" sz="1600" dirty="0" err="1">
                <a:latin typeface="+mn-ea"/>
                <a:ea typeface="+mn-ea"/>
                <a:cs typeface="Segoe UI" panose="020B0502040204020203" pitchFamily="34" charset="0"/>
              </a:rPr>
              <a:t>Aminer</a:t>
            </a:r>
            <a:endParaRPr lang="en-US" altLang="zh-CN" sz="1600" dirty="0">
              <a:latin typeface="+mn-ea"/>
              <a:ea typeface="+mn-ea"/>
              <a:cs typeface="Segoe UI" panose="020B0502040204020203" pitchFamily="34" charset="0"/>
            </a:endParaRPr>
          </a:p>
          <a:p>
            <a:pPr marL="171450" indent="-171450" rtl="0">
              <a:lnSpc>
                <a:spcPts val="1800"/>
              </a:lnSpc>
              <a:spcBef>
                <a:spcPts val="1000"/>
              </a:spcBef>
              <a:spcAft>
                <a:spcPts val="600"/>
              </a:spcAft>
              <a:buFont typeface="Arial" panose="020B0604020202020204" pitchFamily="34" charset="0"/>
              <a:buChar char="•"/>
            </a:pPr>
            <a:r>
              <a:rPr lang="en-US" altLang="zh-CN" sz="1600" dirty="0" err="1">
                <a:latin typeface="+mn-ea"/>
                <a:ea typeface="+mn-ea"/>
                <a:cs typeface="Segoe UI" panose="020B0502040204020203" pitchFamily="34" charset="0"/>
              </a:rPr>
              <a:t>CrossRef</a:t>
            </a:r>
            <a:endParaRPr lang="en-US" altLang="zh-CN" sz="1600" dirty="0">
              <a:latin typeface="+mn-ea"/>
              <a:ea typeface="+mn-ea"/>
              <a:cs typeface="Segoe UI" panose="020B0502040204020203" pitchFamily="34" charset="0"/>
            </a:endParaRPr>
          </a:p>
          <a:p>
            <a:pPr marL="171450" indent="-171450" rtl="0">
              <a:lnSpc>
                <a:spcPts val="1800"/>
              </a:lnSpc>
              <a:spcBef>
                <a:spcPts val="1000"/>
              </a:spcBef>
              <a:spcAft>
                <a:spcPts val="600"/>
              </a:spcAft>
              <a:buFont typeface="Arial" panose="020B0604020202020204" pitchFamily="34" charset="0"/>
              <a:buChar char="•"/>
            </a:pPr>
            <a:r>
              <a:rPr lang="en-US" altLang="zh-CN" sz="1600" dirty="0">
                <a:latin typeface="+mn-ea"/>
                <a:ea typeface="+mn-ea"/>
                <a:cs typeface="Segoe UI" panose="020B0502040204020203" pitchFamily="34" charset="0"/>
              </a:rPr>
              <a:t>Dimensions</a:t>
            </a:r>
          </a:p>
          <a:p>
            <a:pPr marL="171450" indent="-171450" rtl="0">
              <a:lnSpc>
                <a:spcPts val="1800"/>
              </a:lnSpc>
              <a:spcBef>
                <a:spcPts val="1000"/>
              </a:spcBef>
              <a:spcAft>
                <a:spcPts val="600"/>
              </a:spcAft>
              <a:buFont typeface="Arial" panose="020B0604020202020204" pitchFamily="34" charset="0"/>
              <a:buChar char="•"/>
            </a:pPr>
            <a:r>
              <a:rPr lang="en-US" altLang="zh-CN" sz="1600" dirty="0">
                <a:latin typeface="+mn-ea"/>
                <a:ea typeface="+mn-ea"/>
                <a:cs typeface="Segoe UI" panose="020B0502040204020203" pitchFamily="34" charset="0"/>
              </a:rPr>
              <a:t>lens.org</a:t>
            </a:r>
          </a:p>
          <a:p>
            <a:pPr marL="171450" indent="-171450" rtl="0">
              <a:lnSpc>
                <a:spcPts val="1800"/>
              </a:lnSpc>
              <a:spcBef>
                <a:spcPts val="1000"/>
              </a:spcBef>
              <a:spcAft>
                <a:spcPts val="600"/>
              </a:spcAft>
              <a:buFont typeface="Arial" panose="020B0604020202020204" pitchFamily="34" charset="0"/>
              <a:buChar char="•"/>
            </a:pPr>
            <a:r>
              <a:rPr lang="en-US" altLang="zh-CN" sz="1600" dirty="0" err="1">
                <a:latin typeface="+mn-ea"/>
                <a:ea typeface="+mn-ea"/>
                <a:cs typeface="Segoe UI" panose="020B0502040204020203" pitchFamily="34" charset="0"/>
              </a:rPr>
              <a:t>OpenCitations</a:t>
            </a:r>
            <a:endParaRPr lang="en-US" altLang="zh-CN" sz="1600" dirty="0">
              <a:latin typeface="+mn-ea"/>
              <a:ea typeface="+mn-ea"/>
              <a:cs typeface="Segoe UI" panose="020B0502040204020203" pitchFamily="34" charset="0"/>
            </a:endParaRPr>
          </a:p>
          <a:p>
            <a:pPr marL="171450" indent="-171450" rtl="0">
              <a:lnSpc>
                <a:spcPts val="1800"/>
              </a:lnSpc>
              <a:spcBef>
                <a:spcPts val="1000"/>
              </a:spcBef>
              <a:spcAft>
                <a:spcPts val="600"/>
              </a:spcAft>
              <a:buFont typeface="Arial" panose="020B0604020202020204" pitchFamily="34" charset="0"/>
              <a:buChar char="•"/>
            </a:pPr>
            <a:r>
              <a:rPr lang="en-US" altLang="zh-CN" sz="1600" dirty="0">
                <a:latin typeface="+mn-ea"/>
                <a:ea typeface="+mn-ea"/>
                <a:cs typeface="Segoe UI" panose="020B0502040204020203" pitchFamily="34" charset="0"/>
              </a:rPr>
              <a:t>Scopus</a:t>
            </a:r>
          </a:p>
          <a:p>
            <a:pPr marL="171450" indent="-171450" rtl="0">
              <a:lnSpc>
                <a:spcPts val="1800"/>
              </a:lnSpc>
              <a:spcBef>
                <a:spcPts val="1000"/>
              </a:spcBef>
              <a:spcAft>
                <a:spcPts val="600"/>
              </a:spcAft>
              <a:buFont typeface="Arial" panose="020B0604020202020204" pitchFamily="34" charset="0"/>
              <a:buChar char="•"/>
            </a:pPr>
            <a:r>
              <a:rPr lang="en-US" altLang="zh-CN" sz="1600" dirty="0">
                <a:latin typeface="+mn-ea"/>
                <a:ea typeface="+mn-ea"/>
                <a:cs typeface="Segoe UI" panose="020B0502040204020203" pitchFamily="34" charset="0"/>
              </a:rPr>
              <a:t>Semantic Scholar</a:t>
            </a:r>
            <a:endParaRPr lang="zh-CN" altLang="en-US" sz="1600" dirty="0">
              <a:latin typeface="+mn-ea"/>
              <a:ea typeface="+mn-ea"/>
              <a:cs typeface="Segoe UI" panose="020B0502040204020203" pitchFamily="34" charset="0"/>
            </a:endParaRPr>
          </a:p>
        </p:txBody>
      </p:sp>
      <p:pic>
        <p:nvPicPr>
          <p:cNvPr id="10" name="图片 9">
            <a:extLst>
              <a:ext uri="{FF2B5EF4-FFF2-40B4-BE49-F238E27FC236}">
                <a16:creationId xmlns:a16="http://schemas.microsoft.com/office/drawing/2014/main" id="{79453411-8508-4B45-97B8-B241E6CDBCC3}"/>
              </a:ext>
            </a:extLst>
          </p:cNvPr>
          <p:cNvPicPr>
            <a:picLocks noChangeAspect="1"/>
          </p:cNvPicPr>
          <p:nvPr/>
        </p:nvPicPr>
        <p:blipFill>
          <a:blip r:embed="rId3"/>
          <a:stretch>
            <a:fillRect/>
          </a:stretch>
        </p:blipFill>
        <p:spPr>
          <a:xfrm>
            <a:off x="6359223" y="1452282"/>
            <a:ext cx="5291167" cy="3953435"/>
          </a:xfrm>
          <a:prstGeom prst="rect">
            <a:avLst/>
          </a:prstGeom>
        </p:spPr>
      </p:pic>
    </p:spTree>
    <p:extLst>
      <p:ext uri="{BB962C8B-B14F-4D97-AF65-F5344CB8AC3E}">
        <p14:creationId xmlns:p14="http://schemas.microsoft.com/office/powerpoint/2010/main" val="9580368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rtlCol="0"/>
          <a:lstStyle/>
          <a:p>
            <a:pPr rtl="0"/>
            <a:r>
              <a:rPr lang="en-US" altLang="zh-CN" dirty="0">
                <a:cs typeface="Segoe UI Light" panose="020B0502040204020203" pitchFamily="34" charset="0"/>
              </a:rPr>
              <a:t>Content</a:t>
            </a:r>
            <a:endParaRPr lang="zh-CN" altLang="en-US" dirty="0">
              <a:cs typeface="Segoe UI Light" panose="020B0502040204020203" pitchFamily="34" charset="0"/>
            </a:endParaRPr>
          </a:p>
        </p:txBody>
      </p:sp>
      <p:grpSp>
        <p:nvGrpSpPr>
          <p:cNvPr id="18" name="组 17" descr="带有编号 1（表示第 1 步）的小圆圈"/>
          <p:cNvGrpSpPr/>
          <p:nvPr/>
        </p:nvGrpSpPr>
        <p:grpSpPr bwMode="blackWhite">
          <a:xfrm>
            <a:off x="531552" y="1917997"/>
            <a:ext cx="558179" cy="409838"/>
            <a:chOff x="6953426" y="711274"/>
            <a:chExt cx="558179" cy="409838"/>
          </a:xfrm>
        </p:grpSpPr>
        <p:sp>
          <p:nvSpPr>
            <p:cNvPr id="19" name="椭圆形 18" descr="小圆圈"/>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a:latin typeface="Microsoft YaHei UI" panose="020B0503020204020204" pitchFamily="34" charset="-122"/>
                <a:ea typeface="Microsoft YaHei UI" panose="020B0503020204020204" pitchFamily="34" charset="-122"/>
              </a:endParaRPr>
            </a:p>
          </p:txBody>
        </p:sp>
        <p:sp>
          <p:nvSpPr>
            <p:cNvPr id="20" name="文本框 19" descr="编号 1"/>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en-US" altLang="zh-CN">
                  <a:solidFill>
                    <a:schemeClr val="bg1"/>
                  </a:solidFill>
                  <a:latin typeface="Microsoft YaHei UI" panose="020B0503020204020204" pitchFamily="34" charset="-122"/>
                  <a:ea typeface="Microsoft YaHei UI" panose="020B0503020204020204" pitchFamily="34" charset="-122"/>
                  <a:cs typeface="Segoe UI Semibold" panose="020B0702040204020203" pitchFamily="34" charset="0"/>
                </a:rPr>
                <a:t>1</a:t>
              </a:r>
              <a:endParaRPr lang="zh-CN" altLang="en-US">
                <a:solidFill>
                  <a:schemeClr val="bg1"/>
                </a:solidFill>
                <a:latin typeface="Microsoft YaHei UI" panose="020B0503020204020204" pitchFamily="34" charset="-122"/>
                <a:ea typeface="Microsoft YaHei UI" panose="020B0503020204020204" pitchFamily="34" charset="-122"/>
                <a:cs typeface="Segoe UI Semibold" panose="020B0702040204020203" pitchFamily="34" charset="0"/>
              </a:endParaRPr>
            </a:p>
          </p:txBody>
        </p:sp>
      </p:grpSp>
      <p:sp>
        <p:nvSpPr>
          <p:cNvPr id="21" name="内容占位符 17"/>
          <p:cNvSpPr txBox="1">
            <a:spLocks/>
          </p:cNvSpPr>
          <p:nvPr/>
        </p:nvSpPr>
        <p:spPr>
          <a:xfrm>
            <a:off x="1161374" y="1955842"/>
            <a:ext cx="4585731" cy="59655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rtl="0">
              <a:spcAft>
                <a:spcPts val="600"/>
              </a:spcAft>
              <a:buNone/>
              <a:defRPr/>
            </a:pPr>
            <a:r>
              <a:rPr lang="en-US" altLang="zh-CN" dirty="0">
                <a:solidFill>
                  <a:prstClr val="black">
                    <a:lumMod val="75000"/>
                    <a:lumOff val="25000"/>
                  </a:prstClr>
                </a:solidFill>
                <a:latin typeface="Microsoft YaHei UI" panose="020B0503020204020204" pitchFamily="34" charset="-122"/>
                <a:ea typeface="Microsoft YaHei UI" panose="020B0503020204020204" pitchFamily="34" charset="-122"/>
                <a:cs typeface="Segoe UI" panose="020B0502040204020203" pitchFamily="34" charset="0"/>
              </a:rPr>
              <a:t>MAG dataset</a:t>
            </a:r>
            <a:endParaRPr lang="zh-CN" altLang="en-US" dirty="0">
              <a:solidFill>
                <a:prstClr val="black">
                  <a:lumMod val="75000"/>
                  <a:lumOff val="25000"/>
                </a:prstClr>
              </a:solidFill>
              <a:latin typeface="Microsoft YaHei UI" panose="020B0503020204020204" pitchFamily="34" charset="-122"/>
              <a:ea typeface="Microsoft YaHei UI" panose="020B0503020204020204" pitchFamily="34" charset="-122"/>
              <a:cs typeface="Segoe UI"/>
            </a:endParaRPr>
          </a:p>
        </p:txBody>
      </p:sp>
      <p:grpSp>
        <p:nvGrpSpPr>
          <p:cNvPr id="33" name="组 32" descr="带有编号 2（表示第 2 步）的小圆圈"/>
          <p:cNvGrpSpPr/>
          <p:nvPr/>
        </p:nvGrpSpPr>
        <p:grpSpPr bwMode="blackWhite">
          <a:xfrm>
            <a:off x="531552" y="2804257"/>
            <a:ext cx="558179" cy="409838"/>
            <a:chOff x="6953426" y="711274"/>
            <a:chExt cx="558179" cy="409838"/>
          </a:xfrm>
        </p:grpSpPr>
        <p:sp>
          <p:nvSpPr>
            <p:cNvPr id="34" name="椭圆形 33" descr="小圆圈"/>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a:latin typeface="Microsoft YaHei UI" panose="020B0503020204020204" pitchFamily="34" charset="-122"/>
                <a:ea typeface="Microsoft YaHei UI" panose="020B0503020204020204" pitchFamily="34" charset="-122"/>
              </a:endParaRPr>
            </a:p>
          </p:txBody>
        </p:sp>
        <p:sp>
          <p:nvSpPr>
            <p:cNvPr id="35" name="文本框 34" descr="编号 2"/>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en-US" altLang="zh-CN">
                  <a:solidFill>
                    <a:schemeClr val="bg1"/>
                  </a:solidFill>
                  <a:latin typeface="Microsoft YaHei UI" panose="020B0503020204020204" pitchFamily="34" charset="-122"/>
                  <a:ea typeface="Microsoft YaHei UI" panose="020B0503020204020204" pitchFamily="34" charset="-122"/>
                  <a:cs typeface="Segoe UI Semibold" panose="020B0702040204020203" pitchFamily="34" charset="0"/>
                </a:rPr>
                <a:t>2</a:t>
              </a:r>
              <a:endParaRPr lang="zh-CN" altLang="en-US">
                <a:solidFill>
                  <a:schemeClr val="bg1"/>
                </a:solidFill>
                <a:latin typeface="Microsoft YaHei UI" panose="020B0503020204020204" pitchFamily="34" charset="-122"/>
                <a:ea typeface="Microsoft YaHei UI" panose="020B0503020204020204" pitchFamily="34" charset="-122"/>
                <a:cs typeface="Segoe UI Semibold" panose="020B0702040204020203" pitchFamily="34" charset="0"/>
              </a:endParaRPr>
            </a:p>
          </p:txBody>
        </p:sp>
      </p:grpSp>
      <p:sp>
        <p:nvSpPr>
          <p:cNvPr id="36" name="内容占位符 17"/>
          <p:cNvSpPr txBox="1">
            <a:spLocks/>
          </p:cNvSpPr>
          <p:nvPr/>
        </p:nvSpPr>
        <p:spPr>
          <a:xfrm>
            <a:off x="1137992" y="2820547"/>
            <a:ext cx="4504252" cy="106581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rtl="0">
              <a:spcAft>
                <a:spcPts val="2000"/>
              </a:spcAft>
              <a:buNone/>
              <a:defRPr/>
            </a:pPr>
            <a:r>
              <a:rPr lang="en-US" altLang="zh-CN" dirty="0">
                <a:solidFill>
                  <a:prstClr val="black">
                    <a:lumMod val="75000"/>
                    <a:lumOff val="25000"/>
                  </a:prstClr>
                </a:solidFill>
                <a:latin typeface="Microsoft YaHei UI" panose="020B0503020204020204" pitchFamily="34" charset="-122"/>
                <a:ea typeface="Microsoft YaHei UI" panose="020B0503020204020204" pitchFamily="34" charset="-122"/>
                <a:cs typeface="Segoe UI" panose="020B0502040204020203" pitchFamily="34" charset="0"/>
              </a:rPr>
              <a:t>The Announcement</a:t>
            </a:r>
            <a:endParaRPr lang="zh-CN" altLang="en-US" dirty="0">
              <a:solidFill>
                <a:prstClr val="black">
                  <a:lumMod val="75000"/>
                  <a:lumOff val="25000"/>
                </a:prstClr>
              </a:solidFill>
              <a:latin typeface="Microsoft YaHei UI" panose="020B0503020204020204" pitchFamily="34" charset="-122"/>
              <a:ea typeface="Microsoft YaHei UI" panose="020B0503020204020204" pitchFamily="34" charset="-122"/>
              <a:cs typeface="Segoe UI" panose="020B0502040204020203" pitchFamily="34" charset="0"/>
            </a:endParaRPr>
          </a:p>
        </p:txBody>
      </p:sp>
      <p:grpSp>
        <p:nvGrpSpPr>
          <p:cNvPr id="22" name="组 21" descr="带有编号 3（表示第 3 步）的小圆圈"/>
          <p:cNvGrpSpPr/>
          <p:nvPr/>
        </p:nvGrpSpPr>
        <p:grpSpPr bwMode="blackWhite">
          <a:xfrm>
            <a:off x="579813" y="3894071"/>
            <a:ext cx="558179" cy="409838"/>
            <a:chOff x="6953426" y="711274"/>
            <a:chExt cx="558179" cy="409838"/>
          </a:xfrm>
        </p:grpSpPr>
        <p:sp>
          <p:nvSpPr>
            <p:cNvPr id="24" name="椭圆形 23" descr="小圆圈"/>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a:latin typeface="Microsoft YaHei UI" panose="020B0503020204020204" pitchFamily="34" charset="-122"/>
                <a:ea typeface="Microsoft YaHei UI" panose="020B0503020204020204" pitchFamily="34" charset="-122"/>
              </a:endParaRPr>
            </a:p>
          </p:txBody>
        </p:sp>
        <p:sp>
          <p:nvSpPr>
            <p:cNvPr id="30" name="文本框 29" descr="编号 3"/>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en-US" altLang="zh-CN">
                  <a:solidFill>
                    <a:schemeClr val="bg1"/>
                  </a:solidFill>
                  <a:latin typeface="Microsoft YaHei UI" panose="020B0503020204020204" pitchFamily="34" charset="-122"/>
                  <a:ea typeface="Microsoft YaHei UI" panose="020B0503020204020204" pitchFamily="34" charset="-122"/>
                  <a:cs typeface="Segoe UI Semibold" panose="020B0702040204020203" pitchFamily="34" charset="0"/>
                </a:rPr>
                <a:t>3</a:t>
              </a:r>
              <a:endParaRPr lang="zh-CN" altLang="en-US">
                <a:solidFill>
                  <a:schemeClr val="bg1"/>
                </a:solidFill>
                <a:latin typeface="Microsoft YaHei UI" panose="020B0503020204020204" pitchFamily="34" charset="-122"/>
                <a:ea typeface="Microsoft YaHei UI" panose="020B0503020204020204" pitchFamily="34" charset="-122"/>
                <a:cs typeface="Segoe UI Semibold" panose="020B0702040204020203" pitchFamily="34" charset="0"/>
              </a:endParaRPr>
            </a:p>
          </p:txBody>
        </p:sp>
      </p:grpSp>
      <p:sp>
        <p:nvSpPr>
          <p:cNvPr id="32" name="内容占位符 17"/>
          <p:cNvSpPr txBox="1">
            <a:spLocks/>
          </p:cNvSpPr>
          <p:nvPr/>
        </p:nvSpPr>
        <p:spPr>
          <a:xfrm>
            <a:off x="1109555" y="3894071"/>
            <a:ext cx="4504252" cy="76114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rtl="0">
              <a:spcAft>
                <a:spcPts val="600"/>
              </a:spcAft>
              <a:buNone/>
              <a:defRPr/>
            </a:pPr>
            <a:r>
              <a:rPr lang="en-US" altLang="zh-CN" b="1" dirty="0">
                <a:solidFill>
                  <a:prstClr val="black">
                    <a:lumMod val="75000"/>
                    <a:lumOff val="25000"/>
                  </a:prstClr>
                </a:solidFill>
                <a:latin typeface="Microsoft YaHei UI" panose="020B0503020204020204" pitchFamily="34" charset="-122"/>
                <a:ea typeface="Microsoft YaHei UI" panose="020B0503020204020204" pitchFamily="34" charset="-122"/>
                <a:cs typeface="Segoe UI" panose="020B0502040204020203" pitchFamily="34" charset="0"/>
              </a:rPr>
              <a:t>Candidates</a:t>
            </a:r>
            <a:endParaRPr lang="zh-CN" altLang="en-US" b="1" dirty="0">
              <a:solidFill>
                <a:prstClr val="black">
                  <a:lumMod val="75000"/>
                  <a:lumOff val="25000"/>
                </a:prstClr>
              </a:solidFill>
              <a:latin typeface="Microsoft YaHei UI" panose="020B0503020204020204" pitchFamily="34" charset="-122"/>
              <a:ea typeface="Microsoft YaHei UI" panose="020B0503020204020204" pitchFamily="34" charset="-122"/>
              <a:cs typeface="Segoe UI"/>
            </a:endParaRPr>
          </a:p>
        </p:txBody>
      </p:sp>
      <p:grpSp>
        <p:nvGrpSpPr>
          <p:cNvPr id="37" name="组 36" descr="带有编号 4（表示第 4 步）的小圆圈"/>
          <p:cNvGrpSpPr/>
          <p:nvPr/>
        </p:nvGrpSpPr>
        <p:grpSpPr bwMode="blackWhite">
          <a:xfrm>
            <a:off x="531552" y="5137379"/>
            <a:ext cx="558179" cy="409838"/>
            <a:chOff x="6953426" y="711274"/>
            <a:chExt cx="558179" cy="409838"/>
          </a:xfrm>
        </p:grpSpPr>
        <p:sp>
          <p:nvSpPr>
            <p:cNvPr id="38" name="椭圆形 37" descr="小圆圈"/>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a:latin typeface="Microsoft YaHei UI" panose="020B0503020204020204" pitchFamily="34" charset="-122"/>
                <a:ea typeface="Microsoft YaHei UI" panose="020B0503020204020204" pitchFamily="34" charset="-122"/>
              </a:endParaRPr>
            </a:p>
          </p:txBody>
        </p:sp>
        <p:sp>
          <p:nvSpPr>
            <p:cNvPr id="39" name="文本框 38" descr="编号 4"/>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en-US" altLang="zh-CN">
                  <a:solidFill>
                    <a:schemeClr val="bg1"/>
                  </a:solidFill>
                  <a:latin typeface="Microsoft YaHei UI" panose="020B0503020204020204" pitchFamily="34" charset="-122"/>
                  <a:ea typeface="Microsoft YaHei UI" panose="020B0503020204020204" pitchFamily="34" charset="-122"/>
                  <a:cs typeface="Segoe UI Semibold" panose="020B0702040204020203" pitchFamily="34" charset="0"/>
                </a:rPr>
                <a:t>4</a:t>
              </a:r>
              <a:endParaRPr lang="zh-CN" altLang="en-US">
                <a:solidFill>
                  <a:schemeClr val="bg1"/>
                </a:solidFill>
                <a:latin typeface="Microsoft YaHei UI" panose="020B0503020204020204" pitchFamily="34" charset="-122"/>
                <a:ea typeface="Microsoft YaHei UI" panose="020B0503020204020204" pitchFamily="34" charset="-122"/>
                <a:cs typeface="Segoe UI Semibold" panose="020B0702040204020203" pitchFamily="34" charset="0"/>
              </a:endParaRPr>
            </a:p>
          </p:txBody>
        </p:sp>
      </p:grpSp>
      <p:sp>
        <p:nvSpPr>
          <p:cNvPr id="40" name="内容占位符 17"/>
          <p:cNvSpPr txBox="1">
            <a:spLocks/>
          </p:cNvSpPr>
          <p:nvPr/>
        </p:nvSpPr>
        <p:spPr>
          <a:xfrm>
            <a:off x="1056513" y="5177572"/>
            <a:ext cx="4504252" cy="56353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rtl="0">
              <a:spcAft>
                <a:spcPts val="2000"/>
              </a:spcAft>
              <a:buNone/>
              <a:defRPr/>
            </a:pPr>
            <a:r>
              <a:rPr lang="en-US" altLang="zh-CN" dirty="0">
                <a:solidFill>
                  <a:prstClr val="black">
                    <a:lumMod val="75000"/>
                    <a:lumOff val="25000"/>
                  </a:prstClr>
                </a:solidFill>
                <a:latin typeface="Microsoft YaHei UI" panose="020B0503020204020204" pitchFamily="34" charset="-122"/>
                <a:ea typeface="Microsoft YaHei UI" panose="020B0503020204020204" pitchFamily="34" charset="-122"/>
                <a:cs typeface="Segoe UI" panose="020B0502040204020203" pitchFamily="34" charset="0"/>
              </a:rPr>
              <a:t>Comparing</a:t>
            </a:r>
            <a:endParaRPr lang="zh-CN" altLang="en-US" dirty="0">
              <a:solidFill>
                <a:prstClr val="black">
                  <a:lumMod val="75000"/>
                  <a:lumOff val="25000"/>
                </a:prstClr>
              </a:solidFill>
              <a:latin typeface="Microsoft YaHei UI" panose="020B0503020204020204" pitchFamily="34" charset="-122"/>
              <a:ea typeface="Microsoft YaHei UI" panose="020B0503020204020204" pitchFamily="34" charset="-122"/>
              <a:cs typeface="Segoe UI" panose="020B0502040204020203" pitchFamily="34" charset="0"/>
            </a:endParaRPr>
          </a:p>
        </p:txBody>
      </p:sp>
      <p:sp>
        <p:nvSpPr>
          <p:cNvPr id="2" name="左大括号 1">
            <a:extLst>
              <a:ext uri="{FF2B5EF4-FFF2-40B4-BE49-F238E27FC236}">
                <a16:creationId xmlns:a16="http://schemas.microsoft.com/office/drawing/2014/main" id="{65ED89E8-AFA3-4E4A-8BE3-99B26B6A54DF}"/>
              </a:ext>
            </a:extLst>
          </p:cNvPr>
          <p:cNvSpPr/>
          <p:nvPr/>
        </p:nvSpPr>
        <p:spPr>
          <a:xfrm>
            <a:off x="2276312" y="3214095"/>
            <a:ext cx="864921" cy="182048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C8B0A38C-A86E-4A9B-A484-1CE939C5F4FA}"/>
              </a:ext>
            </a:extLst>
          </p:cNvPr>
          <p:cNvSpPr txBox="1"/>
          <p:nvPr/>
        </p:nvSpPr>
        <p:spPr>
          <a:xfrm>
            <a:off x="3171717" y="3074750"/>
            <a:ext cx="2215671" cy="2031325"/>
          </a:xfrm>
          <a:prstGeom prst="rect">
            <a:avLst/>
          </a:prstGeom>
          <a:noFill/>
        </p:spPr>
        <p:txBody>
          <a:bodyPr wrap="none" rtlCol="0">
            <a:spAutoFit/>
          </a:bodyPr>
          <a:lstStyle/>
          <a:p>
            <a:pPr marL="285750" indent="-285750">
              <a:buFont typeface="Arial" panose="020B0604020202020204" pitchFamily="34" charset="0"/>
              <a:buChar char="•"/>
            </a:pPr>
            <a:r>
              <a:rPr lang="en-US" altLang="zh-CN" dirty="0" err="1"/>
              <a:t>AMiner</a:t>
            </a:r>
            <a:endParaRPr lang="en-US" altLang="zh-CN" dirty="0"/>
          </a:p>
          <a:p>
            <a:pPr marL="285750" indent="-285750">
              <a:buFont typeface="Arial" panose="020B0604020202020204" pitchFamily="34" charset="0"/>
              <a:buChar char="•"/>
            </a:pPr>
            <a:r>
              <a:rPr lang="en-US" altLang="zh-CN" dirty="0" err="1"/>
              <a:t>CrossRef</a:t>
            </a:r>
            <a:endParaRPr lang="en-US" altLang="zh-CN" dirty="0"/>
          </a:p>
          <a:p>
            <a:pPr marL="285750" indent="-285750">
              <a:buFont typeface="Arial" panose="020B0604020202020204" pitchFamily="34" charset="0"/>
              <a:buChar char="•"/>
            </a:pPr>
            <a:r>
              <a:rPr lang="en-US" altLang="zh-CN" dirty="0"/>
              <a:t>Dimensions</a:t>
            </a:r>
          </a:p>
          <a:p>
            <a:pPr marL="285750" indent="-285750">
              <a:buFont typeface="Arial" panose="020B0604020202020204" pitchFamily="34" charset="0"/>
              <a:buChar char="•"/>
            </a:pPr>
            <a:r>
              <a:rPr lang="en-US" altLang="zh-CN" dirty="0"/>
              <a:t>lens.org</a:t>
            </a:r>
          </a:p>
          <a:p>
            <a:pPr marL="285750" indent="-285750">
              <a:buFont typeface="Arial" panose="020B0604020202020204" pitchFamily="34" charset="0"/>
              <a:buChar char="•"/>
            </a:pPr>
            <a:r>
              <a:rPr lang="en-US" altLang="zh-CN" dirty="0" err="1"/>
              <a:t>OpenCitations</a:t>
            </a:r>
            <a:endParaRPr lang="en-US" altLang="zh-CN" dirty="0"/>
          </a:p>
          <a:p>
            <a:pPr marL="285750" indent="-285750">
              <a:buFont typeface="Arial" panose="020B0604020202020204" pitchFamily="34" charset="0"/>
              <a:buChar char="•"/>
            </a:pPr>
            <a:r>
              <a:rPr lang="en-US" altLang="zh-CN" dirty="0"/>
              <a:t>Scopus</a:t>
            </a:r>
          </a:p>
          <a:p>
            <a:pPr marL="285750" indent="-285750">
              <a:buFont typeface="Arial" panose="020B0604020202020204" pitchFamily="34" charset="0"/>
              <a:buChar char="•"/>
            </a:pPr>
            <a:r>
              <a:rPr lang="en-US" altLang="zh-CN" dirty="0"/>
              <a:t>Semantic Scholar</a:t>
            </a:r>
            <a:endParaRPr lang="zh-CN" altLang="en-US" dirty="0"/>
          </a:p>
        </p:txBody>
      </p:sp>
    </p:spTree>
    <p:extLst>
      <p:ext uri="{BB962C8B-B14F-4D97-AF65-F5344CB8AC3E}">
        <p14:creationId xmlns:p14="http://schemas.microsoft.com/office/powerpoint/2010/main" val="9891425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C9C048-0F53-47F6-A1CB-71E526878A05}"/>
              </a:ext>
            </a:extLst>
          </p:cNvPr>
          <p:cNvSpPr>
            <a:spLocks noGrp="1"/>
          </p:cNvSpPr>
          <p:nvPr>
            <p:ph type="title"/>
          </p:nvPr>
        </p:nvSpPr>
        <p:spPr/>
        <p:txBody>
          <a:bodyPr/>
          <a:lstStyle/>
          <a:p>
            <a:r>
              <a:rPr lang="en-US" altLang="zh-CN" dirty="0" err="1"/>
              <a:t>AMiner</a:t>
            </a:r>
            <a:endParaRPr lang="zh-CN" altLang="en-US" dirty="0"/>
          </a:p>
        </p:txBody>
      </p:sp>
      <p:sp>
        <p:nvSpPr>
          <p:cNvPr id="3" name="内容占位符 2">
            <a:extLst>
              <a:ext uri="{FF2B5EF4-FFF2-40B4-BE49-F238E27FC236}">
                <a16:creationId xmlns:a16="http://schemas.microsoft.com/office/drawing/2014/main" id="{68A33F89-762D-40D4-A5FF-3C265DE9CBCE}"/>
              </a:ext>
            </a:extLst>
          </p:cNvPr>
          <p:cNvSpPr>
            <a:spLocks noGrp="1"/>
          </p:cNvSpPr>
          <p:nvPr>
            <p:ph sz="quarter" idx="10"/>
          </p:nvPr>
        </p:nvSpPr>
        <p:spPr/>
        <p:txBody>
          <a:bodyPr>
            <a:normAutofit fontScale="70000" lnSpcReduction="20000"/>
          </a:bodyPr>
          <a:lstStyle/>
          <a:p>
            <a:r>
              <a:rPr lang="en-US" altLang="zh-CN" sz="1800" dirty="0">
                <a:solidFill>
                  <a:schemeClr val="tx1"/>
                </a:solidFill>
                <a:latin typeface="+mn-ea"/>
                <a:ea typeface="+mn-ea"/>
              </a:rPr>
              <a:t>Platform Overview: </a:t>
            </a:r>
          </a:p>
          <a:p>
            <a:pPr marL="285750" indent="-285750">
              <a:buFont typeface="Arial" panose="020B0604020202020204" pitchFamily="34" charset="0"/>
              <a:buChar char="•"/>
            </a:pPr>
            <a:r>
              <a:rPr lang="en-US" altLang="zh-CN" sz="1800" dirty="0">
                <a:solidFill>
                  <a:schemeClr val="tx1"/>
                </a:solidFill>
                <a:latin typeface="+mn-ea"/>
                <a:ea typeface="+mn-ea"/>
              </a:rPr>
              <a:t>Creating a semantic-based profile for each researcher by extracting info from the distributed Web</a:t>
            </a:r>
          </a:p>
          <a:p>
            <a:pPr marL="285750" indent="-285750">
              <a:buFont typeface="Arial" panose="020B0604020202020204" pitchFamily="34" charset="0"/>
              <a:buChar char="•"/>
            </a:pPr>
            <a:r>
              <a:rPr lang="en-US" altLang="zh-CN" sz="1800" dirty="0">
                <a:solidFill>
                  <a:schemeClr val="tx1"/>
                </a:solidFill>
                <a:latin typeface="+mn-ea"/>
                <a:ea typeface="+mn-ea"/>
              </a:rPr>
              <a:t>Integrating academic data from multiple sources</a:t>
            </a:r>
          </a:p>
          <a:p>
            <a:pPr marL="285750" indent="-285750">
              <a:buFont typeface="Arial" panose="020B0604020202020204" pitchFamily="34" charset="0"/>
              <a:buChar char="•"/>
            </a:pPr>
            <a:r>
              <a:rPr lang="en-US" altLang="zh-CN" sz="1800" dirty="0">
                <a:solidFill>
                  <a:schemeClr val="tx1"/>
                </a:solidFill>
                <a:latin typeface="+mn-ea"/>
                <a:ea typeface="+mn-ea"/>
              </a:rPr>
              <a:t>Accurately searching the heterogenous network</a:t>
            </a:r>
          </a:p>
          <a:p>
            <a:pPr marL="285750" indent="-285750">
              <a:buFont typeface="Arial" panose="020B0604020202020204" pitchFamily="34" charset="0"/>
              <a:buChar char="•"/>
            </a:pPr>
            <a:r>
              <a:rPr lang="en-US" altLang="zh-CN" sz="1800" dirty="0">
                <a:solidFill>
                  <a:schemeClr val="tx1"/>
                </a:solidFill>
                <a:latin typeface="+mn-ea"/>
                <a:ea typeface="+mn-ea"/>
              </a:rPr>
              <a:t>Analyzing and discovering interesting patterns from the built researcher network</a:t>
            </a:r>
          </a:p>
          <a:p>
            <a:endParaRPr lang="zh-CN" altLang="en-US" sz="1800" dirty="0">
              <a:solidFill>
                <a:schemeClr val="tx1"/>
              </a:solidFill>
              <a:latin typeface="+mn-ea"/>
              <a:ea typeface="+mn-ea"/>
            </a:endParaRPr>
          </a:p>
        </p:txBody>
      </p:sp>
      <p:sp>
        <p:nvSpPr>
          <p:cNvPr id="5" name="内容占位符 2">
            <a:extLst>
              <a:ext uri="{FF2B5EF4-FFF2-40B4-BE49-F238E27FC236}">
                <a16:creationId xmlns:a16="http://schemas.microsoft.com/office/drawing/2014/main" id="{02A282EE-6161-48CE-A860-1CA5EB9F602E}"/>
              </a:ext>
            </a:extLst>
          </p:cNvPr>
          <p:cNvSpPr txBox="1">
            <a:spLocks/>
          </p:cNvSpPr>
          <p:nvPr/>
        </p:nvSpPr>
        <p:spPr>
          <a:xfrm>
            <a:off x="6096000" y="1435608"/>
            <a:ext cx="4416552" cy="3977640"/>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spcAft>
                <a:spcPts val="1200"/>
              </a:spcAft>
              <a:buFontTx/>
              <a:buNone/>
              <a:defRPr lang="en-US" sz="1200" kern="1200" smtClean="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smtClean="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smtClean="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smtClean="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r>
              <a:rPr lang="en-US" altLang="zh-CN" sz="1800" dirty="0">
                <a:solidFill>
                  <a:schemeClr val="tx1"/>
                </a:solidFill>
                <a:latin typeface="+mn-ea"/>
                <a:ea typeface="+mn-ea"/>
              </a:rPr>
              <a:t>Datasets Overview:</a:t>
            </a:r>
          </a:p>
        </p:txBody>
      </p:sp>
      <p:graphicFrame>
        <p:nvGraphicFramePr>
          <p:cNvPr id="6" name="表格 6">
            <a:extLst>
              <a:ext uri="{FF2B5EF4-FFF2-40B4-BE49-F238E27FC236}">
                <a16:creationId xmlns:a16="http://schemas.microsoft.com/office/drawing/2014/main" id="{8825F9D6-5C5C-4167-980E-8736F911ACAB}"/>
              </a:ext>
            </a:extLst>
          </p:cNvPr>
          <p:cNvGraphicFramePr>
            <a:graphicFrameLocks noGrp="1"/>
          </p:cNvGraphicFramePr>
          <p:nvPr>
            <p:extLst>
              <p:ext uri="{D42A27DB-BD31-4B8C-83A1-F6EECF244321}">
                <p14:modId xmlns:p14="http://schemas.microsoft.com/office/powerpoint/2010/main" val="2138078176"/>
              </p:ext>
            </p:extLst>
          </p:nvPr>
        </p:nvGraphicFramePr>
        <p:xfrm>
          <a:off x="6227826" y="1856400"/>
          <a:ext cx="4152900" cy="1568028"/>
        </p:xfrm>
        <a:graphic>
          <a:graphicData uri="http://schemas.openxmlformats.org/drawingml/2006/table">
            <a:tbl>
              <a:tblPr firstRow="1" bandRow="1">
                <a:tableStyleId>{5C22544A-7EE6-4342-B048-85BDC9FD1C3A}</a:tableStyleId>
              </a:tblPr>
              <a:tblGrid>
                <a:gridCol w="2076450">
                  <a:extLst>
                    <a:ext uri="{9D8B030D-6E8A-4147-A177-3AD203B41FA5}">
                      <a16:colId xmlns:a16="http://schemas.microsoft.com/office/drawing/2014/main" val="3619566318"/>
                    </a:ext>
                  </a:extLst>
                </a:gridCol>
                <a:gridCol w="2076450">
                  <a:extLst>
                    <a:ext uri="{9D8B030D-6E8A-4147-A177-3AD203B41FA5}">
                      <a16:colId xmlns:a16="http://schemas.microsoft.com/office/drawing/2014/main" val="677315906"/>
                    </a:ext>
                  </a:extLst>
                </a:gridCol>
              </a:tblGrid>
              <a:tr h="392007">
                <a:tc>
                  <a:txBody>
                    <a:bodyPr/>
                    <a:lstStyle/>
                    <a:p>
                      <a:r>
                        <a:rPr lang="en-US" altLang="zh-CN" dirty="0"/>
                        <a:t>Researchers</a:t>
                      </a:r>
                      <a:endParaRPr lang="zh-CN" altLang="en-US" dirty="0"/>
                    </a:p>
                  </a:txBody>
                  <a:tcPr/>
                </a:tc>
                <a:tc>
                  <a:txBody>
                    <a:bodyPr/>
                    <a:lstStyle/>
                    <a:p>
                      <a:r>
                        <a:rPr lang="en-US" altLang="zh-CN" dirty="0"/>
                        <a:t>133,171,189</a:t>
                      </a:r>
                      <a:endParaRPr lang="zh-CN" altLang="en-US" dirty="0"/>
                    </a:p>
                  </a:txBody>
                  <a:tcPr/>
                </a:tc>
                <a:extLst>
                  <a:ext uri="{0D108BD9-81ED-4DB2-BD59-A6C34878D82A}">
                    <a16:rowId xmlns:a16="http://schemas.microsoft.com/office/drawing/2014/main" val="1825877766"/>
                  </a:ext>
                </a:extLst>
              </a:tr>
              <a:tr h="392007">
                <a:tc>
                  <a:txBody>
                    <a:bodyPr/>
                    <a:lstStyle/>
                    <a:p>
                      <a:r>
                        <a:rPr lang="en-US" altLang="zh-CN" dirty="0"/>
                        <a:t>Publications</a:t>
                      </a:r>
                      <a:endParaRPr lang="zh-CN" altLang="en-US" dirty="0"/>
                    </a:p>
                  </a:txBody>
                  <a:tcPr/>
                </a:tc>
                <a:tc>
                  <a:txBody>
                    <a:bodyPr/>
                    <a:lstStyle/>
                    <a:p>
                      <a:r>
                        <a:rPr lang="en-US" altLang="zh-CN" dirty="0"/>
                        <a:t>319,341,578</a:t>
                      </a:r>
                      <a:endParaRPr lang="zh-CN" altLang="en-US" dirty="0"/>
                    </a:p>
                  </a:txBody>
                  <a:tcPr/>
                </a:tc>
                <a:extLst>
                  <a:ext uri="{0D108BD9-81ED-4DB2-BD59-A6C34878D82A}">
                    <a16:rowId xmlns:a16="http://schemas.microsoft.com/office/drawing/2014/main" val="1785174612"/>
                  </a:ext>
                </a:extLst>
              </a:tr>
              <a:tr h="392007">
                <a:tc>
                  <a:txBody>
                    <a:bodyPr/>
                    <a:lstStyle/>
                    <a:p>
                      <a:r>
                        <a:rPr lang="en-US" altLang="zh-CN" dirty="0"/>
                        <a:t>Concepts</a:t>
                      </a:r>
                      <a:endParaRPr lang="zh-CN" altLang="en-US" dirty="0"/>
                    </a:p>
                  </a:txBody>
                  <a:tcPr/>
                </a:tc>
                <a:tc>
                  <a:txBody>
                    <a:bodyPr/>
                    <a:lstStyle/>
                    <a:p>
                      <a:r>
                        <a:rPr lang="en-US" altLang="zh-CN" dirty="0"/>
                        <a:t>8,796,579</a:t>
                      </a:r>
                      <a:endParaRPr lang="zh-CN" altLang="en-US" dirty="0"/>
                    </a:p>
                  </a:txBody>
                  <a:tcPr/>
                </a:tc>
                <a:extLst>
                  <a:ext uri="{0D108BD9-81ED-4DB2-BD59-A6C34878D82A}">
                    <a16:rowId xmlns:a16="http://schemas.microsoft.com/office/drawing/2014/main" val="4014454502"/>
                  </a:ext>
                </a:extLst>
              </a:tr>
              <a:tr h="392007">
                <a:tc>
                  <a:txBody>
                    <a:bodyPr/>
                    <a:lstStyle/>
                    <a:p>
                      <a:r>
                        <a:rPr lang="en-US" altLang="zh-CN" dirty="0"/>
                        <a:t>Citations</a:t>
                      </a:r>
                      <a:endParaRPr lang="zh-CN" altLang="en-US" dirty="0"/>
                    </a:p>
                  </a:txBody>
                  <a:tcPr/>
                </a:tc>
                <a:tc>
                  <a:txBody>
                    <a:bodyPr/>
                    <a:lstStyle/>
                    <a:p>
                      <a:r>
                        <a:rPr lang="en-US" altLang="zh-CN" dirty="0"/>
                        <a:t>1,121,295,724</a:t>
                      </a:r>
                      <a:endParaRPr lang="zh-CN" altLang="en-US" dirty="0"/>
                    </a:p>
                  </a:txBody>
                  <a:tcPr/>
                </a:tc>
                <a:extLst>
                  <a:ext uri="{0D108BD9-81ED-4DB2-BD59-A6C34878D82A}">
                    <a16:rowId xmlns:a16="http://schemas.microsoft.com/office/drawing/2014/main" val="3296055465"/>
                  </a:ext>
                </a:extLst>
              </a:tr>
            </a:tbl>
          </a:graphicData>
        </a:graphic>
      </p:graphicFrame>
      <p:pic>
        <p:nvPicPr>
          <p:cNvPr id="8" name="图片 7">
            <a:extLst>
              <a:ext uri="{FF2B5EF4-FFF2-40B4-BE49-F238E27FC236}">
                <a16:creationId xmlns:a16="http://schemas.microsoft.com/office/drawing/2014/main" id="{19199358-7487-41DB-B2BA-7DD3FCCA7DEA}"/>
              </a:ext>
            </a:extLst>
          </p:cNvPr>
          <p:cNvPicPr>
            <a:picLocks noChangeAspect="1"/>
          </p:cNvPicPr>
          <p:nvPr/>
        </p:nvPicPr>
        <p:blipFill>
          <a:blip r:embed="rId3"/>
          <a:stretch>
            <a:fillRect/>
          </a:stretch>
        </p:blipFill>
        <p:spPr>
          <a:xfrm>
            <a:off x="4956048" y="3604714"/>
            <a:ext cx="7073828" cy="2805230"/>
          </a:xfrm>
          <a:prstGeom prst="rect">
            <a:avLst/>
          </a:prstGeom>
        </p:spPr>
      </p:pic>
    </p:spTree>
    <p:extLst>
      <p:ext uri="{BB962C8B-B14F-4D97-AF65-F5344CB8AC3E}">
        <p14:creationId xmlns:p14="http://schemas.microsoft.com/office/powerpoint/2010/main" val="34835779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C9C048-0F53-47F6-A1CB-71E526878A05}"/>
              </a:ext>
            </a:extLst>
          </p:cNvPr>
          <p:cNvSpPr>
            <a:spLocks noGrp="1"/>
          </p:cNvSpPr>
          <p:nvPr>
            <p:ph type="title"/>
          </p:nvPr>
        </p:nvSpPr>
        <p:spPr/>
        <p:txBody>
          <a:bodyPr/>
          <a:lstStyle/>
          <a:p>
            <a:r>
              <a:rPr lang="en-US" altLang="zh-CN" dirty="0" err="1"/>
              <a:t>CrossRef</a:t>
            </a:r>
            <a:endParaRPr lang="zh-CN" altLang="en-US" dirty="0"/>
          </a:p>
        </p:txBody>
      </p:sp>
      <p:sp>
        <p:nvSpPr>
          <p:cNvPr id="3" name="内容占位符 2">
            <a:extLst>
              <a:ext uri="{FF2B5EF4-FFF2-40B4-BE49-F238E27FC236}">
                <a16:creationId xmlns:a16="http://schemas.microsoft.com/office/drawing/2014/main" id="{68A33F89-762D-40D4-A5FF-3C265DE9CBCE}"/>
              </a:ext>
            </a:extLst>
          </p:cNvPr>
          <p:cNvSpPr>
            <a:spLocks noGrp="1"/>
          </p:cNvSpPr>
          <p:nvPr>
            <p:ph sz="quarter" idx="10"/>
          </p:nvPr>
        </p:nvSpPr>
        <p:spPr/>
        <p:txBody>
          <a:bodyPr>
            <a:normAutofit fontScale="92500" lnSpcReduction="20000"/>
          </a:bodyPr>
          <a:lstStyle/>
          <a:p>
            <a:r>
              <a:rPr lang="en-US" altLang="zh-CN" sz="1800" dirty="0">
                <a:solidFill>
                  <a:schemeClr val="tx1"/>
                </a:solidFill>
                <a:latin typeface="+mn-ea"/>
                <a:ea typeface="+mn-ea"/>
              </a:rPr>
              <a:t>Platform Overview:</a:t>
            </a:r>
          </a:p>
          <a:p>
            <a:r>
              <a:rPr lang="en-US" altLang="zh-CN" sz="1800" i="1" dirty="0">
                <a:effectLst/>
                <a:ea typeface="Calibri" panose="020F0502020204030204" pitchFamily="34" charset="0"/>
              </a:rPr>
              <a:t>We process it so that connections can be made between publications, people, organizations, and other associated outputs. We preserve the metadata we receive for the scholarly record. We also make it available across a range of interfaces and formats so that the community can use it and build tools with it.</a:t>
            </a:r>
          </a:p>
          <a:p>
            <a:endParaRPr lang="zh-CN" altLang="en-US" sz="1800" dirty="0">
              <a:solidFill>
                <a:schemeClr val="tx1"/>
              </a:solidFill>
              <a:latin typeface="+mn-ea"/>
              <a:ea typeface="+mn-ea"/>
            </a:endParaRPr>
          </a:p>
        </p:txBody>
      </p:sp>
      <p:pic>
        <p:nvPicPr>
          <p:cNvPr id="6" name="图片 5">
            <a:extLst>
              <a:ext uri="{FF2B5EF4-FFF2-40B4-BE49-F238E27FC236}">
                <a16:creationId xmlns:a16="http://schemas.microsoft.com/office/drawing/2014/main" id="{D7B5CFF6-9449-43E8-91F0-203CB1A13FED}"/>
              </a:ext>
            </a:extLst>
          </p:cNvPr>
          <p:cNvPicPr>
            <a:picLocks noChangeAspect="1"/>
          </p:cNvPicPr>
          <p:nvPr/>
        </p:nvPicPr>
        <p:blipFill>
          <a:blip r:embed="rId3"/>
          <a:stretch>
            <a:fillRect/>
          </a:stretch>
        </p:blipFill>
        <p:spPr>
          <a:xfrm>
            <a:off x="5588000" y="3310281"/>
            <a:ext cx="6515100" cy="3424952"/>
          </a:xfrm>
          <a:prstGeom prst="rect">
            <a:avLst/>
          </a:prstGeom>
        </p:spPr>
      </p:pic>
      <p:sp>
        <p:nvSpPr>
          <p:cNvPr id="7" name="文本框 6">
            <a:extLst>
              <a:ext uri="{FF2B5EF4-FFF2-40B4-BE49-F238E27FC236}">
                <a16:creationId xmlns:a16="http://schemas.microsoft.com/office/drawing/2014/main" id="{7503EF5C-7B0C-495E-9DBA-0EC30A8F3166}"/>
              </a:ext>
            </a:extLst>
          </p:cNvPr>
          <p:cNvSpPr txBox="1"/>
          <p:nvPr/>
        </p:nvSpPr>
        <p:spPr>
          <a:xfrm>
            <a:off x="6273800" y="1460544"/>
            <a:ext cx="4416552" cy="1477328"/>
          </a:xfrm>
          <a:prstGeom prst="rect">
            <a:avLst/>
          </a:prstGeom>
          <a:noFill/>
        </p:spPr>
        <p:txBody>
          <a:bodyPr wrap="square" rtlCol="0">
            <a:spAutoFit/>
          </a:bodyPr>
          <a:lstStyle/>
          <a:p>
            <a:r>
              <a:rPr lang="en-US" altLang="zh-CN" sz="1800" dirty="0">
                <a:solidFill>
                  <a:schemeClr val="tx1"/>
                </a:solidFill>
                <a:latin typeface="+mn-ea"/>
                <a:ea typeface="+mn-ea"/>
              </a:rPr>
              <a:t>2 ways to access metadata:</a:t>
            </a:r>
          </a:p>
          <a:p>
            <a:pPr marL="342900" indent="-342900">
              <a:buAutoNum type="arabicPeriod"/>
            </a:pPr>
            <a:r>
              <a:rPr lang="en-US" altLang="zh-CN" sz="1800" dirty="0">
                <a:solidFill>
                  <a:schemeClr val="tx1"/>
                </a:solidFill>
                <a:latin typeface="+mn-ea"/>
                <a:ea typeface="+mn-ea"/>
              </a:rPr>
              <a:t>API</a:t>
            </a:r>
          </a:p>
          <a:p>
            <a:pPr marL="342900" indent="-342900">
              <a:buAutoNum type="arabicPeriod"/>
            </a:pPr>
            <a:r>
              <a:rPr lang="en-US" altLang="zh-CN" sz="1800" dirty="0">
                <a:solidFill>
                  <a:schemeClr val="tx1"/>
                </a:solidFill>
                <a:latin typeface="+mn-ea"/>
                <a:ea typeface="+mn-ea"/>
              </a:rPr>
              <a:t>Search Engine</a:t>
            </a:r>
          </a:p>
          <a:p>
            <a:r>
              <a:rPr lang="en-US" altLang="zh-CN" sz="1800" dirty="0">
                <a:solidFill>
                  <a:schemeClr val="tx1"/>
                </a:solidFill>
                <a:latin typeface="+mn-ea"/>
                <a:ea typeface="+mn-ea"/>
              </a:rPr>
              <a:t>Use API to access metadata</a:t>
            </a:r>
          </a:p>
          <a:p>
            <a:endParaRPr lang="zh-CN" altLang="en-US" dirty="0"/>
          </a:p>
        </p:txBody>
      </p:sp>
    </p:spTree>
    <p:extLst>
      <p:ext uri="{BB962C8B-B14F-4D97-AF65-F5344CB8AC3E}">
        <p14:creationId xmlns:p14="http://schemas.microsoft.com/office/powerpoint/2010/main" val="41581889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C9C048-0F53-47F6-A1CB-71E526878A05}"/>
              </a:ext>
            </a:extLst>
          </p:cNvPr>
          <p:cNvSpPr>
            <a:spLocks noGrp="1"/>
          </p:cNvSpPr>
          <p:nvPr>
            <p:ph type="title"/>
          </p:nvPr>
        </p:nvSpPr>
        <p:spPr/>
        <p:txBody>
          <a:bodyPr/>
          <a:lstStyle/>
          <a:p>
            <a:r>
              <a:rPr lang="en-US" altLang="zh-CN" dirty="0"/>
              <a:t>Dimensions</a:t>
            </a:r>
            <a:endParaRPr lang="zh-CN" altLang="en-US" dirty="0"/>
          </a:p>
        </p:txBody>
      </p:sp>
      <p:sp>
        <p:nvSpPr>
          <p:cNvPr id="3" name="内容占位符 2">
            <a:extLst>
              <a:ext uri="{FF2B5EF4-FFF2-40B4-BE49-F238E27FC236}">
                <a16:creationId xmlns:a16="http://schemas.microsoft.com/office/drawing/2014/main" id="{68A33F89-762D-40D4-A5FF-3C265DE9CBCE}"/>
              </a:ext>
            </a:extLst>
          </p:cNvPr>
          <p:cNvSpPr>
            <a:spLocks noGrp="1"/>
          </p:cNvSpPr>
          <p:nvPr>
            <p:ph sz="quarter" idx="10"/>
          </p:nvPr>
        </p:nvSpPr>
        <p:spPr/>
        <p:txBody>
          <a:bodyPr>
            <a:normAutofit/>
          </a:bodyPr>
          <a:lstStyle/>
          <a:p>
            <a:r>
              <a:rPr lang="en-US" altLang="zh-CN" sz="1800" dirty="0">
                <a:solidFill>
                  <a:schemeClr val="tx1"/>
                </a:solidFill>
                <a:latin typeface="+mn-ea"/>
                <a:ea typeface="+mn-ea"/>
              </a:rPr>
              <a:t>Platforms Overview:</a:t>
            </a:r>
          </a:p>
          <a:p>
            <a:pPr marL="0" marR="0">
              <a:spcBef>
                <a:spcPts val="0"/>
              </a:spcBef>
              <a:spcAft>
                <a:spcPts val="0"/>
              </a:spcAft>
            </a:pPr>
            <a:r>
              <a:rPr lang="en-US" altLang="zh-CN" sz="1800" dirty="0">
                <a:effectLst/>
                <a:ea typeface="Calibri" panose="020F0502020204030204" pitchFamily="34" charset="0"/>
              </a:rPr>
              <a:t>Dimensions indexes data from a myriad of sources so that you can track and understand the complete research cycle.</a:t>
            </a:r>
            <a:endParaRPr lang="zh-CN" altLang="en-US" sz="1800" dirty="0">
              <a:solidFill>
                <a:schemeClr val="tx1"/>
              </a:solidFill>
              <a:latin typeface="+mn-ea"/>
              <a:ea typeface="+mn-ea"/>
            </a:endParaRPr>
          </a:p>
        </p:txBody>
      </p:sp>
      <p:sp>
        <p:nvSpPr>
          <p:cNvPr id="5" name="内容占位符 2">
            <a:extLst>
              <a:ext uri="{FF2B5EF4-FFF2-40B4-BE49-F238E27FC236}">
                <a16:creationId xmlns:a16="http://schemas.microsoft.com/office/drawing/2014/main" id="{02A282EE-6161-48CE-A860-1CA5EB9F602E}"/>
              </a:ext>
            </a:extLst>
          </p:cNvPr>
          <p:cNvSpPr txBox="1">
            <a:spLocks/>
          </p:cNvSpPr>
          <p:nvPr/>
        </p:nvSpPr>
        <p:spPr>
          <a:xfrm>
            <a:off x="6096000" y="1270508"/>
            <a:ext cx="4416552" cy="3977640"/>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spcAft>
                <a:spcPts val="1200"/>
              </a:spcAft>
              <a:buFontTx/>
              <a:buNone/>
              <a:defRPr lang="en-US" sz="1200" kern="1200" smtClean="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smtClean="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smtClean="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smtClean="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r>
              <a:rPr lang="en-US" altLang="zh-CN" sz="1800" dirty="0">
                <a:solidFill>
                  <a:schemeClr val="tx1"/>
                </a:solidFill>
                <a:latin typeface="+mn-ea"/>
                <a:ea typeface="+mn-ea"/>
              </a:rPr>
              <a:t>Data overview</a:t>
            </a:r>
          </a:p>
        </p:txBody>
      </p:sp>
      <p:pic>
        <p:nvPicPr>
          <p:cNvPr id="7" name="图片 6">
            <a:extLst>
              <a:ext uri="{FF2B5EF4-FFF2-40B4-BE49-F238E27FC236}">
                <a16:creationId xmlns:a16="http://schemas.microsoft.com/office/drawing/2014/main" id="{89CDAA85-EA72-45F0-912A-81302DC415CB}"/>
              </a:ext>
            </a:extLst>
          </p:cNvPr>
          <p:cNvPicPr>
            <a:picLocks noChangeAspect="1"/>
          </p:cNvPicPr>
          <p:nvPr/>
        </p:nvPicPr>
        <p:blipFill>
          <a:blip r:embed="rId3"/>
          <a:stretch>
            <a:fillRect/>
          </a:stretch>
        </p:blipFill>
        <p:spPr>
          <a:xfrm>
            <a:off x="6096000" y="1746123"/>
            <a:ext cx="5162550" cy="3667125"/>
          </a:xfrm>
          <a:prstGeom prst="rect">
            <a:avLst/>
          </a:prstGeom>
        </p:spPr>
      </p:pic>
    </p:spTree>
    <p:extLst>
      <p:ext uri="{BB962C8B-B14F-4D97-AF65-F5344CB8AC3E}">
        <p14:creationId xmlns:p14="http://schemas.microsoft.com/office/powerpoint/2010/main" val="9267003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C9C048-0F53-47F6-A1CB-71E526878A05}"/>
              </a:ext>
            </a:extLst>
          </p:cNvPr>
          <p:cNvSpPr>
            <a:spLocks noGrp="1"/>
          </p:cNvSpPr>
          <p:nvPr>
            <p:ph type="title"/>
          </p:nvPr>
        </p:nvSpPr>
        <p:spPr/>
        <p:txBody>
          <a:bodyPr/>
          <a:lstStyle/>
          <a:p>
            <a:r>
              <a:rPr lang="en-US" altLang="zh-CN" dirty="0"/>
              <a:t>lens.org</a:t>
            </a:r>
            <a:endParaRPr lang="zh-CN" altLang="en-US" dirty="0"/>
          </a:p>
        </p:txBody>
      </p:sp>
      <p:sp>
        <p:nvSpPr>
          <p:cNvPr id="3" name="内容占位符 2">
            <a:extLst>
              <a:ext uri="{FF2B5EF4-FFF2-40B4-BE49-F238E27FC236}">
                <a16:creationId xmlns:a16="http://schemas.microsoft.com/office/drawing/2014/main" id="{68A33F89-762D-40D4-A5FF-3C265DE9CBCE}"/>
              </a:ext>
            </a:extLst>
          </p:cNvPr>
          <p:cNvSpPr>
            <a:spLocks noGrp="1"/>
          </p:cNvSpPr>
          <p:nvPr>
            <p:ph sz="quarter" idx="10"/>
          </p:nvPr>
        </p:nvSpPr>
        <p:spPr/>
        <p:txBody>
          <a:bodyPr>
            <a:normAutofit/>
          </a:bodyPr>
          <a:lstStyle/>
          <a:p>
            <a:r>
              <a:rPr lang="en-US" altLang="zh-CN" sz="1800" dirty="0">
                <a:solidFill>
                  <a:schemeClr val="tx1"/>
                </a:solidFill>
                <a:latin typeface="+mn-ea"/>
                <a:ea typeface="+mn-ea"/>
              </a:rPr>
              <a:t>Platform Overview:</a:t>
            </a:r>
          </a:p>
          <a:p>
            <a:pPr marL="182880" rtl="0" fontAlgn="ctr">
              <a:spcBef>
                <a:spcPts val="0"/>
              </a:spcBef>
              <a:spcAft>
                <a:spcPts val="0"/>
              </a:spcAft>
              <a:buFont typeface="+mj-lt"/>
              <a:buAutoNum type="arabicPeriod"/>
            </a:pPr>
            <a:r>
              <a:rPr lang="en-US" altLang="zh-CN" sz="1800" b="0" i="0" dirty="0">
                <a:effectLst/>
                <a:latin typeface="Calibri" panose="020F0502020204030204" pitchFamily="34" charset="0"/>
                <a:ea typeface="Calibri" panose="020F0502020204030204" pitchFamily="34" charset="0"/>
              </a:rPr>
              <a:t>Patent Search and analysis</a:t>
            </a:r>
            <a:endParaRPr lang="en-US" altLang="zh-CN" sz="1800" b="0" i="0" dirty="0">
              <a:effectLst/>
              <a:ea typeface="Calibri" panose="020F0502020204030204" pitchFamily="34" charset="0"/>
            </a:endParaRPr>
          </a:p>
          <a:p>
            <a:pPr marL="182880" rtl="0" fontAlgn="ctr">
              <a:spcBef>
                <a:spcPts val="0"/>
              </a:spcBef>
              <a:spcAft>
                <a:spcPts val="0"/>
              </a:spcAft>
              <a:buFont typeface="+mj-lt"/>
              <a:buAutoNum type="arabicPeriod"/>
            </a:pPr>
            <a:r>
              <a:rPr lang="en-US" altLang="zh-CN" sz="1800" b="0" i="0" dirty="0">
                <a:effectLst/>
                <a:latin typeface="Calibri" panose="020F0502020204030204" pitchFamily="34" charset="0"/>
                <a:ea typeface="Calibri" panose="020F0502020204030204" pitchFamily="34" charset="0"/>
              </a:rPr>
              <a:t>Scholarly search and analysis</a:t>
            </a:r>
            <a:endParaRPr lang="en-US" altLang="zh-CN" sz="1800" b="0" i="0" dirty="0">
              <a:effectLst/>
              <a:ea typeface="Calibri" panose="020F0502020204030204" pitchFamily="34" charset="0"/>
            </a:endParaRPr>
          </a:p>
          <a:p>
            <a:pPr marL="182880" rtl="0" fontAlgn="ctr">
              <a:spcBef>
                <a:spcPts val="0"/>
              </a:spcBef>
              <a:spcAft>
                <a:spcPts val="0"/>
              </a:spcAft>
              <a:buFont typeface="+mj-lt"/>
              <a:buAutoNum type="arabicPeriod"/>
            </a:pPr>
            <a:r>
              <a:rPr lang="en-US" altLang="zh-CN" sz="1800" b="0" i="0" dirty="0">
                <a:effectLst/>
                <a:latin typeface="Calibri" panose="020F0502020204030204" pitchFamily="34" charset="0"/>
                <a:ea typeface="Calibri" panose="020F0502020204030204" pitchFamily="34" charset="0"/>
              </a:rPr>
              <a:t>discover experts &amp; collaborators</a:t>
            </a:r>
            <a:endParaRPr lang="en-US" altLang="zh-CN" sz="1800" b="0" i="0" dirty="0">
              <a:effectLst/>
              <a:ea typeface="Calibri" panose="020F0502020204030204" pitchFamily="34" charset="0"/>
            </a:endParaRPr>
          </a:p>
          <a:p>
            <a:pPr marL="182880" rtl="0" fontAlgn="ctr">
              <a:spcBef>
                <a:spcPts val="0"/>
              </a:spcBef>
              <a:spcAft>
                <a:spcPts val="0"/>
              </a:spcAft>
              <a:buFont typeface="+mj-lt"/>
              <a:buAutoNum type="arabicPeriod"/>
            </a:pPr>
            <a:r>
              <a:rPr lang="en-US" altLang="zh-CN" sz="1800" b="0" i="0" dirty="0">
                <a:effectLst/>
                <a:latin typeface="Calibri" panose="020F0502020204030204" pitchFamily="34" charset="0"/>
                <a:ea typeface="Calibri" panose="020F0502020204030204" pitchFamily="34" charset="0"/>
              </a:rPr>
              <a:t>Mapping influence of scholarship</a:t>
            </a:r>
            <a:endParaRPr lang="en-US" altLang="zh-CN" sz="1800" b="0" i="0" dirty="0">
              <a:effectLst/>
              <a:ea typeface="Calibri" panose="020F0502020204030204" pitchFamily="34" charset="0"/>
            </a:endParaRPr>
          </a:p>
          <a:p>
            <a:pPr marL="182880" rtl="0" fontAlgn="ctr">
              <a:spcBef>
                <a:spcPts val="0"/>
              </a:spcBef>
              <a:spcAft>
                <a:spcPts val="0"/>
              </a:spcAft>
              <a:buFont typeface="+mj-lt"/>
              <a:buAutoNum type="arabicPeriod"/>
            </a:pPr>
            <a:r>
              <a:rPr lang="en-US" altLang="zh-CN" sz="1800" b="0" i="0" dirty="0">
                <a:effectLst/>
                <a:latin typeface="Calibri" panose="020F0502020204030204" pitchFamily="34" charset="0"/>
                <a:ea typeface="Calibri" panose="020F0502020204030204" pitchFamily="34" charset="0"/>
              </a:rPr>
              <a:t>collections and portfolios</a:t>
            </a:r>
            <a:endParaRPr lang="en-US" altLang="zh-CN" sz="1800" b="0" i="0" dirty="0">
              <a:effectLst/>
              <a:ea typeface="Calibri" panose="020F0502020204030204" pitchFamily="34" charset="0"/>
            </a:endParaRPr>
          </a:p>
          <a:p>
            <a:pPr marL="182880" rtl="0" fontAlgn="ctr">
              <a:spcBef>
                <a:spcPts val="0"/>
              </a:spcBef>
              <a:spcAft>
                <a:spcPts val="0"/>
              </a:spcAft>
              <a:buFont typeface="+mj-lt"/>
              <a:buAutoNum type="arabicPeriod"/>
            </a:pPr>
            <a:r>
              <a:rPr lang="en-US" altLang="zh-CN" sz="1800" b="0" i="0" dirty="0">
                <a:effectLst/>
                <a:latin typeface="Calibri" panose="020F0502020204030204" pitchFamily="34" charset="0"/>
                <a:ea typeface="Calibri" panose="020F0502020204030204" pitchFamily="34" charset="0"/>
              </a:rPr>
              <a:t>explore biological sequences</a:t>
            </a:r>
            <a:endParaRPr lang="en-US" altLang="zh-CN" sz="1800" b="0" i="0" dirty="0">
              <a:effectLst/>
              <a:ea typeface="Calibri" panose="020F0502020204030204" pitchFamily="34" charset="0"/>
            </a:endParaRPr>
          </a:p>
          <a:p>
            <a:pPr marL="182880" rtl="0" fontAlgn="ctr">
              <a:spcBef>
                <a:spcPts val="0"/>
              </a:spcBef>
              <a:spcAft>
                <a:spcPts val="0"/>
              </a:spcAft>
              <a:buFont typeface="+mj-lt"/>
              <a:buAutoNum type="arabicPeriod"/>
            </a:pPr>
            <a:r>
              <a:rPr lang="en-US" altLang="zh-CN" sz="1800" b="0" i="0" dirty="0">
                <a:effectLst/>
                <a:latin typeface="Calibri" panose="020F0502020204030204" pitchFamily="34" charset="0"/>
                <a:ea typeface="Calibri" panose="020F0502020204030204" pitchFamily="34" charset="0"/>
              </a:rPr>
              <a:t>lens profile</a:t>
            </a:r>
            <a:endParaRPr lang="en-US" altLang="zh-CN" sz="1800" b="0" i="0" dirty="0">
              <a:effectLst/>
              <a:ea typeface="Calibri" panose="020F0502020204030204" pitchFamily="34" charset="0"/>
            </a:endParaRPr>
          </a:p>
          <a:p>
            <a:endParaRPr lang="zh-CN" altLang="en-US" sz="1800" dirty="0">
              <a:solidFill>
                <a:schemeClr val="tx1"/>
              </a:solidFill>
              <a:latin typeface="+mn-ea"/>
              <a:ea typeface="+mn-ea"/>
            </a:endParaRPr>
          </a:p>
        </p:txBody>
      </p:sp>
      <p:sp>
        <p:nvSpPr>
          <p:cNvPr id="5" name="内容占位符 2">
            <a:extLst>
              <a:ext uri="{FF2B5EF4-FFF2-40B4-BE49-F238E27FC236}">
                <a16:creationId xmlns:a16="http://schemas.microsoft.com/office/drawing/2014/main" id="{02A282EE-6161-48CE-A860-1CA5EB9F602E}"/>
              </a:ext>
            </a:extLst>
          </p:cNvPr>
          <p:cNvSpPr txBox="1">
            <a:spLocks/>
          </p:cNvSpPr>
          <p:nvPr/>
        </p:nvSpPr>
        <p:spPr>
          <a:xfrm>
            <a:off x="6096000" y="1435608"/>
            <a:ext cx="4416552" cy="3977640"/>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spcAft>
                <a:spcPts val="1200"/>
              </a:spcAft>
              <a:buFontTx/>
              <a:buNone/>
              <a:defRPr lang="en-US" sz="1200" kern="1200" smtClean="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smtClean="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smtClean="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smtClean="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r>
              <a:rPr lang="en-US" altLang="zh-CN" sz="1800" dirty="0">
                <a:solidFill>
                  <a:schemeClr val="tx1"/>
                </a:solidFill>
                <a:latin typeface="+mn-ea"/>
                <a:ea typeface="+mn-ea"/>
              </a:rPr>
              <a:t>Data overview</a:t>
            </a:r>
          </a:p>
        </p:txBody>
      </p:sp>
      <p:pic>
        <p:nvPicPr>
          <p:cNvPr id="2050" name="Picture 2" descr="626'乙2乙'98£'乙 &#10;19이로이0Ⅰ드 &#10;19로91之'IL£ &#10;되!이,1 작」리0니OS &#10;뉴乙2'8이'8乙乙 &#10;-三」Ⅰ0Ⅰ- OllS &#10;히]]00구E ZL!구;구é &#10;구긔1들S 구니」 &#10;乙IL'986'0£i &#10;2420 」no ">
            <a:extLst>
              <a:ext uri="{FF2B5EF4-FFF2-40B4-BE49-F238E27FC236}">
                <a16:creationId xmlns:a16="http://schemas.microsoft.com/office/drawing/2014/main" id="{78A8D0B7-3CE5-4DF5-82BF-AF9D6827AD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50029" y="1869472"/>
            <a:ext cx="7743571" cy="115312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FDDC4227-F08A-42D9-AA43-07A81042E81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89527" y="3327687"/>
            <a:ext cx="7937373" cy="2519425"/>
          </a:xfrm>
          <a:prstGeom prst="rect">
            <a:avLst/>
          </a:prstGeom>
          <a:noFill/>
          <a:extLst>
            <a:ext uri="{909E8E84-426E-40DD-AFC4-6F175D3DCCD1}">
              <a14:hiddenFill xmlns:a14="http://schemas.microsoft.com/office/drawing/2010/main">
                <a:solidFill>
                  <a:srgbClr val="FFFFFF"/>
                </a:solidFill>
              </a14:hiddenFill>
            </a:ext>
          </a:extLst>
        </p:spPr>
      </p:pic>
      <p:sp>
        <p:nvSpPr>
          <p:cNvPr id="7" name="任意多边形: 形状 6">
            <a:extLst>
              <a:ext uri="{FF2B5EF4-FFF2-40B4-BE49-F238E27FC236}">
                <a16:creationId xmlns:a16="http://schemas.microsoft.com/office/drawing/2014/main" id="{0B43282D-7CA4-4266-B911-0D5327D8F466}"/>
              </a:ext>
            </a:extLst>
          </p:cNvPr>
          <p:cNvSpPr/>
          <p:nvPr/>
        </p:nvSpPr>
        <p:spPr>
          <a:xfrm>
            <a:off x="9204683" y="3542112"/>
            <a:ext cx="1053486" cy="686988"/>
          </a:xfrm>
          <a:custGeom>
            <a:avLst/>
            <a:gdLst>
              <a:gd name="connsiteX0" fmla="*/ 526057 w 1053486"/>
              <a:gd name="connsiteY0" fmla="*/ 31668 h 686988"/>
              <a:gd name="connsiteX1" fmla="*/ 274597 w 1053486"/>
              <a:gd name="connsiteY1" fmla="*/ 54528 h 686988"/>
              <a:gd name="connsiteX2" fmla="*/ 152677 w 1053486"/>
              <a:gd name="connsiteY2" fmla="*/ 62148 h 686988"/>
              <a:gd name="connsiteX3" fmla="*/ 122197 w 1053486"/>
              <a:gd name="connsiteY3" fmla="*/ 85008 h 686988"/>
              <a:gd name="connsiteX4" fmla="*/ 99337 w 1053486"/>
              <a:gd name="connsiteY4" fmla="*/ 115488 h 686988"/>
              <a:gd name="connsiteX5" fmla="*/ 23137 w 1053486"/>
              <a:gd name="connsiteY5" fmla="*/ 252648 h 686988"/>
              <a:gd name="connsiteX6" fmla="*/ 277 w 1053486"/>
              <a:gd name="connsiteY6" fmla="*/ 412668 h 686988"/>
              <a:gd name="connsiteX7" fmla="*/ 15517 w 1053486"/>
              <a:gd name="connsiteY7" fmla="*/ 466008 h 686988"/>
              <a:gd name="connsiteX8" fmla="*/ 76477 w 1053486"/>
              <a:gd name="connsiteY8" fmla="*/ 511728 h 686988"/>
              <a:gd name="connsiteX9" fmla="*/ 297457 w 1053486"/>
              <a:gd name="connsiteY9" fmla="*/ 587928 h 686988"/>
              <a:gd name="connsiteX10" fmla="*/ 541297 w 1053486"/>
              <a:gd name="connsiteY10" fmla="*/ 641268 h 686988"/>
              <a:gd name="connsiteX11" fmla="*/ 807997 w 1053486"/>
              <a:gd name="connsiteY11" fmla="*/ 686988 h 686988"/>
              <a:gd name="connsiteX12" fmla="*/ 945157 w 1053486"/>
              <a:gd name="connsiteY12" fmla="*/ 648888 h 686988"/>
              <a:gd name="connsiteX13" fmla="*/ 990877 w 1053486"/>
              <a:gd name="connsiteY13" fmla="*/ 626028 h 686988"/>
              <a:gd name="connsiteX14" fmla="*/ 1044217 w 1053486"/>
              <a:gd name="connsiteY14" fmla="*/ 557448 h 686988"/>
              <a:gd name="connsiteX15" fmla="*/ 1044217 w 1053486"/>
              <a:gd name="connsiteY15" fmla="*/ 359328 h 686988"/>
              <a:gd name="connsiteX16" fmla="*/ 1021357 w 1053486"/>
              <a:gd name="connsiteY16" fmla="*/ 298368 h 686988"/>
              <a:gd name="connsiteX17" fmla="*/ 929917 w 1053486"/>
              <a:gd name="connsiteY17" fmla="*/ 176448 h 686988"/>
              <a:gd name="connsiteX18" fmla="*/ 876577 w 1053486"/>
              <a:gd name="connsiteY18" fmla="*/ 138348 h 686988"/>
              <a:gd name="connsiteX19" fmla="*/ 777517 w 1053486"/>
              <a:gd name="connsiteY19" fmla="*/ 54528 h 686988"/>
              <a:gd name="connsiteX20" fmla="*/ 747037 w 1053486"/>
              <a:gd name="connsiteY20" fmla="*/ 31668 h 686988"/>
              <a:gd name="connsiteX21" fmla="*/ 708937 w 1053486"/>
              <a:gd name="connsiteY21" fmla="*/ 24048 h 686988"/>
              <a:gd name="connsiteX22" fmla="*/ 670837 w 1053486"/>
              <a:gd name="connsiteY22" fmla="*/ 8808 h 686988"/>
              <a:gd name="connsiteX23" fmla="*/ 457477 w 1053486"/>
              <a:gd name="connsiteY23" fmla="*/ 8808 h 686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053486" h="686988">
                <a:moveTo>
                  <a:pt x="526057" y="31668"/>
                </a:moveTo>
                <a:cubicBezTo>
                  <a:pt x="211693" y="52626"/>
                  <a:pt x="635432" y="22690"/>
                  <a:pt x="274597" y="54528"/>
                </a:cubicBezTo>
                <a:cubicBezTo>
                  <a:pt x="234035" y="58107"/>
                  <a:pt x="193317" y="59608"/>
                  <a:pt x="152677" y="62148"/>
                </a:cubicBezTo>
                <a:cubicBezTo>
                  <a:pt x="142517" y="69768"/>
                  <a:pt x="131177" y="76028"/>
                  <a:pt x="122197" y="85008"/>
                </a:cubicBezTo>
                <a:cubicBezTo>
                  <a:pt x="113217" y="93988"/>
                  <a:pt x="106566" y="105046"/>
                  <a:pt x="99337" y="115488"/>
                </a:cubicBezTo>
                <a:cubicBezTo>
                  <a:pt x="43851" y="195635"/>
                  <a:pt x="61033" y="167382"/>
                  <a:pt x="23137" y="252648"/>
                </a:cubicBezTo>
                <a:cubicBezTo>
                  <a:pt x="13996" y="298354"/>
                  <a:pt x="-2323" y="365875"/>
                  <a:pt x="277" y="412668"/>
                </a:cubicBezTo>
                <a:cubicBezTo>
                  <a:pt x="1303" y="431131"/>
                  <a:pt x="4243" y="451351"/>
                  <a:pt x="15517" y="466008"/>
                </a:cubicBezTo>
                <a:cubicBezTo>
                  <a:pt x="31004" y="486141"/>
                  <a:pt x="54273" y="499393"/>
                  <a:pt x="76477" y="511728"/>
                </a:cubicBezTo>
                <a:cubicBezTo>
                  <a:pt x="118513" y="535082"/>
                  <a:pt x="276722" y="581926"/>
                  <a:pt x="297457" y="587928"/>
                </a:cubicBezTo>
                <a:cubicBezTo>
                  <a:pt x="488847" y="643330"/>
                  <a:pt x="383340" y="612549"/>
                  <a:pt x="541297" y="641268"/>
                </a:cubicBezTo>
                <a:cubicBezTo>
                  <a:pt x="802672" y="688791"/>
                  <a:pt x="589457" y="657849"/>
                  <a:pt x="807997" y="686988"/>
                </a:cubicBezTo>
                <a:cubicBezTo>
                  <a:pt x="878376" y="670747"/>
                  <a:pt x="892549" y="672801"/>
                  <a:pt x="945157" y="648888"/>
                </a:cubicBezTo>
                <a:cubicBezTo>
                  <a:pt x="960669" y="641837"/>
                  <a:pt x="976700" y="635479"/>
                  <a:pt x="990877" y="626028"/>
                </a:cubicBezTo>
                <a:cubicBezTo>
                  <a:pt x="1012364" y="611703"/>
                  <a:pt x="1032107" y="575614"/>
                  <a:pt x="1044217" y="557448"/>
                </a:cubicBezTo>
                <a:cubicBezTo>
                  <a:pt x="1053251" y="476141"/>
                  <a:pt x="1059511" y="454917"/>
                  <a:pt x="1044217" y="359328"/>
                </a:cubicBezTo>
                <a:cubicBezTo>
                  <a:pt x="1040788" y="337899"/>
                  <a:pt x="1031062" y="317779"/>
                  <a:pt x="1021357" y="298368"/>
                </a:cubicBezTo>
                <a:cubicBezTo>
                  <a:pt x="1000782" y="257217"/>
                  <a:pt x="963165" y="207321"/>
                  <a:pt x="929917" y="176448"/>
                </a:cubicBezTo>
                <a:cubicBezTo>
                  <a:pt x="913906" y="161580"/>
                  <a:pt x="893639" y="151998"/>
                  <a:pt x="876577" y="138348"/>
                </a:cubicBezTo>
                <a:cubicBezTo>
                  <a:pt x="842801" y="111327"/>
                  <a:pt x="812121" y="80481"/>
                  <a:pt x="777517" y="54528"/>
                </a:cubicBezTo>
                <a:cubicBezTo>
                  <a:pt x="767357" y="46908"/>
                  <a:pt x="758642" y="36826"/>
                  <a:pt x="747037" y="31668"/>
                </a:cubicBezTo>
                <a:cubicBezTo>
                  <a:pt x="735202" y="26408"/>
                  <a:pt x="721342" y="27770"/>
                  <a:pt x="708937" y="24048"/>
                </a:cubicBezTo>
                <a:cubicBezTo>
                  <a:pt x="695836" y="20118"/>
                  <a:pt x="684033" y="12407"/>
                  <a:pt x="670837" y="8808"/>
                </a:cubicBezTo>
                <a:cubicBezTo>
                  <a:pt x="603573" y="-9537"/>
                  <a:pt x="518785" y="6021"/>
                  <a:pt x="457477" y="8808"/>
                </a:cubicBezTo>
              </a:path>
            </a:pathLst>
          </a:cu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3320017267"/>
      </p:ext>
    </p:extLst>
  </p:cSld>
  <p:clrMapOvr>
    <a:masterClrMapping/>
  </p:clrMapOvr>
</p:sld>
</file>

<file path=ppt/theme/theme1.xml><?xml version="1.0" encoding="utf-8"?>
<a:theme xmlns:a="http://schemas.openxmlformats.org/drawingml/2006/main" name="欢迎文档">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36715131_TF10001108.potx" id="{D183F7B2-BB7C-4769-A654-F50CCFED9CE6}" vid="{19F569AA-F1B7-4CD3-A3E0-DFBF7B5FB0CC}"/>
    </a:ext>
  </a:extLst>
</a:theme>
</file>

<file path=ppt/theme/theme2.xml><?xml version="1.0" encoding="utf-8"?>
<a:theme xmlns:a="http://schemas.openxmlformats.org/drawingml/2006/main" name="办公室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8a52e8c320b9a064ae3583ae3861c9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8020cb39231a0945110f9cd888b521a"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EE8C63A-4744-4DE4-BB49-0FF0B5375C60}">
  <ds:schemaRefs>
    <ds:schemaRef ds:uri="http://schemas.microsoft.com/sharepoint/v3/contenttype/forms"/>
  </ds:schemaRefs>
</ds:datastoreItem>
</file>

<file path=customXml/itemProps2.xml><?xml version="1.0" encoding="utf-8"?>
<ds:datastoreItem xmlns:ds="http://schemas.openxmlformats.org/officeDocument/2006/customXml" ds:itemID="{950072C5-DDE0-4258-BA7A-4D4B80DFA63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FD7FC771-7DFE-49DA-B577-71181BFBCB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{708963B7-99A2-4C9C-8887-51676E4B8690}tf10001108_win32</Template>
  <TotalTime>438</TotalTime>
  <Words>1020</Words>
  <Application>Microsoft Office PowerPoint</Application>
  <PresentationFormat>宽屏</PresentationFormat>
  <Paragraphs>198</Paragraphs>
  <Slides>16</Slides>
  <Notes>15</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16</vt:i4>
      </vt:variant>
    </vt:vector>
  </HeadingPairs>
  <TitlesOfParts>
    <vt:vector size="21" baseType="lpstr">
      <vt:lpstr>Microsoft YaHei UI</vt:lpstr>
      <vt:lpstr>Arial</vt:lpstr>
      <vt:lpstr>Calibri</vt:lpstr>
      <vt:lpstr>Segoe UI</vt:lpstr>
      <vt:lpstr>欢迎文档</vt:lpstr>
      <vt:lpstr>Week 1 Presentation</vt:lpstr>
      <vt:lpstr>Content</vt:lpstr>
      <vt:lpstr>MAG datasets</vt:lpstr>
      <vt:lpstr>The Announcement May 4, 2021</vt:lpstr>
      <vt:lpstr>Content</vt:lpstr>
      <vt:lpstr>AMiner</vt:lpstr>
      <vt:lpstr>CrossRef</vt:lpstr>
      <vt:lpstr>Dimensions</vt:lpstr>
      <vt:lpstr>lens.org</vt:lpstr>
      <vt:lpstr>OpenCitations</vt:lpstr>
      <vt:lpstr>Scopus</vt:lpstr>
      <vt:lpstr>Sematic Scholar</vt:lpstr>
      <vt:lpstr>Parallel Comparison</vt:lpstr>
      <vt:lpstr>References</vt:lpstr>
      <vt:lpstr>References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1 Presentation</dc:title>
  <dc:creator>Feng Dennis</dc:creator>
  <cp:keywords/>
  <cp:lastModifiedBy>Feng Dennis</cp:lastModifiedBy>
  <cp:revision>14</cp:revision>
  <dcterms:created xsi:type="dcterms:W3CDTF">2021-06-02T02:20:50Z</dcterms:created>
  <dcterms:modified xsi:type="dcterms:W3CDTF">2021-06-02T09:39:08Z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