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72" r:id="rId1"/>
  </p:sldMasterIdLst>
  <p:notesMasterIdLst>
    <p:notesMasterId r:id="rId11"/>
  </p:notesMasterIdLst>
  <p:sldIdLst>
    <p:sldId id="256" r:id="rId2"/>
    <p:sldId id="301" r:id="rId3"/>
    <p:sldId id="302" r:id="rId4"/>
    <p:sldId id="279" r:id="rId5"/>
    <p:sldId id="258" r:id="rId6"/>
    <p:sldId id="304" r:id="rId7"/>
    <p:sldId id="305" r:id="rId8"/>
    <p:sldId id="303" r:id="rId9"/>
    <p:sldId id="272" r:id="rId10"/>
  </p:sldIdLst>
  <p:sldSz cx="9906000" cy="6858000" type="A4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027"/>
    <a:srgbClr val="F36E21"/>
    <a:srgbClr val="50B848"/>
    <a:srgbClr val="999C9D"/>
    <a:srgbClr val="807060"/>
    <a:srgbClr val="ED1A3B"/>
    <a:srgbClr val="289048"/>
    <a:srgbClr val="69594B"/>
    <a:srgbClr val="757171"/>
    <a:srgbClr val="EB2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 autoAdjust="0"/>
    <p:restoredTop sz="74386" autoAdjust="0"/>
  </p:normalViewPr>
  <p:slideViewPr>
    <p:cSldViewPr snapToGrid="0" snapToObjects="1">
      <p:cViewPr>
        <p:scale>
          <a:sx n="100" d="100"/>
          <a:sy n="100" d="100"/>
        </p:scale>
        <p:origin x="1980" y="-5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031A4-1CE7-41C4-B3F0-4FB92659BB3F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9327-42C9-4996-B776-AD872B040BC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631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E9327-42C9-4996-B776-AD872B040BCE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964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9327-42C9-4996-B776-AD872B040BCE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85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Základný pracovný nástroj </a:t>
            </a:r>
            <a:r>
              <a:rPr lang="en-US" dirty="0"/>
              <a:t>(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 </a:t>
            </a:r>
            <a:r>
              <a:rPr lang="sk-SK" dirty="0"/>
              <a:t>nášho oddelenia.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Pou</a:t>
            </a:r>
            <a:r>
              <a:rPr lang="sk-SK" dirty="0" err="1"/>
              <a:t>žívame</a:t>
            </a:r>
            <a:r>
              <a:rPr lang="sk-SK" dirty="0"/>
              <a:t> on-</a:t>
            </a:r>
            <a:r>
              <a:rPr lang="sk-SK" dirty="0" err="1"/>
              <a:t>premises</a:t>
            </a:r>
            <a:r>
              <a:rPr lang="sk-SK" dirty="0"/>
              <a:t> verziu, čiže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DevOps</a:t>
            </a:r>
            <a:r>
              <a:rPr lang="sk-SK" dirty="0"/>
              <a:t>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Súčasťou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DevOps</a:t>
            </a:r>
            <a:r>
              <a:rPr lang="sk-SK" dirty="0"/>
              <a:t> je aj </a:t>
            </a:r>
            <a:r>
              <a:rPr lang="sk-SK" dirty="0" err="1"/>
              <a:t>marketplace</a:t>
            </a:r>
            <a:r>
              <a:rPr lang="sk-SK" dirty="0"/>
              <a:t>, ktorý obsahuje mnoho rozšírení, niektoré sú </a:t>
            </a:r>
            <a:r>
              <a:rPr lang="sk-SK" dirty="0" err="1"/>
              <a:t>free</a:t>
            </a:r>
            <a:r>
              <a:rPr lang="sk-SK" dirty="0"/>
              <a:t>, niektoré sú platené.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Veľa z nich sme aj vyskúšali, avšak nie všetky nám funkčne vyhovovali.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A to bol aj dôvod, prečo sme do systému implementovali niekoľko našich vlastných rozšírení, ktoré nám uľahčujú prácu a hlavne šetria čas a tým pádom aj peniaze.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9327-42C9-4996-B776-AD872B040BCE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538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sk-SK" b="1" dirty="0" err="1"/>
              <a:t>Gantt</a:t>
            </a:r>
            <a:r>
              <a:rPr lang="sk-SK" b="1" dirty="0"/>
              <a:t> </a:t>
            </a:r>
            <a:r>
              <a:rPr lang="sk-SK" b="1" dirty="0" err="1"/>
              <a:t>Chart</a:t>
            </a:r>
            <a:r>
              <a:rPr lang="sk-SK" b="1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Umožňuje priamo v </a:t>
            </a:r>
            <a:r>
              <a:rPr lang="sk-SK" dirty="0" err="1"/>
              <a:t>DevOps</a:t>
            </a:r>
            <a:r>
              <a:rPr lang="sk-SK" dirty="0"/>
              <a:t> vizualizovať a plánovať jednotlivé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Pričom je možné ho zdieľať s ďalšími používateľmi, prípade so zákazníkom.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Nie je potrebné používať ďalší nástroj ako napr. MS Project.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k-SK" b="1" dirty="0"/>
              <a:t>Wiki2Pdf: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Export vybraných Wiki stránok priamo do PDF.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S aplikovaním preddefinovanej firemnej šablóny.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Využívané hlavne pri písaní konfiguračných, používateľských príručiek evidovaných v </a:t>
            </a:r>
            <a:r>
              <a:rPr lang="sk-SK" dirty="0" err="1"/>
              <a:t>DevOps</a:t>
            </a:r>
            <a:r>
              <a:rPr lang="sk-SK" dirty="0"/>
              <a:t> Wiki.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Nie je potrebné používať ďalší nástroj ako napr. MS Word, kde je kolaborácia viacerých používateľov zložitejšia.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Zobrazenie histórie a zmien je oveľa prehľadnejšie, keďže sa porovnáva </a:t>
            </a:r>
            <a:r>
              <a:rPr lang="sk-SK" dirty="0" err="1"/>
              <a:t>markdown</a:t>
            </a:r>
            <a:r>
              <a:rPr lang="sk-SK" dirty="0"/>
              <a:t> kód.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Je možné definovať aj oprávnenia pre prístup v rámci </a:t>
            </a:r>
            <a:r>
              <a:rPr lang="sk-SK" dirty="0" err="1"/>
              <a:t>Code</a:t>
            </a:r>
            <a:r>
              <a:rPr lang="sk-SK" dirty="0"/>
              <a:t> Wiki.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k-SK" b="1" dirty="0" err="1"/>
              <a:t>Diagrams</a:t>
            </a:r>
            <a:r>
              <a:rPr lang="en-US" b="1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Implementácia online nástroja diagrams.net, ktorý umožňuje vytvárať / kresliť diagramy priamo v prostredí </a:t>
            </a:r>
            <a:r>
              <a:rPr lang="sk-SK" dirty="0" err="1"/>
              <a:t>DevOps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sk-SK" dirty="0"/>
              <a:t>úbory sa ukladajú v GIT repozitári, vďaka čomu máme k dispozícii históriu zmien, revízie, komentárov a zdieľania s používateľmi alebo zákazníkom.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Na obrázky je možné sa odkazovať priamo vo Wiki (ak používame </a:t>
            </a:r>
            <a:r>
              <a:rPr lang="sk-SK" dirty="0" err="1"/>
              <a:t>Code</a:t>
            </a:r>
            <a:r>
              <a:rPr lang="sk-SK" dirty="0"/>
              <a:t> Wiki).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Nie je potrebné používať ďalší nástroj ako napr. Visio, Enterprise </a:t>
            </a:r>
            <a:r>
              <a:rPr lang="sk-SK" dirty="0" err="1"/>
              <a:t>Achitect</a:t>
            </a:r>
            <a:r>
              <a:rPr lang="sk-S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k-SK" b="1" dirty="0" err="1"/>
              <a:t>Release</a:t>
            </a:r>
            <a:r>
              <a:rPr lang="sk-SK" b="1" dirty="0"/>
              <a:t> notes: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b="0" dirty="0"/>
              <a:t>P</a:t>
            </a:r>
            <a:r>
              <a:rPr lang="sk-SK" dirty="0"/>
              <a:t>rehľadné zobrazenie všetkých implementovaných </a:t>
            </a:r>
            <a:r>
              <a:rPr lang="sk-SK" dirty="0" err="1"/>
              <a:t>taskov</a:t>
            </a:r>
            <a:r>
              <a:rPr lang="sk-SK" dirty="0"/>
              <a:t>/</a:t>
            </a:r>
            <a:r>
              <a:rPr lang="sk-SK" dirty="0" err="1"/>
              <a:t>bugov</a:t>
            </a:r>
            <a:r>
              <a:rPr lang="sk-SK" dirty="0"/>
              <a:t> pre každý </a:t>
            </a:r>
            <a:r>
              <a:rPr lang="sk-SK" dirty="0" err="1"/>
              <a:t>release</a:t>
            </a:r>
            <a:r>
              <a:rPr lang="sk-SK" dirty="0"/>
              <a:t> s možnosťou exportu pre zákazníka.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k-SK" b="1" dirty="0"/>
              <a:t>Test </a:t>
            </a:r>
            <a:r>
              <a:rPr lang="sk-SK" b="1" dirty="0" err="1"/>
              <a:t>plan</a:t>
            </a:r>
            <a:r>
              <a:rPr lang="sk-SK" b="1" dirty="0"/>
              <a:t> </a:t>
            </a:r>
            <a:r>
              <a:rPr lang="sk-SK" b="1" dirty="0" err="1"/>
              <a:t>exporter</a:t>
            </a:r>
            <a:r>
              <a:rPr lang="sk-SK" b="1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Export testovacích scenárov evidovaných v </a:t>
            </a:r>
            <a:r>
              <a:rPr lang="sk-SK" dirty="0" err="1"/>
              <a:t>DevOps</a:t>
            </a:r>
            <a:r>
              <a:rPr lang="sk-SK" dirty="0"/>
              <a:t> do PDF.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Výrazne sa šetrí čas, nakoľko testovacie scenáre pre potreby zdieľania so zákazníkom vieme jedným tlačidlom exportovať a netreba ich dodatočne prepisovať.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k-SK" b="1" dirty="0"/>
              <a:t>SLA </a:t>
            </a:r>
            <a:r>
              <a:rPr lang="sk-SK" b="1" dirty="0" err="1"/>
              <a:t>Widget</a:t>
            </a:r>
            <a:r>
              <a:rPr lang="sk-SK" b="1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Umožňuje sledovať a konfigurovať SLA pre </a:t>
            </a:r>
            <a:r>
              <a:rPr lang="sk-SK" dirty="0" err="1"/>
              <a:t>workitems</a:t>
            </a:r>
            <a:r>
              <a:rPr lang="sk-SK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Vrátane notifikácií v prípade blížiaceho sa termínu „splatnosti“.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Berie do úvahy aj „voľné“ dni.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k-SK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k-SK" b="1" dirty="0"/>
              <a:t>Project </a:t>
            </a:r>
            <a:r>
              <a:rPr lang="sk-SK" b="1" dirty="0" err="1"/>
              <a:t>Organization</a:t>
            </a:r>
            <a:r>
              <a:rPr lang="sk-SK" b="1" dirty="0"/>
              <a:t> </a:t>
            </a:r>
            <a:r>
              <a:rPr lang="sk-SK" b="1" dirty="0" err="1"/>
              <a:t>Chart</a:t>
            </a:r>
            <a:r>
              <a:rPr lang="sk-SK" b="1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b="0" dirty="0" err="1"/>
              <a:t>Widget</a:t>
            </a:r>
            <a:r>
              <a:rPr lang="sk-SK" b="0" dirty="0"/>
              <a:t> pre p</a:t>
            </a:r>
            <a:r>
              <a:rPr lang="sk-SK" dirty="0"/>
              <a:t>rehľadnú vizualizáciu organizačnej štruktúry projektu.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k-SK" b="1" dirty="0" err="1"/>
              <a:t>Mustache</a:t>
            </a:r>
            <a:r>
              <a:rPr lang="sk-SK" b="1" dirty="0"/>
              <a:t> </a:t>
            </a:r>
            <a:r>
              <a:rPr lang="sk-SK" b="1" dirty="0" err="1"/>
              <a:t>Widget</a:t>
            </a:r>
            <a:r>
              <a:rPr lang="sk-SK" b="1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Konfigurovateľná dlaždica, ktorá umožňuje na </a:t>
            </a:r>
            <a:r>
              <a:rPr lang="sk-SK" dirty="0" err="1"/>
              <a:t>dashboarde</a:t>
            </a:r>
            <a:r>
              <a:rPr lang="sk-SK" dirty="0"/>
              <a:t> projektu zobraziť </a:t>
            </a:r>
            <a:r>
              <a:rPr lang="sk-SK" dirty="0" err="1"/>
              <a:t>ľubovolný</a:t>
            </a:r>
            <a:r>
              <a:rPr lang="sk-SK" dirty="0"/>
              <a:t> obsah, napr. html.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dirty="0"/>
              <a:t>S podporou </a:t>
            </a:r>
            <a:r>
              <a:rPr lang="sk-SK" dirty="0" err="1"/>
              <a:t>mustache</a:t>
            </a:r>
            <a:r>
              <a:rPr lang="sk-SK" dirty="0"/>
              <a:t> syntaxe.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k-S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9327-42C9-4996-B776-AD872B040BCE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037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Pripravili sme stránku a GITHUB repozitár, kde v najbližších dňoch sprístupníme zdrojové kódy pre prezentované rozšírenia.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Detailnejšie informácie o jednotlivých rozšíreniach je a bude možné nájsť na vyššie spomenutej GITHUB stránke prípadne na mojom blogu.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Ku koncu Q2 2023 plánujeme rozšírenia umiestniť aj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DevOps</a:t>
            </a:r>
            <a:r>
              <a:rPr lang="sk-SK" dirty="0"/>
              <a:t> Marketplace.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9327-42C9-4996-B776-AD872B040BCE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39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837C-F279-4853-A10E-603072434888}" type="datetimeFigureOut">
              <a:rPr lang="sk-SK" smtClean="0"/>
              <a:pPr/>
              <a:t>3. 5. 2023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9675-5F97-4664-9843-0719FC8C7D9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emf"/><Relationship Id="rId4" Type="http://schemas.openxmlformats.org/officeDocument/2006/relationships/hyperlink" Target="https://xxxmatko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xxxmatko.github.io/blog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slovane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7"/>
          <p:cNvSpPr txBox="1">
            <a:spLocks/>
          </p:cNvSpPr>
          <p:nvPr/>
        </p:nvSpPr>
        <p:spPr>
          <a:xfrm>
            <a:off x="458634" y="5012349"/>
            <a:ext cx="3325905" cy="517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20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83234" y="1457326"/>
            <a:ext cx="8939532" cy="473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4000"/>
              </a:lnSpc>
              <a:spcBef>
                <a:spcPct val="0"/>
              </a:spcBef>
              <a:defRPr/>
            </a:pPr>
            <a:r>
              <a:rPr lang="en-US" sz="3600" b="1" spc="-150" dirty="0">
                <a:latin typeface="Trebuchet MS" pitchFamily="34" charset="0"/>
                <a:ea typeface="+mj-ea"/>
                <a:cs typeface="+mj-cs"/>
              </a:rPr>
              <a:t>ČO NÁM CHÝBA V AZURE DEVOPS? </a:t>
            </a:r>
          </a:p>
          <a:p>
            <a:pPr lvl="0" algn="ctr">
              <a:lnSpc>
                <a:spcPct val="114000"/>
              </a:lnSpc>
              <a:spcBef>
                <a:spcPct val="0"/>
              </a:spcBef>
              <a:defRPr/>
            </a:pPr>
            <a:r>
              <a:rPr lang="sk-SK" sz="2600" dirty="0">
                <a:latin typeface="Trebuchet MS" pitchFamily="34" charset="0"/>
              </a:rPr>
              <a:t>CODECON 2023</a:t>
            </a:r>
            <a:endParaRPr lang="en-US" sz="2600" dirty="0">
              <a:latin typeface="Trebuchet MS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600" dirty="0">
              <a:latin typeface="Trebuchet MS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600" dirty="0">
              <a:latin typeface="Trebuchet MS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endParaRPr kumimoji="0" lang="sk-SK" sz="2600" b="1" i="0" u="none" strike="noStrike" kern="1200" cap="none" spc="-150" normalizeH="0" baseline="0" dirty="0">
              <a:ln>
                <a:noFill/>
              </a:ln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nn-NO" sz="1600" b="1" spc="-150" dirty="0">
                <a:latin typeface="Trebuchet MS" pitchFamily="34" charset="0"/>
                <a:ea typeface="+mj-ea"/>
                <a:cs typeface="+mj-cs"/>
              </a:rPr>
              <a:t>Martin Šutka</a:t>
            </a:r>
          </a:p>
          <a:p>
            <a:pPr lvl="0">
              <a:spcBef>
                <a:spcPct val="0"/>
              </a:spcBef>
              <a:defRPr/>
            </a:pPr>
            <a:r>
              <a:rPr lang="nn-NO" sz="1600" b="1" spc="-150" dirty="0">
                <a:latin typeface="Trebuchet MS" pitchFamily="34" charset="0"/>
                <a:ea typeface="+mj-ea"/>
                <a:cs typeface="+mj-cs"/>
              </a:rPr>
              <a:t>Slovanet a. s.</a:t>
            </a:r>
          </a:p>
          <a:p>
            <a:pPr lvl="0">
              <a:spcBef>
                <a:spcPct val="0"/>
              </a:spcBef>
              <a:defRPr/>
            </a:pPr>
            <a:r>
              <a:rPr lang="nn-NO" sz="1600" b="1" spc="-150" dirty="0">
                <a:latin typeface="Trebuchet MS" pitchFamily="34" charset="0"/>
                <a:ea typeface="+mj-ea"/>
                <a:cs typeface="+mj-cs"/>
              </a:rPr>
              <a:t>martin.sutka@slovanet.net</a:t>
            </a:r>
          </a:p>
          <a:p>
            <a:pPr lvl="0">
              <a:spcBef>
                <a:spcPct val="0"/>
              </a:spcBef>
              <a:defRPr/>
            </a:pPr>
            <a:r>
              <a:rPr lang="nn-NO" sz="1600" b="1" spc="-150" dirty="0">
                <a:solidFill>
                  <a:srgbClr val="D72027"/>
                </a:solidFill>
                <a:latin typeface="Trebuchet MS" pitchFamily="34" charset="0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https://xxxmatko.github.io</a:t>
            </a:r>
            <a:endParaRPr lang="sk-SK" sz="1600" b="1" spc="-150" dirty="0">
              <a:solidFill>
                <a:srgbClr val="D72027"/>
              </a:solidFill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7" name="Obrázok 6" descr="bez_claimu-logo_slovanet_biznis-landscape-na_sedy_podklad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bez_claimu-logo_slovanet_biznis-landscape-na_sedy_podklad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1F8C2815-33F1-45E1-BC27-C5AA446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6" y="515582"/>
            <a:ext cx="9041766" cy="666757"/>
          </a:xfrm>
        </p:spPr>
        <p:txBody>
          <a:bodyPr anchor="t">
            <a:normAutofit/>
          </a:bodyPr>
          <a:lstStyle/>
          <a:p>
            <a:r>
              <a:rPr lang="sk-SK" sz="3600" cap="none" spc="-150" dirty="0">
                <a:latin typeface="Trebuchet MS" pitchFamily="34" charset="0"/>
              </a:rPr>
              <a:t>A</a:t>
            </a:r>
            <a:r>
              <a:rPr lang="en-US" sz="3600" cap="none" spc="-150" dirty="0" err="1">
                <a:latin typeface="Trebuchet MS" pitchFamily="34" charset="0"/>
              </a:rPr>
              <a:t>zure</a:t>
            </a:r>
            <a:r>
              <a:rPr lang="en-US" sz="3600" cap="none" spc="-150" dirty="0">
                <a:latin typeface="Trebuchet MS" pitchFamily="34" charset="0"/>
              </a:rPr>
              <a:t> DevOps</a:t>
            </a:r>
            <a:endParaRPr lang="sk-SK" sz="3600" cap="none" spc="-150" dirty="0">
              <a:solidFill>
                <a:srgbClr val="EB293A"/>
              </a:solidFill>
              <a:latin typeface="Trebuchet MS" pitchFamily="34" charset="0"/>
            </a:endParaRPr>
          </a:p>
        </p:txBody>
      </p:sp>
      <p:sp>
        <p:nvSpPr>
          <p:cNvPr id="22" name="Zástupný symbol textu 3">
            <a:extLst>
              <a:ext uri="{FF2B5EF4-FFF2-40B4-BE49-F238E27FC236}">
                <a16:creationId xmlns:a16="http://schemas.microsoft.com/office/drawing/2014/main" id="{07077412-A487-43EA-A961-F1DAB69AB202}"/>
              </a:ext>
            </a:extLst>
          </p:cNvPr>
          <p:cNvSpPr txBox="1">
            <a:spLocks/>
          </p:cNvSpPr>
          <p:nvPr/>
        </p:nvSpPr>
        <p:spPr>
          <a:xfrm>
            <a:off x="432756" y="1288451"/>
            <a:ext cx="8939532" cy="4413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400" dirty="0">
                <a:solidFill>
                  <a:srgbClr val="F36E21"/>
                </a:solidFill>
                <a:latin typeface="Trebuchet MS" panose="020B0603020202020204" pitchFamily="34" charset="0"/>
              </a:rPr>
              <a:t>DevOps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~ Software </a:t>
            </a:r>
            <a:r>
              <a:rPr lang="en-US" sz="2400" dirty="0">
                <a:solidFill>
                  <a:srgbClr val="F36E21"/>
                </a:solidFill>
                <a:latin typeface="Trebuchet MS" panose="020B0603020202020204" pitchFamily="34" charset="0"/>
              </a:rPr>
              <a:t>dev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elopment and information technology </a:t>
            </a:r>
            <a:r>
              <a:rPr lang="en-US" sz="2400" dirty="0">
                <a:solidFill>
                  <a:srgbClr val="F36E21"/>
                </a:solidFill>
                <a:latin typeface="Trebuchet MS" panose="020B0603020202020204" pitchFamily="34" charset="0"/>
              </a:rPr>
              <a:t>op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eration</a:t>
            </a:r>
            <a:r>
              <a:rPr lang="en-US" sz="2400" dirty="0">
                <a:solidFill>
                  <a:srgbClr val="F36E21"/>
                </a:solidFill>
                <a:latin typeface="Trebuchet MS" panose="020B0603020202020204" pitchFamily="34" charset="0"/>
              </a:rPr>
              <a:t>s</a:t>
            </a:r>
          </a:p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Predtým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F36E21"/>
                </a:solidFill>
                <a:latin typeface="Trebuchet MS" panose="020B0603020202020204" pitchFamily="34" charset="0"/>
              </a:rPr>
              <a:t>Team Foundation Server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predtým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F36E21"/>
                </a:solidFill>
                <a:latin typeface="Trebuchet MS" panose="020B0603020202020204" pitchFamily="34" charset="0"/>
              </a:rPr>
              <a:t>Visual Studio Team System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Poskytuje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:</a:t>
            </a:r>
          </a:p>
          <a:p>
            <a:pPr lvl="2"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Version control</a:t>
            </a:r>
          </a:p>
          <a:p>
            <a:pPr lvl="2"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Reporting</a:t>
            </a:r>
          </a:p>
          <a:p>
            <a:pPr lvl="2"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Requirements management</a:t>
            </a:r>
          </a:p>
          <a:p>
            <a:pPr lvl="2"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Project management</a:t>
            </a:r>
          </a:p>
          <a:p>
            <a:pPr lvl="2"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Automated builds</a:t>
            </a:r>
          </a:p>
          <a:p>
            <a:pPr marL="446400" lvl="2">
              <a:spcBef>
                <a:spcPts val="600"/>
              </a:spcBef>
              <a:buSzPct val="75000"/>
              <a:defRPr/>
            </a:pPr>
            <a:endParaRPr lang="sk-SK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B02F8-CFE0-4449-8A6F-E6328E1C8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22" y="3383569"/>
            <a:ext cx="4244622" cy="21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1174"/>
      </p:ext>
    </p:extLst>
  </p:cSld>
  <p:clrMapOvr>
    <a:masterClrMapping/>
  </p:clrMapOvr>
  <p:transition spd="slow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bez_claimu-logo_slovanet_biznis-landscape-na_sedy_podklad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1F8C2815-33F1-45E1-BC27-C5AA446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6" y="515582"/>
            <a:ext cx="9041766" cy="666757"/>
          </a:xfrm>
        </p:spPr>
        <p:txBody>
          <a:bodyPr anchor="t">
            <a:normAutofit/>
          </a:bodyPr>
          <a:lstStyle/>
          <a:p>
            <a:r>
              <a:rPr lang="sk-SK" sz="3600" cap="none" spc="-150" dirty="0">
                <a:latin typeface="Trebuchet MS" pitchFamily="34" charset="0"/>
              </a:rPr>
              <a:t>A</a:t>
            </a:r>
            <a:r>
              <a:rPr lang="en-US" sz="3600" cap="none" spc="-150" dirty="0" err="1">
                <a:latin typeface="Trebuchet MS" pitchFamily="34" charset="0"/>
              </a:rPr>
              <a:t>zure</a:t>
            </a:r>
            <a:r>
              <a:rPr lang="en-US" sz="3600" cap="none" spc="-150" dirty="0">
                <a:latin typeface="Trebuchet MS" pitchFamily="34" charset="0"/>
              </a:rPr>
              <a:t> DevOps v </a:t>
            </a:r>
            <a:r>
              <a:rPr lang="en-US" sz="3600" cap="none" spc="-150" dirty="0" err="1">
                <a:latin typeface="Trebuchet MS" pitchFamily="34" charset="0"/>
              </a:rPr>
              <a:t>Slovan</a:t>
            </a:r>
            <a:r>
              <a:rPr lang="sk-SK" sz="3600" cap="none" spc="-150" dirty="0">
                <a:latin typeface="Trebuchet MS" pitchFamily="34" charset="0"/>
              </a:rPr>
              <a:t>e</a:t>
            </a:r>
            <a:r>
              <a:rPr lang="en-US" sz="3600" cap="none" spc="-150" dirty="0" err="1">
                <a:latin typeface="Trebuchet MS" pitchFamily="34" charset="0"/>
              </a:rPr>
              <a:t>te</a:t>
            </a:r>
            <a:endParaRPr lang="sk-SK" sz="3600" cap="none" spc="-150" dirty="0">
              <a:solidFill>
                <a:srgbClr val="EB293A"/>
              </a:solidFill>
              <a:latin typeface="Trebuchet MS" pitchFamily="34" charset="0"/>
            </a:endParaRPr>
          </a:p>
        </p:txBody>
      </p:sp>
      <p:sp>
        <p:nvSpPr>
          <p:cNvPr id="5" name="Zástupný symbol textu 3">
            <a:extLst>
              <a:ext uri="{FF2B5EF4-FFF2-40B4-BE49-F238E27FC236}">
                <a16:creationId xmlns:a16="http://schemas.microsoft.com/office/drawing/2014/main" id="{E3390492-AE55-406E-8751-55BE48D7065C}"/>
              </a:ext>
            </a:extLst>
          </p:cNvPr>
          <p:cNvSpPr txBox="1">
            <a:spLocks/>
          </p:cNvSpPr>
          <p:nvPr/>
        </p:nvSpPr>
        <p:spPr>
          <a:xfrm>
            <a:off x="432756" y="1288451"/>
            <a:ext cx="8939532" cy="4375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Základný pracovný nástroj oddelenia vývoja </a:t>
            </a:r>
            <a:r>
              <a:rPr lang="sk-SK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sw</a:t>
            </a:r>
            <a:endParaRPr lang="sk-SK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Používame </a:t>
            </a:r>
            <a:r>
              <a:rPr lang="sk-SK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Azure</a:t>
            </a: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sk-SK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DevOps</a:t>
            </a: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Server</a:t>
            </a:r>
          </a:p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5"/>
              </a:buBlip>
              <a:defRPr/>
            </a:pP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Implementovali sme niekoľko rozšírení, ktoré uľahčujú našu prácu</a:t>
            </a:r>
          </a:p>
        </p:txBody>
      </p:sp>
    </p:spTree>
    <p:extLst>
      <p:ext uri="{BB962C8B-B14F-4D97-AF65-F5344CB8AC3E}">
        <p14:creationId xmlns:p14="http://schemas.microsoft.com/office/powerpoint/2010/main" val="3328798770"/>
      </p:ext>
    </p:extLst>
  </p:cSld>
  <p:clrMapOvr>
    <a:masterClrMapping/>
  </p:clrMapOvr>
  <p:transition spd="slow"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849086"/>
            <a:ext cx="8915400" cy="5038530"/>
          </a:xfrm>
        </p:spPr>
        <p:txBody>
          <a:bodyPr>
            <a:normAutofit/>
          </a:bodyPr>
          <a:lstStyle/>
          <a:p>
            <a:r>
              <a:rPr lang="sk-SK" sz="4000" b="1" spc="-150" dirty="0">
                <a:latin typeface="Trebuchet MS" pitchFamily="34" charset="0"/>
              </a:rPr>
              <a:t>DEMO</a:t>
            </a:r>
            <a:endParaRPr lang="sk-SK" sz="4000" b="1" spc="-150" dirty="0">
              <a:solidFill>
                <a:srgbClr val="EB293A"/>
              </a:solidFill>
              <a:latin typeface="Trebuchet MS" pitchFamily="34" charset="0"/>
            </a:endParaRPr>
          </a:p>
        </p:txBody>
      </p:sp>
      <p:pic>
        <p:nvPicPr>
          <p:cNvPr id="5" name="Obrázok 4" descr="bez_claimu-logo_slovanet_biznis-landscape-na_sedy_podklad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5906"/>
      </p:ext>
    </p:extLst>
  </p:cSld>
  <p:clrMapOvr>
    <a:masterClrMapping/>
  </p:clrMapOvr>
  <p:transition spd="slow">
    <p:strips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bez_claimu-logo_slovanet_biznis-landscape-na_sedy_podklad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1" y="1260685"/>
            <a:ext cx="9002038" cy="4543216"/>
          </a:xfrm>
          <a:prstGeom prst="rect">
            <a:avLst/>
          </a:prstGeom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432756" y="515582"/>
            <a:ext cx="9041766" cy="666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GANTT CHART</a:t>
            </a:r>
            <a:endParaRPr kumimoji="0" lang="sk-SK" sz="3600" b="1" i="0" u="none" strike="noStrike" kern="1200" cap="none" spc="-150" normalizeH="0" baseline="0" noProof="0" dirty="0">
              <a:ln>
                <a:noFill/>
              </a:ln>
              <a:solidFill>
                <a:srgbClr val="EB293A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strips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bez_claimu-logo_slovanet_biznis-landscape-na_sedy_podklad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1" y="1260685"/>
            <a:ext cx="9002038" cy="4543215"/>
          </a:xfrm>
          <a:prstGeom prst="rect">
            <a:avLst/>
          </a:prstGeom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432756" y="515582"/>
            <a:ext cx="9041766" cy="666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WIKI2PDF</a:t>
            </a:r>
            <a:endParaRPr kumimoji="0" lang="sk-SK" sz="3600" b="1" i="0" u="none" strike="noStrike" kern="1200" cap="none" spc="-150" normalizeH="0" baseline="0" noProof="0" dirty="0">
              <a:ln>
                <a:noFill/>
              </a:ln>
              <a:solidFill>
                <a:srgbClr val="EB293A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1881778"/>
      </p:ext>
    </p:extLst>
  </p:cSld>
  <p:clrMapOvr>
    <a:masterClrMapping/>
  </p:clrMapOvr>
  <p:transition spd="slow"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bez_claimu-logo_slovanet_biznis-landscape-na_sedy_podklad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2" y="1260685"/>
            <a:ext cx="9002036" cy="4543215"/>
          </a:xfrm>
          <a:prstGeom prst="rect">
            <a:avLst/>
          </a:prstGeom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432756" y="515582"/>
            <a:ext cx="9041766" cy="666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DIAGRAMS</a:t>
            </a:r>
            <a:endParaRPr kumimoji="0" lang="sk-SK" sz="3600" b="1" i="0" u="none" strike="noStrike" kern="1200" cap="none" spc="-150" normalizeH="0" baseline="0" noProof="0" dirty="0">
              <a:ln>
                <a:noFill/>
              </a:ln>
              <a:solidFill>
                <a:srgbClr val="EB293A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6911516"/>
      </p:ext>
    </p:extLst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bez_claimu-logo_slovanet_biznis-landscape-na_sedy_podklad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1F8C2815-33F1-45E1-BC27-C5AA446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6" y="515582"/>
            <a:ext cx="9041766" cy="666757"/>
          </a:xfrm>
        </p:spPr>
        <p:txBody>
          <a:bodyPr anchor="t">
            <a:normAutofit/>
          </a:bodyPr>
          <a:lstStyle/>
          <a:p>
            <a:r>
              <a:rPr lang="sk-SK" sz="3600" cap="none" spc="-150" dirty="0">
                <a:latin typeface="Trebuchet MS" pitchFamily="34" charset="0"/>
              </a:rPr>
              <a:t>Ako ďalej?</a:t>
            </a:r>
            <a:endParaRPr lang="sk-SK" sz="3600" cap="none" spc="-150" dirty="0">
              <a:solidFill>
                <a:srgbClr val="EB293A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62994-288C-486B-A3D1-DE66D1CB2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014"/>
            <a:ext cx="5810232" cy="3540092"/>
          </a:xfrm>
          <a:prstGeom prst="roundRect">
            <a:avLst>
              <a:gd name="adj" fmla="val 1376"/>
            </a:avLst>
          </a:prstGeom>
          <a:effectLst>
            <a:outerShdw blurRad="190500" dist="63500" dir="6600000" sx="102000" sy="102000" algn="bl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600000" lon="18960000" rev="300000"/>
            </a:camera>
            <a:lightRig rig="threePt" dir="t"/>
          </a:scene3d>
          <a:sp3d extrusionH="76200"/>
        </p:spPr>
      </p:pic>
      <p:sp>
        <p:nvSpPr>
          <p:cNvPr id="8" name="Zástupný symbol textu 3">
            <a:extLst>
              <a:ext uri="{FF2B5EF4-FFF2-40B4-BE49-F238E27FC236}">
                <a16:creationId xmlns:a16="http://schemas.microsoft.com/office/drawing/2014/main" id="{882641C1-060A-4636-815C-B34159AD6A86}"/>
              </a:ext>
            </a:extLst>
          </p:cNvPr>
          <p:cNvSpPr txBox="1">
            <a:spLocks/>
          </p:cNvSpPr>
          <p:nvPr/>
        </p:nvSpPr>
        <p:spPr>
          <a:xfrm>
            <a:off x="4826000" y="1288451"/>
            <a:ext cx="4978400" cy="4375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6"/>
              </a:buBlip>
              <a:defRPr/>
            </a:pP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Repozitár so zdrojovými kódmi našich rozšírení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  <a:buSzPct val="75000"/>
              <a:defRPr/>
            </a:pPr>
            <a:r>
              <a:rPr lang="sk-SK" sz="2400" dirty="0">
                <a:solidFill>
                  <a:srgbClr val="D72027"/>
                </a:solidFill>
                <a:latin typeface="Trebuchet MS" panose="020B06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https://slovanet.github.io</a:t>
            </a:r>
            <a:endParaRPr lang="sk-SK" sz="2400" dirty="0">
              <a:solidFill>
                <a:srgbClr val="D72027"/>
              </a:solidFill>
              <a:latin typeface="Trebuchet MS" panose="020B0603020202020204" pitchFamily="34" charset="0"/>
            </a:endParaRPr>
          </a:p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6"/>
              </a:buBlip>
              <a:defRPr/>
            </a:pP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Blog venovaný rozšíreniam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  <a:buSzPct val="75000"/>
              <a:defRPr/>
            </a:pPr>
            <a:r>
              <a:rPr lang="sk-SK" sz="2400" dirty="0">
                <a:solidFill>
                  <a:srgbClr val="D72027"/>
                </a:solidFill>
                <a:latin typeface="Trebuchet MS" panose="020B06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https://xxxmatko.github.io/blog</a:t>
            </a:r>
            <a:endParaRPr lang="sk-SK" sz="2400" dirty="0">
              <a:solidFill>
                <a:srgbClr val="D72027"/>
              </a:solidFill>
              <a:latin typeface="Trebuchet MS" panose="020B0603020202020204" pitchFamily="34" charset="0"/>
            </a:endParaRPr>
          </a:p>
          <a:p>
            <a:pPr indent="-468000">
              <a:lnSpc>
                <a:spcPct val="114000"/>
              </a:lnSpc>
              <a:spcBef>
                <a:spcPts val="600"/>
              </a:spcBef>
              <a:buSzPct val="75000"/>
              <a:buBlip>
                <a:blip r:embed="rId6"/>
              </a:buBlip>
              <a:defRPr/>
            </a:pP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Sprístupnenie rozšírení v </a:t>
            </a:r>
            <a:r>
              <a:rPr lang="sk-SK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Azure</a:t>
            </a: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sk-SK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DevOps</a:t>
            </a:r>
            <a:r>
              <a:rPr lang="sk-SK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Marketplace</a:t>
            </a:r>
            <a:endParaRPr lang="sk-SK" sz="2400" dirty="0">
              <a:solidFill>
                <a:srgbClr val="D72027"/>
              </a:solidFill>
              <a:latin typeface="Trebuchet MS" panose="020B0603020202020204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SzPct val="75000"/>
              <a:defRPr/>
            </a:pPr>
            <a:endParaRPr lang="sk-SK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SzPct val="75000"/>
              <a:defRPr/>
            </a:pPr>
            <a:endParaRPr lang="sk-SK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50173"/>
      </p:ext>
    </p:extLst>
  </p:cSld>
  <p:clrMapOvr>
    <a:masterClrMapping/>
  </p:clrMapOvr>
  <p:transition spd="slow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545842"/>
            <a:ext cx="8915400" cy="1303278"/>
          </a:xfrm>
        </p:spPr>
        <p:txBody>
          <a:bodyPr anchor="ctr"/>
          <a:lstStyle/>
          <a:p>
            <a:r>
              <a:rPr lang="sk-SK" b="1" spc="-150" dirty="0">
                <a:latin typeface="Trebuchet MS" pitchFamily="34" charset="0"/>
              </a:rPr>
              <a:t>ĎAKUJEM ZA POZORNOSŤ</a:t>
            </a:r>
          </a:p>
        </p:txBody>
      </p:sp>
      <p:pic>
        <p:nvPicPr>
          <p:cNvPr id="5" name="Obrázok 4" descr="bez_claimu-logo_slovanet_biznis-landscape-na_sedy_podklad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9777" y="5988552"/>
            <a:ext cx="1510420" cy="8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839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</TotalTime>
  <Words>579</Words>
  <Application>Microsoft Office PowerPoint</Application>
  <PresentationFormat>A4 Paper (210x297 mm)</PresentationFormat>
  <Paragraphs>83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Motív Office</vt:lpstr>
      <vt:lpstr>PowerPoint Presentation</vt:lpstr>
      <vt:lpstr>Azure DevOps</vt:lpstr>
      <vt:lpstr>Azure DevOps v Slovanete</vt:lpstr>
      <vt:lpstr>DEMO</vt:lpstr>
      <vt:lpstr>PowerPoint Presentation</vt:lpstr>
      <vt:lpstr>PowerPoint Presentation</vt:lpstr>
      <vt:lpstr>PowerPoint Presentation</vt:lpstr>
      <vt:lpstr>Ako ďalej?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MiO</dc:creator>
  <cp:lastModifiedBy>Sutka Martin</cp:lastModifiedBy>
  <cp:revision>452</cp:revision>
  <dcterms:created xsi:type="dcterms:W3CDTF">2013-05-23T14:10:39Z</dcterms:created>
  <dcterms:modified xsi:type="dcterms:W3CDTF">2023-05-03T12:27:18Z</dcterms:modified>
</cp:coreProperties>
</file>