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0"/>
    <p:restoredTop sz="94675"/>
  </p:normalViewPr>
  <p:slideViewPr>
    <p:cSldViewPr snapToGrid="0" snapToObjects="1">
      <p:cViewPr varScale="1">
        <p:scale>
          <a:sx n="64" d="100"/>
          <a:sy n="64" d="100"/>
        </p:scale>
        <p:origin x="-307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8821" y="1122363"/>
            <a:ext cx="8079178" cy="2387600"/>
          </a:xfrm>
        </p:spPr>
        <p:txBody>
          <a:bodyPr/>
          <a:lstStyle/>
          <a:p>
            <a:r>
              <a:rPr kumimoji="1" lang="zh-CN" altLang="en-US" dirty="0" smtClean="0">
                <a:ea typeface="宋体"/>
              </a:rPr>
              <a:t>计算机网络原理</a:t>
            </a:r>
            <a:r>
              <a:rPr kumimoji="1" lang="en-US" altLang="zh-CN" dirty="0" smtClean="0">
                <a:ea typeface="宋体"/>
              </a:rPr>
              <a:t/>
            </a:r>
            <a:br>
              <a:rPr kumimoji="1" lang="en-US" altLang="zh-CN" dirty="0" smtClean="0">
                <a:ea typeface="宋体"/>
              </a:rPr>
            </a:br>
            <a:r>
              <a:rPr kumimoji="1" lang="en-US" altLang="zh-CN" dirty="0" smtClean="0">
                <a:ea typeface="宋体"/>
              </a:rPr>
              <a:t/>
            </a:r>
            <a:br>
              <a:rPr kumimoji="1" lang="en-US" altLang="zh-CN" dirty="0" smtClean="0">
                <a:ea typeface="宋体"/>
              </a:rPr>
            </a:br>
            <a:r>
              <a:rPr kumimoji="1" lang="zh-CN" altLang="en-US" dirty="0" smtClean="0">
                <a:ea typeface="宋体"/>
              </a:rPr>
              <a:t>2019</a:t>
            </a:r>
            <a:r>
              <a:rPr kumimoji="1" lang="zh-CN" altLang="en-US" dirty="0">
                <a:ea typeface="宋体"/>
              </a:rPr>
              <a:t>路由器实验方案介绍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8821" y="3602038"/>
            <a:ext cx="8079178" cy="1655762"/>
          </a:xfrm>
        </p:spPr>
        <p:txBody>
          <a:bodyPr>
            <a:noAutofit/>
          </a:bodyPr>
          <a:lstStyle/>
          <a:p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2019.9.9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770"/>
          </a:xfrm>
        </p:spPr>
        <p:txBody>
          <a:bodyPr/>
          <a:lstStyle/>
          <a:p>
            <a:r>
              <a:rPr kumimoji="1" lang="zh-CN" altLang="en-US" dirty="0" smtClean="0"/>
              <a:t>实验方案</a:t>
            </a:r>
            <a:r>
              <a:rPr kumimoji="1" lang="zh-CN" altLang="en-US" dirty="0"/>
              <a:t>简述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41095" y="1543792"/>
            <a:ext cx="10557510" cy="49871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zh-CN" altLang="en-US" dirty="0" smtClean="0">
                <a:ea typeface="宋体"/>
              </a:rPr>
              <a:t>模式</a:t>
            </a:r>
            <a:r>
              <a:rPr lang="en-US" altLang="zh-CN" dirty="0" smtClean="0">
                <a:ea typeface="宋体"/>
              </a:rPr>
              <a:t>0</a:t>
            </a:r>
            <a:r>
              <a:rPr lang="zh-CN" altLang="en-US" dirty="0" smtClean="0">
                <a:ea typeface="宋体"/>
              </a:rPr>
              <a:t>（软件仿真）：HAL + 在线</a:t>
            </a:r>
            <a:r>
              <a:rPr lang="zh-CN" altLang="en-US" dirty="0">
                <a:ea typeface="宋体"/>
              </a:rPr>
              <a:t>评测</a:t>
            </a:r>
            <a:endParaRPr kumimoji="1" lang="zh-CN" altLang="en-US" dirty="0">
              <a:ea typeface="宋体"/>
            </a:endParaRPr>
          </a:p>
          <a:p>
            <a:pPr lvl="1"/>
            <a:r>
              <a:rPr lang="zh-CN" altLang="en-US" dirty="0" smtClean="0">
                <a:ea typeface="+mn-lt"/>
                <a:cs typeface="+mn-lt"/>
              </a:rPr>
              <a:t>独立</a:t>
            </a:r>
            <a:r>
              <a:rPr lang="zh-CN" altLang="en-US" dirty="0" smtClean="0">
                <a:ea typeface="+mn-lt"/>
                <a:cs typeface="+mn-lt"/>
              </a:rPr>
              <a:t>完成，全部学生</a:t>
            </a:r>
            <a:endParaRPr lang="en-US" altLang="zh-CN" dirty="0" smtClean="0">
              <a:ea typeface="+mn-lt"/>
              <a:cs typeface="+mn-lt"/>
            </a:endParaRPr>
          </a:p>
          <a:p>
            <a:pPr lvl="1"/>
            <a:r>
              <a:rPr lang="zh-CN" dirty="0" smtClean="0">
                <a:ea typeface="+mn-lt"/>
                <a:cs typeface="+mn-lt"/>
              </a:rPr>
              <a:t>提供</a:t>
            </a:r>
            <a:r>
              <a:rPr lang="zh-CN" dirty="0">
                <a:ea typeface="+mn-lt"/>
                <a:cs typeface="+mn-lt"/>
              </a:rPr>
              <a:t>内容：</a:t>
            </a:r>
            <a:r>
              <a:rPr lang="en-US" altLang="zh-CN" dirty="0" err="1">
                <a:ea typeface="+mn-lt"/>
                <a:cs typeface="+mn-lt"/>
              </a:rPr>
              <a:t>pcap格式</a:t>
            </a:r>
            <a:r>
              <a:rPr lang="zh-CN" altLang="en-US" dirty="0">
                <a:ea typeface="+mn-lt"/>
                <a:cs typeface="+mn-lt"/>
              </a:rPr>
              <a:t>测试数据</a:t>
            </a:r>
            <a:r>
              <a:rPr lang="zh-CN" dirty="0">
                <a:ea typeface="+mn-lt"/>
                <a:cs typeface="+mn-lt"/>
              </a:rPr>
              <a:t>，</a:t>
            </a:r>
            <a:r>
              <a:rPr lang="en-US" dirty="0">
                <a:ea typeface="+mn-lt"/>
                <a:cs typeface="+mn-lt"/>
              </a:rPr>
              <a:t>HAL</a:t>
            </a:r>
            <a:r>
              <a:rPr lang="zh-CN" dirty="0">
                <a:ea typeface="+mn-lt"/>
                <a:cs typeface="+mn-lt"/>
              </a:rPr>
              <a:t>库文档及源码</a:t>
            </a:r>
            <a:endParaRPr lang="zh-CN" altLang="en-US" dirty="0">
              <a:ea typeface="+mn-lt"/>
              <a:cs typeface="+mn-lt"/>
            </a:endParaRPr>
          </a:p>
          <a:p>
            <a:pPr lvl="1"/>
            <a:r>
              <a:rPr lang="zh-CN" altLang="en-US" dirty="0">
                <a:ea typeface="+mn-lt"/>
                <a:cs typeface="+mn-lt"/>
              </a:rPr>
              <a:t>实验要求：软件实现</a:t>
            </a:r>
            <a:r>
              <a:rPr lang="en-US" altLang="zh-CN" dirty="0">
                <a:ea typeface="+mn-lt"/>
                <a:cs typeface="+mn-lt"/>
              </a:rPr>
              <a:t>IP</a:t>
            </a:r>
            <a:r>
              <a:rPr lang="zh-CN" altLang="en-US" dirty="0">
                <a:ea typeface="+mn-lt"/>
                <a:cs typeface="+mn-lt"/>
              </a:rPr>
              <a:t>转发、路由</a:t>
            </a:r>
            <a:r>
              <a:rPr lang="zh-CN" altLang="en-US" dirty="0" smtClean="0">
                <a:ea typeface="+mn-lt"/>
                <a:cs typeface="+mn-lt"/>
              </a:rPr>
              <a:t>查找、</a:t>
            </a:r>
            <a:r>
              <a:rPr lang="en-US" altLang="zh-CN" dirty="0">
                <a:ea typeface="+mn-lt"/>
                <a:cs typeface="+mn-lt"/>
              </a:rPr>
              <a:t>RIP</a:t>
            </a:r>
            <a:r>
              <a:rPr lang="zh-CN" altLang="en-US" dirty="0">
                <a:ea typeface="+mn-lt"/>
                <a:cs typeface="+mn-lt"/>
              </a:rPr>
              <a:t>路由协议，提交在线评测</a:t>
            </a:r>
            <a:endParaRPr kumimoji="1" lang="zh-CN" dirty="0">
              <a:ea typeface="宋体"/>
            </a:endParaRPr>
          </a:p>
          <a:p>
            <a:r>
              <a:rPr kumimoji="1" lang="zh-CN" altLang="en-US" dirty="0" smtClean="0">
                <a:ea typeface="宋体"/>
              </a:rPr>
              <a:t>模式</a:t>
            </a:r>
            <a:r>
              <a:rPr kumimoji="1" lang="en-US" altLang="zh-CN" dirty="0" smtClean="0">
                <a:ea typeface="宋体"/>
              </a:rPr>
              <a:t>1</a:t>
            </a:r>
            <a:r>
              <a:rPr kumimoji="1" lang="zh-CN" altLang="en-US" dirty="0" smtClean="0">
                <a:ea typeface="宋体"/>
              </a:rPr>
              <a:t>（通用平台实验）</a:t>
            </a:r>
            <a:r>
              <a:rPr kumimoji="1" lang="zh-CN" altLang="en-US" dirty="0" smtClean="0">
                <a:ea typeface="宋体"/>
              </a:rPr>
              <a:t>：</a:t>
            </a:r>
            <a:r>
              <a:rPr kumimoji="1" lang="zh-CN" altLang="en-US" dirty="0">
                <a:ea typeface="宋体"/>
              </a:rPr>
              <a:t>树莓派（4个USB网卡）</a:t>
            </a:r>
            <a:r>
              <a:rPr kumimoji="1" lang="en-US" altLang="zh-CN" dirty="0" smtClean="0">
                <a:ea typeface="宋体"/>
              </a:rPr>
              <a:t>+ Linux + HAL</a:t>
            </a:r>
            <a:endParaRPr kumimoji="1" lang="en-US" altLang="zh-CN" dirty="0">
              <a:solidFill>
                <a:schemeClr val="tx2">
                  <a:lumMod val="75000"/>
                </a:schemeClr>
              </a:solidFill>
              <a:ea typeface="宋体"/>
            </a:endParaRPr>
          </a:p>
          <a:p>
            <a:pPr lvl="1"/>
            <a:r>
              <a:rPr kumimoji="1" lang="zh-CN" altLang="en-US" sz="2100" dirty="0" smtClean="0"/>
              <a:t>独立完成，大多数学生</a:t>
            </a:r>
            <a:endParaRPr kumimoji="1" lang="en-US" altLang="zh-CN" sz="2100" dirty="0"/>
          </a:p>
          <a:p>
            <a:pPr lvl="1"/>
            <a:r>
              <a:rPr kumimoji="1" lang="zh-CN" altLang="en-US" dirty="0"/>
              <a:t>提供内容：配置好系统的树莓派，</a:t>
            </a:r>
            <a:r>
              <a:rPr kumimoji="1" lang="en-US" altLang="zh-CN" dirty="0"/>
              <a:t>HAL</a:t>
            </a:r>
            <a:r>
              <a:rPr kumimoji="1" lang="zh-CN" altLang="en-US" dirty="0"/>
              <a:t>库文档及源码</a:t>
            </a:r>
            <a:endParaRPr kumimoji="1" lang="en-US" altLang="zh-CN" dirty="0"/>
          </a:p>
          <a:p>
            <a:pPr lvl="1"/>
            <a:r>
              <a:rPr kumimoji="1" lang="zh-CN" altLang="en-US" dirty="0">
                <a:ea typeface="宋体"/>
              </a:rPr>
              <a:t>实验要求：软件实现</a:t>
            </a:r>
            <a:r>
              <a:rPr kumimoji="1" lang="en-US" altLang="zh-CN" dirty="0">
                <a:ea typeface="宋体"/>
              </a:rPr>
              <a:t>IP</a:t>
            </a:r>
            <a:r>
              <a:rPr kumimoji="1" lang="zh-CN" altLang="en-US" dirty="0">
                <a:ea typeface="宋体"/>
              </a:rPr>
              <a:t>转发、</a:t>
            </a:r>
            <a:r>
              <a:rPr kumimoji="1" lang="zh-CN" altLang="en-US" dirty="0" smtClean="0">
                <a:ea typeface="宋体"/>
              </a:rPr>
              <a:t>路由查找、</a:t>
            </a:r>
            <a:r>
              <a:rPr kumimoji="1" lang="en-US" altLang="zh-CN" dirty="0">
                <a:ea typeface="宋体"/>
              </a:rPr>
              <a:t>RIP</a:t>
            </a:r>
            <a:r>
              <a:rPr kumimoji="1" lang="zh-CN" altLang="en-US" dirty="0">
                <a:ea typeface="宋体"/>
              </a:rPr>
              <a:t>路由协议，在硬件上测试</a:t>
            </a:r>
            <a:r>
              <a:rPr kumimoji="1" lang="zh-CN" altLang="en-US" dirty="0" smtClean="0">
                <a:ea typeface="宋体"/>
              </a:rPr>
              <a:t>通过，实现</a:t>
            </a:r>
            <a:r>
              <a:rPr kumimoji="1" lang="en-US" altLang="zh-CN" dirty="0" smtClean="0">
                <a:ea typeface="宋体"/>
              </a:rPr>
              <a:t>3</a:t>
            </a:r>
            <a:r>
              <a:rPr kumimoji="1" lang="zh-CN" altLang="en-US" dirty="0" smtClean="0">
                <a:ea typeface="宋体"/>
              </a:rPr>
              <a:t>台以上路由器组网</a:t>
            </a:r>
            <a:endParaRPr kumimoji="1" lang="en-US" altLang="zh-CN" dirty="0">
              <a:ea typeface="宋体"/>
            </a:endParaRPr>
          </a:p>
          <a:p>
            <a:r>
              <a:rPr kumimoji="1" lang="zh-CN" altLang="en-US" dirty="0" smtClean="0">
                <a:ea typeface="宋体"/>
              </a:rPr>
              <a:t>模式</a:t>
            </a:r>
            <a:r>
              <a:rPr kumimoji="1" lang="en-US" altLang="zh-CN" dirty="0" smtClean="0">
                <a:ea typeface="宋体"/>
              </a:rPr>
              <a:t>2</a:t>
            </a:r>
            <a:r>
              <a:rPr kumimoji="1" lang="zh-CN" altLang="en-US" dirty="0" smtClean="0">
                <a:ea typeface="宋体"/>
              </a:rPr>
              <a:t>（专用平台实验）</a:t>
            </a:r>
            <a:r>
              <a:rPr kumimoji="1" lang="zh-CN" altLang="en-US" dirty="0" smtClean="0">
                <a:ea typeface="宋体"/>
              </a:rPr>
              <a:t>：</a:t>
            </a:r>
            <a:r>
              <a:rPr kumimoji="1" lang="en-US" altLang="zh-CN" dirty="0" err="1">
                <a:ea typeface="宋体"/>
              </a:rPr>
              <a:t>Thinrouter</a:t>
            </a:r>
            <a:r>
              <a:rPr kumimoji="1" lang="zh-CN" altLang="en-US" dirty="0">
                <a:ea typeface="宋体"/>
              </a:rPr>
              <a:t>实验</a:t>
            </a:r>
            <a:r>
              <a:rPr kumimoji="1" lang="zh-CN" altLang="en-US" dirty="0" smtClean="0">
                <a:ea typeface="宋体"/>
              </a:rPr>
              <a:t>板 </a:t>
            </a:r>
            <a:r>
              <a:rPr kumimoji="1" lang="en-US" altLang="zh-CN" dirty="0" smtClean="0">
                <a:ea typeface="宋体"/>
              </a:rPr>
              <a:t>+ </a:t>
            </a:r>
            <a:r>
              <a:rPr kumimoji="1" lang="zh-CN" altLang="en-US" dirty="0" smtClean="0">
                <a:ea typeface="宋体"/>
              </a:rPr>
              <a:t>学生</a:t>
            </a:r>
            <a:r>
              <a:rPr kumimoji="1" lang="zh-CN" altLang="en-US" dirty="0">
                <a:ea typeface="宋体"/>
              </a:rPr>
              <a:t>的</a:t>
            </a:r>
            <a:r>
              <a:rPr kumimoji="1" lang="en-US" altLang="zh-CN" dirty="0" smtClean="0">
                <a:ea typeface="宋体"/>
              </a:rPr>
              <a:t>MIPS + HAL</a:t>
            </a:r>
            <a:endParaRPr kumimoji="1" lang="en-US" altLang="zh-CN" dirty="0">
              <a:solidFill>
                <a:schemeClr val="tx2">
                  <a:lumMod val="75000"/>
                </a:schemeClr>
              </a:solidFill>
              <a:ea typeface="宋体"/>
            </a:endParaRPr>
          </a:p>
          <a:p>
            <a:pPr lvl="1"/>
            <a:r>
              <a:rPr kumimoji="1" lang="zh-CN" altLang="en-US" dirty="0" smtClean="0"/>
              <a:t>三人一组，按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完成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提供内容：网卡</a:t>
            </a:r>
            <a:r>
              <a:rPr kumimoji="1" lang="en-US" altLang="zh-CN" dirty="0"/>
              <a:t>MAC</a:t>
            </a:r>
            <a:r>
              <a:rPr kumimoji="1" lang="zh-CN" altLang="en-US" dirty="0"/>
              <a:t> </a:t>
            </a:r>
            <a:r>
              <a:rPr kumimoji="1" lang="en-US" altLang="zh-CN" dirty="0"/>
              <a:t>IP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AXI</a:t>
            </a:r>
            <a:r>
              <a:rPr kumimoji="1" lang="zh-CN" altLang="en-US" dirty="0"/>
              <a:t>总线桥</a:t>
            </a:r>
            <a:r>
              <a:rPr kumimoji="1" lang="en-US" altLang="zh-CN" dirty="0"/>
              <a:t>IP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HAL</a:t>
            </a:r>
            <a:r>
              <a:rPr kumimoji="1" lang="zh-CN" altLang="en-US" dirty="0"/>
              <a:t>库文档及源码</a:t>
            </a:r>
            <a:endParaRPr kumimoji="1" lang="en-US" altLang="zh-CN" dirty="0"/>
          </a:p>
          <a:p>
            <a:pPr lvl="1"/>
            <a:r>
              <a:rPr kumimoji="1" lang="zh-CN" altLang="en-US" dirty="0">
                <a:ea typeface="宋体"/>
              </a:rPr>
              <a:t>实验要求：</a:t>
            </a:r>
            <a:r>
              <a:rPr kumimoji="1" lang="en-US" altLang="zh-CN" dirty="0">
                <a:ea typeface="宋体"/>
              </a:rPr>
              <a:t>CPU</a:t>
            </a:r>
            <a:r>
              <a:rPr kumimoji="1" lang="zh-CN" altLang="en-US" dirty="0">
                <a:ea typeface="宋体"/>
              </a:rPr>
              <a:t>总线对接，软/硬件实现</a:t>
            </a:r>
            <a:r>
              <a:rPr kumimoji="1" lang="en-US" altLang="zh-CN" dirty="0">
                <a:ea typeface="宋体"/>
              </a:rPr>
              <a:t>IP</a:t>
            </a:r>
            <a:r>
              <a:rPr kumimoji="1" lang="zh-CN" altLang="en-US" dirty="0">
                <a:ea typeface="宋体"/>
              </a:rPr>
              <a:t>转发</a:t>
            </a:r>
            <a:r>
              <a:rPr kumimoji="1" lang="zh-CN" altLang="en-US" dirty="0" smtClean="0">
                <a:ea typeface="宋体"/>
              </a:rPr>
              <a:t>和查找，</a:t>
            </a:r>
            <a:r>
              <a:rPr kumimoji="1" lang="zh-CN" altLang="en-US" dirty="0">
                <a:ea typeface="宋体"/>
              </a:rPr>
              <a:t>软件实现</a:t>
            </a:r>
            <a:r>
              <a:rPr kumimoji="1" lang="en-US" altLang="zh-CN" dirty="0">
                <a:ea typeface="宋体"/>
              </a:rPr>
              <a:t>RIP</a:t>
            </a:r>
            <a:r>
              <a:rPr kumimoji="1" lang="zh-CN" altLang="en-US" dirty="0">
                <a:ea typeface="宋体"/>
              </a:rPr>
              <a:t>路由</a:t>
            </a:r>
            <a:r>
              <a:rPr kumimoji="1" lang="zh-CN" altLang="en-US" dirty="0" smtClean="0"/>
              <a:t>协议，测试通过，实现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台以上路由器组网</a:t>
            </a:r>
            <a:endParaRPr kumimoji="1" lang="en-US" altLang="zh-CN" dirty="0">
              <a:ea typeface="宋体"/>
            </a:endParaRP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500748" y="3120886"/>
            <a:ext cx="9905998" cy="6429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HAL</a:t>
            </a:r>
            <a:r>
              <a:rPr kumimoji="1" lang="zh-CN" altLang="en-US" dirty="0"/>
              <a:t>库向学生程序提供</a:t>
            </a:r>
            <a:endParaRPr kumimoji="1" lang="en-US" altLang="zh-CN" dirty="0"/>
          </a:p>
          <a:p>
            <a:r>
              <a:rPr kumimoji="1" lang="zh-CN" altLang="en-US" dirty="0"/>
              <a:t>统一的收发包接口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kumimoji="1" lang="zh-CN" altLang="en-US" dirty="0"/>
              <a:t>实验系统架构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911195" y="4202699"/>
            <a:ext cx="1926769" cy="956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ARM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SoC</a:t>
            </a:r>
            <a:endParaRPr kumimoji="1"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5911196" y="3684947"/>
            <a:ext cx="1926768" cy="51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Linux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Kernel</a:t>
            </a:r>
            <a:endParaRPr kumimoji="1"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5911196" y="5159052"/>
            <a:ext cx="1926770" cy="56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ea typeface="宋体"/>
              </a:rPr>
              <a:t>树莓派</a:t>
            </a:r>
            <a:endParaRPr lang="en-US" altLang="zh-CN" sz="1400" dirty="0">
              <a:ea typeface="宋体"/>
            </a:endParaRPr>
          </a:p>
          <a:p>
            <a:pPr algn="ctr"/>
            <a:r>
              <a:rPr kumimoji="1" lang="en-US" altLang="zh-CN" sz="1400" dirty="0">
                <a:ea typeface="宋体"/>
              </a:rPr>
              <a:t>USB</a:t>
            </a:r>
            <a:r>
              <a:rPr kumimoji="1" lang="zh-CN" altLang="en-US" sz="1400" dirty="0">
                <a:ea typeface="宋体"/>
              </a:rPr>
              <a:t>网卡 * </a:t>
            </a:r>
            <a:r>
              <a:rPr kumimoji="1" lang="en-US" altLang="zh-CN" sz="1400" dirty="0">
                <a:ea typeface="宋体"/>
              </a:rPr>
              <a:t>4</a:t>
            </a:r>
            <a:endParaRPr kumimoji="1" lang="zh-CN" altLang="en-US" sz="1400" dirty="0">
              <a:ea typeface="宋体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38462" y="3169429"/>
            <a:ext cx="1926771" cy="51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HAL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338461" y="2203779"/>
            <a:ext cx="1023252" cy="965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查找、（</a:t>
            </a:r>
            <a:r>
              <a:rPr kumimoji="1" lang="en-US" altLang="zh-CN" sz="1600" dirty="0" smtClean="0"/>
              <a:t>IP</a:t>
            </a:r>
            <a:r>
              <a:rPr kumimoji="1" lang="zh-CN" altLang="en-US" sz="1600" dirty="0" smtClean="0"/>
              <a:t>转发）</a:t>
            </a:r>
            <a:endParaRPr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9361715" y="2203778"/>
            <a:ext cx="903516" cy="965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ea typeface="宋体"/>
              </a:rPr>
              <a:t>RIP</a:t>
            </a:r>
            <a:endParaRPr lang="zh-CN" altLang="en-US" sz="1600">
              <a:ea typeface="宋体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338460" y="5102320"/>
            <a:ext cx="1926771" cy="614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ea typeface="宋体"/>
              </a:rPr>
              <a:t>Thinrouter</a:t>
            </a:r>
            <a:r>
              <a:rPr kumimoji="1" lang="zh-CN" altLang="en-US" sz="1400">
                <a:ea typeface="宋体"/>
              </a:rPr>
              <a:t>实验板</a:t>
            </a:r>
            <a:r>
              <a:rPr kumimoji="1" lang="en-US" altLang="zh-CN" sz="1400" dirty="0" err="1">
                <a:ea typeface="宋体"/>
              </a:rPr>
              <a:t>FastEthernet</a:t>
            </a:r>
            <a:r>
              <a:rPr kumimoji="1" lang="zh-CN" altLang="en-US" sz="1400">
                <a:ea typeface="宋体"/>
              </a:rPr>
              <a:t> * </a:t>
            </a:r>
            <a:r>
              <a:rPr kumimoji="1" lang="en-US" altLang="zh-CN" sz="1400" dirty="0">
                <a:ea typeface="宋体"/>
              </a:rPr>
              <a:t>4</a:t>
            </a:r>
            <a:endParaRPr lang="zh-CN" altLang="en-US" sz="1400">
              <a:ea typeface="宋体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338460" y="3687180"/>
            <a:ext cx="783774" cy="14151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MIPS</a:t>
            </a:r>
          </a:p>
          <a:p>
            <a:pPr algn="ctr"/>
            <a:r>
              <a:rPr kumimoji="1" lang="en-US" altLang="zh-CN" sz="1600" dirty="0"/>
              <a:t>CPU</a:t>
            </a:r>
            <a:endParaRPr kumimoji="1"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9122233" y="4194039"/>
            <a:ext cx="1142999" cy="908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ea typeface="宋体"/>
              </a:rPr>
              <a:t>MAC IP</a:t>
            </a:r>
            <a:endParaRPr lang="zh-CN" altLang="en-US" sz="1600" dirty="0">
              <a:ea typeface="宋体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122233" y="3687179"/>
            <a:ext cx="1143000" cy="5177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ea typeface="宋体"/>
              </a:rPr>
              <a:t>Forwarding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911194" y="3182731"/>
            <a:ext cx="1926771" cy="51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HAL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911195" y="2217082"/>
            <a:ext cx="1023252" cy="965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ea typeface="宋体"/>
              </a:rPr>
              <a:t>查找、</a:t>
            </a:r>
            <a:r>
              <a:rPr kumimoji="1" lang="en-US" altLang="zh-CN" sz="1600" dirty="0">
                <a:ea typeface="宋体"/>
              </a:rPr>
              <a:t>IP</a:t>
            </a:r>
            <a:r>
              <a:rPr kumimoji="1" lang="zh-CN" altLang="en-US" sz="1600" dirty="0">
                <a:ea typeface="宋体"/>
              </a:rPr>
              <a:t>转发</a:t>
            </a:r>
            <a:endParaRPr lang="zh-CN" altLang="en-US" sz="1600" dirty="0">
              <a:ea typeface="宋体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934449" y="2217081"/>
            <a:ext cx="903516" cy="965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ea typeface="宋体"/>
              </a:rPr>
              <a:t>RIP</a:t>
            </a:r>
            <a:endParaRPr lang="zh-CN" altLang="en-US" sz="1600">
              <a:ea typeface="宋体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11194" y="5878669"/>
            <a:ext cx="19267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 smtClean="0">
                <a:ea typeface="宋体"/>
              </a:rPr>
              <a:t>通用平台实验</a:t>
            </a:r>
            <a:endParaRPr lang="zh-CN" altLang="en-US" dirty="0">
              <a:ea typeface="宋体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38464" y="5870010"/>
            <a:ext cx="19267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 smtClean="0">
                <a:ea typeface="宋体"/>
              </a:rPr>
              <a:t>专用平台实验</a:t>
            </a:r>
            <a:endParaRPr lang="zh-CN" altLang="en-US" dirty="0">
              <a:ea typeface="宋体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994577" y="3687179"/>
            <a:ext cx="1164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学生可选实现硬件加速的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查找转发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40" idx="1"/>
            <a:endCxn id="25" idx="3"/>
          </p:cNvCxnSpPr>
          <p:nvPr/>
        </p:nvCxnSpPr>
        <p:spPr>
          <a:xfrm flipH="1" flipV="1">
            <a:off x="10265233" y="3946055"/>
            <a:ext cx="729344" cy="34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0747" y="4625405"/>
            <a:ext cx="1404251" cy="51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ea typeface="宋体"/>
              </a:rPr>
              <a:t>提供的内容</a:t>
            </a:r>
            <a:endParaRPr lang="zh-CN" altLang="en-US" sz="1600" dirty="0">
              <a:ea typeface="宋体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00748" y="5198936"/>
            <a:ext cx="1404250" cy="5177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ea typeface="宋体"/>
              </a:rPr>
              <a:t>由学生实现</a:t>
            </a:r>
            <a:endParaRPr lang="zh-CN" altLang="en-US" sz="1600" dirty="0">
              <a:ea typeface="宋体"/>
            </a:endParaRPr>
          </a:p>
        </p:txBody>
      </p:sp>
      <p:sp>
        <p:nvSpPr>
          <p:cNvPr id="30" name="圆角矩形 15"/>
          <p:cNvSpPr/>
          <p:nvPr/>
        </p:nvSpPr>
        <p:spPr>
          <a:xfrm>
            <a:off x="3512873" y="5159052"/>
            <a:ext cx="1926771" cy="56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err="1">
                <a:ea typeface="宋体"/>
              </a:rPr>
              <a:t>OnlineJudge</a:t>
            </a:r>
            <a:endParaRPr lang="zh-CN" altLang="en-US" sz="1600" err="1">
              <a:ea typeface="宋体"/>
            </a:endParaRPr>
          </a:p>
        </p:txBody>
      </p:sp>
      <p:sp>
        <p:nvSpPr>
          <p:cNvPr id="31" name="圆角矩形 16"/>
          <p:cNvSpPr/>
          <p:nvPr/>
        </p:nvSpPr>
        <p:spPr>
          <a:xfrm>
            <a:off x="3512871" y="3695839"/>
            <a:ext cx="957940" cy="1463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ea typeface="宋体"/>
              </a:rPr>
              <a:t>pcap</a:t>
            </a:r>
          </a:p>
          <a:p>
            <a:pPr algn="ctr"/>
            <a:r>
              <a:rPr lang="en-US" altLang="zh-CN" dirty="0" err="1">
                <a:ea typeface="宋体"/>
              </a:rPr>
              <a:t>输入文件</a:t>
            </a:r>
            <a:endParaRPr lang="en-US" altLang="zh-CN">
              <a:ea typeface="宋体"/>
            </a:endParaRPr>
          </a:p>
        </p:txBody>
      </p:sp>
      <p:sp>
        <p:nvSpPr>
          <p:cNvPr id="39" name="圆角矩形 17"/>
          <p:cNvSpPr/>
          <p:nvPr/>
        </p:nvSpPr>
        <p:spPr>
          <a:xfrm>
            <a:off x="4481704" y="3695838"/>
            <a:ext cx="957940" cy="1463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 err="1">
                <a:ea typeface="宋体"/>
              </a:rPr>
              <a:t>pcap</a:t>
            </a:r>
            <a:endParaRPr lang="en-US" altLang="zh-CN" dirty="0" err="1">
              <a:ea typeface="宋体"/>
            </a:endParaRPr>
          </a:p>
          <a:p>
            <a:pPr algn="ctr"/>
            <a:r>
              <a:rPr kumimoji="1" lang="en-US" altLang="zh-CN" dirty="0" err="1">
                <a:ea typeface="宋体"/>
              </a:rPr>
              <a:t>答案文件</a:t>
            </a:r>
            <a:endParaRPr lang="en-US" altLang="zh-CN" dirty="0" err="1">
              <a:ea typeface="宋体"/>
            </a:endParaRPr>
          </a:p>
        </p:txBody>
      </p:sp>
      <p:sp>
        <p:nvSpPr>
          <p:cNvPr id="41" name="圆角矩形 25"/>
          <p:cNvSpPr/>
          <p:nvPr/>
        </p:nvSpPr>
        <p:spPr>
          <a:xfrm>
            <a:off x="3512871" y="3178087"/>
            <a:ext cx="1926771" cy="51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>
                <a:ea typeface="宋体"/>
              </a:rPr>
              <a:t>HAL</a:t>
            </a:r>
            <a:endParaRPr kumimoji="1" lang="zh-CN" altLang="en-US" sz="1600" dirty="0">
              <a:ea typeface="宋体"/>
            </a:endParaRPr>
          </a:p>
        </p:txBody>
      </p:sp>
      <p:sp>
        <p:nvSpPr>
          <p:cNvPr id="43" name="圆角矩形 26"/>
          <p:cNvSpPr/>
          <p:nvPr/>
        </p:nvSpPr>
        <p:spPr>
          <a:xfrm>
            <a:off x="3512872" y="2212438"/>
            <a:ext cx="1023252" cy="965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 dirty="0" smtClean="0"/>
              <a:t>查找、</a:t>
            </a:r>
            <a:r>
              <a:rPr kumimoji="1" lang="en-US" altLang="zh-CN" sz="1600" dirty="0" smtClean="0"/>
              <a:t>IP</a:t>
            </a:r>
            <a:r>
              <a:rPr kumimoji="1" lang="zh-CN" altLang="en-US" sz="1600" dirty="0" smtClean="0"/>
              <a:t>转发</a:t>
            </a:r>
            <a:endParaRPr lang="zh-CN" altLang="en-US" sz="1600" dirty="0"/>
          </a:p>
        </p:txBody>
      </p:sp>
      <p:sp>
        <p:nvSpPr>
          <p:cNvPr id="46" name="圆角矩形 27"/>
          <p:cNvSpPr/>
          <p:nvPr/>
        </p:nvSpPr>
        <p:spPr>
          <a:xfrm>
            <a:off x="4536126" y="2212437"/>
            <a:ext cx="903516" cy="965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>
                <a:ea typeface="宋体"/>
              </a:rPr>
              <a:t>RIP</a:t>
            </a:r>
            <a:endParaRPr lang="zh-CN" altLang="en-US" sz="1600">
              <a:ea typeface="宋体"/>
            </a:endParaRPr>
          </a:p>
        </p:txBody>
      </p:sp>
      <p:sp>
        <p:nvSpPr>
          <p:cNvPr id="47" name="文本框 35"/>
          <p:cNvSpPr txBox="1"/>
          <p:nvPr/>
        </p:nvSpPr>
        <p:spPr>
          <a:xfrm>
            <a:off x="3507427" y="5878809"/>
            <a:ext cx="19267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>
                <a:ea typeface="宋体"/>
              </a:rPr>
              <a:t>软件仿真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HAL</a:t>
            </a:r>
            <a:r>
              <a:rPr kumimoji="1" lang="zh-CN" altLang="en-US" dirty="0"/>
              <a:t>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08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zh-CN" altLang="en-US" dirty="0">
                <a:ea typeface="宋体"/>
              </a:rPr>
              <a:t>旨在为学生程序提供平台无关的通用编程接口</a:t>
            </a:r>
            <a:endParaRPr lang="zh-CN" altLang="en-US" dirty="0">
              <a:ea typeface="宋体"/>
            </a:endParaRPr>
          </a:p>
          <a:p>
            <a:pPr lvl="1"/>
            <a:r>
              <a:rPr kumimoji="1" lang="zh-CN" altLang="en-US" dirty="0"/>
              <a:t>主要功能：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分组收发</a:t>
            </a:r>
            <a:r>
              <a:rPr kumimoji="1" lang="zh-CN" altLang="en-US" dirty="0"/>
              <a:t>接口、</a:t>
            </a:r>
            <a:r>
              <a:rPr kumimoji="1" lang="en-US" altLang="zh-CN" dirty="0"/>
              <a:t>ARP</a:t>
            </a:r>
            <a:r>
              <a:rPr kumimoji="1" lang="zh-CN" altLang="en-US" dirty="0"/>
              <a:t>状态维护、</a:t>
            </a:r>
            <a:r>
              <a:rPr kumimoji="1" lang="en-US" altLang="zh-CN" dirty="0"/>
              <a:t>ARP</a:t>
            </a:r>
            <a:r>
              <a:rPr kumimoji="1" lang="zh-CN" altLang="en-US" dirty="0"/>
              <a:t>表查询、网口状态查询</a:t>
            </a:r>
            <a:endParaRPr kumimoji="1" lang="en-US" altLang="zh-CN" dirty="0"/>
          </a:p>
          <a:p>
            <a:r>
              <a:rPr kumimoji="1" lang="zh-CN" altLang="en-US" dirty="0"/>
              <a:t>单线程工作，轮询模式，无需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中断</a:t>
            </a:r>
            <a:endParaRPr kumimoji="1" lang="en-US" altLang="zh-CN" dirty="0"/>
          </a:p>
          <a:p>
            <a:r>
              <a:rPr kumimoji="1" lang="zh-CN" altLang="en-US" dirty="0">
                <a:ea typeface="宋体"/>
              </a:rPr>
              <a:t>通过编译选项支持多种运行模式</a:t>
            </a:r>
            <a:endParaRPr kumimoji="1" lang="en-US" altLang="zh-CN" dirty="0">
              <a:ea typeface="宋体"/>
            </a:endParaRPr>
          </a:p>
          <a:p>
            <a:pPr lvl="1"/>
            <a:r>
              <a:rPr lang="zh-CN" altLang="en-US" dirty="0">
                <a:ea typeface="宋体"/>
              </a:rPr>
              <a:t>仿真模式：</a:t>
            </a:r>
            <a:r>
              <a:rPr lang="zh-CN" dirty="0">
                <a:ea typeface="+mn-lt"/>
                <a:cs typeface="+mn-lt"/>
              </a:rPr>
              <a:t>调用</a:t>
            </a:r>
            <a:r>
              <a:rPr lang="en-US" altLang="zh-CN" dirty="0" err="1">
                <a:ea typeface="+mn-lt"/>
                <a:cs typeface="+mn-lt"/>
              </a:rPr>
              <a:t>libpcap读写pcap格式，从输入文件中接收网络数据，并把发送的数据写入输出文件</a:t>
            </a:r>
            <a:endParaRPr lang="en-US" altLang="zh-CN" dirty="0" err="1">
              <a:ea typeface="宋体"/>
            </a:endParaRPr>
          </a:p>
          <a:p>
            <a:pPr lvl="1"/>
            <a:r>
              <a:rPr kumimoji="1" lang="en-US" altLang="zh-CN" dirty="0">
                <a:ea typeface="宋体"/>
              </a:rPr>
              <a:t>Linux</a:t>
            </a:r>
            <a:r>
              <a:rPr kumimoji="1" lang="zh-CN" altLang="en-US" dirty="0">
                <a:ea typeface="宋体"/>
              </a:rPr>
              <a:t>模式：调用</a:t>
            </a:r>
            <a:r>
              <a:rPr kumimoji="1" lang="en-US" altLang="zh-CN" dirty="0" err="1">
                <a:ea typeface="宋体"/>
              </a:rPr>
              <a:t>libpcap</a:t>
            </a:r>
            <a:r>
              <a:rPr kumimoji="1" lang="zh-CN" altLang="en-US" dirty="0">
                <a:ea typeface="宋体"/>
              </a:rPr>
              <a:t>通过</a:t>
            </a:r>
            <a:r>
              <a:rPr kumimoji="1" lang="en-US" altLang="zh-CN" dirty="0">
                <a:ea typeface="宋体"/>
              </a:rPr>
              <a:t>BPF</a:t>
            </a:r>
            <a:r>
              <a:rPr kumimoji="1" lang="zh-CN" altLang="en-US" dirty="0">
                <a:ea typeface="宋体"/>
              </a:rPr>
              <a:t>接收数据包，绕过系统原有协议栈，解决学生反映的</a:t>
            </a:r>
            <a:r>
              <a:rPr kumimoji="1" lang="en-US" altLang="zh-CN" dirty="0">
                <a:ea typeface="宋体"/>
              </a:rPr>
              <a:t>raw</a:t>
            </a:r>
            <a:r>
              <a:rPr kumimoji="1" lang="zh-CN" altLang="en-US" dirty="0">
                <a:ea typeface="宋体"/>
              </a:rPr>
              <a:t> </a:t>
            </a:r>
            <a:r>
              <a:rPr kumimoji="1" lang="en-US" altLang="zh-CN" dirty="0">
                <a:ea typeface="宋体"/>
              </a:rPr>
              <a:t>socket</a:t>
            </a:r>
            <a:r>
              <a:rPr kumimoji="1" lang="zh-CN" altLang="en-US" dirty="0">
                <a:ea typeface="宋体"/>
              </a:rPr>
              <a:t>行为不可控的问题</a:t>
            </a:r>
            <a:endParaRPr lang="en-US" altLang="zh-CN" dirty="0">
              <a:ea typeface="宋体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Bare-metal</a:t>
            </a:r>
            <a:r>
              <a:rPr lang="zh-CN" altLang="en-US" dirty="0">
                <a:ea typeface="+mn-lt"/>
                <a:cs typeface="+mn-lt"/>
              </a:rPr>
              <a:t>模式：访问</a:t>
            </a:r>
            <a:r>
              <a:rPr lang="en-US" dirty="0">
                <a:ea typeface="+mn-lt"/>
                <a:cs typeface="+mn-lt"/>
              </a:rPr>
              <a:t>Xilinx EMAC IP，</a:t>
            </a:r>
            <a:r>
              <a:rPr lang="ja-JP" altLang="en-US" dirty="0">
                <a:ea typeface="+mn-lt"/>
                <a:cs typeface="+mn-lt"/>
              </a:rPr>
              <a:t>收发以太网帧</a:t>
            </a:r>
            <a:endParaRPr lang="en-US" dirty="0">
              <a:ea typeface="宋体"/>
            </a:endParaRPr>
          </a:p>
          <a:p>
            <a:pPr lvl="1"/>
            <a:endParaRPr lang="zh-CN" altLang="en-US" dirty="0">
              <a:ea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zh-CN" altLang="en-US" dirty="0"/>
              <a:t>编译环境</a:t>
            </a:r>
            <a:endParaRPr kumimoji="1" lang="en-US" altLang="zh-CN" dirty="0"/>
          </a:p>
          <a:p>
            <a:pPr lvl="1"/>
            <a:r>
              <a:rPr lang="zh-CN" altLang="en-US" dirty="0">
                <a:ea typeface="宋体"/>
              </a:rPr>
              <a:t>软件仿真：任意C/C++开发环境</a:t>
            </a:r>
            <a:endParaRPr kumimoji="1" lang="zh-CN" altLang="en-US" dirty="0">
              <a:ea typeface="宋体"/>
            </a:endParaRPr>
          </a:p>
          <a:p>
            <a:pPr lvl="1"/>
            <a:r>
              <a:rPr kumimoji="1" lang="zh-CN" altLang="en-US" dirty="0" smtClean="0">
                <a:ea typeface="宋体"/>
              </a:rPr>
              <a:t>通用平台实验：</a:t>
            </a:r>
            <a:r>
              <a:rPr kumimoji="1" lang="en-US" altLang="zh-CN" dirty="0">
                <a:ea typeface="宋体"/>
              </a:rPr>
              <a:t>Linux</a:t>
            </a:r>
            <a:r>
              <a:rPr kumimoji="1" lang="zh-CN" altLang="en-US" dirty="0">
                <a:ea typeface="宋体"/>
              </a:rPr>
              <a:t> </a:t>
            </a:r>
            <a:r>
              <a:rPr kumimoji="1" lang="en-US" altLang="zh-CN" dirty="0">
                <a:ea typeface="宋体"/>
              </a:rPr>
              <a:t>GCC</a:t>
            </a:r>
            <a:r>
              <a:rPr kumimoji="1" lang="zh-CN" altLang="en-US" dirty="0">
                <a:ea typeface="宋体"/>
              </a:rPr>
              <a:t>，树莓派系统内置</a:t>
            </a:r>
            <a:endParaRPr lang="en-US" altLang="zh-CN" dirty="0">
              <a:ea typeface="宋体"/>
            </a:endParaRPr>
          </a:p>
          <a:p>
            <a:pPr lvl="1"/>
            <a:r>
              <a:rPr kumimoji="1" lang="zh-CN" altLang="en-US" dirty="0" smtClean="0">
                <a:ea typeface="宋体"/>
              </a:rPr>
              <a:t>专用平台实验：</a:t>
            </a:r>
            <a:r>
              <a:rPr kumimoji="1" lang="en-US" altLang="zh-CN" dirty="0" err="1">
                <a:ea typeface="宋体"/>
              </a:rPr>
              <a:t>Vivado</a:t>
            </a:r>
            <a:r>
              <a:rPr kumimoji="1" lang="en-US" altLang="zh-CN" dirty="0">
                <a:ea typeface="宋体"/>
              </a:rPr>
              <a:t> FPGA</a:t>
            </a:r>
            <a:r>
              <a:rPr kumimoji="1" lang="zh-CN" altLang="en-US" dirty="0">
                <a:ea typeface="宋体"/>
              </a:rPr>
              <a:t>开发环境 </a:t>
            </a:r>
            <a:r>
              <a:rPr kumimoji="1" lang="en-US" altLang="zh-CN" dirty="0">
                <a:ea typeface="宋体"/>
              </a:rPr>
              <a:t>+</a:t>
            </a:r>
            <a:r>
              <a:rPr kumimoji="1" lang="zh-CN" altLang="en-US" dirty="0">
                <a:ea typeface="宋体"/>
              </a:rPr>
              <a:t> </a:t>
            </a:r>
            <a:r>
              <a:rPr kumimoji="1" lang="en-US" altLang="zh-CN" dirty="0">
                <a:ea typeface="宋体"/>
              </a:rPr>
              <a:t>MIPS</a:t>
            </a:r>
            <a:r>
              <a:rPr kumimoji="1" lang="zh-CN" altLang="en-US" dirty="0">
                <a:ea typeface="宋体"/>
              </a:rPr>
              <a:t> </a:t>
            </a:r>
            <a:r>
              <a:rPr kumimoji="1" lang="en-US" altLang="zh-CN" dirty="0">
                <a:ea typeface="宋体"/>
              </a:rPr>
              <a:t>GCC</a:t>
            </a:r>
            <a:r>
              <a:rPr kumimoji="1" lang="zh-CN" altLang="en-US" dirty="0">
                <a:ea typeface="宋体"/>
              </a:rPr>
              <a:t>，与计原课程相同</a:t>
            </a:r>
            <a:endParaRPr kumimoji="1" lang="en-US" altLang="zh-CN" dirty="0">
              <a:ea typeface="宋体"/>
            </a:endParaRPr>
          </a:p>
          <a:p>
            <a:r>
              <a:rPr kumimoji="1" lang="zh-CN" altLang="en-US" dirty="0">
                <a:ea typeface="宋体"/>
              </a:rPr>
              <a:t>测试环境</a:t>
            </a:r>
            <a:endParaRPr kumimoji="1" lang="en-US" altLang="zh-CN" dirty="0">
              <a:ea typeface="宋体"/>
            </a:endParaRPr>
          </a:p>
          <a:p>
            <a:pPr lvl="1"/>
            <a:r>
              <a:rPr lang="zh-CN" dirty="0">
                <a:ea typeface="+mn-lt"/>
                <a:cs typeface="+mn-lt"/>
              </a:rPr>
              <a:t>软件仿真：提供本地测试工具、测试数据，</a:t>
            </a:r>
            <a:r>
              <a:rPr lang="zh-CN" altLang="en-US" dirty="0">
                <a:ea typeface="+mn-lt"/>
                <a:cs typeface="+mn-lt"/>
              </a:rPr>
              <a:t>以及</a:t>
            </a:r>
            <a:r>
              <a:rPr lang="zh-CN" dirty="0">
                <a:ea typeface="+mn-lt"/>
                <a:cs typeface="+mn-lt"/>
              </a:rPr>
              <a:t>在线</a:t>
            </a:r>
            <a:r>
              <a:rPr lang="zh-CN" altLang="en-US" dirty="0">
                <a:ea typeface="+mn-lt"/>
                <a:cs typeface="+mn-lt"/>
              </a:rPr>
              <a:t>评测系统</a:t>
            </a:r>
          </a:p>
          <a:p>
            <a:pPr lvl="1"/>
            <a:r>
              <a:rPr lang="zh-CN" altLang="en-US" dirty="0" smtClean="0">
                <a:ea typeface="+mn-lt"/>
                <a:cs typeface="+mn-lt"/>
              </a:rPr>
              <a:t>通用平台实验</a:t>
            </a:r>
            <a:r>
              <a:rPr lang="en-US" altLang="zh-CN" dirty="0" smtClean="0">
                <a:ea typeface="+mn-lt"/>
                <a:cs typeface="+mn-lt"/>
              </a:rPr>
              <a:t>/</a:t>
            </a:r>
            <a:r>
              <a:rPr lang="zh-CN" altLang="en-US" dirty="0" smtClean="0">
                <a:ea typeface="+mn-lt"/>
                <a:cs typeface="+mn-lt"/>
              </a:rPr>
              <a:t>专用平台实验：</a:t>
            </a:r>
            <a:r>
              <a:rPr lang="zh-CN" altLang="en-US" dirty="0">
                <a:ea typeface="+mn-lt"/>
                <a:cs typeface="+mn-lt"/>
              </a:rPr>
              <a:t>提供实验板，多机互联测试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实验 </a:t>
            </a:r>
            <a:r>
              <a:rPr lang="en-US" altLang="zh-CN" dirty="0" smtClean="0"/>
              <a:t>VS 2018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实验内容没变</a:t>
            </a:r>
            <a:endParaRPr lang="en-US" altLang="zh-CN" dirty="0" smtClean="0"/>
          </a:p>
          <a:p>
            <a:r>
              <a:rPr lang="zh-CN" altLang="en-US" dirty="0" smtClean="0"/>
              <a:t>实验平台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X86</a:t>
            </a:r>
            <a:r>
              <a:rPr lang="zh-CN" altLang="en-US" dirty="0" smtClean="0"/>
              <a:t>计算机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2019</a:t>
            </a:r>
            <a:r>
              <a:rPr lang="zh-CN" altLang="en-US" dirty="0" smtClean="0"/>
              <a:t>：树莓派，</a:t>
            </a:r>
            <a:r>
              <a:rPr lang="en-US" altLang="zh-CN" dirty="0" err="1" smtClean="0"/>
              <a:t>Thinrouter</a:t>
            </a:r>
            <a:endParaRPr lang="en-US" altLang="zh-CN" dirty="0" smtClean="0"/>
          </a:p>
          <a:p>
            <a:r>
              <a:rPr lang="zh-CN" altLang="en-US" dirty="0" smtClean="0"/>
              <a:t>软件开发环境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Linux</a:t>
            </a:r>
          </a:p>
          <a:p>
            <a:pPr lvl="1"/>
            <a:r>
              <a:rPr lang="en-US" altLang="zh-CN" dirty="0" smtClean="0"/>
              <a:t>2019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Linux + HAL</a:t>
            </a:r>
          </a:p>
          <a:p>
            <a:r>
              <a:rPr lang="zh-CN" altLang="en-US" dirty="0" smtClean="0"/>
              <a:t>调试、判定工具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HAL, OJ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247</TotalTime>
  <Words>441</Words>
  <Application>WPS Presentation</Application>
  <PresentationFormat>自定义</PresentationFormat>
  <Paragraphs>75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电路</vt:lpstr>
      <vt:lpstr>计算机网络原理  2019路由器实验方案介绍</vt:lpstr>
      <vt:lpstr>实验方案简述</vt:lpstr>
      <vt:lpstr>实验系统架构</vt:lpstr>
      <vt:lpstr>HAL库设计</vt:lpstr>
      <vt:lpstr>开发工具</vt:lpstr>
      <vt:lpstr>2019实验 VS 2018实验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路由器实验方案介绍</dc:title>
  <dc:creator>zhang</dc:creator>
  <cp:lastModifiedBy>xmw</cp:lastModifiedBy>
  <cp:revision>215</cp:revision>
  <dcterms:created xsi:type="dcterms:W3CDTF">2019-09-05T02:16:19Z</dcterms:created>
  <dcterms:modified xsi:type="dcterms:W3CDTF">2019-09-08T15:19:44Z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