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autoCompressPictures="0">
  <p:sldMasterIdLst>
    <p:sldMasterId id="2147483669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</p:sldIdLst>
  <p:sldSz cx="9144000" cy="6858000" type="screen4x3"/>
  <p:notesSz cx="6797675" cy="99282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99"/>
    <a:srgbClr val="EBEBEB"/>
    <a:srgbClr val="BBD9ED"/>
    <a:srgbClr val="477B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6" autoAdjust="0"/>
    <p:restoredTop sz="87678" autoAdjust="0"/>
  </p:normalViewPr>
  <p:slideViewPr>
    <p:cSldViewPr snapToGrid="0">
      <p:cViewPr varScale="1">
        <p:scale>
          <a:sx n="105" d="100"/>
          <a:sy n="105" d="100"/>
        </p:scale>
        <p:origin x="1638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8955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631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emf"/><Relationship Id="rId2" Type="http://schemas.openxmlformats.org/officeDocument/2006/relationships/image" Target="../media/image72.emf"/><Relationship Id="rId1" Type="http://schemas.openxmlformats.org/officeDocument/2006/relationships/image" Target="../media/image71.emf"/><Relationship Id="rId5" Type="http://schemas.openxmlformats.org/officeDocument/2006/relationships/image" Target="../media/image75.wmf"/><Relationship Id="rId4" Type="http://schemas.openxmlformats.org/officeDocument/2006/relationships/image" Target="../media/image74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4.wmf"/><Relationship Id="rId1" Type="http://schemas.openxmlformats.org/officeDocument/2006/relationships/image" Target="../media/image27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emf"/><Relationship Id="rId2" Type="http://schemas.openxmlformats.org/officeDocument/2006/relationships/image" Target="../media/image78.wmf"/><Relationship Id="rId1" Type="http://schemas.openxmlformats.org/officeDocument/2006/relationships/image" Target="../media/image77.wmf"/><Relationship Id="rId5" Type="http://schemas.openxmlformats.org/officeDocument/2006/relationships/image" Target="../media/image81.wmf"/><Relationship Id="rId4" Type="http://schemas.openxmlformats.org/officeDocument/2006/relationships/image" Target="../media/image80.e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90.wmf"/><Relationship Id="rId3" Type="http://schemas.openxmlformats.org/officeDocument/2006/relationships/image" Target="../media/image85.wmf"/><Relationship Id="rId7" Type="http://schemas.openxmlformats.org/officeDocument/2006/relationships/image" Target="../media/image89.wmf"/><Relationship Id="rId2" Type="http://schemas.openxmlformats.org/officeDocument/2006/relationships/image" Target="../media/image84.wmf"/><Relationship Id="rId1" Type="http://schemas.openxmlformats.org/officeDocument/2006/relationships/image" Target="../media/image83.wmf"/><Relationship Id="rId6" Type="http://schemas.openxmlformats.org/officeDocument/2006/relationships/image" Target="../media/image88.wmf"/><Relationship Id="rId5" Type="http://schemas.openxmlformats.org/officeDocument/2006/relationships/image" Target="../media/image87.wmf"/><Relationship Id="rId4" Type="http://schemas.openxmlformats.org/officeDocument/2006/relationships/image" Target="../media/image86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5.wmf"/><Relationship Id="rId2" Type="http://schemas.openxmlformats.org/officeDocument/2006/relationships/image" Target="../media/image94.wmf"/><Relationship Id="rId1" Type="http://schemas.openxmlformats.org/officeDocument/2006/relationships/image" Target="../media/image93.wmf"/><Relationship Id="rId5" Type="http://schemas.openxmlformats.org/officeDocument/2006/relationships/image" Target="../media/image97.wmf"/><Relationship Id="rId4" Type="http://schemas.openxmlformats.org/officeDocument/2006/relationships/image" Target="../media/image96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9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wmf"/><Relationship Id="rId2" Type="http://schemas.openxmlformats.org/officeDocument/2006/relationships/image" Target="../media/image101.emf"/><Relationship Id="rId1" Type="http://schemas.openxmlformats.org/officeDocument/2006/relationships/image" Target="../media/image100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emf"/><Relationship Id="rId2" Type="http://schemas.openxmlformats.org/officeDocument/2006/relationships/image" Target="../media/image104.emf"/><Relationship Id="rId1" Type="http://schemas.openxmlformats.org/officeDocument/2006/relationships/image" Target="../media/image103.wmf"/><Relationship Id="rId4" Type="http://schemas.openxmlformats.org/officeDocument/2006/relationships/image" Target="../media/image106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emf"/><Relationship Id="rId3" Type="http://schemas.openxmlformats.org/officeDocument/2006/relationships/image" Target="../media/image109.emf"/><Relationship Id="rId7" Type="http://schemas.openxmlformats.org/officeDocument/2006/relationships/image" Target="../media/image113.wmf"/><Relationship Id="rId2" Type="http://schemas.openxmlformats.org/officeDocument/2006/relationships/image" Target="../media/image108.wmf"/><Relationship Id="rId1" Type="http://schemas.openxmlformats.org/officeDocument/2006/relationships/image" Target="../media/image107.wmf"/><Relationship Id="rId6" Type="http://schemas.openxmlformats.org/officeDocument/2006/relationships/image" Target="../media/image112.emf"/><Relationship Id="rId11" Type="http://schemas.openxmlformats.org/officeDocument/2006/relationships/image" Target="../media/image117.wmf"/><Relationship Id="rId5" Type="http://schemas.openxmlformats.org/officeDocument/2006/relationships/image" Target="../media/image111.wmf"/><Relationship Id="rId10" Type="http://schemas.openxmlformats.org/officeDocument/2006/relationships/image" Target="../media/image116.wmf"/><Relationship Id="rId4" Type="http://schemas.openxmlformats.org/officeDocument/2006/relationships/image" Target="../media/image110.wmf"/><Relationship Id="rId9" Type="http://schemas.openxmlformats.org/officeDocument/2006/relationships/image" Target="../media/image115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wmf"/><Relationship Id="rId13" Type="http://schemas.openxmlformats.org/officeDocument/2006/relationships/image" Target="../media/image130.emf"/><Relationship Id="rId3" Type="http://schemas.openxmlformats.org/officeDocument/2006/relationships/image" Target="../media/image120.emf"/><Relationship Id="rId7" Type="http://schemas.openxmlformats.org/officeDocument/2006/relationships/image" Target="../media/image124.emf"/><Relationship Id="rId12" Type="http://schemas.openxmlformats.org/officeDocument/2006/relationships/image" Target="../media/image129.wmf"/><Relationship Id="rId2" Type="http://schemas.openxmlformats.org/officeDocument/2006/relationships/image" Target="../media/image119.emf"/><Relationship Id="rId1" Type="http://schemas.openxmlformats.org/officeDocument/2006/relationships/image" Target="../media/image118.wmf"/><Relationship Id="rId6" Type="http://schemas.openxmlformats.org/officeDocument/2006/relationships/image" Target="../media/image123.wmf"/><Relationship Id="rId11" Type="http://schemas.openxmlformats.org/officeDocument/2006/relationships/image" Target="../media/image128.wmf"/><Relationship Id="rId5" Type="http://schemas.openxmlformats.org/officeDocument/2006/relationships/image" Target="../media/image122.wmf"/><Relationship Id="rId10" Type="http://schemas.openxmlformats.org/officeDocument/2006/relationships/image" Target="../media/image127.wmf"/><Relationship Id="rId4" Type="http://schemas.openxmlformats.org/officeDocument/2006/relationships/image" Target="../media/image121.emf"/><Relationship Id="rId9" Type="http://schemas.openxmlformats.org/officeDocument/2006/relationships/image" Target="../media/image126.wmf"/><Relationship Id="rId14" Type="http://schemas.openxmlformats.org/officeDocument/2006/relationships/image" Target="../media/image13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image" Target="../media/image16.wmf"/><Relationship Id="rId6" Type="http://schemas.openxmlformats.org/officeDocument/2006/relationships/image" Target="../media/image21.e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image" Target="../media/image22.emf"/><Relationship Id="rId4" Type="http://schemas.openxmlformats.org/officeDocument/2006/relationships/image" Target="../media/image25.e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.emf"/><Relationship Id="rId13" Type="http://schemas.openxmlformats.org/officeDocument/2006/relationships/image" Target="../media/image39.wmf"/><Relationship Id="rId3" Type="http://schemas.openxmlformats.org/officeDocument/2006/relationships/image" Target="../media/image29.wmf"/><Relationship Id="rId7" Type="http://schemas.openxmlformats.org/officeDocument/2006/relationships/image" Target="../media/image33.emf"/><Relationship Id="rId12" Type="http://schemas.openxmlformats.org/officeDocument/2006/relationships/image" Target="../media/image38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6" Type="http://schemas.openxmlformats.org/officeDocument/2006/relationships/image" Target="../media/image32.emf"/><Relationship Id="rId11" Type="http://schemas.openxmlformats.org/officeDocument/2006/relationships/image" Target="../media/image37.wmf"/><Relationship Id="rId5" Type="http://schemas.openxmlformats.org/officeDocument/2006/relationships/image" Target="../media/image31.emf"/><Relationship Id="rId15" Type="http://schemas.openxmlformats.org/officeDocument/2006/relationships/image" Target="../media/image41.emf"/><Relationship Id="rId10" Type="http://schemas.openxmlformats.org/officeDocument/2006/relationships/image" Target="../media/image36.emf"/><Relationship Id="rId4" Type="http://schemas.openxmlformats.org/officeDocument/2006/relationships/image" Target="../media/image30.emf"/><Relationship Id="rId9" Type="http://schemas.openxmlformats.org/officeDocument/2006/relationships/image" Target="../media/image35.emf"/><Relationship Id="rId14" Type="http://schemas.openxmlformats.org/officeDocument/2006/relationships/image" Target="../media/image40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49.emf"/><Relationship Id="rId13" Type="http://schemas.openxmlformats.org/officeDocument/2006/relationships/image" Target="../media/image54.wmf"/><Relationship Id="rId3" Type="http://schemas.openxmlformats.org/officeDocument/2006/relationships/image" Target="../media/image44.emf"/><Relationship Id="rId7" Type="http://schemas.openxmlformats.org/officeDocument/2006/relationships/image" Target="../media/image48.emf"/><Relationship Id="rId12" Type="http://schemas.openxmlformats.org/officeDocument/2006/relationships/image" Target="../media/image53.wmf"/><Relationship Id="rId2" Type="http://schemas.openxmlformats.org/officeDocument/2006/relationships/image" Target="../media/image43.emf"/><Relationship Id="rId1" Type="http://schemas.openxmlformats.org/officeDocument/2006/relationships/image" Target="../media/image42.wmf"/><Relationship Id="rId6" Type="http://schemas.openxmlformats.org/officeDocument/2006/relationships/image" Target="../media/image47.emf"/><Relationship Id="rId11" Type="http://schemas.openxmlformats.org/officeDocument/2006/relationships/image" Target="../media/image52.emf"/><Relationship Id="rId5" Type="http://schemas.openxmlformats.org/officeDocument/2006/relationships/image" Target="../media/image46.emf"/><Relationship Id="rId15" Type="http://schemas.openxmlformats.org/officeDocument/2006/relationships/image" Target="../media/image56.emf"/><Relationship Id="rId10" Type="http://schemas.openxmlformats.org/officeDocument/2006/relationships/image" Target="../media/image51.emf"/><Relationship Id="rId4" Type="http://schemas.openxmlformats.org/officeDocument/2006/relationships/image" Target="../media/image45.emf"/><Relationship Id="rId9" Type="http://schemas.openxmlformats.org/officeDocument/2006/relationships/image" Target="../media/image50.emf"/><Relationship Id="rId14" Type="http://schemas.openxmlformats.org/officeDocument/2006/relationships/image" Target="../media/image55.e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13" Type="http://schemas.openxmlformats.org/officeDocument/2006/relationships/image" Target="../media/image67.wmf"/><Relationship Id="rId3" Type="http://schemas.openxmlformats.org/officeDocument/2006/relationships/image" Target="../media/image59.wmf"/><Relationship Id="rId7" Type="http://schemas.openxmlformats.org/officeDocument/2006/relationships/image" Target="../media/image27.wmf"/><Relationship Id="rId12" Type="http://schemas.openxmlformats.org/officeDocument/2006/relationships/image" Target="../media/image54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Relationship Id="rId6" Type="http://schemas.openxmlformats.org/officeDocument/2006/relationships/image" Target="../media/image62.wmf"/><Relationship Id="rId11" Type="http://schemas.openxmlformats.org/officeDocument/2006/relationships/image" Target="../media/image66.wmf"/><Relationship Id="rId5" Type="http://schemas.openxmlformats.org/officeDocument/2006/relationships/image" Target="../media/image61.wmf"/><Relationship Id="rId10" Type="http://schemas.openxmlformats.org/officeDocument/2006/relationships/image" Target="../media/image65.emf"/><Relationship Id="rId4" Type="http://schemas.openxmlformats.org/officeDocument/2006/relationships/image" Target="../media/image60.wmf"/><Relationship Id="rId9" Type="http://schemas.openxmlformats.org/officeDocument/2006/relationships/image" Target="../media/image64.wmf"/><Relationship Id="rId14" Type="http://schemas.openxmlformats.org/officeDocument/2006/relationships/image" Target="../media/image68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31676-CC85-4CFE-8C1F-FCF431CA0D27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4C80F6-6352-4E7A-B3AC-FD4D7331E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87183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D228CE-7DB7-4F66-B4A9-A381D52D6BC7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7F69B4-98EC-421D-8C8A-36FA17DC67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526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F69B4-98EC-421D-8C8A-36FA17DC67C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279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Title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9775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973" y="1964267"/>
            <a:ext cx="5714228" cy="2421464"/>
          </a:xfrm>
        </p:spPr>
        <p:txBody>
          <a:bodyPr anchor="b">
            <a:normAutofit/>
          </a:bodyPr>
          <a:lstStyle>
            <a:lvl1pPr algn="r">
              <a:defRPr sz="44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973" y="4385733"/>
            <a:ext cx="5714228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2311" y="5870576"/>
            <a:ext cx="1212173" cy="377825"/>
          </a:xfrm>
        </p:spPr>
        <p:txBody>
          <a:bodyPr/>
          <a:lstStyle/>
          <a:p>
            <a:fld id="{CF163579-295F-4B1A-B48B-2D9337DE7F49}" type="datetime1">
              <a:rPr lang="en-US" altLang="zh-CN" smtClean="0"/>
              <a:t>11/15/2018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973" y="5870576"/>
            <a:ext cx="3932137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0685" y="5870576"/>
            <a:ext cx="417516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84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732865"/>
            <a:ext cx="7772400" cy="566738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4401" y="932112"/>
            <a:ext cx="6858000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/>
            </a:lvl1pPr>
          </a:lstStyle>
          <a:p>
            <a:pPr marL="0" lvl="0" indent="0" algn="ctr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5299603"/>
            <a:ext cx="77724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E9002-4932-4A69-8501-0945643083B0}" type="datetime1">
              <a:rPr lang="en-US" altLang="zh-CN" smtClean="0"/>
              <a:t>11/15/2018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989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609602"/>
            <a:ext cx="7772399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4343400"/>
            <a:ext cx="7772399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67E74-8F2B-43C0-9C5C-695DE144CD5E}" type="datetime1">
              <a:rPr lang="en-US" altLang="zh-CN" smtClean="0"/>
              <a:t>11/15/2018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8556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88671" y="3352800"/>
            <a:ext cx="6876133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266" y="4343400"/>
            <a:ext cx="77724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E1F88-930B-49C5-BCF6-0199A2180B15}" type="datetime1">
              <a:rPr lang="en-US" altLang="zh-CN" smtClean="0"/>
              <a:t>11/15/2018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0386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291648"/>
            <a:ext cx="7772401" cy="1468800"/>
          </a:xfrm>
        </p:spPr>
        <p:txBody>
          <a:bodyPr anchor="b">
            <a:normAutofit/>
          </a:bodyPr>
          <a:lstStyle>
            <a:lvl1pPr algn="l">
              <a:defRPr sz="2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60448"/>
            <a:ext cx="7772402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DEDF2-D406-4754-9E96-0014B4B926E9}" type="datetime1">
              <a:rPr lang="en-US" altLang="zh-CN" smtClean="0"/>
              <a:t>11/15/2018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8651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" y="3886200"/>
            <a:ext cx="7772401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75200"/>
            <a:ext cx="7772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CF142-D60D-44EC-8EDE-CE59D928E63E}" type="datetime1">
              <a:rPr lang="en-US" altLang="zh-CN" smtClean="0"/>
              <a:t>11/15/2018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492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40" y="609602"/>
            <a:ext cx="7772401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64440" y="3505200"/>
            <a:ext cx="777240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439" y="4343400"/>
            <a:ext cx="7772401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49AD0-FCE2-401A-B362-1B0566B54585}" type="datetime1">
              <a:rPr lang="en-US" altLang="zh-CN" smtClean="0"/>
              <a:t>11/15/2018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6393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E23FE-A6F0-4AC3-8922-EC5351E97ED9}" type="datetime1">
              <a:rPr lang="en-US" altLang="zh-CN" smtClean="0"/>
              <a:t>11/15/2018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4310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2978" y="609600"/>
            <a:ext cx="1676621" cy="5181601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990184" cy="51816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47839-B2CD-4D29-9928-4D60FA09DF88}" type="datetime1">
              <a:rPr lang="en-US" altLang="zh-CN" smtClean="0"/>
              <a:t>11/15/2018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450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E5AE9-9C50-4118-9C67-CDAF4E5A55A9}" type="datetime1">
              <a:rPr lang="en-US" altLang="zh-CN" smtClean="0"/>
              <a:t>11/15/2018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493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308581"/>
            <a:ext cx="77724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4777381"/>
            <a:ext cx="777240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569D5-E6A2-4435-9603-D85D40DE1299}" type="datetime1">
              <a:rPr lang="en-US" altLang="zh-CN" smtClean="0"/>
              <a:t>11/15/2018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2142068"/>
            <a:ext cx="3813048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6553" y="2142068"/>
            <a:ext cx="3813048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867F4-64F8-4B64-AEF6-5D8605CA126C}" type="datetime1">
              <a:rPr lang="en-US" altLang="zh-CN" smtClean="0"/>
              <a:t>11/15/2018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273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480" y="2218267"/>
            <a:ext cx="354060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1120" y="2218267"/>
            <a:ext cx="35184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6552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2865C-54DD-4629-8AD9-B09804BE8AD1}" type="datetime1">
              <a:rPr lang="en-US" altLang="zh-CN" smtClean="0"/>
              <a:t>11/15/2018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761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609601"/>
            <a:ext cx="7772400" cy="145626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2967B-643F-415A-9C4B-527B3547971E}" type="datetime1">
              <a:rPr lang="en-US" altLang="zh-CN" smtClean="0"/>
              <a:t>11/15/2018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941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DF1B9-4449-4634-86EC-79C9934A62C9}" type="datetime1">
              <a:rPr lang="en-US" altLang="zh-CN" smtClean="0"/>
              <a:t>11/15/2018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847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718" y="1557868"/>
            <a:ext cx="2862910" cy="1439332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144" y="609601"/>
            <a:ext cx="4627975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718" y="2997200"/>
            <a:ext cx="2862910" cy="184573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E11F9-A9D8-47CD-A5A1-D1E0BC573277}" type="datetime1">
              <a:rPr lang="en-US" altLang="zh-CN" smtClean="0"/>
              <a:t>11/15/2018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672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128" y="1735672"/>
            <a:ext cx="4097204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29200" y="914400"/>
            <a:ext cx="3200400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 dirty="0"/>
            </a:lvl1pPr>
          </a:lstStyle>
          <a:p>
            <a:pPr marL="0" lvl="0" indent="0" algn="ctr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2128" y="3107272"/>
            <a:ext cx="4097204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E691F-0BF2-421C-84E4-5FB38517E6B6}" type="datetime1">
              <a:rPr lang="en-US" altLang="zh-CN" smtClean="0"/>
              <a:t>11/15/2018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215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42068"/>
            <a:ext cx="7772400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23712" y="5870576"/>
            <a:ext cx="1212173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A6C022E-0BBD-44AA-B8CA-2EB64490298A}" type="datetime1">
              <a:rPr lang="en-US" altLang="zh-CN" smtClean="0"/>
              <a:t>11/15/2018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5870576"/>
            <a:ext cx="5990311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12085" y="5870576"/>
            <a:ext cx="417516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302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5.bin"/><Relationship Id="rId18" Type="http://schemas.openxmlformats.org/officeDocument/2006/relationships/image" Target="../media/image34.emf"/><Relationship Id="rId26" Type="http://schemas.openxmlformats.org/officeDocument/2006/relationships/oleObject" Target="../embeddings/oleObject31.bin"/><Relationship Id="rId3" Type="http://schemas.openxmlformats.org/officeDocument/2006/relationships/oleObject" Target="../embeddings/oleObject20.bin"/><Relationship Id="rId21" Type="http://schemas.openxmlformats.org/officeDocument/2006/relationships/oleObject" Target="../embeddings/oleObject29.bin"/><Relationship Id="rId34" Type="http://schemas.openxmlformats.org/officeDocument/2006/relationships/image" Target="../media/image42.png"/><Relationship Id="rId7" Type="http://schemas.openxmlformats.org/officeDocument/2006/relationships/oleObject" Target="../embeddings/oleObject22.bin"/><Relationship Id="rId12" Type="http://schemas.openxmlformats.org/officeDocument/2006/relationships/image" Target="../media/image31.emf"/><Relationship Id="rId17" Type="http://schemas.openxmlformats.org/officeDocument/2006/relationships/oleObject" Target="../embeddings/oleObject27.bin"/><Relationship Id="rId25" Type="http://schemas.openxmlformats.org/officeDocument/2006/relationships/image" Target="../media/image37.wmf"/><Relationship Id="rId33" Type="http://schemas.openxmlformats.org/officeDocument/2006/relationships/image" Target="../media/image41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3.emf"/><Relationship Id="rId20" Type="http://schemas.openxmlformats.org/officeDocument/2006/relationships/image" Target="../media/image35.emf"/><Relationship Id="rId29" Type="http://schemas.openxmlformats.org/officeDocument/2006/relationships/image" Target="../media/image39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28.wmf"/><Relationship Id="rId11" Type="http://schemas.openxmlformats.org/officeDocument/2006/relationships/oleObject" Target="../embeddings/oleObject24.bin"/><Relationship Id="rId24" Type="http://schemas.openxmlformats.org/officeDocument/2006/relationships/oleObject" Target="../embeddings/oleObject30.bin"/><Relationship Id="rId32" Type="http://schemas.openxmlformats.org/officeDocument/2006/relationships/oleObject" Target="../embeddings/oleObject34.bin"/><Relationship Id="rId5" Type="http://schemas.openxmlformats.org/officeDocument/2006/relationships/oleObject" Target="../embeddings/oleObject21.bin"/><Relationship Id="rId15" Type="http://schemas.openxmlformats.org/officeDocument/2006/relationships/oleObject" Target="../embeddings/oleObject26.bin"/><Relationship Id="rId23" Type="http://schemas.openxmlformats.org/officeDocument/2006/relationships/image" Target="../media/image26.jpeg"/><Relationship Id="rId28" Type="http://schemas.openxmlformats.org/officeDocument/2006/relationships/oleObject" Target="../embeddings/oleObject32.bin"/><Relationship Id="rId10" Type="http://schemas.openxmlformats.org/officeDocument/2006/relationships/image" Target="../media/image30.emf"/><Relationship Id="rId19" Type="http://schemas.openxmlformats.org/officeDocument/2006/relationships/oleObject" Target="../embeddings/oleObject28.bin"/><Relationship Id="rId31" Type="http://schemas.openxmlformats.org/officeDocument/2006/relationships/image" Target="../media/image40.wmf"/><Relationship Id="rId4" Type="http://schemas.openxmlformats.org/officeDocument/2006/relationships/image" Target="../media/image27.wmf"/><Relationship Id="rId9" Type="http://schemas.openxmlformats.org/officeDocument/2006/relationships/oleObject" Target="../embeddings/oleObject23.bin"/><Relationship Id="rId14" Type="http://schemas.openxmlformats.org/officeDocument/2006/relationships/image" Target="../media/image32.emf"/><Relationship Id="rId22" Type="http://schemas.openxmlformats.org/officeDocument/2006/relationships/image" Target="../media/image36.emf"/><Relationship Id="rId27" Type="http://schemas.openxmlformats.org/officeDocument/2006/relationships/image" Target="../media/image38.wmf"/><Relationship Id="rId30" Type="http://schemas.openxmlformats.org/officeDocument/2006/relationships/oleObject" Target="../embeddings/oleObject33.bin"/><Relationship Id="rId8" Type="http://schemas.openxmlformats.org/officeDocument/2006/relationships/image" Target="../media/image29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emf"/><Relationship Id="rId13" Type="http://schemas.openxmlformats.org/officeDocument/2006/relationships/oleObject" Target="../embeddings/oleObject40.bin"/><Relationship Id="rId18" Type="http://schemas.openxmlformats.org/officeDocument/2006/relationships/image" Target="../media/image49.emf"/><Relationship Id="rId26" Type="http://schemas.openxmlformats.org/officeDocument/2006/relationships/image" Target="../media/image53.wmf"/><Relationship Id="rId3" Type="http://schemas.openxmlformats.org/officeDocument/2006/relationships/oleObject" Target="../embeddings/oleObject35.bin"/><Relationship Id="rId21" Type="http://schemas.openxmlformats.org/officeDocument/2006/relationships/oleObject" Target="../embeddings/oleObject44.bin"/><Relationship Id="rId7" Type="http://schemas.openxmlformats.org/officeDocument/2006/relationships/oleObject" Target="../embeddings/oleObject37.bin"/><Relationship Id="rId12" Type="http://schemas.openxmlformats.org/officeDocument/2006/relationships/image" Target="../media/image46.emf"/><Relationship Id="rId17" Type="http://schemas.openxmlformats.org/officeDocument/2006/relationships/oleObject" Target="../embeddings/oleObject42.bin"/><Relationship Id="rId25" Type="http://schemas.openxmlformats.org/officeDocument/2006/relationships/oleObject" Target="../embeddings/oleObject4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8.emf"/><Relationship Id="rId20" Type="http://schemas.openxmlformats.org/officeDocument/2006/relationships/image" Target="../media/image50.emf"/><Relationship Id="rId29" Type="http://schemas.openxmlformats.org/officeDocument/2006/relationships/oleObject" Target="../embeddings/oleObject48.bin"/><Relationship Id="rId1" Type="http://schemas.openxmlformats.org/officeDocument/2006/relationships/vmlDrawing" Target="../drawings/vmlDrawing7.vml"/><Relationship Id="rId6" Type="http://schemas.openxmlformats.org/officeDocument/2006/relationships/image" Target="../media/image43.emf"/><Relationship Id="rId11" Type="http://schemas.openxmlformats.org/officeDocument/2006/relationships/oleObject" Target="../embeddings/oleObject39.bin"/><Relationship Id="rId24" Type="http://schemas.openxmlformats.org/officeDocument/2006/relationships/image" Target="../media/image52.emf"/><Relationship Id="rId32" Type="http://schemas.openxmlformats.org/officeDocument/2006/relationships/image" Target="../media/image56.emf"/><Relationship Id="rId5" Type="http://schemas.openxmlformats.org/officeDocument/2006/relationships/oleObject" Target="../embeddings/oleObject36.bin"/><Relationship Id="rId15" Type="http://schemas.openxmlformats.org/officeDocument/2006/relationships/oleObject" Target="../embeddings/oleObject41.bin"/><Relationship Id="rId23" Type="http://schemas.openxmlformats.org/officeDocument/2006/relationships/oleObject" Target="../embeddings/oleObject45.bin"/><Relationship Id="rId28" Type="http://schemas.openxmlformats.org/officeDocument/2006/relationships/image" Target="../media/image54.wmf"/><Relationship Id="rId10" Type="http://schemas.openxmlformats.org/officeDocument/2006/relationships/image" Target="../media/image45.emf"/><Relationship Id="rId19" Type="http://schemas.openxmlformats.org/officeDocument/2006/relationships/oleObject" Target="../embeddings/oleObject43.bin"/><Relationship Id="rId31" Type="http://schemas.openxmlformats.org/officeDocument/2006/relationships/oleObject" Target="../embeddings/oleObject49.bin"/><Relationship Id="rId4" Type="http://schemas.openxmlformats.org/officeDocument/2006/relationships/image" Target="../media/image42.wmf"/><Relationship Id="rId9" Type="http://schemas.openxmlformats.org/officeDocument/2006/relationships/oleObject" Target="../embeddings/oleObject38.bin"/><Relationship Id="rId14" Type="http://schemas.openxmlformats.org/officeDocument/2006/relationships/image" Target="../media/image47.emf"/><Relationship Id="rId22" Type="http://schemas.openxmlformats.org/officeDocument/2006/relationships/image" Target="../media/image51.emf"/><Relationship Id="rId27" Type="http://schemas.openxmlformats.org/officeDocument/2006/relationships/oleObject" Target="../embeddings/oleObject47.bin"/><Relationship Id="rId30" Type="http://schemas.openxmlformats.org/officeDocument/2006/relationships/image" Target="../media/image55.emf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55.bin"/><Relationship Id="rId18" Type="http://schemas.openxmlformats.org/officeDocument/2006/relationships/image" Target="../media/image63.wmf"/><Relationship Id="rId26" Type="http://schemas.openxmlformats.org/officeDocument/2006/relationships/image" Target="../media/image54.wmf"/><Relationship Id="rId3" Type="http://schemas.openxmlformats.org/officeDocument/2006/relationships/oleObject" Target="../embeddings/oleObject50.bin"/><Relationship Id="rId21" Type="http://schemas.openxmlformats.org/officeDocument/2006/relationships/oleObject" Target="../embeddings/oleObject59.bin"/><Relationship Id="rId34" Type="http://schemas.openxmlformats.org/officeDocument/2006/relationships/oleObject" Target="../embeddings/oleObject68.bin"/><Relationship Id="rId7" Type="http://schemas.openxmlformats.org/officeDocument/2006/relationships/oleObject" Target="../embeddings/oleObject52.bin"/><Relationship Id="rId12" Type="http://schemas.openxmlformats.org/officeDocument/2006/relationships/image" Target="../media/image61.wmf"/><Relationship Id="rId17" Type="http://schemas.openxmlformats.org/officeDocument/2006/relationships/oleObject" Target="../embeddings/oleObject57.bin"/><Relationship Id="rId25" Type="http://schemas.openxmlformats.org/officeDocument/2006/relationships/oleObject" Target="../embeddings/oleObject61.bin"/><Relationship Id="rId33" Type="http://schemas.openxmlformats.org/officeDocument/2006/relationships/oleObject" Target="../embeddings/oleObject6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7.wmf"/><Relationship Id="rId20" Type="http://schemas.openxmlformats.org/officeDocument/2006/relationships/image" Target="../media/image64.wmf"/><Relationship Id="rId29" Type="http://schemas.openxmlformats.org/officeDocument/2006/relationships/oleObject" Target="../embeddings/oleObject63.bin"/><Relationship Id="rId1" Type="http://schemas.openxmlformats.org/officeDocument/2006/relationships/vmlDrawing" Target="../drawings/vmlDrawing8.vml"/><Relationship Id="rId6" Type="http://schemas.openxmlformats.org/officeDocument/2006/relationships/image" Target="../media/image58.wmf"/><Relationship Id="rId11" Type="http://schemas.openxmlformats.org/officeDocument/2006/relationships/oleObject" Target="../embeddings/oleObject54.bin"/><Relationship Id="rId24" Type="http://schemas.openxmlformats.org/officeDocument/2006/relationships/image" Target="../media/image66.wmf"/><Relationship Id="rId32" Type="http://schemas.openxmlformats.org/officeDocument/2006/relationships/oleObject" Target="../embeddings/oleObject66.bin"/><Relationship Id="rId5" Type="http://schemas.openxmlformats.org/officeDocument/2006/relationships/oleObject" Target="../embeddings/oleObject51.bin"/><Relationship Id="rId15" Type="http://schemas.openxmlformats.org/officeDocument/2006/relationships/oleObject" Target="../embeddings/oleObject56.bin"/><Relationship Id="rId23" Type="http://schemas.openxmlformats.org/officeDocument/2006/relationships/oleObject" Target="../embeddings/oleObject60.bin"/><Relationship Id="rId28" Type="http://schemas.openxmlformats.org/officeDocument/2006/relationships/image" Target="../media/image67.wmf"/><Relationship Id="rId10" Type="http://schemas.openxmlformats.org/officeDocument/2006/relationships/image" Target="../media/image60.wmf"/><Relationship Id="rId19" Type="http://schemas.openxmlformats.org/officeDocument/2006/relationships/oleObject" Target="../embeddings/oleObject58.bin"/><Relationship Id="rId31" Type="http://schemas.openxmlformats.org/officeDocument/2006/relationships/oleObject" Target="../embeddings/oleObject65.bin"/><Relationship Id="rId4" Type="http://schemas.openxmlformats.org/officeDocument/2006/relationships/image" Target="../media/image57.wmf"/><Relationship Id="rId9" Type="http://schemas.openxmlformats.org/officeDocument/2006/relationships/oleObject" Target="../embeddings/oleObject53.bin"/><Relationship Id="rId14" Type="http://schemas.openxmlformats.org/officeDocument/2006/relationships/image" Target="../media/image62.wmf"/><Relationship Id="rId22" Type="http://schemas.openxmlformats.org/officeDocument/2006/relationships/image" Target="../media/image65.emf"/><Relationship Id="rId27" Type="http://schemas.openxmlformats.org/officeDocument/2006/relationships/oleObject" Target="../embeddings/oleObject62.bin"/><Relationship Id="rId30" Type="http://schemas.openxmlformats.org/officeDocument/2006/relationships/oleObject" Target="../embeddings/oleObject64.bin"/><Relationship Id="rId35" Type="http://schemas.openxmlformats.org/officeDocument/2006/relationships/image" Target="../media/image68.wmf"/><Relationship Id="rId8" Type="http://schemas.openxmlformats.org/officeDocument/2006/relationships/image" Target="../media/image59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3" Type="http://schemas.openxmlformats.org/officeDocument/2006/relationships/video" Target="../media/media1.mp4"/><Relationship Id="rId7" Type="http://schemas.openxmlformats.org/officeDocument/2006/relationships/oleObject" Target="../embeddings/oleObject69.bin"/><Relationship Id="rId2" Type="http://schemas.microsoft.com/office/2007/relationships/media" Target="../media/media1.mp4"/><Relationship Id="rId1" Type="http://schemas.openxmlformats.org/officeDocument/2006/relationships/vmlDrawing" Target="../drawings/vmlDrawing9.vml"/><Relationship Id="rId6" Type="http://schemas.openxmlformats.org/officeDocument/2006/relationships/image" Target="../media/image70.png"/><Relationship Id="rId5" Type="http://schemas.openxmlformats.org/officeDocument/2006/relationships/audio" Target="../media/audio1.wav"/><Relationship Id="rId4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emf"/><Relationship Id="rId3" Type="http://schemas.openxmlformats.org/officeDocument/2006/relationships/oleObject" Target="../embeddings/oleObject70.bin"/><Relationship Id="rId7" Type="http://schemas.openxmlformats.org/officeDocument/2006/relationships/oleObject" Target="../embeddings/oleObject72.bin"/><Relationship Id="rId12" Type="http://schemas.openxmlformats.org/officeDocument/2006/relationships/image" Target="../media/image7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72.emf"/><Relationship Id="rId11" Type="http://schemas.openxmlformats.org/officeDocument/2006/relationships/oleObject" Target="../embeddings/oleObject74.bin"/><Relationship Id="rId5" Type="http://schemas.openxmlformats.org/officeDocument/2006/relationships/oleObject" Target="../embeddings/oleObject71.bin"/><Relationship Id="rId10" Type="http://schemas.openxmlformats.org/officeDocument/2006/relationships/image" Target="../media/image74.wmf"/><Relationship Id="rId4" Type="http://schemas.openxmlformats.org/officeDocument/2006/relationships/image" Target="../media/image71.emf"/><Relationship Id="rId9" Type="http://schemas.openxmlformats.org/officeDocument/2006/relationships/oleObject" Target="../embeddings/oleObject73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6.bin"/><Relationship Id="rId3" Type="http://schemas.openxmlformats.org/officeDocument/2006/relationships/video" Target="../media/media2.mp4"/><Relationship Id="rId7" Type="http://schemas.openxmlformats.org/officeDocument/2006/relationships/image" Target="../media/image27.wmf"/><Relationship Id="rId2" Type="http://schemas.microsoft.com/office/2007/relationships/media" Target="../media/media2.mp4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75.bin"/><Relationship Id="rId5" Type="http://schemas.openxmlformats.org/officeDocument/2006/relationships/image" Target="../media/image76.png"/><Relationship Id="rId10" Type="http://schemas.openxmlformats.org/officeDocument/2006/relationships/image" Target="../media/image83.png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54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0.bin"/><Relationship Id="rId13" Type="http://schemas.openxmlformats.org/officeDocument/2006/relationships/oleObject" Target="../embeddings/oleObject84.bin"/><Relationship Id="rId18" Type="http://schemas.openxmlformats.org/officeDocument/2006/relationships/oleObject" Target="../embeddings/oleObject87.bin"/><Relationship Id="rId3" Type="http://schemas.openxmlformats.org/officeDocument/2006/relationships/oleObject" Target="../embeddings/oleObject77.bin"/><Relationship Id="rId21" Type="http://schemas.openxmlformats.org/officeDocument/2006/relationships/oleObject" Target="../embeddings/oleObject90.bin"/><Relationship Id="rId7" Type="http://schemas.openxmlformats.org/officeDocument/2006/relationships/oleObject" Target="../embeddings/oleObject79.bin"/><Relationship Id="rId12" Type="http://schemas.openxmlformats.org/officeDocument/2006/relationships/oleObject" Target="../embeddings/oleObject83.bin"/><Relationship Id="rId17" Type="http://schemas.openxmlformats.org/officeDocument/2006/relationships/oleObject" Target="../embeddings/oleObject8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1.wmf"/><Relationship Id="rId20" Type="http://schemas.openxmlformats.org/officeDocument/2006/relationships/oleObject" Target="../embeddings/oleObject89.bin"/><Relationship Id="rId1" Type="http://schemas.openxmlformats.org/officeDocument/2006/relationships/vmlDrawing" Target="../drawings/vmlDrawing12.vml"/><Relationship Id="rId6" Type="http://schemas.openxmlformats.org/officeDocument/2006/relationships/image" Target="../media/image78.wmf"/><Relationship Id="rId11" Type="http://schemas.openxmlformats.org/officeDocument/2006/relationships/oleObject" Target="../embeddings/oleObject82.bin"/><Relationship Id="rId5" Type="http://schemas.openxmlformats.org/officeDocument/2006/relationships/oleObject" Target="../embeddings/oleObject78.bin"/><Relationship Id="rId15" Type="http://schemas.openxmlformats.org/officeDocument/2006/relationships/oleObject" Target="../embeddings/oleObject85.bin"/><Relationship Id="rId10" Type="http://schemas.openxmlformats.org/officeDocument/2006/relationships/image" Target="../media/image79.emf"/><Relationship Id="rId19" Type="http://schemas.openxmlformats.org/officeDocument/2006/relationships/oleObject" Target="../embeddings/oleObject88.bin"/><Relationship Id="rId4" Type="http://schemas.openxmlformats.org/officeDocument/2006/relationships/image" Target="../media/image77.wmf"/><Relationship Id="rId9" Type="http://schemas.openxmlformats.org/officeDocument/2006/relationships/oleObject" Target="../embeddings/oleObject81.bin"/><Relationship Id="rId14" Type="http://schemas.openxmlformats.org/officeDocument/2006/relationships/image" Target="../media/image80.emf"/><Relationship Id="rId22" Type="http://schemas.openxmlformats.org/officeDocument/2006/relationships/image" Target="../media/image8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wmf"/><Relationship Id="rId13" Type="http://schemas.openxmlformats.org/officeDocument/2006/relationships/oleObject" Target="../embeddings/oleObject94.bin"/><Relationship Id="rId18" Type="http://schemas.openxmlformats.org/officeDocument/2006/relationships/image" Target="../media/image88.wmf"/><Relationship Id="rId3" Type="http://schemas.openxmlformats.org/officeDocument/2006/relationships/video" Target="../media/media3.mp4"/><Relationship Id="rId21" Type="http://schemas.openxmlformats.org/officeDocument/2006/relationships/oleObject" Target="../embeddings/oleObject98.bin"/><Relationship Id="rId7" Type="http://schemas.openxmlformats.org/officeDocument/2006/relationships/oleObject" Target="../embeddings/oleObject91.bin"/><Relationship Id="rId12" Type="http://schemas.openxmlformats.org/officeDocument/2006/relationships/image" Target="../media/image85.wmf"/><Relationship Id="rId17" Type="http://schemas.openxmlformats.org/officeDocument/2006/relationships/oleObject" Target="../embeddings/oleObject96.bin"/><Relationship Id="rId2" Type="http://schemas.microsoft.com/office/2007/relationships/media" Target="../media/media3.mp4"/><Relationship Id="rId16" Type="http://schemas.openxmlformats.org/officeDocument/2006/relationships/image" Target="../media/image87.wmf"/><Relationship Id="rId20" Type="http://schemas.openxmlformats.org/officeDocument/2006/relationships/image" Target="../media/image89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92.jpeg"/><Relationship Id="rId11" Type="http://schemas.openxmlformats.org/officeDocument/2006/relationships/oleObject" Target="../embeddings/oleObject93.bin"/><Relationship Id="rId5" Type="http://schemas.openxmlformats.org/officeDocument/2006/relationships/image" Target="../media/image91.png"/><Relationship Id="rId15" Type="http://schemas.openxmlformats.org/officeDocument/2006/relationships/oleObject" Target="../embeddings/oleObject95.bin"/><Relationship Id="rId10" Type="http://schemas.openxmlformats.org/officeDocument/2006/relationships/image" Target="../media/image84.wmf"/><Relationship Id="rId19" Type="http://schemas.openxmlformats.org/officeDocument/2006/relationships/oleObject" Target="../embeddings/oleObject97.bin"/><Relationship Id="rId4" Type="http://schemas.openxmlformats.org/officeDocument/2006/relationships/slideLayout" Target="../slideLayouts/slideLayout2.xml"/><Relationship Id="rId9" Type="http://schemas.openxmlformats.org/officeDocument/2006/relationships/oleObject" Target="../embeddings/oleObject92.bin"/><Relationship Id="rId14" Type="http://schemas.openxmlformats.org/officeDocument/2006/relationships/image" Target="../media/image86.wmf"/><Relationship Id="rId22" Type="http://schemas.openxmlformats.org/officeDocument/2006/relationships/image" Target="../media/image90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wmf"/><Relationship Id="rId13" Type="http://schemas.openxmlformats.org/officeDocument/2006/relationships/image" Target="../media/image98.png"/><Relationship Id="rId3" Type="http://schemas.openxmlformats.org/officeDocument/2006/relationships/oleObject" Target="../embeddings/oleObject99.bin"/><Relationship Id="rId7" Type="http://schemas.openxmlformats.org/officeDocument/2006/relationships/oleObject" Target="../embeddings/oleObject101.bin"/><Relationship Id="rId12" Type="http://schemas.openxmlformats.org/officeDocument/2006/relationships/image" Target="../media/image9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94.wmf"/><Relationship Id="rId11" Type="http://schemas.openxmlformats.org/officeDocument/2006/relationships/oleObject" Target="../embeddings/oleObject103.bin"/><Relationship Id="rId5" Type="http://schemas.openxmlformats.org/officeDocument/2006/relationships/oleObject" Target="../embeddings/oleObject100.bin"/><Relationship Id="rId10" Type="http://schemas.openxmlformats.org/officeDocument/2006/relationships/image" Target="../media/image96.emf"/><Relationship Id="rId4" Type="http://schemas.openxmlformats.org/officeDocument/2006/relationships/image" Target="../media/image93.wmf"/><Relationship Id="rId9" Type="http://schemas.openxmlformats.org/officeDocument/2006/relationships/oleObject" Target="../embeddings/oleObject102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99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wmf"/><Relationship Id="rId3" Type="http://schemas.openxmlformats.org/officeDocument/2006/relationships/oleObject" Target="../embeddings/oleObject105.bin"/><Relationship Id="rId7" Type="http://schemas.openxmlformats.org/officeDocument/2006/relationships/oleObject" Target="../embeddings/oleObject10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01.emf"/><Relationship Id="rId5" Type="http://schemas.openxmlformats.org/officeDocument/2006/relationships/oleObject" Target="../embeddings/oleObject106.bin"/><Relationship Id="rId4" Type="http://schemas.openxmlformats.org/officeDocument/2006/relationships/image" Target="../media/image100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emf"/><Relationship Id="rId3" Type="http://schemas.openxmlformats.org/officeDocument/2006/relationships/oleObject" Target="../embeddings/oleObject108.bin"/><Relationship Id="rId7" Type="http://schemas.openxmlformats.org/officeDocument/2006/relationships/oleObject" Target="../embeddings/oleObject1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04.emf"/><Relationship Id="rId5" Type="http://schemas.openxmlformats.org/officeDocument/2006/relationships/oleObject" Target="../embeddings/oleObject109.bin"/><Relationship Id="rId10" Type="http://schemas.openxmlformats.org/officeDocument/2006/relationships/image" Target="../media/image106.wmf"/><Relationship Id="rId4" Type="http://schemas.openxmlformats.org/officeDocument/2006/relationships/image" Target="../media/image103.wmf"/><Relationship Id="rId9" Type="http://schemas.openxmlformats.org/officeDocument/2006/relationships/oleObject" Target="../embeddings/oleObject111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emf"/><Relationship Id="rId13" Type="http://schemas.openxmlformats.org/officeDocument/2006/relationships/oleObject" Target="../embeddings/oleObject117.bin"/><Relationship Id="rId18" Type="http://schemas.openxmlformats.org/officeDocument/2006/relationships/image" Target="../media/image114.emf"/><Relationship Id="rId3" Type="http://schemas.openxmlformats.org/officeDocument/2006/relationships/oleObject" Target="../embeddings/oleObject112.bin"/><Relationship Id="rId21" Type="http://schemas.openxmlformats.org/officeDocument/2006/relationships/oleObject" Target="../embeddings/oleObject121.bin"/><Relationship Id="rId7" Type="http://schemas.openxmlformats.org/officeDocument/2006/relationships/oleObject" Target="../embeddings/oleObject114.bin"/><Relationship Id="rId12" Type="http://schemas.openxmlformats.org/officeDocument/2006/relationships/image" Target="../media/image111.wmf"/><Relationship Id="rId17" Type="http://schemas.openxmlformats.org/officeDocument/2006/relationships/oleObject" Target="../embeddings/oleObject11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13.wmf"/><Relationship Id="rId20" Type="http://schemas.openxmlformats.org/officeDocument/2006/relationships/image" Target="../media/image115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08.wmf"/><Relationship Id="rId11" Type="http://schemas.openxmlformats.org/officeDocument/2006/relationships/oleObject" Target="../embeddings/oleObject116.bin"/><Relationship Id="rId24" Type="http://schemas.openxmlformats.org/officeDocument/2006/relationships/image" Target="../media/image117.wmf"/><Relationship Id="rId5" Type="http://schemas.openxmlformats.org/officeDocument/2006/relationships/oleObject" Target="../embeddings/oleObject113.bin"/><Relationship Id="rId15" Type="http://schemas.openxmlformats.org/officeDocument/2006/relationships/oleObject" Target="../embeddings/oleObject118.bin"/><Relationship Id="rId23" Type="http://schemas.openxmlformats.org/officeDocument/2006/relationships/oleObject" Target="../embeddings/oleObject122.bin"/><Relationship Id="rId10" Type="http://schemas.openxmlformats.org/officeDocument/2006/relationships/image" Target="../media/image110.wmf"/><Relationship Id="rId19" Type="http://schemas.openxmlformats.org/officeDocument/2006/relationships/oleObject" Target="../embeddings/oleObject120.bin"/><Relationship Id="rId4" Type="http://schemas.openxmlformats.org/officeDocument/2006/relationships/image" Target="../media/image107.wmf"/><Relationship Id="rId9" Type="http://schemas.openxmlformats.org/officeDocument/2006/relationships/oleObject" Target="../embeddings/oleObject115.bin"/><Relationship Id="rId14" Type="http://schemas.openxmlformats.org/officeDocument/2006/relationships/image" Target="../media/image112.emf"/><Relationship Id="rId22" Type="http://schemas.openxmlformats.org/officeDocument/2006/relationships/image" Target="../media/image116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emf"/><Relationship Id="rId13" Type="http://schemas.openxmlformats.org/officeDocument/2006/relationships/oleObject" Target="../embeddings/oleObject128.bin"/><Relationship Id="rId18" Type="http://schemas.openxmlformats.org/officeDocument/2006/relationships/image" Target="../media/image125.wmf"/><Relationship Id="rId26" Type="http://schemas.openxmlformats.org/officeDocument/2006/relationships/image" Target="../media/image129.wmf"/><Relationship Id="rId3" Type="http://schemas.openxmlformats.org/officeDocument/2006/relationships/oleObject" Target="../embeddings/oleObject123.bin"/><Relationship Id="rId21" Type="http://schemas.openxmlformats.org/officeDocument/2006/relationships/oleObject" Target="../embeddings/oleObject132.bin"/><Relationship Id="rId7" Type="http://schemas.openxmlformats.org/officeDocument/2006/relationships/oleObject" Target="../embeddings/oleObject125.bin"/><Relationship Id="rId12" Type="http://schemas.openxmlformats.org/officeDocument/2006/relationships/image" Target="../media/image122.wmf"/><Relationship Id="rId17" Type="http://schemas.openxmlformats.org/officeDocument/2006/relationships/oleObject" Target="../embeddings/oleObject130.bin"/><Relationship Id="rId25" Type="http://schemas.openxmlformats.org/officeDocument/2006/relationships/oleObject" Target="../embeddings/oleObject13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4.emf"/><Relationship Id="rId20" Type="http://schemas.openxmlformats.org/officeDocument/2006/relationships/image" Target="../media/image126.wmf"/><Relationship Id="rId29" Type="http://schemas.openxmlformats.org/officeDocument/2006/relationships/oleObject" Target="../embeddings/oleObject136.bin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19.emf"/><Relationship Id="rId11" Type="http://schemas.openxmlformats.org/officeDocument/2006/relationships/oleObject" Target="../embeddings/oleObject127.bin"/><Relationship Id="rId24" Type="http://schemas.openxmlformats.org/officeDocument/2006/relationships/image" Target="../media/image128.wmf"/><Relationship Id="rId5" Type="http://schemas.openxmlformats.org/officeDocument/2006/relationships/oleObject" Target="../embeddings/oleObject124.bin"/><Relationship Id="rId15" Type="http://schemas.openxmlformats.org/officeDocument/2006/relationships/oleObject" Target="../embeddings/oleObject129.bin"/><Relationship Id="rId23" Type="http://schemas.openxmlformats.org/officeDocument/2006/relationships/oleObject" Target="../embeddings/oleObject133.bin"/><Relationship Id="rId28" Type="http://schemas.openxmlformats.org/officeDocument/2006/relationships/image" Target="../media/image130.emf"/><Relationship Id="rId10" Type="http://schemas.openxmlformats.org/officeDocument/2006/relationships/image" Target="../media/image121.emf"/><Relationship Id="rId19" Type="http://schemas.openxmlformats.org/officeDocument/2006/relationships/oleObject" Target="../embeddings/oleObject131.bin"/><Relationship Id="rId4" Type="http://schemas.openxmlformats.org/officeDocument/2006/relationships/image" Target="../media/image118.wmf"/><Relationship Id="rId9" Type="http://schemas.openxmlformats.org/officeDocument/2006/relationships/oleObject" Target="../embeddings/oleObject126.bin"/><Relationship Id="rId14" Type="http://schemas.openxmlformats.org/officeDocument/2006/relationships/image" Target="../media/image123.wmf"/><Relationship Id="rId22" Type="http://schemas.openxmlformats.org/officeDocument/2006/relationships/image" Target="../media/image127.wmf"/><Relationship Id="rId27" Type="http://schemas.openxmlformats.org/officeDocument/2006/relationships/oleObject" Target="../embeddings/oleObject135.bin"/><Relationship Id="rId30" Type="http://schemas.openxmlformats.org/officeDocument/2006/relationships/image" Target="../media/image131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0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3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13" Type="http://schemas.openxmlformats.org/officeDocument/2006/relationships/oleObject" Target="../embeddings/oleObject15.bin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2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7.e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19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13.bin"/><Relationship Id="rId14" Type="http://schemas.openxmlformats.org/officeDocument/2006/relationships/image" Target="../media/image21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image" Target="../media/image26.jpeg"/><Relationship Id="rId7" Type="http://schemas.openxmlformats.org/officeDocument/2006/relationships/image" Target="../media/image23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7.bin"/><Relationship Id="rId11" Type="http://schemas.openxmlformats.org/officeDocument/2006/relationships/image" Target="../media/image25.emf"/><Relationship Id="rId5" Type="http://schemas.openxmlformats.org/officeDocument/2006/relationships/image" Target="../media/image22.emf"/><Relationship Id="rId10" Type="http://schemas.openxmlformats.org/officeDocument/2006/relationships/oleObject" Target="../embeddings/oleObject19.bin"/><Relationship Id="rId4" Type="http://schemas.openxmlformats.org/officeDocument/2006/relationships/oleObject" Target="../embeddings/oleObject16.bin"/><Relationship Id="rId9" Type="http://schemas.openxmlformats.org/officeDocument/2006/relationships/image" Target="../media/image2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743973" y="1453904"/>
            <a:ext cx="5714228" cy="2421464"/>
          </a:xfrm>
        </p:spPr>
        <p:txBody>
          <a:bodyPr>
            <a:normAutofit/>
          </a:bodyPr>
          <a:lstStyle/>
          <a:p>
            <a:r>
              <a:rPr lang="zh-CN" altLang="en-US" sz="6000" b="1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理论力学 </a:t>
            </a:r>
            <a:endParaRPr lang="zh-CN" altLang="en-US" sz="6000" b="1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zh-CN" altLang="en-US" sz="2400" dirty="0" smtClean="0"/>
              <a:t>吴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佰  建</a:t>
            </a:r>
            <a:endParaRPr lang="en-US" altLang="zh-CN" sz="2400" dirty="0" smtClean="0"/>
          </a:p>
          <a:p>
            <a:r>
              <a:rPr lang="en-US" altLang="zh-CN" sz="2400" dirty="0" smtClean="0"/>
              <a:t>Email: </a:t>
            </a:r>
            <a:r>
              <a:rPr lang="en-US" altLang="zh-CN" sz="2400" cap="none" dirty="0" smtClean="0"/>
              <a:t>BAWU@SEU.EDU.CN</a:t>
            </a:r>
          </a:p>
        </p:txBody>
      </p:sp>
    </p:spTree>
    <p:extLst>
      <p:ext uri="{BB962C8B-B14F-4D97-AF65-F5344CB8AC3E}">
        <p14:creationId xmlns:p14="http://schemas.microsoft.com/office/powerpoint/2010/main" val="2266477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2"/>
          <p:cNvSpPr txBox="1">
            <a:spLocks noChangeArrowheads="1"/>
          </p:cNvSpPr>
          <p:nvPr/>
        </p:nvSpPr>
        <p:spPr bwMode="auto">
          <a:xfrm>
            <a:off x="318988" y="275580"/>
            <a:ext cx="8367811" cy="523220"/>
          </a:xfrm>
          <a:prstGeom prst="rect">
            <a:avLst/>
          </a:prstGeom>
          <a:noFill/>
          <a:ln w="12700" cap="sq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b="1" dirty="0" smtClean="0">
                <a:solidFill>
                  <a:srgbClr val="333399"/>
                </a:solidFill>
                <a:sym typeface="Marlett" pitchFamily="2" charset="2"/>
              </a:rPr>
              <a:t>点的平面运动：</a:t>
            </a:r>
            <a:r>
              <a:rPr lang="zh-CN" altLang="en-US" sz="2800" b="1" dirty="0" smtClean="0">
                <a:solidFill>
                  <a:srgbClr val="FF0000"/>
                </a:solidFill>
                <a:sym typeface="Marlett" pitchFamily="2" charset="2"/>
              </a:rPr>
              <a:t>速度</a:t>
            </a:r>
            <a:r>
              <a:rPr lang="zh-CN" altLang="en-US" sz="2800" b="1" dirty="0">
                <a:solidFill>
                  <a:srgbClr val="333399"/>
                </a:solidFill>
                <a:sym typeface="Marlett" pitchFamily="2" charset="2"/>
              </a:rPr>
              <a:t>、</a:t>
            </a:r>
            <a:r>
              <a:rPr lang="zh-CN" altLang="en-US" sz="2800" b="1" dirty="0" smtClean="0">
                <a:solidFill>
                  <a:srgbClr val="FF0000"/>
                </a:solidFill>
                <a:sym typeface="Marlett" pitchFamily="2" charset="2"/>
              </a:rPr>
              <a:t>加速度在自然轴下的表示</a:t>
            </a:r>
            <a:endParaRPr lang="zh-CN" altLang="en-US" sz="2800" b="1" dirty="0">
              <a:solidFill>
                <a:srgbClr val="333399"/>
              </a:solidFill>
              <a:sym typeface="Marlett" pitchFamily="2" charset="2"/>
            </a:endParaRPr>
          </a:p>
        </p:txBody>
      </p:sp>
      <p:graphicFrame>
        <p:nvGraphicFramePr>
          <p:cNvPr id="75780" name="Object 4"/>
          <p:cNvGraphicFramePr>
            <a:graphicFrameLocks noChangeAspect="1"/>
          </p:cNvGraphicFramePr>
          <p:nvPr>
            <p:extLst/>
          </p:nvPr>
        </p:nvGraphicFramePr>
        <p:xfrm>
          <a:off x="3276600" y="1916113"/>
          <a:ext cx="1939925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7" name="Equation" r:id="rId3" imgW="977760" imgH="393480" progId="Equation.DSMT4">
                  <p:embed/>
                </p:oleObj>
              </mc:Choice>
              <mc:Fallback>
                <p:oleObj name="Equation" r:id="rId3" imgW="9777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916113"/>
                        <a:ext cx="1939925" cy="78105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1" name="Object 5"/>
          <p:cNvGraphicFramePr>
            <a:graphicFrameLocks noChangeAspect="1"/>
          </p:cNvGraphicFramePr>
          <p:nvPr>
            <p:extLst/>
          </p:nvPr>
        </p:nvGraphicFramePr>
        <p:xfrm>
          <a:off x="395288" y="1916113"/>
          <a:ext cx="2408237" cy="72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8" name="Equation" r:id="rId5" imgW="1307880" imgH="393480" progId="Equation.DSMT4">
                  <p:embed/>
                </p:oleObj>
              </mc:Choice>
              <mc:Fallback>
                <p:oleObj name="Equation" r:id="rId5" imgW="13078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1916113"/>
                        <a:ext cx="2408237" cy="725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82" name="Text Box 6"/>
          <p:cNvSpPr txBox="1">
            <a:spLocks noChangeArrowheads="1"/>
          </p:cNvSpPr>
          <p:nvPr/>
        </p:nvSpPr>
        <p:spPr bwMode="auto">
          <a:xfrm>
            <a:off x="284765" y="1098079"/>
            <a:ext cx="121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333399"/>
                </a:solidFill>
                <a:sym typeface="Marlett" pitchFamily="2" charset="2"/>
              </a:rPr>
              <a:t>速度</a:t>
            </a:r>
          </a:p>
        </p:txBody>
      </p:sp>
      <p:sp>
        <p:nvSpPr>
          <p:cNvPr id="75784" name="Text Box 8"/>
          <p:cNvSpPr txBox="1">
            <a:spLocks noChangeArrowheads="1"/>
          </p:cNvSpPr>
          <p:nvPr/>
        </p:nvSpPr>
        <p:spPr bwMode="auto">
          <a:xfrm>
            <a:off x="179388" y="3141663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333399"/>
                </a:solidFill>
                <a:sym typeface="Marlett" pitchFamily="2" charset="2"/>
              </a:rPr>
              <a:t>加速度</a:t>
            </a:r>
          </a:p>
        </p:txBody>
      </p:sp>
      <p:graphicFrame>
        <p:nvGraphicFramePr>
          <p:cNvPr id="75785" name="Object 9"/>
          <p:cNvGraphicFramePr>
            <a:graphicFrameLocks noChangeAspect="1"/>
          </p:cNvGraphicFramePr>
          <p:nvPr>
            <p:extLst/>
          </p:nvPr>
        </p:nvGraphicFramePr>
        <p:xfrm>
          <a:off x="1560513" y="3500438"/>
          <a:ext cx="938212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9" name="Equation" r:id="rId7" imgW="482400" imgH="393480" progId="Equation.DSMT4">
                  <p:embed/>
                </p:oleObj>
              </mc:Choice>
              <mc:Fallback>
                <p:oleObj name="Equation" r:id="rId7" imgW="4824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0513" y="3500438"/>
                        <a:ext cx="938212" cy="76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900113" y="4516438"/>
            <a:ext cx="2951162" cy="842962"/>
            <a:chOff x="864" y="2736"/>
            <a:chExt cx="1859" cy="531"/>
          </a:xfrm>
        </p:grpSpPr>
        <p:sp>
          <p:nvSpPr>
            <p:cNvPr id="9247" name="Text Box 12"/>
            <p:cNvSpPr txBox="1">
              <a:spLocks noChangeArrowheads="1"/>
            </p:cNvSpPr>
            <p:nvPr/>
          </p:nvSpPr>
          <p:spPr bwMode="auto">
            <a:xfrm>
              <a:off x="864" y="2736"/>
              <a:ext cx="8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/>
                <a:t>其中</a:t>
              </a:r>
            </a:p>
          </p:txBody>
        </p:sp>
        <p:graphicFrame>
          <p:nvGraphicFramePr>
            <p:cNvPr id="9232" name="Object 13"/>
            <p:cNvGraphicFramePr>
              <a:graphicFrameLocks noChangeAspect="1"/>
            </p:cNvGraphicFramePr>
            <p:nvPr/>
          </p:nvGraphicFramePr>
          <p:xfrm>
            <a:off x="1769" y="2832"/>
            <a:ext cx="954" cy="4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50" name="Equation" r:id="rId9" imgW="863280" imgH="393480" progId="Equation.DSMT4">
                    <p:embed/>
                  </p:oleObj>
                </mc:Choice>
                <mc:Fallback>
                  <p:oleObj name="Equation" r:id="rId9" imgW="863280" imgH="393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69" y="2832"/>
                          <a:ext cx="954" cy="4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5791" name="Object 15"/>
          <p:cNvGraphicFramePr>
            <a:graphicFrameLocks noChangeAspect="1"/>
          </p:cNvGraphicFramePr>
          <p:nvPr/>
        </p:nvGraphicFramePr>
        <p:xfrm>
          <a:off x="2398713" y="5659438"/>
          <a:ext cx="1422400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1" name="Equation" r:id="rId11" imgW="723600" imgH="177480" progId="Equation.DSMT4">
                  <p:embed/>
                </p:oleObj>
              </mc:Choice>
              <mc:Fallback>
                <p:oleObj name="Equation" r:id="rId11" imgW="72360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8713" y="5659438"/>
                        <a:ext cx="1422400" cy="350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92" name="Object 16"/>
          <p:cNvGraphicFramePr>
            <a:graphicFrameLocks noChangeAspect="1"/>
          </p:cNvGraphicFramePr>
          <p:nvPr/>
        </p:nvGraphicFramePr>
        <p:xfrm>
          <a:off x="2119313" y="6192838"/>
          <a:ext cx="2057400" cy="665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2" name="Equation" r:id="rId13" imgW="1218960" imgH="393480" progId="Equation.3">
                  <p:embed/>
                </p:oleObj>
              </mc:Choice>
              <mc:Fallback>
                <p:oleObj name="Equation" r:id="rId13" imgW="12189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9313" y="6192838"/>
                        <a:ext cx="2057400" cy="665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6019800" y="3990975"/>
            <a:ext cx="2373313" cy="2867025"/>
            <a:chOff x="4025" y="960"/>
            <a:chExt cx="1495" cy="1806"/>
          </a:xfrm>
        </p:grpSpPr>
        <p:sp>
          <p:nvSpPr>
            <p:cNvPr id="9241" name="Arc 18"/>
            <p:cNvSpPr>
              <a:spLocks/>
            </p:cNvSpPr>
            <p:nvPr/>
          </p:nvSpPr>
          <p:spPr bwMode="auto">
            <a:xfrm rot="11708078" flipH="1">
              <a:off x="4025" y="1010"/>
              <a:ext cx="1248" cy="1756"/>
            </a:xfrm>
            <a:custGeom>
              <a:avLst/>
              <a:gdLst>
                <a:gd name="T0" fmla="*/ 0 w 21597"/>
                <a:gd name="T1" fmla="*/ 0 h 21600"/>
                <a:gd name="T2" fmla="*/ 72 w 21597"/>
                <a:gd name="T3" fmla="*/ 140 h 21600"/>
                <a:gd name="T4" fmla="*/ 0 w 21597"/>
                <a:gd name="T5" fmla="*/ 143 h 21600"/>
                <a:gd name="T6" fmla="*/ 0 60000 65536"/>
                <a:gd name="T7" fmla="*/ 0 60000 65536"/>
                <a:gd name="T8" fmla="*/ 0 60000 65536"/>
                <a:gd name="T9" fmla="*/ 0 w 21597"/>
                <a:gd name="T10" fmla="*/ 0 h 21600"/>
                <a:gd name="T11" fmla="*/ 21597 w 21597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597" h="21600" fill="none" extrusionOk="0">
                  <a:moveTo>
                    <a:pt x="-1" y="0"/>
                  </a:moveTo>
                  <a:cubicBezTo>
                    <a:pt x="11782" y="0"/>
                    <a:pt x="21391" y="9442"/>
                    <a:pt x="21596" y="21223"/>
                  </a:cubicBezTo>
                </a:path>
                <a:path w="21597" h="21600" stroke="0" extrusionOk="0">
                  <a:moveTo>
                    <a:pt x="-1" y="0"/>
                  </a:moveTo>
                  <a:cubicBezTo>
                    <a:pt x="11782" y="0"/>
                    <a:pt x="21391" y="9442"/>
                    <a:pt x="21596" y="21223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42" name="Line 19"/>
            <p:cNvSpPr>
              <a:spLocks noChangeShapeType="1"/>
            </p:cNvSpPr>
            <p:nvPr/>
          </p:nvSpPr>
          <p:spPr bwMode="auto">
            <a:xfrm rot="653600" flipV="1">
              <a:off x="4575" y="2136"/>
              <a:ext cx="576" cy="432"/>
            </a:xfrm>
            <a:prstGeom prst="line">
              <a:avLst/>
            </a:prstGeom>
            <a:noFill/>
            <a:ln w="28575" cap="sq">
              <a:solidFill>
                <a:schemeClr val="tx2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43" name="Line 20"/>
            <p:cNvSpPr>
              <a:spLocks noChangeShapeType="1"/>
            </p:cNvSpPr>
            <p:nvPr/>
          </p:nvSpPr>
          <p:spPr bwMode="auto">
            <a:xfrm rot="668242" flipV="1">
              <a:off x="4586" y="1828"/>
              <a:ext cx="165" cy="724"/>
            </a:xfrm>
            <a:prstGeom prst="line">
              <a:avLst/>
            </a:prstGeom>
            <a:noFill/>
            <a:ln w="28575" cap="sq">
              <a:solidFill>
                <a:schemeClr val="tx2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44" name="Line 21"/>
            <p:cNvSpPr>
              <a:spLocks noChangeShapeType="1"/>
            </p:cNvSpPr>
            <p:nvPr/>
          </p:nvSpPr>
          <p:spPr bwMode="auto">
            <a:xfrm rot="668242" flipV="1">
              <a:off x="5376" y="960"/>
              <a:ext cx="144" cy="720"/>
            </a:xfrm>
            <a:prstGeom prst="line">
              <a:avLst/>
            </a:prstGeom>
            <a:noFill/>
            <a:ln w="28575" cap="sq">
              <a:solidFill>
                <a:schemeClr val="tx2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45" name="Line 22"/>
            <p:cNvSpPr>
              <a:spLocks noChangeShapeType="1"/>
            </p:cNvSpPr>
            <p:nvPr/>
          </p:nvSpPr>
          <p:spPr bwMode="auto">
            <a:xfrm flipH="1" flipV="1">
              <a:off x="4800" y="1824"/>
              <a:ext cx="384" cy="384"/>
            </a:xfrm>
            <a:prstGeom prst="line">
              <a:avLst/>
            </a:prstGeom>
            <a:noFill/>
            <a:ln w="28575" cap="sq">
              <a:solidFill>
                <a:schemeClr val="tx2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9228" name="Object 23"/>
            <p:cNvGraphicFramePr>
              <a:graphicFrameLocks noChangeAspect="1"/>
            </p:cNvGraphicFramePr>
            <p:nvPr/>
          </p:nvGraphicFramePr>
          <p:xfrm>
            <a:off x="4944" y="2352"/>
            <a:ext cx="175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53" name="Equation" r:id="rId15" imgW="126720" imgH="139680" progId="Equation.3">
                    <p:embed/>
                  </p:oleObj>
                </mc:Choice>
                <mc:Fallback>
                  <p:oleObj name="Equation" r:id="rId15" imgW="12672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4" y="2352"/>
                          <a:ext cx="175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29" name="Object 24"/>
            <p:cNvGraphicFramePr>
              <a:graphicFrameLocks noChangeAspect="1"/>
            </p:cNvGraphicFramePr>
            <p:nvPr/>
          </p:nvGraphicFramePr>
          <p:xfrm>
            <a:off x="4512" y="1920"/>
            <a:ext cx="20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54" name="Equation" r:id="rId17" imgW="152280" imgH="177480" progId="Equation.3">
                    <p:embed/>
                  </p:oleObj>
                </mc:Choice>
                <mc:Fallback>
                  <p:oleObj name="Equation" r:id="rId17" imgW="15228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2" y="1920"/>
                          <a:ext cx="206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30" name="Object 25"/>
            <p:cNvGraphicFramePr>
              <a:graphicFrameLocks noChangeAspect="1"/>
            </p:cNvGraphicFramePr>
            <p:nvPr/>
          </p:nvGraphicFramePr>
          <p:xfrm>
            <a:off x="4896" y="1728"/>
            <a:ext cx="288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55" name="Equation" r:id="rId19" imgW="228600" imgH="177480" progId="Equation.3">
                    <p:embed/>
                  </p:oleObj>
                </mc:Choice>
                <mc:Fallback>
                  <p:oleObj name="Equation" r:id="rId19" imgW="22860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96" y="1728"/>
                          <a:ext cx="288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46" name="Arc 26"/>
            <p:cNvSpPr>
              <a:spLocks/>
            </p:cNvSpPr>
            <p:nvPr/>
          </p:nvSpPr>
          <p:spPr bwMode="auto">
            <a:xfrm>
              <a:off x="4608" y="2208"/>
              <a:ext cx="192" cy="193"/>
            </a:xfrm>
            <a:custGeom>
              <a:avLst/>
              <a:gdLst>
                <a:gd name="T0" fmla="*/ 1 w 21600"/>
                <a:gd name="T1" fmla="*/ 0 h 20470"/>
                <a:gd name="T2" fmla="*/ 2 w 21600"/>
                <a:gd name="T3" fmla="*/ 2 h 20470"/>
                <a:gd name="T4" fmla="*/ 0 w 21600"/>
                <a:gd name="T5" fmla="*/ 2 h 2047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0470"/>
                <a:gd name="T11" fmla="*/ 21600 w 21600"/>
                <a:gd name="T12" fmla="*/ 20470 h 2047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0470" fill="none" extrusionOk="0">
                  <a:moveTo>
                    <a:pt x="6894" y="0"/>
                  </a:moveTo>
                  <a:cubicBezTo>
                    <a:pt x="15682" y="2959"/>
                    <a:pt x="21600" y="11197"/>
                    <a:pt x="21600" y="20470"/>
                  </a:cubicBezTo>
                </a:path>
                <a:path w="21600" h="20470" stroke="0" extrusionOk="0">
                  <a:moveTo>
                    <a:pt x="6894" y="0"/>
                  </a:moveTo>
                  <a:cubicBezTo>
                    <a:pt x="15682" y="2959"/>
                    <a:pt x="21600" y="11197"/>
                    <a:pt x="21600" y="20470"/>
                  </a:cubicBezTo>
                  <a:lnTo>
                    <a:pt x="0" y="20470"/>
                  </a:lnTo>
                  <a:close/>
                </a:path>
              </a:pathLst>
            </a:custGeom>
            <a:noFill/>
            <a:ln w="12700" cap="sq">
              <a:solidFill>
                <a:schemeClr val="tx2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9231" name="Object 27"/>
            <p:cNvGraphicFramePr>
              <a:graphicFrameLocks noChangeAspect="1"/>
            </p:cNvGraphicFramePr>
            <p:nvPr/>
          </p:nvGraphicFramePr>
          <p:xfrm>
            <a:off x="4752" y="2112"/>
            <a:ext cx="224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56" name="Equation" r:id="rId21" imgW="253800" imgH="203040" progId="Equation.3">
                    <p:embed/>
                  </p:oleObj>
                </mc:Choice>
                <mc:Fallback>
                  <p:oleObj name="Equation" r:id="rId21" imgW="25380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2" y="2112"/>
                          <a:ext cx="224" cy="1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75804" name="Picture 28" descr="2-10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5869" y="897771"/>
            <a:ext cx="26035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5805" name="Object 29"/>
          <p:cNvGraphicFramePr>
            <a:graphicFrameLocks noChangeAspect="1"/>
          </p:cNvGraphicFramePr>
          <p:nvPr>
            <p:extLst/>
          </p:nvPr>
        </p:nvGraphicFramePr>
        <p:xfrm>
          <a:off x="1920875" y="908050"/>
          <a:ext cx="957263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7" name="Equation" r:id="rId24" imgW="482400" imgH="393480" progId="Equation.DSMT4">
                  <p:embed/>
                </p:oleObj>
              </mc:Choice>
              <mc:Fallback>
                <p:oleObj name="Equation" r:id="rId24" imgW="4824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0875" y="908050"/>
                        <a:ext cx="957263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806" name="Object 30"/>
          <p:cNvGraphicFramePr>
            <a:graphicFrameLocks noChangeAspect="1"/>
          </p:cNvGraphicFramePr>
          <p:nvPr>
            <p:extLst/>
          </p:nvPr>
        </p:nvGraphicFramePr>
        <p:xfrm>
          <a:off x="2627313" y="3500438"/>
          <a:ext cx="1555750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8" name="Equation" r:id="rId26" imgW="799920" imgH="393480" progId="Equation.DSMT4">
                  <p:embed/>
                </p:oleObj>
              </mc:Choice>
              <mc:Fallback>
                <p:oleObj name="Equation" r:id="rId26" imgW="79992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3500438"/>
                        <a:ext cx="1555750" cy="76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807" name="Object 31"/>
          <p:cNvGraphicFramePr>
            <a:graphicFrameLocks noChangeAspect="1"/>
          </p:cNvGraphicFramePr>
          <p:nvPr>
            <p:extLst/>
          </p:nvPr>
        </p:nvGraphicFramePr>
        <p:xfrm>
          <a:off x="4284663" y="3500438"/>
          <a:ext cx="2076450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9" name="Equation" r:id="rId28" imgW="1066680" imgH="393480" progId="Equation.DSMT4">
                  <p:embed/>
                </p:oleObj>
              </mc:Choice>
              <mc:Fallback>
                <p:oleObj name="Equation" r:id="rId28" imgW="10666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3500438"/>
                        <a:ext cx="2076450" cy="76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808" name="Object 32"/>
          <p:cNvGraphicFramePr>
            <a:graphicFrameLocks noChangeAspect="1"/>
          </p:cNvGraphicFramePr>
          <p:nvPr>
            <p:extLst/>
          </p:nvPr>
        </p:nvGraphicFramePr>
        <p:xfrm>
          <a:off x="3046413" y="908050"/>
          <a:ext cx="1260475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0" name="Equation" r:id="rId30" imgW="634680" imgH="393480" progId="Equation.DSMT4">
                  <p:embed/>
                </p:oleObj>
              </mc:Choice>
              <mc:Fallback>
                <p:oleObj name="Equation" r:id="rId30" imgW="6346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6413" y="908050"/>
                        <a:ext cx="1260475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35"/>
          <p:cNvGrpSpPr>
            <a:grpSpLocks/>
          </p:cNvGrpSpPr>
          <p:nvPr/>
        </p:nvGrpSpPr>
        <p:grpSpPr bwMode="auto">
          <a:xfrm>
            <a:off x="7684798" y="1308034"/>
            <a:ext cx="371475" cy="1008063"/>
            <a:chOff x="4785" y="436"/>
            <a:chExt cx="234" cy="635"/>
          </a:xfrm>
        </p:grpSpPr>
        <p:sp>
          <p:nvSpPr>
            <p:cNvPr id="9240" name="Line 33"/>
            <p:cNvSpPr>
              <a:spLocks noChangeShapeType="1"/>
            </p:cNvSpPr>
            <p:nvPr/>
          </p:nvSpPr>
          <p:spPr bwMode="auto">
            <a:xfrm flipV="1">
              <a:off x="4785" y="436"/>
              <a:ext cx="45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9227" name="Object 34"/>
            <p:cNvGraphicFramePr>
              <a:graphicFrameLocks noChangeAspect="1"/>
            </p:cNvGraphicFramePr>
            <p:nvPr/>
          </p:nvGraphicFramePr>
          <p:xfrm>
            <a:off x="4876" y="663"/>
            <a:ext cx="143" cy="1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61" name="Equation" r:id="rId32" imgW="114120" imgH="126720" progId="Equation.DSMT4">
                    <p:embed/>
                  </p:oleObj>
                </mc:Choice>
                <mc:Fallback>
                  <p:oleObj name="Equation" r:id="rId32" imgW="114120" imgH="1267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76" y="663"/>
                          <a:ext cx="143" cy="1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4502893" y="2854830"/>
                <a:ext cx="178946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acc>
                  </m:oMath>
                </a14:m>
                <a:r>
                  <a:rPr lang="en-US" altLang="zh-CN" sz="2400" dirty="0" smtClean="0"/>
                  <a:t>:  </a:t>
                </a:r>
                <a:r>
                  <a:rPr lang="zh-CN" altLang="en-US" sz="2400" b="1" dirty="0" smtClean="0">
                    <a:solidFill>
                      <a:srgbClr val="FF0000"/>
                    </a:solidFill>
                  </a:rPr>
                  <a:t>切线方向</a:t>
                </a:r>
                <a:endParaRPr lang="zh-CN" alt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893" y="2854830"/>
                <a:ext cx="1789464" cy="461665"/>
              </a:xfrm>
              <a:prstGeom prst="rect">
                <a:avLst/>
              </a:prstGeom>
              <a:blipFill>
                <a:blip r:embed="rId34"/>
                <a:stretch>
                  <a:fillRect l="-1365" t="-18421" r="-546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5297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5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5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5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5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5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5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5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5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75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75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75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75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75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8" grpId="0" animBg="1" autoUpdateAnimBg="0"/>
      <p:bldP spid="75782" grpId="0"/>
      <p:bldP spid="75784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609600" y="377825"/>
            <a:ext cx="7543800" cy="1760538"/>
            <a:chOff x="384" y="238"/>
            <a:chExt cx="4752" cy="1109"/>
          </a:xfrm>
        </p:grpSpPr>
        <p:sp>
          <p:nvSpPr>
            <p:cNvPr id="10270" name="Text Box 3"/>
            <p:cNvSpPr txBox="1">
              <a:spLocks noChangeArrowheads="1"/>
            </p:cNvSpPr>
            <p:nvPr/>
          </p:nvSpPr>
          <p:spPr bwMode="auto">
            <a:xfrm>
              <a:off x="384" y="288"/>
              <a:ext cx="10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dirty="0">
                  <a:solidFill>
                    <a:srgbClr val="333399"/>
                  </a:solidFill>
                  <a:sym typeface="Marlett" pitchFamily="2" charset="2"/>
                </a:rPr>
                <a:t>加速度</a:t>
              </a:r>
            </a:p>
          </p:txBody>
        </p:sp>
        <p:graphicFrame>
          <p:nvGraphicFramePr>
            <p:cNvPr id="10253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79003154"/>
                </p:ext>
              </p:extLst>
            </p:nvPr>
          </p:nvGraphicFramePr>
          <p:xfrm>
            <a:off x="1529" y="238"/>
            <a:ext cx="2847" cy="4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571" name="Equation" r:id="rId3" imgW="2323800" imgH="393480" progId="Equation.DSMT4">
                    <p:embed/>
                  </p:oleObj>
                </mc:Choice>
                <mc:Fallback>
                  <p:oleObj name="Equation" r:id="rId3" imgW="2323800" imgH="393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29" y="238"/>
                          <a:ext cx="2847" cy="4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71" name="Text Box 5"/>
            <p:cNvSpPr txBox="1">
              <a:spLocks noChangeArrowheads="1"/>
            </p:cNvSpPr>
            <p:nvPr/>
          </p:nvSpPr>
          <p:spPr bwMode="auto">
            <a:xfrm>
              <a:off x="576" y="816"/>
              <a:ext cx="8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dirty="0" smtClean="0"/>
                <a:t>其中</a:t>
              </a:r>
              <a:endParaRPr lang="zh-CN" altLang="en-US" dirty="0"/>
            </a:p>
          </p:txBody>
        </p:sp>
        <p:graphicFrame>
          <p:nvGraphicFramePr>
            <p:cNvPr id="10254" name="Object 6"/>
            <p:cNvGraphicFramePr>
              <a:graphicFrameLocks noChangeAspect="1"/>
            </p:cNvGraphicFramePr>
            <p:nvPr/>
          </p:nvGraphicFramePr>
          <p:xfrm>
            <a:off x="1481" y="912"/>
            <a:ext cx="954" cy="4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572" name="Equation" r:id="rId5" imgW="863280" imgH="393480" progId="Equation.DSMT4">
                    <p:embed/>
                  </p:oleObj>
                </mc:Choice>
                <mc:Fallback>
                  <p:oleObj name="Equation" r:id="rId5" imgW="863280" imgH="393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1" y="912"/>
                          <a:ext cx="954" cy="4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55" name="Object 7"/>
            <p:cNvGraphicFramePr>
              <a:graphicFrameLocks noChangeAspect="1"/>
            </p:cNvGraphicFramePr>
            <p:nvPr/>
          </p:nvGraphicFramePr>
          <p:xfrm>
            <a:off x="2720" y="1008"/>
            <a:ext cx="896" cy="2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573" name="Equation" r:id="rId7" imgW="723600" imgH="177480" progId="Equation.DSMT4">
                    <p:embed/>
                  </p:oleObj>
                </mc:Choice>
                <mc:Fallback>
                  <p:oleObj name="Equation" r:id="rId7" imgW="72360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20" y="1008"/>
                          <a:ext cx="896" cy="2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56" name="Object 8"/>
            <p:cNvGraphicFramePr>
              <a:graphicFrameLocks noChangeAspect="1"/>
            </p:cNvGraphicFramePr>
            <p:nvPr/>
          </p:nvGraphicFramePr>
          <p:xfrm>
            <a:off x="3840" y="912"/>
            <a:ext cx="1296" cy="4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574" name="Equation" r:id="rId9" imgW="1218960" imgH="393480" progId="Equation.3">
                    <p:embed/>
                  </p:oleObj>
                </mc:Choice>
                <mc:Fallback>
                  <p:oleObj name="Equation" r:id="rId9" imgW="121896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912"/>
                          <a:ext cx="1296" cy="4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914400" y="2438400"/>
            <a:ext cx="3581400" cy="1295400"/>
            <a:chOff x="576" y="1536"/>
            <a:chExt cx="2256" cy="816"/>
          </a:xfrm>
        </p:grpSpPr>
        <p:sp>
          <p:nvSpPr>
            <p:cNvPr id="10268" name="Text Box 10"/>
            <p:cNvSpPr txBox="1">
              <a:spLocks noChangeArrowheads="1"/>
            </p:cNvSpPr>
            <p:nvPr/>
          </p:nvSpPr>
          <p:spPr bwMode="auto">
            <a:xfrm>
              <a:off x="576" y="1596"/>
              <a:ext cx="16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/>
                <a:t>当     很小时，</a:t>
              </a:r>
            </a:p>
          </p:txBody>
        </p:sp>
        <p:graphicFrame>
          <p:nvGraphicFramePr>
            <p:cNvPr id="10250" name="Object 11"/>
            <p:cNvGraphicFramePr>
              <a:graphicFrameLocks noChangeAspect="1"/>
            </p:cNvGraphicFramePr>
            <p:nvPr/>
          </p:nvGraphicFramePr>
          <p:xfrm>
            <a:off x="816" y="1644"/>
            <a:ext cx="272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575" name="Equation" r:id="rId11" imgW="253800" imgH="203040" progId="Equation.3">
                    <p:embed/>
                  </p:oleObj>
                </mc:Choice>
                <mc:Fallback>
                  <p:oleObj name="Equation" r:id="rId11" imgW="25380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1644"/>
                          <a:ext cx="272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51" name="Object 12"/>
            <p:cNvGraphicFramePr>
              <a:graphicFrameLocks noChangeAspect="1"/>
            </p:cNvGraphicFramePr>
            <p:nvPr/>
          </p:nvGraphicFramePr>
          <p:xfrm>
            <a:off x="1872" y="1536"/>
            <a:ext cx="960" cy="4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576" name="Equation" r:id="rId13" imgW="850680" imgH="393480" progId="Equation.3">
                    <p:embed/>
                  </p:oleObj>
                </mc:Choice>
                <mc:Fallback>
                  <p:oleObj name="Equation" r:id="rId13" imgW="85068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1536"/>
                          <a:ext cx="960" cy="4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69" name="Text Box 13"/>
            <p:cNvSpPr txBox="1">
              <a:spLocks noChangeArrowheads="1"/>
            </p:cNvSpPr>
            <p:nvPr/>
          </p:nvSpPr>
          <p:spPr bwMode="auto">
            <a:xfrm>
              <a:off x="576" y="2045"/>
              <a:ext cx="124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/>
                <a:t>所以</a:t>
              </a:r>
            </a:p>
          </p:txBody>
        </p:sp>
        <p:graphicFrame>
          <p:nvGraphicFramePr>
            <p:cNvPr id="10252" name="Object 14"/>
            <p:cNvGraphicFramePr>
              <a:graphicFrameLocks noChangeAspect="1"/>
            </p:cNvGraphicFramePr>
            <p:nvPr/>
          </p:nvGraphicFramePr>
          <p:xfrm>
            <a:off x="1392" y="2045"/>
            <a:ext cx="768" cy="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577" name="Equation" r:id="rId15" imgW="634680" imgH="253800" progId="Equation.DSMT4">
                    <p:embed/>
                  </p:oleObj>
                </mc:Choice>
                <mc:Fallback>
                  <p:oleObj name="Equation" r:id="rId15" imgW="634680" imgH="253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2045"/>
                          <a:ext cx="768" cy="3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6172200" y="2362200"/>
            <a:ext cx="2373313" cy="2867025"/>
            <a:chOff x="4025" y="960"/>
            <a:chExt cx="1495" cy="1806"/>
          </a:xfrm>
        </p:grpSpPr>
        <p:sp>
          <p:nvSpPr>
            <p:cNvPr id="10262" name="Arc 16"/>
            <p:cNvSpPr>
              <a:spLocks/>
            </p:cNvSpPr>
            <p:nvPr/>
          </p:nvSpPr>
          <p:spPr bwMode="auto">
            <a:xfrm rot="11708078" flipH="1">
              <a:off x="4025" y="1010"/>
              <a:ext cx="1248" cy="1756"/>
            </a:xfrm>
            <a:custGeom>
              <a:avLst/>
              <a:gdLst>
                <a:gd name="T0" fmla="*/ 0 w 21597"/>
                <a:gd name="T1" fmla="*/ 0 h 21600"/>
                <a:gd name="T2" fmla="*/ 72 w 21597"/>
                <a:gd name="T3" fmla="*/ 140 h 21600"/>
                <a:gd name="T4" fmla="*/ 0 w 21597"/>
                <a:gd name="T5" fmla="*/ 143 h 21600"/>
                <a:gd name="T6" fmla="*/ 0 60000 65536"/>
                <a:gd name="T7" fmla="*/ 0 60000 65536"/>
                <a:gd name="T8" fmla="*/ 0 60000 65536"/>
                <a:gd name="T9" fmla="*/ 0 w 21597"/>
                <a:gd name="T10" fmla="*/ 0 h 21600"/>
                <a:gd name="T11" fmla="*/ 21597 w 21597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597" h="21600" fill="none" extrusionOk="0">
                  <a:moveTo>
                    <a:pt x="-1" y="0"/>
                  </a:moveTo>
                  <a:cubicBezTo>
                    <a:pt x="11782" y="0"/>
                    <a:pt x="21391" y="9442"/>
                    <a:pt x="21596" y="21223"/>
                  </a:cubicBezTo>
                </a:path>
                <a:path w="21597" h="21600" stroke="0" extrusionOk="0">
                  <a:moveTo>
                    <a:pt x="-1" y="0"/>
                  </a:moveTo>
                  <a:cubicBezTo>
                    <a:pt x="11782" y="0"/>
                    <a:pt x="21391" y="9442"/>
                    <a:pt x="21596" y="21223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3" name="Line 17"/>
            <p:cNvSpPr>
              <a:spLocks noChangeShapeType="1"/>
            </p:cNvSpPr>
            <p:nvPr/>
          </p:nvSpPr>
          <p:spPr bwMode="auto">
            <a:xfrm rot="653600" flipV="1">
              <a:off x="4575" y="2136"/>
              <a:ext cx="576" cy="432"/>
            </a:xfrm>
            <a:prstGeom prst="line">
              <a:avLst/>
            </a:prstGeom>
            <a:noFill/>
            <a:ln w="28575" cap="sq">
              <a:solidFill>
                <a:schemeClr val="tx2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264" name="Line 18"/>
            <p:cNvSpPr>
              <a:spLocks noChangeShapeType="1"/>
            </p:cNvSpPr>
            <p:nvPr/>
          </p:nvSpPr>
          <p:spPr bwMode="auto">
            <a:xfrm rot="668242" flipV="1">
              <a:off x="4586" y="1828"/>
              <a:ext cx="165" cy="724"/>
            </a:xfrm>
            <a:prstGeom prst="line">
              <a:avLst/>
            </a:prstGeom>
            <a:noFill/>
            <a:ln w="28575" cap="sq">
              <a:solidFill>
                <a:schemeClr val="tx2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265" name="Line 19"/>
            <p:cNvSpPr>
              <a:spLocks noChangeShapeType="1"/>
            </p:cNvSpPr>
            <p:nvPr/>
          </p:nvSpPr>
          <p:spPr bwMode="auto">
            <a:xfrm rot="668242" flipV="1">
              <a:off x="5376" y="960"/>
              <a:ext cx="144" cy="720"/>
            </a:xfrm>
            <a:prstGeom prst="line">
              <a:avLst/>
            </a:prstGeom>
            <a:noFill/>
            <a:ln w="28575" cap="sq">
              <a:solidFill>
                <a:schemeClr val="tx2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266" name="Line 20"/>
            <p:cNvSpPr>
              <a:spLocks noChangeShapeType="1"/>
            </p:cNvSpPr>
            <p:nvPr/>
          </p:nvSpPr>
          <p:spPr bwMode="auto">
            <a:xfrm flipH="1" flipV="1">
              <a:off x="4800" y="1824"/>
              <a:ext cx="384" cy="384"/>
            </a:xfrm>
            <a:prstGeom prst="line">
              <a:avLst/>
            </a:prstGeom>
            <a:noFill/>
            <a:ln w="28575" cap="sq">
              <a:solidFill>
                <a:schemeClr val="tx2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10246" name="Object 21"/>
            <p:cNvGraphicFramePr>
              <a:graphicFrameLocks noChangeAspect="1"/>
            </p:cNvGraphicFramePr>
            <p:nvPr/>
          </p:nvGraphicFramePr>
          <p:xfrm>
            <a:off x="4944" y="2352"/>
            <a:ext cx="175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578" name="Equation" r:id="rId17" imgW="126720" imgH="139680" progId="Equation.3">
                    <p:embed/>
                  </p:oleObj>
                </mc:Choice>
                <mc:Fallback>
                  <p:oleObj name="Equation" r:id="rId17" imgW="12672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4" y="2352"/>
                          <a:ext cx="175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47" name="Object 22"/>
            <p:cNvGraphicFramePr>
              <a:graphicFrameLocks noChangeAspect="1"/>
            </p:cNvGraphicFramePr>
            <p:nvPr/>
          </p:nvGraphicFramePr>
          <p:xfrm>
            <a:off x="4512" y="1920"/>
            <a:ext cx="20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579" name="Equation" r:id="rId19" imgW="152280" imgH="177480" progId="Equation.3">
                    <p:embed/>
                  </p:oleObj>
                </mc:Choice>
                <mc:Fallback>
                  <p:oleObj name="Equation" r:id="rId19" imgW="15228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2" y="1920"/>
                          <a:ext cx="206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48" name="Object 23"/>
            <p:cNvGraphicFramePr>
              <a:graphicFrameLocks noChangeAspect="1"/>
            </p:cNvGraphicFramePr>
            <p:nvPr/>
          </p:nvGraphicFramePr>
          <p:xfrm>
            <a:off x="4896" y="1728"/>
            <a:ext cx="288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580" name="Equation" r:id="rId21" imgW="228600" imgH="177480" progId="Equation.3">
                    <p:embed/>
                  </p:oleObj>
                </mc:Choice>
                <mc:Fallback>
                  <p:oleObj name="Equation" r:id="rId21" imgW="22860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96" y="1728"/>
                          <a:ext cx="288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67" name="Arc 24"/>
            <p:cNvSpPr>
              <a:spLocks/>
            </p:cNvSpPr>
            <p:nvPr/>
          </p:nvSpPr>
          <p:spPr bwMode="auto">
            <a:xfrm>
              <a:off x="4608" y="2208"/>
              <a:ext cx="192" cy="193"/>
            </a:xfrm>
            <a:custGeom>
              <a:avLst/>
              <a:gdLst>
                <a:gd name="T0" fmla="*/ 1 w 21600"/>
                <a:gd name="T1" fmla="*/ 0 h 20470"/>
                <a:gd name="T2" fmla="*/ 2 w 21600"/>
                <a:gd name="T3" fmla="*/ 2 h 20470"/>
                <a:gd name="T4" fmla="*/ 0 w 21600"/>
                <a:gd name="T5" fmla="*/ 2 h 2047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0470"/>
                <a:gd name="T11" fmla="*/ 21600 w 21600"/>
                <a:gd name="T12" fmla="*/ 20470 h 2047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0470" fill="none" extrusionOk="0">
                  <a:moveTo>
                    <a:pt x="6894" y="0"/>
                  </a:moveTo>
                  <a:cubicBezTo>
                    <a:pt x="15682" y="2959"/>
                    <a:pt x="21600" y="11197"/>
                    <a:pt x="21600" y="20470"/>
                  </a:cubicBezTo>
                </a:path>
                <a:path w="21600" h="20470" stroke="0" extrusionOk="0">
                  <a:moveTo>
                    <a:pt x="6894" y="0"/>
                  </a:moveTo>
                  <a:cubicBezTo>
                    <a:pt x="15682" y="2959"/>
                    <a:pt x="21600" y="11197"/>
                    <a:pt x="21600" y="20470"/>
                  </a:cubicBezTo>
                  <a:lnTo>
                    <a:pt x="0" y="20470"/>
                  </a:lnTo>
                  <a:close/>
                </a:path>
              </a:pathLst>
            </a:custGeom>
            <a:noFill/>
            <a:ln w="12700" cap="sq">
              <a:solidFill>
                <a:schemeClr val="tx2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0249" name="Object 25"/>
            <p:cNvGraphicFramePr>
              <a:graphicFrameLocks noChangeAspect="1"/>
            </p:cNvGraphicFramePr>
            <p:nvPr/>
          </p:nvGraphicFramePr>
          <p:xfrm>
            <a:off x="4752" y="2112"/>
            <a:ext cx="224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581" name="Equation" r:id="rId23" imgW="253800" imgH="203040" progId="Equation.3">
                    <p:embed/>
                  </p:oleObj>
                </mc:Choice>
                <mc:Fallback>
                  <p:oleObj name="Equation" r:id="rId23" imgW="25380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2" y="2112"/>
                          <a:ext cx="224" cy="1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6827" name="Object 27"/>
          <p:cNvGraphicFramePr>
            <a:graphicFrameLocks noChangeAspect="1"/>
          </p:cNvGraphicFramePr>
          <p:nvPr>
            <p:extLst/>
          </p:nvPr>
        </p:nvGraphicFramePr>
        <p:xfrm>
          <a:off x="947295" y="4038600"/>
          <a:ext cx="4352925" cy="1516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82" name="Equation" r:id="rId25" imgW="2552400" imgH="888840" progId="Equation.DSMT4">
                  <p:embed/>
                </p:oleObj>
              </mc:Choice>
              <mc:Fallback>
                <p:oleObj name="Equation" r:id="rId25" imgW="2552400" imgH="888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7295" y="4038600"/>
                        <a:ext cx="4352925" cy="1516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29" name="Object 29"/>
          <p:cNvGraphicFramePr>
            <a:graphicFrameLocks noChangeAspect="1"/>
          </p:cNvGraphicFramePr>
          <p:nvPr>
            <p:extLst/>
          </p:nvPr>
        </p:nvGraphicFramePr>
        <p:xfrm>
          <a:off x="1139825" y="5734050"/>
          <a:ext cx="1903413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83" name="Equation" r:id="rId27" imgW="977760" imgH="444240" progId="Equation.DSMT4">
                  <p:embed/>
                </p:oleObj>
              </mc:Choice>
              <mc:Fallback>
                <p:oleObj name="Equation" r:id="rId27" imgW="97776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9825" y="5734050"/>
                        <a:ext cx="1903413" cy="86360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30"/>
          <p:cNvGrpSpPr>
            <a:grpSpLocks/>
          </p:cNvGrpSpPr>
          <p:nvPr/>
        </p:nvGrpSpPr>
        <p:grpSpPr bwMode="auto">
          <a:xfrm>
            <a:off x="6096000" y="5327178"/>
            <a:ext cx="2436813" cy="1015999"/>
            <a:chOff x="1968" y="3216"/>
            <a:chExt cx="1535" cy="640"/>
          </a:xfrm>
        </p:grpSpPr>
        <p:sp>
          <p:nvSpPr>
            <p:cNvPr id="10261" name="Text Box 31"/>
            <p:cNvSpPr txBox="1">
              <a:spLocks noChangeArrowheads="1"/>
            </p:cNvSpPr>
            <p:nvPr/>
          </p:nvSpPr>
          <p:spPr bwMode="auto">
            <a:xfrm>
              <a:off x="1968" y="3216"/>
              <a:ext cx="1535" cy="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dirty="0" smtClean="0"/>
                <a:t>         垂直</a:t>
              </a:r>
              <a:r>
                <a:rPr lang="zh-CN" altLang="en-US" dirty="0"/>
                <a:t>于 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zh-CN" altLang="en-US" dirty="0"/>
                <a:t>  即</a:t>
              </a:r>
              <a:r>
                <a:rPr lang="zh-CN" altLang="en-US" b="1" dirty="0">
                  <a:solidFill>
                    <a:srgbClr val="FF0000"/>
                  </a:solidFill>
                </a:rPr>
                <a:t>主法线方向</a:t>
              </a:r>
              <a:r>
                <a:rPr lang="zh-CN" altLang="en-US" dirty="0"/>
                <a:t>。</a:t>
              </a:r>
            </a:p>
          </p:txBody>
        </p:sp>
        <p:graphicFrame>
          <p:nvGraphicFramePr>
            <p:cNvPr id="10244" name="Object 32"/>
            <p:cNvGraphicFramePr>
              <a:graphicFrameLocks noChangeAspect="1"/>
            </p:cNvGraphicFramePr>
            <p:nvPr/>
          </p:nvGraphicFramePr>
          <p:xfrm>
            <a:off x="2112" y="3216"/>
            <a:ext cx="312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584" name="Equation" r:id="rId29" imgW="228600" imgH="177480" progId="Equation.3">
                    <p:embed/>
                  </p:oleObj>
                </mc:Choice>
                <mc:Fallback>
                  <p:oleObj name="Equation" r:id="rId29" imgW="22860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2" y="3216"/>
                          <a:ext cx="312" cy="2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45" name="Object 33"/>
            <p:cNvGraphicFramePr>
              <a:graphicFrameLocks noChangeAspect="1"/>
            </p:cNvGraphicFramePr>
            <p:nvPr>
              <p:extLst/>
            </p:nvPr>
          </p:nvGraphicFramePr>
          <p:xfrm>
            <a:off x="3042" y="3270"/>
            <a:ext cx="171" cy="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585" name="Equation" r:id="rId31" imgW="126720" imgH="139680" progId="Equation.3">
                    <p:embed/>
                  </p:oleObj>
                </mc:Choice>
                <mc:Fallback>
                  <p:oleObj name="Equation" r:id="rId31" imgW="12672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42" y="3270"/>
                          <a:ext cx="171" cy="1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273109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6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6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88169" y="901980"/>
            <a:ext cx="3823204" cy="2313581"/>
            <a:chOff x="510908" y="537762"/>
            <a:chExt cx="3823204" cy="2313581"/>
          </a:xfrm>
        </p:grpSpPr>
        <p:grpSp>
          <p:nvGrpSpPr>
            <p:cNvPr id="2" name="组合 1"/>
            <p:cNvGrpSpPr/>
            <p:nvPr/>
          </p:nvGrpSpPr>
          <p:grpSpPr>
            <a:xfrm>
              <a:off x="868600" y="989206"/>
              <a:ext cx="3465512" cy="1862137"/>
              <a:chOff x="171472" y="1871663"/>
              <a:chExt cx="3465512" cy="1862137"/>
            </a:xfrm>
          </p:grpSpPr>
          <p:grpSp>
            <p:nvGrpSpPr>
              <p:cNvPr id="39" name="Group 8"/>
              <p:cNvGrpSpPr>
                <a:grpSpLocks/>
              </p:cNvGrpSpPr>
              <p:nvPr/>
            </p:nvGrpSpPr>
            <p:grpSpPr bwMode="auto">
              <a:xfrm>
                <a:off x="2460647" y="1878014"/>
                <a:ext cx="1176337" cy="415926"/>
                <a:chOff x="4243" y="1309"/>
                <a:chExt cx="741" cy="262"/>
              </a:xfrm>
            </p:grpSpPr>
            <p:sp>
              <p:nvSpPr>
                <p:cNvPr id="40" name="Line 9"/>
                <p:cNvSpPr>
                  <a:spLocks noChangeAspect="1" noChangeShapeType="1"/>
                </p:cNvSpPr>
                <p:nvPr/>
              </p:nvSpPr>
              <p:spPr bwMode="auto">
                <a:xfrm rot="21540000" flipV="1">
                  <a:off x="4243" y="1330"/>
                  <a:ext cx="661" cy="168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 type="none" w="sm" len="sm"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41" name="Object 10"/>
                <p:cNvGraphicFramePr>
                  <a:graphicFrameLocks noChangeAspect="1"/>
                </p:cNvGraphicFramePr>
                <p:nvPr>
                  <p:extLst/>
                </p:nvPr>
              </p:nvGraphicFramePr>
              <p:xfrm>
                <a:off x="4816" y="1309"/>
                <a:ext cx="168" cy="26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63604" name="Equation" r:id="rId3" imgW="126720" imgH="177480" progId="Equation.DSMT4">
                        <p:embed/>
                      </p:oleObj>
                    </mc:Choice>
                    <mc:Fallback>
                      <p:oleObj name="Equation" r:id="rId3" imgW="126720" imgH="17748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816" y="1309"/>
                              <a:ext cx="168" cy="26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42" name="Group 11"/>
              <p:cNvGrpSpPr>
                <a:grpSpLocks/>
              </p:cNvGrpSpPr>
              <p:nvPr/>
            </p:nvGrpSpPr>
            <p:grpSpPr bwMode="auto">
              <a:xfrm>
                <a:off x="171472" y="1871663"/>
                <a:ext cx="2895600" cy="1862137"/>
                <a:chOff x="2801" y="1305"/>
                <a:chExt cx="1824" cy="1173"/>
              </a:xfrm>
            </p:grpSpPr>
            <p:sp>
              <p:nvSpPr>
                <p:cNvPr id="43" name="Line 12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4217" y="1400"/>
                  <a:ext cx="391" cy="116"/>
                </a:xfrm>
                <a:prstGeom prst="line">
                  <a:avLst/>
                </a:prstGeom>
                <a:noFill/>
                <a:ln w="38100">
                  <a:solidFill>
                    <a:srgbClr val="0000FF"/>
                  </a:solidFill>
                  <a:round/>
                  <a:headEnd type="none" w="sm" len="sm"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4" name="Freeform 13"/>
                <p:cNvSpPr>
                  <a:spLocks noChangeAspect="1"/>
                </p:cNvSpPr>
                <p:nvPr/>
              </p:nvSpPr>
              <p:spPr bwMode="auto">
                <a:xfrm>
                  <a:off x="2801" y="1460"/>
                  <a:ext cx="1824" cy="1018"/>
                </a:xfrm>
                <a:custGeom>
                  <a:avLst/>
                  <a:gdLst>
                    <a:gd name="T0" fmla="*/ 0 w 2340"/>
                    <a:gd name="T1" fmla="*/ 947 h 1037"/>
                    <a:gd name="T2" fmla="*/ 398 w 2340"/>
                    <a:gd name="T3" fmla="*/ 1022 h 1037"/>
                    <a:gd name="T4" fmla="*/ 954 w 2340"/>
                    <a:gd name="T5" fmla="*/ 857 h 1037"/>
                    <a:gd name="T6" fmla="*/ 1614 w 2340"/>
                    <a:gd name="T7" fmla="*/ 131 h 1037"/>
                    <a:gd name="T8" fmla="*/ 2340 w 2340"/>
                    <a:gd name="T9" fmla="*/ 71 h 10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40" h="1037">
                      <a:moveTo>
                        <a:pt x="0" y="947"/>
                      </a:moveTo>
                      <a:cubicBezTo>
                        <a:pt x="119" y="992"/>
                        <a:pt x="239" y="1037"/>
                        <a:pt x="398" y="1022"/>
                      </a:cubicBezTo>
                      <a:cubicBezTo>
                        <a:pt x="557" y="1007"/>
                        <a:pt x="751" y="1006"/>
                        <a:pt x="954" y="857"/>
                      </a:cubicBezTo>
                      <a:cubicBezTo>
                        <a:pt x="1157" y="708"/>
                        <a:pt x="1383" y="262"/>
                        <a:pt x="1614" y="131"/>
                      </a:cubicBezTo>
                      <a:cubicBezTo>
                        <a:pt x="1845" y="0"/>
                        <a:pt x="2092" y="35"/>
                        <a:pt x="2340" y="71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5" name="Line 14"/>
                <p:cNvSpPr>
                  <a:spLocks noChangeAspect="1" noChangeShapeType="1"/>
                </p:cNvSpPr>
                <p:nvPr/>
              </p:nvSpPr>
              <p:spPr bwMode="auto">
                <a:xfrm>
                  <a:off x="4221" y="1520"/>
                  <a:ext cx="120" cy="417"/>
                </a:xfrm>
                <a:prstGeom prst="line">
                  <a:avLst/>
                </a:prstGeom>
                <a:noFill/>
                <a:ln w="38100">
                  <a:solidFill>
                    <a:srgbClr val="0000FF"/>
                  </a:solidFill>
                  <a:round/>
                  <a:headEnd type="none" w="sm" len="sm"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46" name="Object 15"/>
                <p:cNvGraphicFramePr>
                  <a:graphicFrameLocks noChangeAspect="1"/>
                </p:cNvGraphicFramePr>
                <p:nvPr/>
              </p:nvGraphicFramePr>
              <p:xfrm>
                <a:off x="3196" y="2194"/>
                <a:ext cx="160" cy="12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63605" name="Equation" r:id="rId5" imgW="126720" imgH="101520" progId="Equation.DSMT4">
                        <p:embed/>
                      </p:oleObj>
                    </mc:Choice>
                    <mc:Fallback>
                      <p:oleObj name="Equation" r:id="rId5" imgW="126720" imgH="10152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196" y="2194"/>
                              <a:ext cx="160" cy="129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47" name="Object 16"/>
                <p:cNvGraphicFramePr>
                  <a:graphicFrameLocks noChangeAspect="1"/>
                </p:cNvGraphicFramePr>
                <p:nvPr/>
              </p:nvGraphicFramePr>
              <p:xfrm>
                <a:off x="4250" y="1305"/>
                <a:ext cx="155" cy="17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63606" name="Equation" r:id="rId7" imgW="126720" imgH="139680" progId="Equation.DSMT4">
                        <p:embed/>
                      </p:oleObj>
                    </mc:Choice>
                    <mc:Fallback>
                      <p:oleObj name="Equation" r:id="rId7" imgW="126720" imgH="139680" progId="Equation.DSMT4">
                        <p:embed/>
                        <p:pic>
                          <p:nvPicPr>
                            <p:cNvPr id="0" name=""/>
                            <p:cNvPicPr preferRelativeResize="0"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250" y="1305"/>
                              <a:ext cx="155" cy="17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48" name="Object 17"/>
                <p:cNvGraphicFramePr>
                  <a:graphicFrameLocks noChangeAspect="1"/>
                </p:cNvGraphicFramePr>
                <p:nvPr/>
              </p:nvGraphicFramePr>
              <p:xfrm>
                <a:off x="3676" y="2110"/>
                <a:ext cx="130" cy="15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63607" name="Equation" r:id="rId9" imgW="152280" imgH="177480" progId="Equation.DSMT4">
                        <p:embed/>
                      </p:oleObj>
                    </mc:Choice>
                    <mc:Fallback>
                      <p:oleObj name="Equation" r:id="rId9" imgW="152280" imgH="177480" progId="Equation.DSMT4">
                        <p:embed/>
                        <p:pic>
                          <p:nvPicPr>
                            <p:cNvPr id="0" name=""/>
                            <p:cNvPicPr preferRelativeResize="0"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676" y="2110"/>
                              <a:ext cx="130" cy="151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49" name="Object 18"/>
                <p:cNvGraphicFramePr>
                  <a:graphicFrameLocks noChangeAspect="1"/>
                </p:cNvGraphicFramePr>
                <p:nvPr/>
              </p:nvGraphicFramePr>
              <p:xfrm>
                <a:off x="3780" y="1542"/>
                <a:ext cx="156" cy="15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63608" name="Equation" r:id="rId11" imgW="139680" imgH="139680" progId="Equation.DSMT4">
                        <p:embed/>
                      </p:oleObj>
                    </mc:Choice>
                    <mc:Fallback>
                      <p:oleObj name="Equation" r:id="rId11" imgW="139680" imgH="13968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780" y="1542"/>
                              <a:ext cx="156" cy="15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50" name="Object 19"/>
                <p:cNvGraphicFramePr>
                  <a:graphicFrameLocks noChangeAspect="1"/>
                </p:cNvGraphicFramePr>
                <p:nvPr/>
              </p:nvGraphicFramePr>
              <p:xfrm>
                <a:off x="4354" y="1753"/>
                <a:ext cx="148" cy="16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63609" name="Equation" r:id="rId13" imgW="126720" imgH="139680" progId="Equation.DSMT4">
                        <p:embed/>
                      </p:oleObj>
                    </mc:Choice>
                    <mc:Fallback>
                      <p:oleObj name="Equation" r:id="rId13" imgW="126720" imgH="13968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354" y="1753"/>
                              <a:ext cx="148" cy="16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51" name="Oval 20"/>
                <p:cNvSpPr>
                  <a:spLocks noChangeAspect="1" noChangeArrowheads="1"/>
                </p:cNvSpPr>
                <p:nvPr/>
              </p:nvSpPr>
              <p:spPr bwMode="auto">
                <a:xfrm>
                  <a:off x="3672" y="2097"/>
                  <a:ext cx="28" cy="32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2" name="Oval 21"/>
                <p:cNvSpPr>
                  <a:spLocks noChangeAspect="1" noChangeArrowheads="1"/>
                </p:cNvSpPr>
                <p:nvPr/>
              </p:nvSpPr>
              <p:spPr bwMode="auto">
                <a:xfrm>
                  <a:off x="4197" y="1496"/>
                  <a:ext cx="53" cy="50"/>
                </a:xfrm>
                <a:prstGeom prst="ellipse">
                  <a:avLst/>
                </a:prstGeom>
                <a:solidFill>
                  <a:srgbClr val="00FF00"/>
                </a:solidFill>
                <a:ln w="9525">
                  <a:solidFill>
                    <a:srgbClr val="00FF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aphicFrame>
          <p:nvGraphicFramePr>
            <p:cNvPr id="53" name="Object 4"/>
            <p:cNvGraphicFramePr>
              <a:graphicFrameLocks noChangeAspect="1"/>
            </p:cNvGraphicFramePr>
            <p:nvPr>
              <p:extLst/>
            </p:nvPr>
          </p:nvGraphicFramePr>
          <p:xfrm>
            <a:off x="510908" y="537762"/>
            <a:ext cx="1939925" cy="781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610" name="Equation" r:id="rId15" imgW="977760" imgH="393480" progId="Equation.DSMT4">
                    <p:embed/>
                  </p:oleObj>
                </mc:Choice>
                <mc:Fallback>
                  <p:oleObj name="Equation" r:id="rId15" imgW="977760" imgH="393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0908" y="537762"/>
                          <a:ext cx="1939925" cy="781050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rgbClr val="FF0000"/>
                          </a:solidFill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组合 5"/>
          <p:cNvGrpSpPr/>
          <p:nvPr/>
        </p:nvGrpSpPr>
        <p:grpSpPr>
          <a:xfrm>
            <a:off x="3830362" y="2406895"/>
            <a:ext cx="4645331" cy="4166165"/>
            <a:chOff x="3764200" y="2731375"/>
            <a:chExt cx="4645331" cy="4166165"/>
          </a:xfrm>
        </p:grpSpPr>
        <p:graphicFrame>
          <p:nvGraphicFramePr>
            <p:cNvPr id="89120" name="Object 32"/>
            <p:cNvGraphicFramePr>
              <a:graphicFrameLocks noChangeAspect="1"/>
            </p:cNvGraphicFramePr>
            <p:nvPr>
              <p:extLst/>
            </p:nvPr>
          </p:nvGraphicFramePr>
          <p:xfrm>
            <a:off x="4961451" y="4906005"/>
            <a:ext cx="1012825" cy="765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611" name="Equation" r:id="rId17" imgW="520560" imgH="393480" progId="Equation.DSMT4">
                    <p:embed/>
                  </p:oleObj>
                </mc:Choice>
                <mc:Fallback>
                  <p:oleObj name="Equation" r:id="rId17" imgW="520560" imgH="393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61451" y="4906005"/>
                          <a:ext cx="1012825" cy="7651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9121" name="Object 33"/>
            <p:cNvGraphicFramePr>
              <a:graphicFrameLocks noChangeAspect="1"/>
            </p:cNvGraphicFramePr>
            <p:nvPr>
              <p:extLst/>
            </p:nvPr>
          </p:nvGraphicFramePr>
          <p:xfrm>
            <a:off x="6112388" y="4856793"/>
            <a:ext cx="963613" cy="863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612" name="Equation" r:id="rId19" imgW="495000" imgH="444240" progId="Equation.DSMT4">
                    <p:embed/>
                  </p:oleObj>
                </mc:Choice>
                <mc:Fallback>
                  <p:oleObj name="Equation" r:id="rId19" imgW="495000" imgH="4442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12388" y="4856793"/>
                          <a:ext cx="963613" cy="863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9122" name="Object 34"/>
            <p:cNvGraphicFramePr>
              <a:graphicFrameLocks noChangeAspect="1"/>
            </p:cNvGraphicFramePr>
            <p:nvPr>
              <p:extLst/>
            </p:nvPr>
          </p:nvGraphicFramePr>
          <p:xfrm>
            <a:off x="4590323" y="5811689"/>
            <a:ext cx="1754187" cy="568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613" name="Equation" r:id="rId21" imgW="901440" imgH="291960" progId="Equation.DSMT4">
                    <p:embed/>
                  </p:oleObj>
                </mc:Choice>
                <mc:Fallback>
                  <p:oleObj name="Equation" r:id="rId21" imgW="901440" imgH="2919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90323" y="5811689"/>
                          <a:ext cx="1754187" cy="5683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9123" name="Object 35"/>
            <p:cNvGraphicFramePr>
              <a:graphicFrameLocks noChangeAspect="1"/>
            </p:cNvGraphicFramePr>
            <p:nvPr>
              <p:extLst/>
            </p:nvPr>
          </p:nvGraphicFramePr>
          <p:xfrm>
            <a:off x="6559410" y="5704118"/>
            <a:ext cx="1284288" cy="838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614" name="Equation" r:id="rId23" imgW="660240" imgH="431640" progId="Equation.DSMT4">
                    <p:embed/>
                  </p:oleObj>
                </mc:Choice>
                <mc:Fallback>
                  <p:oleObj name="Equation" r:id="rId23" imgW="660240" imgH="431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59410" y="5704118"/>
                          <a:ext cx="1284288" cy="838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9124" name="Text Box 36"/>
            <p:cNvSpPr txBox="1">
              <a:spLocks noChangeArrowheads="1"/>
            </p:cNvSpPr>
            <p:nvPr/>
          </p:nvSpPr>
          <p:spPr bwMode="auto">
            <a:xfrm>
              <a:off x="4209360" y="6440340"/>
              <a:ext cx="4200171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 i="1" dirty="0">
                  <a:latin typeface="Symbol" panose="05050102010706020507" pitchFamily="18" charset="2"/>
                </a:rPr>
                <a:t>q </a:t>
              </a:r>
              <a:r>
                <a:rPr kumimoji="0" lang="en-US" altLang="zh-CN" i="1" dirty="0" smtClean="0">
                  <a:latin typeface="Symbol" panose="05050102010706020507" pitchFamily="18" charset="2"/>
                </a:rPr>
                <a:t>--</a:t>
              </a:r>
              <a:r>
                <a:rPr lang="zh-CN" altLang="en-US" dirty="0" smtClean="0"/>
                <a:t>全</a:t>
              </a:r>
              <a:r>
                <a:rPr lang="zh-CN" altLang="en-US" dirty="0"/>
                <a:t>加速度与</a:t>
              </a:r>
              <a:r>
                <a:rPr lang="zh-CN" altLang="en-US" dirty="0" smtClean="0"/>
                <a:t>法线的</a:t>
              </a:r>
              <a:r>
                <a:rPr lang="zh-CN" altLang="en-US" dirty="0"/>
                <a:t>夹角</a:t>
              </a:r>
              <a:endParaRPr lang="en-US" altLang="zh-CN" dirty="0"/>
            </a:p>
          </p:txBody>
        </p:sp>
        <p:graphicFrame>
          <p:nvGraphicFramePr>
            <p:cNvPr id="37" name="Object 29"/>
            <p:cNvGraphicFramePr>
              <a:graphicFrameLocks noChangeAspect="1"/>
            </p:cNvGraphicFramePr>
            <p:nvPr>
              <p:extLst/>
            </p:nvPr>
          </p:nvGraphicFramePr>
          <p:xfrm>
            <a:off x="3764200" y="2783761"/>
            <a:ext cx="1903413" cy="863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615" name="Equation" r:id="rId25" imgW="977760" imgH="444240" progId="Equation.DSMT4">
                    <p:embed/>
                  </p:oleObj>
                </mc:Choice>
                <mc:Fallback>
                  <p:oleObj name="Equation" r:id="rId25" imgW="977760" imgH="4442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64200" y="2783761"/>
                          <a:ext cx="1903413" cy="863600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rgbClr val="FF0000"/>
                          </a:solidFill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5" name="组合 54"/>
            <p:cNvGrpSpPr/>
            <p:nvPr/>
          </p:nvGrpSpPr>
          <p:grpSpPr>
            <a:xfrm>
              <a:off x="4398444" y="2731375"/>
              <a:ext cx="3597272" cy="1914523"/>
              <a:chOff x="171472" y="1819277"/>
              <a:chExt cx="3597272" cy="1914523"/>
            </a:xfrm>
          </p:grpSpPr>
          <p:grpSp>
            <p:nvGrpSpPr>
              <p:cNvPr id="56" name="Group 8"/>
              <p:cNvGrpSpPr>
                <a:grpSpLocks/>
              </p:cNvGrpSpPr>
              <p:nvPr/>
            </p:nvGrpSpPr>
            <p:grpSpPr bwMode="auto">
              <a:xfrm>
                <a:off x="3005157" y="1819277"/>
                <a:ext cx="763587" cy="676277"/>
                <a:chOff x="4586" y="1272"/>
                <a:chExt cx="481" cy="426"/>
              </a:xfrm>
            </p:grpSpPr>
            <p:sp>
              <p:nvSpPr>
                <p:cNvPr id="68" name="Line 9"/>
                <p:cNvSpPr>
                  <a:spLocks noChangeAspect="1" noChangeShapeType="1"/>
                </p:cNvSpPr>
                <p:nvPr/>
              </p:nvSpPr>
              <p:spPr bwMode="auto">
                <a:xfrm rot="21540000" flipV="1">
                  <a:off x="4586" y="1327"/>
                  <a:ext cx="317" cy="81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 type="none" w="sm" len="sm"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69" name="Object 10"/>
                <p:cNvGraphicFramePr>
                  <a:graphicFrameLocks noChangeAspect="1"/>
                </p:cNvGraphicFramePr>
                <p:nvPr>
                  <p:extLst/>
                </p:nvPr>
              </p:nvGraphicFramePr>
              <p:xfrm>
                <a:off x="4791" y="1272"/>
                <a:ext cx="276" cy="42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63616" name="Equation" r:id="rId27" imgW="164880" imgH="228600" progId="Equation.DSMT4">
                        <p:embed/>
                      </p:oleObj>
                    </mc:Choice>
                    <mc:Fallback>
                      <p:oleObj name="Equation" r:id="rId27" imgW="164880" imgH="22860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8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791" y="1272"/>
                              <a:ext cx="276" cy="42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57" name="Group 11"/>
              <p:cNvGrpSpPr>
                <a:grpSpLocks/>
              </p:cNvGrpSpPr>
              <p:nvPr/>
            </p:nvGrpSpPr>
            <p:grpSpPr bwMode="auto">
              <a:xfrm>
                <a:off x="171472" y="1871663"/>
                <a:ext cx="2895600" cy="1862137"/>
                <a:chOff x="2801" y="1305"/>
                <a:chExt cx="1824" cy="1173"/>
              </a:xfrm>
            </p:grpSpPr>
            <p:sp>
              <p:nvSpPr>
                <p:cNvPr id="58" name="Line 12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4217" y="1400"/>
                  <a:ext cx="391" cy="116"/>
                </a:xfrm>
                <a:prstGeom prst="line">
                  <a:avLst/>
                </a:prstGeom>
                <a:noFill/>
                <a:ln w="38100">
                  <a:solidFill>
                    <a:srgbClr val="0000FF"/>
                  </a:solidFill>
                  <a:round/>
                  <a:headEnd type="none" w="sm" len="sm"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9" name="Freeform 13"/>
                <p:cNvSpPr>
                  <a:spLocks noChangeAspect="1"/>
                </p:cNvSpPr>
                <p:nvPr/>
              </p:nvSpPr>
              <p:spPr bwMode="auto">
                <a:xfrm>
                  <a:off x="2801" y="1460"/>
                  <a:ext cx="1824" cy="1018"/>
                </a:xfrm>
                <a:custGeom>
                  <a:avLst/>
                  <a:gdLst>
                    <a:gd name="T0" fmla="*/ 0 w 2340"/>
                    <a:gd name="T1" fmla="*/ 947 h 1037"/>
                    <a:gd name="T2" fmla="*/ 398 w 2340"/>
                    <a:gd name="T3" fmla="*/ 1022 h 1037"/>
                    <a:gd name="T4" fmla="*/ 954 w 2340"/>
                    <a:gd name="T5" fmla="*/ 857 h 1037"/>
                    <a:gd name="T6" fmla="*/ 1614 w 2340"/>
                    <a:gd name="T7" fmla="*/ 131 h 1037"/>
                    <a:gd name="T8" fmla="*/ 2340 w 2340"/>
                    <a:gd name="T9" fmla="*/ 71 h 10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40" h="1037">
                      <a:moveTo>
                        <a:pt x="0" y="947"/>
                      </a:moveTo>
                      <a:cubicBezTo>
                        <a:pt x="119" y="992"/>
                        <a:pt x="239" y="1037"/>
                        <a:pt x="398" y="1022"/>
                      </a:cubicBezTo>
                      <a:cubicBezTo>
                        <a:pt x="557" y="1007"/>
                        <a:pt x="751" y="1006"/>
                        <a:pt x="954" y="857"/>
                      </a:cubicBezTo>
                      <a:cubicBezTo>
                        <a:pt x="1157" y="708"/>
                        <a:pt x="1383" y="262"/>
                        <a:pt x="1614" y="131"/>
                      </a:cubicBezTo>
                      <a:cubicBezTo>
                        <a:pt x="1845" y="0"/>
                        <a:pt x="2092" y="35"/>
                        <a:pt x="2340" y="71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" name="Line 14"/>
                <p:cNvSpPr>
                  <a:spLocks noChangeAspect="1" noChangeShapeType="1"/>
                </p:cNvSpPr>
                <p:nvPr/>
              </p:nvSpPr>
              <p:spPr bwMode="auto">
                <a:xfrm>
                  <a:off x="4221" y="1520"/>
                  <a:ext cx="120" cy="417"/>
                </a:xfrm>
                <a:prstGeom prst="line">
                  <a:avLst/>
                </a:prstGeom>
                <a:noFill/>
                <a:ln w="38100">
                  <a:solidFill>
                    <a:srgbClr val="0000FF"/>
                  </a:solidFill>
                  <a:round/>
                  <a:headEnd type="none" w="sm" len="sm"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61" name="Object 15"/>
                <p:cNvGraphicFramePr>
                  <a:graphicFrameLocks noChangeAspect="1"/>
                </p:cNvGraphicFramePr>
                <p:nvPr/>
              </p:nvGraphicFramePr>
              <p:xfrm>
                <a:off x="3196" y="2194"/>
                <a:ext cx="160" cy="12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63617" name="Equation" r:id="rId29" imgW="126720" imgH="101520" progId="Equation.DSMT4">
                        <p:embed/>
                      </p:oleObj>
                    </mc:Choice>
                    <mc:Fallback>
                      <p:oleObj name="Equation" r:id="rId29" imgW="126720" imgH="10152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196" y="2194"/>
                              <a:ext cx="160" cy="129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62" name="Object 16"/>
                <p:cNvGraphicFramePr>
                  <a:graphicFrameLocks noChangeAspect="1"/>
                </p:cNvGraphicFramePr>
                <p:nvPr/>
              </p:nvGraphicFramePr>
              <p:xfrm>
                <a:off x="4250" y="1305"/>
                <a:ext cx="155" cy="17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63618" name="Equation" r:id="rId30" imgW="126720" imgH="139680" progId="Equation.DSMT4">
                        <p:embed/>
                      </p:oleObj>
                    </mc:Choice>
                    <mc:Fallback>
                      <p:oleObj name="Equation" r:id="rId30" imgW="126720" imgH="139680" progId="Equation.DSMT4">
                        <p:embed/>
                        <p:pic>
                          <p:nvPicPr>
                            <p:cNvPr id="0" name=""/>
                            <p:cNvPicPr preferRelativeResize="0"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250" y="1305"/>
                              <a:ext cx="155" cy="17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63" name="Object 17"/>
                <p:cNvGraphicFramePr>
                  <a:graphicFrameLocks noChangeAspect="1"/>
                </p:cNvGraphicFramePr>
                <p:nvPr/>
              </p:nvGraphicFramePr>
              <p:xfrm>
                <a:off x="3676" y="2110"/>
                <a:ext cx="130" cy="15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63619" name="Equation" r:id="rId31" imgW="152280" imgH="177480" progId="Equation.DSMT4">
                        <p:embed/>
                      </p:oleObj>
                    </mc:Choice>
                    <mc:Fallback>
                      <p:oleObj name="Equation" r:id="rId31" imgW="152280" imgH="177480" progId="Equation.DSMT4">
                        <p:embed/>
                        <p:pic>
                          <p:nvPicPr>
                            <p:cNvPr id="0" name=""/>
                            <p:cNvPicPr preferRelativeResize="0"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676" y="2110"/>
                              <a:ext cx="130" cy="151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64" name="Object 18"/>
                <p:cNvGraphicFramePr>
                  <a:graphicFrameLocks noChangeAspect="1"/>
                </p:cNvGraphicFramePr>
                <p:nvPr/>
              </p:nvGraphicFramePr>
              <p:xfrm>
                <a:off x="3780" y="1542"/>
                <a:ext cx="156" cy="15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63620" name="Equation" r:id="rId32" imgW="139680" imgH="139680" progId="Equation.DSMT4">
                        <p:embed/>
                      </p:oleObj>
                    </mc:Choice>
                    <mc:Fallback>
                      <p:oleObj name="Equation" r:id="rId32" imgW="139680" imgH="13968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780" y="1542"/>
                              <a:ext cx="156" cy="15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65" name="Object 19"/>
                <p:cNvGraphicFramePr>
                  <a:graphicFrameLocks noChangeAspect="1"/>
                </p:cNvGraphicFramePr>
                <p:nvPr/>
              </p:nvGraphicFramePr>
              <p:xfrm>
                <a:off x="4354" y="1753"/>
                <a:ext cx="148" cy="16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63621" name="Equation" r:id="rId33" imgW="126720" imgH="139680" progId="Equation.DSMT4">
                        <p:embed/>
                      </p:oleObj>
                    </mc:Choice>
                    <mc:Fallback>
                      <p:oleObj name="Equation" r:id="rId33" imgW="126720" imgH="13968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354" y="1753"/>
                              <a:ext cx="148" cy="16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66" name="Oval 20"/>
                <p:cNvSpPr>
                  <a:spLocks noChangeAspect="1" noChangeArrowheads="1"/>
                </p:cNvSpPr>
                <p:nvPr/>
              </p:nvSpPr>
              <p:spPr bwMode="auto">
                <a:xfrm>
                  <a:off x="3672" y="2097"/>
                  <a:ext cx="28" cy="32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7" name="Oval 21"/>
                <p:cNvSpPr>
                  <a:spLocks noChangeAspect="1" noChangeArrowheads="1"/>
                </p:cNvSpPr>
                <p:nvPr/>
              </p:nvSpPr>
              <p:spPr bwMode="auto">
                <a:xfrm>
                  <a:off x="4197" y="1496"/>
                  <a:ext cx="53" cy="50"/>
                </a:xfrm>
                <a:prstGeom prst="ellipse">
                  <a:avLst/>
                </a:prstGeom>
                <a:solidFill>
                  <a:srgbClr val="00FF00"/>
                </a:solidFill>
                <a:ln w="9525">
                  <a:solidFill>
                    <a:srgbClr val="00FF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70" name="Line 14"/>
            <p:cNvSpPr>
              <a:spLocks noChangeAspect="1" noChangeShapeType="1"/>
            </p:cNvSpPr>
            <p:nvPr/>
          </p:nvSpPr>
          <p:spPr bwMode="auto">
            <a:xfrm>
              <a:off x="6856003" y="3760867"/>
              <a:ext cx="124944" cy="43418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71" name="Object 10"/>
            <p:cNvGraphicFramePr>
              <a:graphicFrameLocks noChangeAspect="1"/>
            </p:cNvGraphicFramePr>
            <p:nvPr>
              <p:extLst/>
            </p:nvPr>
          </p:nvGraphicFramePr>
          <p:xfrm>
            <a:off x="6971782" y="3959303"/>
            <a:ext cx="473075" cy="676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622" name="Equation" r:id="rId34" imgW="177480" imgH="228600" progId="Equation.DSMT4">
                    <p:embed/>
                  </p:oleObj>
                </mc:Choice>
                <mc:Fallback>
                  <p:oleObj name="Equation" r:id="rId34" imgW="1774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71782" y="3959303"/>
                          <a:ext cx="473075" cy="676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4" name="Text Box 6"/>
          <p:cNvSpPr txBox="1">
            <a:spLocks noChangeArrowheads="1"/>
          </p:cNvSpPr>
          <p:nvPr/>
        </p:nvSpPr>
        <p:spPr bwMode="auto">
          <a:xfrm>
            <a:off x="380724" y="324627"/>
            <a:ext cx="121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333399"/>
                </a:solidFill>
                <a:sym typeface="Marlett" pitchFamily="2" charset="2"/>
              </a:rPr>
              <a:t>速度</a:t>
            </a:r>
          </a:p>
        </p:txBody>
      </p:sp>
      <p:sp>
        <p:nvSpPr>
          <p:cNvPr id="75" name="Text Box 6"/>
          <p:cNvSpPr txBox="1">
            <a:spLocks noChangeArrowheads="1"/>
          </p:cNvSpPr>
          <p:nvPr/>
        </p:nvSpPr>
        <p:spPr bwMode="auto">
          <a:xfrm>
            <a:off x="5188591" y="1842834"/>
            <a:ext cx="19542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 smtClean="0">
                <a:solidFill>
                  <a:srgbClr val="333399"/>
                </a:solidFill>
                <a:sym typeface="Marlett" pitchFamily="2" charset="2"/>
              </a:rPr>
              <a:t>加速度</a:t>
            </a:r>
            <a:endParaRPr lang="zh-CN" altLang="en-US" b="1" dirty="0">
              <a:solidFill>
                <a:srgbClr val="333399"/>
              </a:solidFill>
              <a:sym typeface="Marlett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95215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7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6" name="F02-11t密切面.avi">
            <a:hlinkClick r:id="" action="ppaction://media"/>
          </p:cNvPr>
          <p:cNvPicPr>
            <a:picLocks noChangeAspect="1" noChangeArrowheads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662" y="1299434"/>
            <a:ext cx="4724400" cy="354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7" name="Text Box 6"/>
          <p:cNvSpPr txBox="1">
            <a:spLocks noChangeArrowheads="1"/>
          </p:cNvSpPr>
          <p:nvPr/>
        </p:nvSpPr>
        <p:spPr bwMode="auto">
          <a:xfrm>
            <a:off x="255587" y="4873173"/>
            <a:ext cx="83820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chemeClr val="accent2"/>
                </a:solidFill>
                <a:latin typeface="宋体" panose="02010600030101010101" pitchFamily="2" charset="-122"/>
                <a:sym typeface="Monotype Sorts" pitchFamily="2" charset="2"/>
              </a:rPr>
              <a:t></a:t>
            </a:r>
            <a:r>
              <a:rPr lang="zh-CN" altLang="en-US" sz="2800" dirty="0">
                <a:solidFill>
                  <a:schemeClr val="accent2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800" dirty="0">
                <a:latin typeface="宋体" panose="02010600030101010101" pitchFamily="2" charset="-122"/>
              </a:rPr>
              <a:t>空间曲线上的任意点无穷小邻域内的一段弧长，可以</a:t>
            </a:r>
            <a:r>
              <a:rPr lang="zh-CN" altLang="en-US" sz="2800" dirty="0" smtClean="0">
                <a:latin typeface="宋体" panose="02010600030101010101" pitchFamily="2" charset="-122"/>
              </a:rPr>
              <a:t>看作是</a:t>
            </a:r>
            <a:r>
              <a:rPr lang="zh-CN" altLang="en-US" sz="2800" dirty="0">
                <a:latin typeface="宋体" panose="02010600030101010101" pitchFamily="2" charset="-122"/>
              </a:rPr>
              <a:t>位于密切面内的平面曲线</a:t>
            </a:r>
            <a:r>
              <a:rPr lang="zh-CN" altLang="en-US" sz="2800" dirty="0" smtClean="0">
                <a:latin typeface="宋体" panose="02010600030101010101" pitchFamily="2" charset="-122"/>
              </a:rPr>
              <a:t>。</a:t>
            </a:r>
            <a:endParaRPr lang="en-US" altLang="zh-CN" sz="2800" dirty="0" smtClean="0">
              <a:latin typeface="宋体" panose="02010600030101010101" pitchFamily="2" charset="-122"/>
            </a:endParaRPr>
          </a:p>
        </p:txBody>
      </p: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255587" y="1480739"/>
            <a:ext cx="3494088" cy="3289301"/>
            <a:chOff x="192" y="816"/>
            <a:chExt cx="2201" cy="2072"/>
          </a:xfrm>
        </p:grpSpPr>
        <p:sp>
          <p:nvSpPr>
            <p:cNvPr id="6154" name="Text Box 11"/>
            <p:cNvSpPr txBox="1">
              <a:spLocks noChangeArrowheads="1"/>
            </p:cNvSpPr>
            <p:nvPr/>
          </p:nvSpPr>
          <p:spPr bwMode="auto">
            <a:xfrm>
              <a:off x="384" y="1296"/>
              <a:ext cx="14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6155" name="Text Box 12"/>
            <p:cNvSpPr txBox="1">
              <a:spLocks noChangeArrowheads="1"/>
            </p:cNvSpPr>
            <p:nvPr/>
          </p:nvSpPr>
          <p:spPr bwMode="auto">
            <a:xfrm>
              <a:off x="336" y="1152"/>
              <a:ext cx="2057" cy="1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dirty="0" smtClean="0"/>
                <a:t>当</a:t>
              </a:r>
              <a:r>
                <a:rPr lang="en-US" altLang="zh-CN" sz="2800" i="1" dirty="0" smtClean="0"/>
                <a:t>P’</a:t>
              </a:r>
              <a:r>
                <a:rPr lang="zh-CN" altLang="zh-CN" sz="2800" dirty="0" smtClean="0"/>
                <a:t>点</a:t>
              </a:r>
              <a:r>
                <a:rPr lang="zh-CN" altLang="zh-CN" sz="2800" dirty="0"/>
                <a:t>无限接近</a:t>
              </a:r>
              <a:r>
                <a:rPr lang="zh-CN" altLang="zh-CN" sz="2800" dirty="0" smtClean="0"/>
                <a:t>于</a:t>
              </a:r>
              <a:r>
                <a:rPr lang="en-US" altLang="zh-CN" sz="2800" i="1" dirty="0" smtClean="0"/>
                <a:t>P</a:t>
              </a:r>
              <a:r>
                <a:rPr lang="zh-CN" altLang="zh-CN" sz="2800" dirty="0"/>
                <a:t>点时，过这两点的</a:t>
              </a:r>
              <a:r>
                <a:rPr lang="zh-CN" altLang="zh-CN" sz="2800" dirty="0" smtClean="0"/>
                <a:t>切线</a:t>
              </a:r>
              <a:r>
                <a:rPr lang="zh-CN" altLang="zh-CN" sz="2800" dirty="0"/>
                <a:t>所组成的平面，</a:t>
              </a:r>
              <a:r>
                <a:rPr lang="zh-CN" altLang="zh-CN" sz="2800" dirty="0" smtClean="0"/>
                <a:t>称为</a:t>
              </a:r>
              <a:r>
                <a:rPr lang="en-US" altLang="zh-CN" sz="2800" i="1" dirty="0" smtClean="0"/>
                <a:t>P</a:t>
              </a:r>
              <a:r>
                <a:rPr lang="zh-CN" altLang="zh-CN" sz="2800" dirty="0"/>
                <a:t>点的密切面。</a:t>
              </a:r>
              <a:endParaRPr lang="zh-CN" altLang="en-US" sz="2800" dirty="0"/>
            </a:p>
          </p:txBody>
        </p:sp>
        <p:graphicFrame>
          <p:nvGraphicFramePr>
            <p:cNvPr id="6146" name="Object 13"/>
            <p:cNvGraphicFramePr>
              <a:graphicFrameLocks noChangeAspect="1"/>
            </p:cNvGraphicFramePr>
            <p:nvPr>
              <p:extLst/>
            </p:nvPr>
          </p:nvGraphicFramePr>
          <p:xfrm>
            <a:off x="917" y="2427"/>
            <a:ext cx="1152" cy="4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520" name="Equation" r:id="rId7" imgW="698400" imgH="279360" progId="Equation.DSMT4">
                    <p:embed/>
                  </p:oleObj>
                </mc:Choice>
                <mc:Fallback>
                  <p:oleObj name="Equation" r:id="rId7" imgW="698400" imgH="2793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7" y="2427"/>
                          <a:ext cx="1152" cy="4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56" name="Text Box 14"/>
            <p:cNvSpPr txBox="1">
              <a:spLocks noChangeArrowheads="1"/>
            </p:cNvSpPr>
            <p:nvPr/>
          </p:nvSpPr>
          <p:spPr bwMode="auto">
            <a:xfrm>
              <a:off x="192" y="816"/>
              <a:ext cx="115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 dirty="0">
                  <a:solidFill>
                    <a:srgbClr val="FF0000"/>
                  </a:solidFill>
                  <a:sym typeface="Marlett" pitchFamily="2" charset="2"/>
                </a:rPr>
                <a:t> </a:t>
              </a:r>
              <a:r>
                <a:rPr lang="zh-CN" altLang="zh-CN" sz="2800" b="1" dirty="0" smtClean="0">
                  <a:solidFill>
                    <a:srgbClr val="FF0000"/>
                  </a:solidFill>
                </a:rPr>
                <a:t>密切面</a:t>
              </a:r>
              <a:r>
                <a:rPr lang="zh-CN" altLang="en-US" sz="2800" b="1" dirty="0" smtClean="0">
                  <a:solidFill>
                    <a:srgbClr val="FF0000"/>
                  </a:solidFill>
                </a:rPr>
                <a:t>！</a:t>
              </a:r>
              <a:endParaRPr lang="zh-CN" altLang="en-US" sz="28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72719" name="Text Box 15"/>
          <p:cNvSpPr txBox="1">
            <a:spLocks noChangeArrowheads="1"/>
          </p:cNvSpPr>
          <p:nvPr/>
        </p:nvSpPr>
        <p:spPr bwMode="auto">
          <a:xfrm>
            <a:off x="4683022" y="4312840"/>
            <a:ext cx="343376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i="1" dirty="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</a:t>
            </a:r>
            <a:r>
              <a:rPr lang="zh-CN" altLang="en-US" sz="2400" b="1" dirty="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－</a:t>
            </a:r>
            <a:r>
              <a:rPr lang="zh-CN" altLang="zh-CN" sz="2400" b="1" dirty="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空间曲线上的动点；</a:t>
            </a:r>
            <a:endParaRPr lang="zh-CN" altLang="en-US" sz="2400" dirty="0">
              <a:solidFill>
                <a:srgbClr val="FF6600"/>
              </a:solidFill>
            </a:endParaRPr>
          </a:p>
        </p:txBody>
      </p:sp>
      <p:sp>
        <p:nvSpPr>
          <p:cNvPr id="17" name="Text Box 2"/>
          <p:cNvSpPr txBox="1">
            <a:spLocks noChangeArrowheads="1"/>
          </p:cNvSpPr>
          <p:nvPr/>
        </p:nvSpPr>
        <p:spPr bwMode="auto">
          <a:xfrm>
            <a:off x="185325" y="461255"/>
            <a:ext cx="3383926" cy="584775"/>
          </a:xfrm>
          <a:prstGeom prst="rect">
            <a:avLst/>
          </a:prstGeom>
          <a:noFill/>
          <a:ln w="12700" cap="sq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3200" b="1" dirty="0" smtClean="0">
                <a:solidFill>
                  <a:srgbClr val="333399"/>
                </a:solidFill>
                <a:sym typeface="Marlett" pitchFamily="2" charset="2"/>
              </a:rPr>
              <a:t>点的空间运动</a:t>
            </a:r>
            <a:endParaRPr lang="zh-CN" altLang="en-US" sz="3200" b="1" dirty="0">
              <a:solidFill>
                <a:srgbClr val="333399"/>
              </a:solidFill>
              <a:sym typeface="Marlett" pitchFamily="2" charset="2"/>
            </a:endParaRPr>
          </a:p>
        </p:txBody>
      </p:sp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3999341" y="463038"/>
            <a:ext cx="218998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 smtClean="0">
                <a:solidFill>
                  <a:srgbClr val="FF0000"/>
                </a:solidFill>
                <a:sym typeface="Monotype Sorts" pitchFamily="2" charset="2"/>
              </a:rPr>
              <a:t>How</a:t>
            </a:r>
            <a:r>
              <a:rPr lang="zh-CN" altLang="en-US" sz="2800" b="1" dirty="0" smtClean="0">
                <a:solidFill>
                  <a:srgbClr val="FF0000"/>
                </a:solidFill>
                <a:sym typeface="Monotype Sorts" pitchFamily="2" charset="2"/>
              </a:rPr>
              <a:t>？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771934" y="6031896"/>
            <a:ext cx="66479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latin typeface="宋体" panose="02010600030101010101" pitchFamily="2" charset="-122"/>
                <a:sym typeface="Monotype Sorts" pitchFamily="2" charset="2"/>
              </a:rPr>
              <a:t>问：点</a:t>
            </a:r>
            <a:r>
              <a:rPr lang="zh-CN" altLang="en-US" sz="2800" dirty="0">
                <a:solidFill>
                  <a:srgbClr val="FF0000"/>
                </a:solidFill>
                <a:latin typeface="宋体" panose="02010600030101010101" pitchFamily="2" charset="-122"/>
                <a:sym typeface="Monotype Sorts" pitchFamily="2" charset="2"/>
              </a:rPr>
              <a:t>在平面内运动时的密切面是什么？</a:t>
            </a:r>
            <a:endParaRPr lang="zh-CN" altLang="en-US" sz="2800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1688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2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5" dur="36681" fill="hold"/>
                                        <p:tgtEl>
                                          <p:spTgt spid="7270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37181"/>
                            </p:stCondLst>
                            <p:childTnLst>
                              <p:par>
                                <p:cTn id="2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727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38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72706"/>
                </p:tgtEl>
              </p:cMediaNode>
            </p:video>
            <p:seq concurrent="1" nextAc="seek">
              <p:cTn id="39" restart="whenNotActive" fill="hold" evtFilter="cancelBubble" nodeType="interactiveSeq">
                <p:stCondLst>
                  <p:cond evt="onClick" delay="0">
                    <p:tgtEl>
                      <p:spTgt spid="7270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0" fill="hold" nodeType="clickPar">
                      <p:stCondLst>
                        <p:cond delay="0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43" dur="1" fill="hold"/>
                                        <p:tgtEl>
                                          <p:spTgt spid="7270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2706"/>
                  </p:tgtEl>
                </p:cond>
              </p:nextCondLst>
            </p:seq>
          </p:childTnLst>
        </p:cTn>
      </p:par>
    </p:tnLst>
    <p:bldLst>
      <p:bldP spid="6157" grpId="0"/>
      <p:bldP spid="72719" grpId="0" autoUpdateAnimBg="0"/>
      <p:bldP spid="17" grpId="0" animBg="1" autoUpdateAnimBg="0"/>
      <p:bldP spid="18" grpId="0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513606" y="111625"/>
            <a:ext cx="5187950" cy="468313"/>
            <a:chOff x="236" y="317"/>
            <a:chExt cx="3268" cy="295"/>
          </a:xfrm>
        </p:grpSpPr>
        <p:sp>
          <p:nvSpPr>
            <p:cNvPr id="73731" name="Text Box 3"/>
            <p:cNvSpPr txBox="1">
              <a:spLocks noChangeArrowheads="1"/>
            </p:cNvSpPr>
            <p:nvPr/>
          </p:nvSpPr>
          <p:spPr bwMode="auto">
            <a:xfrm>
              <a:off x="236" y="321"/>
              <a:ext cx="954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400" dirty="0">
                  <a:solidFill>
                    <a:srgbClr val="3333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Marlett" pitchFamily="2" charset="2"/>
                </a:rPr>
                <a:t> </a:t>
              </a:r>
              <a:r>
                <a:rPr lang="zh-CN" altLang="en-US" sz="2400" b="1" dirty="0" smtClean="0">
                  <a:solidFill>
                    <a:srgbClr val="333399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  <a:sym typeface="Marlett" pitchFamily="2" charset="2"/>
                </a:rPr>
                <a:t>法平</a:t>
              </a:r>
              <a:r>
                <a:rPr lang="zh-CN" altLang="zh-CN" sz="2400" b="1" dirty="0" smtClean="0">
                  <a:solidFill>
                    <a:srgbClr val="333399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面</a:t>
              </a:r>
              <a:endParaRPr lang="zh-CN" altLang="en-US" sz="2400" b="1" dirty="0">
                <a:solidFill>
                  <a:srgbClr val="333399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12" name="Text Box 4"/>
            <p:cNvSpPr txBox="1">
              <a:spLocks noChangeArrowheads="1"/>
            </p:cNvSpPr>
            <p:nvPr/>
          </p:nvSpPr>
          <p:spPr bwMode="auto">
            <a:xfrm>
              <a:off x="1152" y="317"/>
              <a:ext cx="235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dirty="0">
                  <a:cs typeface="Times New Roman" panose="02020603050405020304" pitchFamily="18" charset="0"/>
                </a:rPr>
                <a:t>通过</a:t>
              </a:r>
              <a:r>
                <a:rPr lang="en-US" altLang="zh-CN" i="1" dirty="0">
                  <a:cs typeface="Times New Roman" panose="02020603050405020304" pitchFamily="18" charset="0"/>
                </a:rPr>
                <a:t>P</a:t>
              </a:r>
              <a:r>
                <a:rPr lang="zh-CN" altLang="en-US" dirty="0">
                  <a:cs typeface="Times New Roman" panose="02020603050405020304" pitchFamily="18" charset="0"/>
                </a:rPr>
                <a:t>点与切线垂直的平面</a:t>
              </a:r>
            </a:p>
          </p:txBody>
        </p:sp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777924" y="1227018"/>
            <a:ext cx="3811589" cy="2930525"/>
            <a:chOff x="620" y="1344"/>
            <a:chExt cx="2401" cy="1846"/>
          </a:xfrm>
        </p:grpSpPr>
        <p:grpSp>
          <p:nvGrpSpPr>
            <p:cNvPr id="7198" name="Group 6"/>
            <p:cNvGrpSpPr>
              <a:grpSpLocks/>
            </p:cNvGrpSpPr>
            <p:nvPr/>
          </p:nvGrpSpPr>
          <p:grpSpPr bwMode="auto">
            <a:xfrm>
              <a:off x="620" y="1344"/>
              <a:ext cx="2401" cy="1846"/>
              <a:chOff x="620" y="1344"/>
              <a:chExt cx="2401" cy="1846"/>
            </a:xfrm>
          </p:grpSpPr>
          <p:sp>
            <p:nvSpPr>
              <p:cNvPr id="73735" name="Text Box 7"/>
              <p:cNvSpPr txBox="1">
                <a:spLocks noChangeArrowheads="1"/>
              </p:cNvSpPr>
              <p:nvPr/>
            </p:nvSpPr>
            <p:spPr bwMode="auto">
              <a:xfrm>
                <a:off x="2688" y="1344"/>
                <a:ext cx="333" cy="36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3200" i="1" dirty="0" smtClean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altLang="zh-CN" sz="3200" i="1" baseline="30000" dirty="0" smtClean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endParaRPr lang="en-US" altLang="zh-CN" sz="3200" i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203" name="Group 8"/>
              <p:cNvGrpSpPr>
                <a:grpSpLocks/>
              </p:cNvGrpSpPr>
              <p:nvPr/>
            </p:nvGrpSpPr>
            <p:grpSpPr bwMode="auto">
              <a:xfrm>
                <a:off x="620" y="1536"/>
                <a:ext cx="2276" cy="1654"/>
                <a:chOff x="620" y="1536"/>
                <a:chExt cx="2276" cy="1654"/>
              </a:xfrm>
            </p:grpSpPr>
            <p:sp>
              <p:nvSpPr>
                <p:cNvPr id="73737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620" y="2506"/>
                  <a:ext cx="402" cy="36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>
                    <a:defRPr/>
                  </a:pPr>
                  <a:r>
                    <a:rPr lang="en-US" altLang="zh-CN" sz="3200" i="1" dirty="0" smtClean="0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</a:t>
                  </a:r>
                  <a:r>
                    <a:rPr lang="en-US" altLang="zh-CN" sz="3200" i="1" baseline="30000" dirty="0" smtClean="0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-</a:t>
                  </a:r>
                  <a:endParaRPr lang="en-US" altLang="zh-CN" sz="3200" i="1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7205" name="Group 10"/>
                <p:cNvGrpSpPr>
                  <a:grpSpLocks/>
                </p:cNvGrpSpPr>
                <p:nvPr/>
              </p:nvGrpSpPr>
              <p:grpSpPr bwMode="auto">
                <a:xfrm>
                  <a:off x="768" y="1536"/>
                  <a:ext cx="2128" cy="1654"/>
                  <a:chOff x="768" y="1536"/>
                  <a:chExt cx="2128" cy="1654"/>
                </a:xfrm>
              </p:grpSpPr>
              <p:sp>
                <p:nvSpPr>
                  <p:cNvPr id="7206" name="AutoShape 11"/>
                  <p:cNvSpPr>
                    <a:spLocks noChangeArrowheads="1"/>
                  </p:cNvSpPr>
                  <p:nvPr/>
                </p:nvSpPr>
                <p:spPr bwMode="auto">
                  <a:xfrm>
                    <a:off x="768" y="2374"/>
                    <a:ext cx="1392" cy="816"/>
                  </a:xfrm>
                  <a:prstGeom prst="parallelogram">
                    <a:avLst>
                      <a:gd name="adj" fmla="val 42647"/>
                    </a:avLst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07" name="Freeform 12"/>
                  <p:cNvSpPr>
                    <a:spLocks/>
                  </p:cNvSpPr>
                  <p:nvPr/>
                </p:nvSpPr>
                <p:spPr bwMode="auto">
                  <a:xfrm>
                    <a:off x="912" y="1536"/>
                    <a:ext cx="1776" cy="1336"/>
                  </a:xfrm>
                  <a:custGeom>
                    <a:avLst/>
                    <a:gdLst>
                      <a:gd name="T0" fmla="*/ 0 w 1776"/>
                      <a:gd name="T1" fmla="*/ 1104 h 1336"/>
                      <a:gd name="T2" fmla="*/ 720 w 1776"/>
                      <a:gd name="T3" fmla="*/ 1152 h 1336"/>
                      <a:gd name="T4" fmla="*/ 1776 w 1776"/>
                      <a:gd name="T5" fmla="*/ 0 h 1336"/>
                      <a:gd name="T6" fmla="*/ 0 60000 65536"/>
                      <a:gd name="T7" fmla="*/ 0 60000 65536"/>
                      <a:gd name="T8" fmla="*/ 0 60000 65536"/>
                      <a:gd name="T9" fmla="*/ 0 w 1776"/>
                      <a:gd name="T10" fmla="*/ 0 h 1336"/>
                      <a:gd name="T11" fmla="*/ 1776 w 1776"/>
                      <a:gd name="T12" fmla="*/ 1336 h 13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776" h="1336">
                        <a:moveTo>
                          <a:pt x="0" y="1104"/>
                        </a:moveTo>
                        <a:cubicBezTo>
                          <a:pt x="212" y="1220"/>
                          <a:pt x="424" y="1336"/>
                          <a:pt x="720" y="1152"/>
                        </a:cubicBezTo>
                        <a:cubicBezTo>
                          <a:pt x="1016" y="968"/>
                          <a:pt x="1600" y="192"/>
                          <a:pt x="1776" y="0"/>
                        </a:cubicBezTo>
                      </a:path>
                    </a:pathLst>
                  </a:custGeom>
                  <a:noFill/>
                  <a:ln w="28575" cap="flat" cmpd="sng">
                    <a:solidFill>
                      <a:srgbClr val="FF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grpSp>
                <p:nvGrpSpPr>
                  <p:cNvPr id="7208" name="Group 13"/>
                  <p:cNvGrpSpPr>
                    <a:grpSpLocks/>
                  </p:cNvGrpSpPr>
                  <p:nvPr/>
                </p:nvGrpSpPr>
                <p:grpSpPr bwMode="auto">
                  <a:xfrm>
                    <a:off x="949" y="2474"/>
                    <a:ext cx="1947" cy="317"/>
                    <a:chOff x="1477" y="2810"/>
                    <a:chExt cx="1947" cy="317"/>
                  </a:xfrm>
                </p:grpSpPr>
                <p:sp>
                  <p:nvSpPr>
                    <p:cNvPr id="7209" name="Line 14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477" y="3127"/>
                      <a:ext cx="1680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stealth" w="med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3743" name="Text Box 1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918" y="2810"/>
                      <a:ext cx="506" cy="233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>
                      <a:spAutoFit/>
                    </a:bodyPr>
                    <a:lstStyle/>
                    <a:p>
                      <a:pPr>
                        <a:defRPr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CN" altLang="zh-CN" b="1" dirty="0"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切线</a:t>
                      </a:r>
                      <a:r>
                        <a:rPr lang="zh-CN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</p:grpSp>
          </p:grpSp>
        </p:grpSp>
        <p:sp>
          <p:nvSpPr>
            <p:cNvPr id="7199" name="Line 16"/>
            <p:cNvSpPr>
              <a:spLocks noChangeShapeType="1"/>
            </p:cNvSpPr>
            <p:nvPr/>
          </p:nvSpPr>
          <p:spPr bwMode="auto">
            <a:xfrm>
              <a:off x="1584" y="1536"/>
              <a:ext cx="0" cy="864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00" name="Line 17"/>
            <p:cNvSpPr>
              <a:spLocks noChangeShapeType="1"/>
            </p:cNvSpPr>
            <p:nvPr/>
          </p:nvSpPr>
          <p:spPr bwMode="auto">
            <a:xfrm>
              <a:off x="1296" y="2278"/>
              <a:ext cx="0" cy="912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01" name="Line 18"/>
            <p:cNvSpPr>
              <a:spLocks noChangeShapeType="1"/>
            </p:cNvSpPr>
            <p:nvPr/>
          </p:nvSpPr>
          <p:spPr bwMode="auto">
            <a:xfrm flipV="1">
              <a:off x="1296" y="1518"/>
              <a:ext cx="288" cy="768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" name="Group 19"/>
          <p:cNvGrpSpPr>
            <a:grpSpLocks/>
          </p:cNvGrpSpPr>
          <p:nvPr/>
        </p:nvGrpSpPr>
        <p:grpSpPr bwMode="auto">
          <a:xfrm>
            <a:off x="1851074" y="1192093"/>
            <a:ext cx="1706563" cy="2930525"/>
            <a:chOff x="1296" y="1322"/>
            <a:chExt cx="1075" cy="1846"/>
          </a:xfrm>
        </p:grpSpPr>
        <p:sp>
          <p:nvSpPr>
            <p:cNvPr id="7196" name="Line 20"/>
            <p:cNvSpPr>
              <a:spLocks noChangeShapeType="1"/>
            </p:cNvSpPr>
            <p:nvPr/>
          </p:nvSpPr>
          <p:spPr bwMode="auto">
            <a:xfrm flipV="1">
              <a:off x="1296" y="1680"/>
              <a:ext cx="528" cy="1488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749" name="Text Box 21"/>
            <p:cNvSpPr txBox="1">
              <a:spLocks noChangeArrowheads="1"/>
            </p:cNvSpPr>
            <p:nvPr/>
          </p:nvSpPr>
          <p:spPr bwMode="auto">
            <a:xfrm>
              <a:off x="1718" y="1322"/>
              <a:ext cx="653" cy="23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dirty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zh-CN" altLang="zh-CN" b="1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主法线</a:t>
              </a:r>
              <a:r>
                <a:rPr lang="en-US" altLang="zh-CN" dirty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</p:grpSp>
      <p:grpSp>
        <p:nvGrpSpPr>
          <p:cNvPr id="9" name="Group 22"/>
          <p:cNvGrpSpPr>
            <a:grpSpLocks/>
          </p:cNvGrpSpPr>
          <p:nvPr/>
        </p:nvGrpSpPr>
        <p:grpSpPr bwMode="auto">
          <a:xfrm>
            <a:off x="1073199" y="769818"/>
            <a:ext cx="1909763" cy="2760663"/>
            <a:chOff x="806" y="1466"/>
            <a:chExt cx="1203" cy="1739"/>
          </a:xfrm>
        </p:grpSpPr>
        <p:sp>
          <p:nvSpPr>
            <p:cNvPr id="73751" name="Text Box 23"/>
            <p:cNvSpPr txBox="1">
              <a:spLocks noChangeArrowheads="1"/>
            </p:cNvSpPr>
            <p:nvPr/>
          </p:nvSpPr>
          <p:spPr bwMode="auto">
            <a:xfrm>
              <a:off x="806" y="1466"/>
              <a:ext cx="653" cy="23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zh-CN" altLang="zh-CN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副法线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7192" name="Line 24"/>
            <p:cNvSpPr>
              <a:spLocks noChangeShapeType="1"/>
            </p:cNvSpPr>
            <p:nvPr/>
          </p:nvSpPr>
          <p:spPr bwMode="auto">
            <a:xfrm rot="10800000">
              <a:off x="1425" y="1754"/>
              <a:ext cx="0" cy="1440"/>
            </a:xfrm>
            <a:prstGeom prst="line">
              <a:avLst/>
            </a:prstGeom>
            <a:noFill/>
            <a:ln w="12700">
              <a:solidFill>
                <a:srgbClr val="CC00CC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193" name="Line 25"/>
            <p:cNvSpPr>
              <a:spLocks noChangeShapeType="1"/>
            </p:cNvSpPr>
            <p:nvPr/>
          </p:nvSpPr>
          <p:spPr bwMode="auto">
            <a:xfrm>
              <a:off x="953" y="2337"/>
              <a:ext cx="1056" cy="0"/>
            </a:xfrm>
            <a:prstGeom prst="line">
              <a:avLst/>
            </a:prstGeom>
            <a:noFill/>
            <a:ln w="12700">
              <a:solidFill>
                <a:srgbClr val="CC00CC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194" name="Line 26"/>
            <p:cNvSpPr>
              <a:spLocks noChangeShapeType="1"/>
            </p:cNvSpPr>
            <p:nvPr/>
          </p:nvSpPr>
          <p:spPr bwMode="auto">
            <a:xfrm>
              <a:off x="1998" y="2341"/>
              <a:ext cx="0" cy="864"/>
            </a:xfrm>
            <a:prstGeom prst="line">
              <a:avLst/>
            </a:prstGeom>
            <a:noFill/>
            <a:ln w="12700">
              <a:solidFill>
                <a:srgbClr val="CC00CC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195" name="Line 27"/>
            <p:cNvSpPr>
              <a:spLocks noChangeShapeType="1"/>
            </p:cNvSpPr>
            <p:nvPr/>
          </p:nvSpPr>
          <p:spPr bwMode="auto">
            <a:xfrm>
              <a:off x="949" y="2341"/>
              <a:ext cx="0" cy="864"/>
            </a:xfrm>
            <a:prstGeom prst="line">
              <a:avLst/>
            </a:prstGeom>
            <a:noFill/>
            <a:ln w="12700">
              <a:solidFill>
                <a:srgbClr val="CC00CC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3756" name="Text Box 28"/>
          <p:cNvSpPr txBox="1">
            <a:spLocks noChangeArrowheads="1"/>
          </p:cNvSpPr>
          <p:nvPr/>
        </p:nvSpPr>
        <p:spPr bwMode="auto">
          <a:xfrm>
            <a:off x="4975273" y="699477"/>
            <a:ext cx="3429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333399"/>
                </a:solidFill>
                <a:cs typeface="Times New Roman" panose="02020603050405020304" pitchFamily="18" charset="0"/>
                <a:sym typeface="Marlett" pitchFamily="2" charset="2"/>
              </a:rPr>
              <a:t> </a:t>
            </a:r>
            <a:r>
              <a:rPr lang="zh-CN" altLang="en-US" b="1" dirty="0" smtClean="0">
                <a:solidFill>
                  <a:srgbClr val="333399"/>
                </a:solidFill>
                <a:cs typeface="Times New Roman" panose="02020603050405020304" pitchFamily="18" charset="0"/>
                <a:sym typeface="Marlett" pitchFamily="2" charset="2"/>
              </a:rPr>
              <a:t>法线  </a:t>
            </a:r>
            <a:r>
              <a:rPr lang="zh-CN" altLang="en-US" dirty="0" smtClean="0">
                <a:cs typeface="Times New Roman" panose="02020603050405020304" pitchFamily="18" charset="0"/>
                <a:sym typeface="Marlett" pitchFamily="2" charset="2"/>
              </a:rPr>
              <a:t>通过</a:t>
            </a:r>
            <a:r>
              <a:rPr lang="en-US" altLang="zh-CN" dirty="0">
                <a:cs typeface="Times New Roman" panose="02020603050405020304" pitchFamily="18" charset="0"/>
                <a:sym typeface="Marlett" pitchFamily="2" charset="2"/>
              </a:rPr>
              <a:t>P</a:t>
            </a:r>
            <a:r>
              <a:rPr lang="zh-CN" altLang="en-US" dirty="0">
                <a:cs typeface="Times New Roman" panose="02020603050405020304" pitchFamily="18" charset="0"/>
                <a:sym typeface="Marlett" pitchFamily="2" charset="2"/>
              </a:rPr>
              <a:t>点在法面内的直线（无数条）</a:t>
            </a:r>
          </a:p>
        </p:txBody>
      </p:sp>
      <p:sp>
        <p:nvSpPr>
          <p:cNvPr id="73757" name="Text Box 29"/>
          <p:cNvSpPr txBox="1">
            <a:spLocks noChangeArrowheads="1"/>
          </p:cNvSpPr>
          <p:nvPr/>
        </p:nvSpPr>
        <p:spPr bwMode="auto">
          <a:xfrm>
            <a:off x="5078460" y="2859199"/>
            <a:ext cx="3429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333399"/>
                </a:solidFill>
                <a:cs typeface="Times New Roman" panose="02020603050405020304" pitchFamily="18" charset="0"/>
                <a:sym typeface="Marlett" pitchFamily="2" charset="2"/>
              </a:rPr>
              <a:t> </a:t>
            </a:r>
            <a:r>
              <a:rPr lang="zh-CN" altLang="en-US" b="1" dirty="0" smtClean="0">
                <a:solidFill>
                  <a:srgbClr val="333399"/>
                </a:solidFill>
                <a:cs typeface="Times New Roman" panose="02020603050405020304" pitchFamily="18" charset="0"/>
                <a:sym typeface="Marlett" pitchFamily="2" charset="2"/>
              </a:rPr>
              <a:t>副法线  </a:t>
            </a:r>
            <a:r>
              <a:rPr lang="zh-CN" altLang="en-US" dirty="0" smtClean="0">
                <a:cs typeface="Times New Roman" panose="02020603050405020304" pitchFamily="18" charset="0"/>
                <a:sym typeface="Marlett" pitchFamily="2" charset="2"/>
              </a:rPr>
              <a:t>法</a:t>
            </a:r>
            <a:r>
              <a:rPr lang="zh-CN" altLang="en-US" dirty="0">
                <a:cs typeface="Times New Roman" panose="02020603050405020304" pitchFamily="18" charset="0"/>
                <a:sym typeface="Marlett" pitchFamily="2" charset="2"/>
              </a:rPr>
              <a:t>面内与主法线垂直的法线</a:t>
            </a:r>
          </a:p>
        </p:txBody>
      </p:sp>
      <p:sp>
        <p:nvSpPr>
          <p:cNvPr id="73758" name="Text Box 30"/>
          <p:cNvSpPr txBox="1">
            <a:spLocks noChangeArrowheads="1"/>
          </p:cNvSpPr>
          <p:nvPr/>
        </p:nvSpPr>
        <p:spPr bwMode="auto">
          <a:xfrm>
            <a:off x="4975273" y="1725185"/>
            <a:ext cx="3429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333399"/>
                </a:solidFill>
                <a:cs typeface="Times New Roman" panose="02020603050405020304" pitchFamily="18" charset="0"/>
                <a:sym typeface="Marlett" pitchFamily="2" charset="2"/>
              </a:rPr>
              <a:t> </a:t>
            </a:r>
            <a:r>
              <a:rPr lang="zh-CN" altLang="en-US" b="1" dirty="0" smtClean="0">
                <a:solidFill>
                  <a:srgbClr val="333399"/>
                </a:solidFill>
                <a:cs typeface="Times New Roman" panose="02020603050405020304" pitchFamily="18" charset="0"/>
                <a:sym typeface="Marlett" pitchFamily="2" charset="2"/>
              </a:rPr>
              <a:t>主法线  </a:t>
            </a:r>
            <a:r>
              <a:rPr lang="zh-CN" altLang="en-US" dirty="0" smtClean="0">
                <a:cs typeface="Times New Roman" panose="02020603050405020304" pitchFamily="18" charset="0"/>
                <a:sym typeface="Marlett" pitchFamily="2" charset="2"/>
              </a:rPr>
              <a:t>法</a:t>
            </a:r>
            <a:r>
              <a:rPr lang="zh-CN" altLang="en-US" dirty="0">
                <a:cs typeface="Times New Roman" panose="02020603050405020304" pitchFamily="18" charset="0"/>
                <a:sym typeface="Marlett" pitchFamily="2" charset="2"/>
              </a:rPr>
              <a:t>面内与密切面的交线（一条）</a:t>
            </a:r>
          </a:p>
        </p:txBody>
      </p:sp>
      <p:grpSp>
        <p:nvGrpSpPr>
          <p:cNvPr id="10" name="Group 31"/>
          <p:cNvGrpSpPr>
            <a:grpSpLocks/>
          </p:cNvGrpSpPr>
          <p:nvPr/>
        </p:nvGrpSpPr>
        <p:grpSpPr bwMode="auto">
          <a:xfrm>
            <a:off x="1774874" y="2785943"/>
            <a:ext cx="935038" cy="1066800"/>
            <a:chOff x="1248" y="2326"/>
            <a:chExt cx="589" cy="672"/>
          </a:xfrm>
        </p:grpSpPr>
        <p:sp>
          <p:nvSpPr>
            <p:cNvPr id="7186" name="Line 32"/>
            <p:cNvSpPr>
              <a:spLocks noChangeShapeType="1"/>
            </p:cNvSpPr>
            <p:nvPr/>
          </p:nvSpPr>
          <p:spPr bwMode="auto">
            <a:xfrm flipV="1">
              <a:off x="1440" y="2470"/>
              <a:ext cx="0" cy="288"/>
            </a:xfrm>
            <a:prstGeom prst="line">
              <a:avLst/>
            </a:prstGeom>
            <a:noFill/>
            <a:ln w="28575" cap="sq">
              <a:solidFill>
                <a:schemeClr val="tx2"/>
              </a:solidFill>
              <a:round/>
              <a:headEnd type="none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187" name="Line 33"/>
            <p:cNvSpPr>
              <a:spLocks noChangeShapeType="1"/>
            </p:cNvSpPr>
            <p:nvPr/>
          </p:nvSpPr>
          <p:spPr bwMode="auto">
            <a:xfrm flipV="1">
              <a:off x="1440" y="2470"/>
              <a:ext cx="96" cy="336"/>
            </a:xfrm>
            <a:prstGeom prst="line">
              <a:avLst/>
            </a:prstGeom>
            <a:noFill/>
            <a:ln w="28575" cap="sq">
              <a:solidFill>
                <a:schemeClr val="tx2"/>
              </a:solidFill>
              <a:round/>
              <a:headEnd type="none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188" name="Line 34"/>
            <p:cNvSpPr>
              <a:spLocks noChangeShapeType="1"/>
            </p:cNvSpPr>
            <p:nvPr/>
          </p:nvSpPr>
          <p:spPr bwMode="auto">
            <a:xfrm>
              <a:off x="1440" y="2806"/>
              <a:ext cx="240" cy="0"/>
            </a:xfrm>
            <a:prstGeom prst="line">
              <a:avLst/>
            </a:prstGeom>
            <a:noFill/>
            <a:ln w="28575" cap="sq">
              <a:solidFill>
                <a:schemeClr val="tx2"/>
              </a:solidFill>
              <a:round/>
              <a:headEnd type="none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7173" name="Object 35"/>
            <p:cNvGraphicFramePr>
              <a:graphicFrameLocks noChangeAspect="1"/>
            </p:cNvGraphicFramePr>
            <p:nvPr/>
          </p:nvGraphicFramePr>
          <p:xfrm>
            <a:off x="1680" y="2806"/>
            <a:ext cx="157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568" name="Equation" r:id="rId3" imgW="114120" imgH="139680" progId="Equation.3">
                    <p:embed/>
                  </p:oleObj>
                </mc:Choice>
                <mc:Fallback>
                  <p:oleObj name="Equation" r:id="rId3" imgW="11412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2806"/>
                          <a:ext cx="157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89" name="Text Box 36"/>
            <p:cNvSpPr txBox="1">
              <a:spLocks noChangeArrowheads="1"/>
            </p:cNvSpPr>
            <p:nvPr/>
          </p:nvSpPr>
          <p:spPr bwMode="auto">
            <a:xfrm>
              <a:off x="1536" y="2374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>
                  <a:solidFill>
                    <a:schemeClr val="tx2"/>
                  </a:solidFill>
                  <a:cs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7190" name="Text Box 37"/>
            <p:cNvSpPr txBox="1">
              <a:spLocks noChangeArrowheads="1"/>
            </p:cNvSpPr>
            <p:nvPr/>
          </p:nvSpPr>
          <p:spPr bwMode="auto">
            <a:xfrm>
              <a:off x="1248" y="2326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>
                  <a:solidFill>
                    <a:schemeClr val="tx2"/>
                  </a:solidFill>
                  <a:cs typeface="Times New Roman" panose="02020603050405020304" pitchFamily="18" charset="0"/>
                </a:rPr>
                <a:t>b</a:t>
              </a:r>
            </a:p>
          </p:txBody>
        </p:sp>
      </p:grpSp>
      <p:sp>
        <p:nvSpPr>
          <p:cNvPr id="73771" name="Text Box 43"/>
          <p:cNvSpPr txBox="1">
            <a:spLocks noChangeArrowheads="1"/>
          </p:cNvSpPr>
          <p:nvPr/>
        </p:nvSpPr>
        <p:spPr bwMode="auto">
          <a:xfrm>
            <a:off x="323021" y="6439748"/>
            <a:ext cx="333233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 smtClean="0">
                <a:cs typeface="Times New Roman" panose="02020603050405020304" pitchFamily="18" charset="0"/>
              </a:rPr>
              <a:t>自然</a:t>
            </a:r>
            <a:r>
              <a:rPr lang="zh-CN" altLang="en-US" b="1" dirty="0">
                <a:cs typeface="Times New Roman" panose="02020603050405020304" pitchFamily="18" charset="0"/>
              </a:rPr>
              <a:t>坐标系的</a:t>
            </a:r>
            <a:r>
              <a:rPr lang="zh-CN" altLang="en-US" b="1" dirty="0">
                <a:solidFill>
                  <a:srgbClr val="FF0000"/>
                </a:solidFill>
                <a:cs typeface="Times New Roman" panose="02020603050405020304" pitchFamily="18" charset="0"/>
              </a:rPr>
              <a:t>单位矢量</a:t>
            </a:r>
          </a:p>
        </p:txBody>
      </p:sp>
      <p:sp>
        <p:nvSpPr>
          <p:cNvPr id="73772" name="Text Box 44"/>
          <p:cNvSpPr txBox="1">
            <a:spLocks noChangeArrowheads="1"/>
          </p:cNvSpPr>
          <p:nvPr/>
        </p:nvSpPr>
        <p:spPr bwMode="auto">
          <a:xfrm>
            <a:off x="1989187" y="3459043"/>
            <a:ext cx="576262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P</a:t>
            </a:r>
          </a:p>
        </p:txBody>
      </p:sp>
      <p:grpSp>
        <p:nvGrpSpPr>
          <p:cNvPr id="45" name="Group 49"/>
          <p:cNvGrpSpPr>
            <a:grpSpLocks/>
          </p:cNvGrpSpPr>
          <p:nvPr/>
        </p:nvGrpSpPr>
        <p:grpSpPr bwMode="auto">
          <a:xfrm>
            <a:off x="360507" y="4573468"/>
            <a:ext cx="8196769" cy="1684338"/>
            <a:chOff x="379" y="305"/>
            <a:chExt cx="4622" cy="1061"/>
          </a:xfrm>
        </p:grpSpPr>
        <p:grpSp>
          <p:nvGrpSpPr>
            <p:cNvPr id="46" name="Group 32"/>
            <p:cNvGrpSpPr>
              <a:grpSpLocks/>
            </p:cNvGrpSpPr>
            <p:nvPr/>
          </p:nvGrpSpPr>
          <p:grpSpPr bwMode="auto">
            <a:xfrm>
              <a:off x="405" y="305"/>
              <a:ext cx="4596" cy="1054"/>
              <a:chOff x="388" y="293"/>
              <a:chExt cx="4596" cy="1054"/>
            </a:xfrm>
          </p:grpSpPr>
          <p:sp>
            <p:nvSpPr>
              <p:cNvPr id="49" name="Text Box 33"/>
              <p:cNvSpPr txBox="1">
                <a:spLocks noChangeArrowheads="1"/>
              </p:cNvSpPr>
              <p:nvPr/>
            </p:nvSpPr>
            <p:spPr bwMode="auto">
              <a:xfrm>
                <a:off x="566" y="293"/>
                <a:ext cx="2208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dirty="0">
                    <a:cs typeface="Times New Roman" panose="02020603050405020304" pitchFamily="18" charset="0"/>
                  </a:rPr>
                  <a:t>－  </a:t>
                </a:r>
                <a:r>
                  <a:rPr lang="zh-CN" altLang="zh-CN" dirty="0">
                    <a:cs typeface="Times New Roman" panose="02020603050405020304" pitchFamily="18" charset="0"/>
                  </a:rPr>
                  <a:t>正向指向弧坐标正向；</a:t>
                </a:r>
                <a:endParaRPr lang="zh-CN" altLang="en-US" dirty="0">
                  <a:cs typeface="Times New Roman" panose="02020603050405020304" pitchFamily="18" charset="0"/>
                </a:endParaRPr>
              </a:p>
            </p:txBody>
          </p:sp>
          <p:sp>
            <p:nvSpPr>
              <p:cNvPr id="50" name="Text Box 34"/>
              <p:cNvSpPr txBox="1">
                <a:spLocks noChangeArrowheads="1"/>
              </p:cNvSpPr>
              <p:nvPr/>
            </p:nvSpPr>
            <p:spPr bwMode="auto">
              <a:xfrm>
                <a:off x="497" y="638"/>
                <a:ext cx="4487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dirty="0">
                    <a:cs typeface="Times New Roman" panose="02020603050405020304" pitchFamily="18" charset="0"/>
                  </a:rPr>
                  <a:t>－ </a:t>
                </a:r>
                <a:r>
                  <a:rPr lang="zh-CN" altLang="zh-CN" dirty="0">
                    <a:cs typeface="Times New Roman" panose="02020603050405020304" pitchFamily="18" charset="0"/>
                  </a:rPr>
                  <a:t>正向指向曲线内凹的</a:t>
                </a:r>
                <a:r>
                  <a:rPr lang="zh-CN" altLang="zh-CN" dirty="0" smtClean="0">
                    <a:cs typeface="Times New Roman" panose="02020603050405020304" pitchFamily="18" charset="0"/>
                  </a:rPr>
                  <a:t>一边</a:t>
                </a:r>
                <a:r>
                  <a:rPr lang="zh-CN" altLang="zh-CN" dirty="0">
                    <a:cs typeface="Times New Roman" panose="02020603050405020304" pitchFamily="18" charset="0"/>
                  </a:rPr>
                  <a:t>，</a:t>
                </a:r>
                <a:r>
                  <a:rPr lang="zh-CN" altLang="zh-CN" dirty="0" smtClean="0">
                    <a:cs typeface="Times New Roman" panose="02020603050405020304" pitchFamily="18" charset="0"/>
                  </a:rPr>
                  <a:t>曲率中心</a:t>
                </a:r>
                <a:r>
                  <a:rPr lang="zh-CN" altLang="zh-CN" dirty="0">
                    <a:cs typeface="Times New Roman" panose="02020603050405020304" pitchFamily="18" charset="0"/>
                  </a:rPr>
                  <a:t>在</a:t>
                </a:r>
                <a:r>
                  <a:rPr lang="zh-CN" altLang="zh-CN" dirty="0" smtClean="0">
                    <a:cs typeface="Times New Roman" panose="02020603050405020304" pitchFamily="18" charset="0"/>
                  </a:rPr>
                  <a:t>主法线上</a:t>
                </a:r>
                <a:r>
                  <a:rPr lang="zh-CN" altLang="zh-CN" dirty="0">
                    <a:cs typeface="Times New Roman" panose="02020603050405020304" pitchFamily="18" charset="0"/>
                  </a:rPr>
                  <a:t>；</a:t>
                </a:r>
                <a:endParaRPr lang="zh-CN" altLang="en-US" dirty="0">
                  <a:cs typeface="Times New Roman" panose="02020603050405020304" pitchFamily="18" charset="0"/>
                </a:endParaRPr>
              </a:p>
            </p:txBody>
          </p:sp>
          <p:graphicFrame>
            <p:nvGraphicFramePr>
              <p:cNvPr id="51" name="Object 35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388" y="323"/>
              <a:ext cx="174" cy="2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5569" name="Equation" r:id="rId5" imgW="126720" imgH="177480" progId="Equation.DSMT4">
                      <p:embed/>
                    </p:oleObj>
                  </mc:Choice>
                  <mc:Fallback>
                    <p:oleObj name="Equation" r:id="rId5" imgW="126720" imgH="1774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8" y="323"/>
                            <a:ext cx="174" cy="2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52" name="Group 36"/>
              <p:cNvGrpSpPr>
                <a:grpSpLocks/>
              </p:cNvGrpSpPr>
              <p:nvPr/>
            </p:nvGrpSpPr>
            <p:grpSpPr bwMode="auto">
              <a:xfrm>
                <a:off x="497" y="1051"/>
                <a:ext cx="2143" cy="296"/>
                <a:chOff x="497" y="1531"/>
                <a:chExt cx="2143" cy="296"/>
              </a:xfrm>
            </p:grpSpPr>
            <p:sp>
              <p:nvSpPr>
                <p:cNvPr id="53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497" y="1536"/>
                  <a:ext cx="2143" cy="2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dirty="0">
                      <a:cs typeface="Times New Roman" panose="02020603050405020304" pitchFamily="18" charset="0"/>
                    </a:rPr>
                    <a:t>－ 正</a:t>
                  </a:r>
                  <a:r>
                    <a:rPr lang="zh-CN" altLang="zh-CN" dirty="0">
                      <a:cs typeface="Times New Roman" panose="02020603050405020304" pitchFamily="18" charset="0"/>
                    </a:rPr>
                    <a:t>向</a:t>
                  </a:r>
                  <a:r>
                    <a:rPr lang="zh-CN" altLang="zh-CN" dirty="0" smtClean="0">
                      <a:cs typeface="Times New Roman" panose="02020603050405020304" pitchFamily="18" charset="0"/>
                    </a:rPr>
                    <a:t>由</a:t>
                  </a:r>
                  <a:r>
                    <a:rPr lang="en-US" altLang="zh-CN" dirty="0" smtClean="0">
                      <a:cs typeface="Times New Roman" panose="02020603050405020304" pitchFamily="18" charset="0"/>
                    </a:rPr>
                    <a:t>   </a:t>
                  </a:r>
                  <a:r>
                    <a:rPr lang="zh-CN" altLang="en-US" i="1" dirty="0" smtClean="0">
                      <a:cs typeface="Times New Roman" panose="02020603050405020304" pitchFamily="18" charset="0"/>
                    </a:rPr>
                    <a:t>               </a:t>
                  </a:r>
                  <a:r>
                    <a:rPr lang="zh-CN" altLang="zh-CN" dirty="0">
                      <a:cs typeface="Times New Roman" panose="02020603050405020304" pitchFamily="18" charset="0"/>
                      <a:sym typeface="Math B" pitchFamily="2" charset="2"/>
                    </a:rPr>
                    <a:t>确定</a:t>
                  </a:r>
                  <a:r>
                    <a:rPr lang="zh-CN" altLang="zh-CN" dirty="0">
                      <a:cs typeface="Times New Roman" panose="02020603050405020304" pitchFamily="18" charset="0"/>
                    </a:rPr>
                    <a:t>。</a:t>
                  </a:r>
                  <a:endParaRPr lang="zh-CN" altLang="en-US" dirty="0">
                    <a:cs typeface="Times New Roman" panose="02020603050405020304" pitchFamily="18" charset="0"/>
                  </a:endParaRPr>
                </a:p>
              </p:txBody>
            </p:sp>
            <p:graphicFrame>
              <p:nvGraphicFramePr>
                <p:cNvPr id="54" name="Object 38"/>
                <p:cNvGraphicFramePr>
                  <a:graphicFrameLocks noChangeAspect="1"/>
                </p:cNvGraphicFramePr>
                <p:nvPr>
                  <p:extLst/>
                </p:nvPr>
              </p:nvGraphicFramePr>
              <p:xfrm>
                <a:off x="1313" y="1531"/>
                <a:ext cx="733" cy="27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65570" name="Equation" r:id="rId7" imgW="571320" imgH="215640" progId="Equation.DSMT4">
                        <p:embed/>
                      </p:oleObj>
                    </mc:Choice>
                    <mc:Fallback>
                      <p:oleObj name="Equation" r:id="rId7" imgW="571320" imgH="21564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313" y="1531"/>
                              <a:ext cx="733" cy="2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aphicFrame>
          <p:nvGraphicFramePr>
            <p:cNvPr id="47" name="Object 43"/>
            <p:cNvGraphicFramePr>
              <a:graphicFrameLocks noChangeAspect="1"/>
            </p:cNvGraphicFramePr>
            <p:nvPr>
              <p:extLst/>
            </p:nvPr>
          </p:nvGraphicFramePr>
          <p:xfrm>
            <a:off x="379" y="676"/>
            <a:ext cx="204" cy="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571" name="Equation" r:id="rId9" imgW="126720" imgH="177480" progId="Equation.DSMT4">
                    <p:embed/>
                  </p:oleObj>
                </mc:Choice>
                <mc:Fallback>
                  <p:oleObj name="Equation" r:id="rId9" imgW="12672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" y="676"/>
                          <a:ext cx="204" cy="2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" name="Object 44"/>
            <p:cNvGraphicFramePr>
              <a:graphicFrameLocks noChangeAspect="1"/>
            </p:cNvGraphicFramePr>
            <p:nvPr>
              <p:extLst/>
            </p:nvPr>
          </p:nvGraphicFramePr>
          <p:xfrm>
            <a:off x="398" y="1015"/>
            <a:ext cx="227" cy="3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572" name="Equation" r:id="rId11" imgW="139680" imgH="215640" progId="Equation.DSMT4">
                    <p:embed/>
                  </p:oleObj>
                </mc:Choice>
                <mc:Fallback>
                  <p:oleObj name="Equation" r:id="rId11" imgW="139680" imgH="215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" y="1015"/>
                          <a:ext cx="227" cy="3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5" name="Text Box 41"/>
          <p:cNvSpPr txBox="1">
            <a:spLocks noChangeArrowheads="1"/>
          </p:cNvSpPr>
          <p:nvPr/>
        </p:nvSpPr>
        <p:spPr bwMode="auto">
          <a:xfrm>
            <a:off x="5136268" y="6082805"/>
            <a:ext cx="32226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与平面内的定义一致！</a:t>
            </a:r>
            <a:endParaRPr lang="zh-CN" altLang="en-US" b="1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207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3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3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3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3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3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56" grpId="0" autoUpdateAnimBg="0"/>
      <p:bldP spid="73757" grpId="0" autoUpdateAnimBg="0"/>
      <p:bldP spid="73758" grpId="0" autoUpdateAnimBg="0"/>
      <p:bldP spid="73771" grpId="0" autoUpdateAnimBg="0"/>
      <p:bldP spid="73772" grpId="0"/>
      <p:bldP spid="5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39"/>
          <p:cNvGrpSpPr>
            <a:grpSpLocks/>
          </p:cNvGrpSpPr>
          <p:nvPr/>
        </p:nvGrpSpPr>
        <p:grpSpPr bwMode="auto">
          <a:xfrm>
            <a:off x="200219" y="717264"/>
            <a:ext cx="3222625" cy="1546225"/>
            <a:chOff x="281" y="2424"/>
            <a:chExt cx="2030" cy="974"/>
          </a:xfrm>
        </p:grpSpPr>
        <p:sp>
          <p:nvSpPr>
            <p:cNvPr id="8208" name="Text Box 40"/>
            <p:cNvSpPr txBox="1">
              <a:spLocks noChangeArrowheads="1"/>
            </p:cNvSpPr>
            <p:nvPr/>
          </p:nvSpPr>
          <p:spPr bwMode="auto">
            <a:xfrm>
              <a:off x="528" y="2424"/>
              <a:ext cx="1536" cy="291"/>
            </a:xfrm>
            <a:prstGeom prst="rect">
              <a:avLst/>
            </a:prstGeom>
            <a:noFill/>
            <a:ln w="38100" cap="sq" cmpd="dbl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自然轴系的特点</a:t>
              </a:r>
              <a:r>
                <a:rPr lang="en-US" altLang="zh-CN" b="1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:</a:t>
              </a:r>
            </a:p>
          </p:txBody>
        </p:sp>
        <p:sp>
          <p:nvSpPr>
            <p:cNvPr id="8209" name="Text Box 41"/>
            <p:cNvSpPr txBox="1">
              <a:spLocks noChangeArrowheads="1"/>
            </p:cNvSpPr>
            <p:nvPr/>
          </p:nvSpPr>
          <p:spPr bwMode="auto">
            <a:xfrm>
              <a:off x="281" y="2875"/>
              <a:ext cx="2030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b="1" dirty="0" smtClean="0">
                  <a:cs typeface="Times New Roman" panose="02020603050405020304" pitchFamily="18" charset="0"/>
                </a:rPr>
                <a:t>跟随</a:t>
              </a:r>
              <a:r>
                <a:rPr lang="zh-CN" altLang="en-US" b="1" dirty="0">
                  <a:cs typeface="Times New Roman" panose="02020603050405020304" pitchFamily="18" charset="0"/>
                </a:rPr>
                <a:t>动点在</a:t>
              </a:r>
              <a:r>
                <a:rPr lang="zh-CN" altLang="en-US" b="1" dirty="0" smtClean="0">
                  <a:cs typeface="Times New Roman" panose="02020603050405020304" pitchFamily="18" charset="0"/>
                </a:rPr>
                <a:t>轨迹</a:t>
              </a:r>
              <a:r>
                <a:rPr lang="zh-CN" altLang="en-US" b="1" dirty="0">
                  <a:cs typeface="Times New Roman" panose="02020603050405020304" pitchFamily="18" charset="0"/>
                </a:rPr>
                <a:t>上作空间</a:t>
              </a:r>
              <a:r>
                <a:rPr lang="zh-CN" altLang="en-US" b="1" dirty="0" smtClean="0">
                  <a:cs typeface="Times New Roman" panose="02020603050405020304" pitchFamily="18" charset="0"/>
                </a:rPr>
                <a:t>曲线运动</a:t>
              </a:r>
              <a:r>
                <a:rPr lang="zh-CN" altLang="en-US" b="1" dirty="0">
                  <a:cs typeface="Times New Roman" panose="02020603050405020304" pitchFamily="18" charset="0"/>
                </a:rPr>
                <a:t>。</a:t>
              </a:r>
            </a:p>
          </p:txBody>
        </p:sp>
      </p:grpSp>
      <p:pic>
        <p:nvPicPr>
          <p:cNvPr id="74802" name="自然轴.avi">
            <a:hlinkClick r:id="" action="ppaction://media"/>
          </p:cNvPr>
          <p:cNvPicPr>
            <a:picLocks noChangeAspect="1" noChangeArrowheads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8852" y="150395"/>
            <a:ext cx="4529154" cy="3397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 Box 2"/>
          <p:cNvSpPr txBox="1">
            <a:spLocks noChangeArrowheads="1"/>
          </p:cNvSpPr>
          <p:nvPr/>
        </p:nvSpPr>
        <p:spPr bwMode="auto">
          <a:xfrm>
            <a:off x="453973" y="3941128"/>
            <a:ext cx="8367811" cy="523220"/>
          </a:xfrm>
          <a:prstGeom prst="rect">
            <a:avLst/>
          </a:prstGeom>
          <a:noFill/>
          <a:ln w="12700" cap="sq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rgbClr val="333399"/>
                </a:solidFill>
                <a:sym typeface="Marlett" pitchFamily="2" charset="2"/>
              </a:rPr>
              <a:t>点的空间运动：</a:t>
            </a:r>
            <a:r>
              <a:rPr lang="zh-CN" altLang="en-US" sz="2800" b="1" dirty="0" smtClean="0">
                <a:solidFill>
                  <a:srgbClr val="FF0000"/>
                </a:solidFill>
                <a:sym typeface="Marlett" pitchFamily="2" charset="2"/>
              </a:rPr>
              <a:t>速度</a:t>
            </a:r>
            <a:r>
              <a:rPr lang="zh-CN" altLang="en-US" sz="2800" b="1" dirty="0">
                <a:solidFill>
                  <a:srgbClr val="333399"/>
                </a:solidFill>
                <a:sym typeface="Marlett" pitchFamily="2" charset="2"/>
              </a:rPr>
              <a:t>、</a:t>
            </a:r>
            <a:r>
              <a:rPr lang="zh-CN" altLang="en-US" sz="2800" b="1" dirty="0" smtClean="0">
                <a:solidFill>
                  <a:srgbClr val="FF0000"/>
                </a:solidFill>
                <a:sym typeface="Marlett" pitchFamily="2" charset="2"/>
              </a:rPr>
              <a:t>加速度在自然轴下的表示</a:t>
            </a:r>
            <a:endParaRPr lang="zh-CN" altLang="en-US" sz="2800" b="1" dirty="0">
              <a:solidFill>
                <a:srgbClr val="333399"/>
              </a:solidFill>
              <a:sym typeface="Marlett" pitchFamily="2" charset="2"/>
            </a:endParaRPr>
          </a:p>
        </p:txBody>
      </p:sp>
      <p:graphicFrame>
        <p:nvGraphicFramePr>
          <p:cNvPr id="64" name="Object 4"/>
          <p:cNvGraphicFramePr>
            <a:graphicFrameLocks noChangeAspect="1"/>
          </p:cNvGraphicFramePr>
          <p:nvPr>
            <p:extLst/>
          </p:nvPr>
        </p:nvGraphicFramePr>
        <p:xfrm>
          <a:off x="4083189" y="4853684"/>
          <a:ext cx="1939925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74" name="Equation" r:id="rId6" imgW="977760" imgH="393480" progId="Equation.DSMT4">
                  <p:embed/>
                </p:oleObj>
              </mc:Choice>
              <mc:Fallback>
                <p:oleObj name="Equation" r:id="rId6" imgW="9777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3189" y="4853684"/>
                        <a:ext cx="1939925" cy="78105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Object 29"/>
          <p:cNvGraphicFramePr>
            <a:graphicFrameLocks noChangeAspect="1"/>
          </p:cNvGraphicFramePr>
          <p:nvPr>
            <p:extLst/>
          </p:nvPr>
        </p:nvGraphicFramePr>
        <p:xfrm>
          <a:off x="6746538" y="4838031"/>
          <a:ext cx="1903413" cy="857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75" name="Equation" r:id="rId8" imgW="977760" imgH="444240" progId="Equation.DSMT4">
                  <p:embed/>
                </p:oleObj>
              </mc:Choice>
              <mc:Fallback>
                <p:oleObj name="Equation" r:id="rId8" imgW="97776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6538" y="4838031"/>
                        <a:ext cx="1903413" cy="85789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" name="Text Box 41"/>
          <p:cNvSpPr txBox="1">
            <a:spLocks noChangeArrowheads="1"/>
          </p:cNvSpPr>
          <p:nvPr/>
        </p:nvSpPr>
        <p:spPr bwMode="auto">
          <a:xfrm>
            <a:off x="200219" y="4853684"/>
            <a:ext cx="31788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FF0000"/>
                </a:solidFill>
                <a:cs typeface="Times New Roman" panose="02020603050405020304" pitchFamily="18" charset="0"/>
              </a:rPr>
              <a:t>形式</a:t>
            </a:r>
            <a:r>
              <a:rPr lang="zh-CN" altLang="en-US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与平面运动相同！</a:t>
            </a:r>
            <a:endParaRPr lang="zh-CN" altLang="en-US" b="1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 Box 41"/>
              <p:cNvSpPr txBox="1">
                <a:spLocks noChangeArrowheads="1"/>
              </p:cNvSpPr>
              <p:nvPr/>
            </p:nvSpPr>
            <p:spPr bwMode="auto">
              <a:xfrm>
                <a:off x="4206416" y="6024070"/>
                <a:ext cx="4189456" cy="5162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zh-CN" altLang="en-US" b="1" dirty="0" smtClean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 方向无速度或加速度分量</a:t>
                </a:r>
                <a:endParaRPr lang="zh-CN" altLang="en-US" b="1" dirty="0">
                  <a:solidFill>
                    <a:srgbClr val="FF0000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7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06416" y="6024070"/>
                <a:ext cx="4189456" cy="516232"/>
              </a:xfrm>
              <a:prstGeom prst="rect">
                <a:avLst/>
              </a:prstGeom>
              <a:blipFill>
                <a:blip r:embed="rId10"/>
                <a:stretch>
                  <a:fillRect t="-3529" b="-2117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0940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4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36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74802"/>
                </p:tgtEl>
              </p:cMediaNode>
            </p:video>
          </p:childTnLst>
        </p:cTn>
      </p:par>
    </p:tnLst>
    <p:bldLst>
      <p:bldP spid="46" grpId="0" animBg="1" autoUpdateAnimBg="0"/>
      <p:bldP spid="66" grpId="0"/>
      <p:bldP spid="6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 bwMode="auto">
          <a:xfrm>
            <a:off x="3600450" y="1701800"/>
            <a:ext cx="2486025" cy="1054100"/>
            <a:chOff x="2245" y="1684"/>
            <a:chExt cx="1043" cy="442"/>
          </a:xfrm>
        </p:grpSpPr>
        <p:sp>
          <p:nvSpPr>
            <p:cNvPr id="12332" name="Freeform 3"/>
            <p:cNvSpPr>
              <a:spLocks noChangeAspect="1"/>
            </p:cNvSpPr>
            <p:nvPr/>
          </p:nvSpPr>
          <p:spPr bwMode="auto">
            <a:xfrm>
              <a:off x="2245" y="1876"/>
              <a:ext cx="1043" cy="250"/>
            </a:xfrm>
            <a:custGeom>
              <a:avLst/>
              <a:gdLst>
                <a:gd name="T0" fmla="*/ 0 w 1600"/>
                <a:gd name="T1" fmla="*/ 7 h 459"/>
                <a:gd name="T2" fmla="*/ 34 w 1600"/>
                <a:gd name="T3" fmla="*/ 2 h 459"/>
                <a:gd name="T4" fmla="*/ 80 w 1600"/>
                <a:gd name="T5" fmla="*/ 0 h 459"/>
                <a:gd name="T6" fmla="*/ 0 60000 65536"/>
                <a:gd name="T7" fmla="*/ 0 60000 65536"/>
                <a:gd name="T8" fmla="*/ 0 60000 65536"/>
                <a:gd name="T9" fmla="*/ 0 w 1600"/>
                <a:gd name="T10" fmla="*/ 0 h 459"/>
                <a:gd name="T11" fmla="*/ 1600 w 1600"/>
                <a:gd name="T12" fmla="*/ 459 h 45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00" h="459">
                  <a:moveTo>
                    <a:pt x="0" y="459"/>
                  </a:moveTo>
                  <a:cubicBezTo>
                    <a:pt x="206" y="317"/>
                    <a:pt x="413" y="176"/>
                    <a:pt x="680" y="99"/>
                  </a:cubicBezTo>
                  <a:cubicBezTo>
                    <a:pt x="947" y="22"/>
                    <a:pt x="1273" y="11"/>
                    <a:pt x="1600" y="0"/>
                  </a:cubicBezTo>
                </a:path>
              </a:pathLst>
            </a:custGeom>
            <a:noFill/>
            <a:ln w="15875">
              <a:solidFill>
                <a:srgbClr val="CC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333" name="Line 4"/>
            <p:cNvSpPr>
              <a:spLocks noChangeAspect="1" noChangeShapeType="1"/>
            </p:cNvSpPr>
            <p:nvPr/>
          </p:nvSpPr>
          <p:spPr bwMode="auto">
            <a:xfrm flipV="1">
              <a:off x="2709" y="1811"/>
              <a:ext cx="493" cy="111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334" name="Line 5"/>
            <p:cNvSpPr>
              <a:spLocks noChangeAspect="1" noChangeShapeType="1"/>
            </p:cNvSpPr>
            <p:nvPr/>
          </p:nvSpPr>
          <p:spPr bwMode="auto">
            <a:xfrm flipV="1">
              <a:off x="2710" y="1862"/>
              <a:ext cx="269" cy="63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2302" name="Object 6"/>
            <p:cNvGraphicFramePr>
              <a:graphicFrameLocks noChangeAspect="1"/>
            </p:cNvGraphicFramePr>
            <p:nvPr/>
          </p:nvGraphicFramePr>
          <p:xfrm>
            <a:off x="2725" y="1785"/>
            <a:ext cx="132" cy="1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670" name="Equation" r:id="rId3" imgW="126835" imgH="139518" progId="Equation.DSMT4">
                    <p:embed/>
                  </p:oleObj>
                </mc:Choice>
                <mc:Fallback>
                  <p:oleObj name="Equation" r:id="rId3" imgW="126835" imgH="13951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25" y="1785"/>
                          <a:ext cx="132" cy="1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03" name="Object 7"/>
            <p:cNvGraphicFramePr>
              <a:graphicFrameLocks noChangeAspect="1"/>
            </p:cNvGraphicFramePr>
            <p:nvPr/>
          </p:nvGraphicFramePr>
          <p:xfrm>
            <a:off x="3062" y="1684"/>
            <a:ext cx="133" cy="1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671" name="Equation" r:id="rId5" imgW="126835" imgH="139518" progId="Equation.DSMT4">
                    <p:embed/>
                  </p:oleObj>
                </mc:Choice>
                <mc:Fallback>
                  <p:oleObj name="Equation" r:id="rId5" imgW="126835" imgH="13951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2" y="1684"/>
                          <a:ext cx="133" cy="1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78888" name="Text Box 8"/>
          <p:cNvSpPr txBox="1">
            <a:spLocks noChangeArrowheads="1"/>
          </p:cNvSpPr>
          <p:nvPr/>
        </p:nvSpPr>
        <p:spPr bwMode="auto">
          <a:xfrm>
            <a:off x="2312022" y="766977"/>
            <a:ext cx="563086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zh-CN" altLang="en-US" sz="2800" dirty="0">
                <a:solidFill>
                  <a:srgbClr val="333399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点沿曲线运动。指出点的运动状态</a:t>
            </a:r>
            <a:r>
              <a:rPr lang="en-US" altLang="zh-CN" sz="2800" dirty="0">
                <a:solidFill>
                  <a:srgbClr val="333399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?</a:t>
            </a:r>
          </a:p>
        </p:txBody>
      </p:sp>
      <p:grpSp>
        <p:nvGrpSpPr>
          <p:cNvPr id="3" name="Group 9"/>
          <p:cNvGrpSpPr>
            <a:grpSpLocks noChangeAspect="1"/>
          </p:cNvGrpSpPr>
          <p:nvPr/>
        </p:nvGrpSpPr>
        <p:grpSpPr bwMode="auto">
          <a:xfrm>
            <a:off x="755650" y="1701800"/>
            <a:ext cx="2374900" cy="1133475"/>
            <a:chOff x="612" y="1729"/>
            <a:chExt cx="998" cy="476"/>
          </a:xfrm>
        </p:grpSpPr>
        <p:sp>
          <p:nvSpPr>
            <p:cNvPr id="12327" name="Freeform 10"/>
            <p:cNvSpPr>
              <a:spLocks noChangeAspect="1"/>
            </p:cNvSpPr>
            <p:nvPr/>
          </p:nvSpPr>
          <p:spPr bwMode="auto">
            <a:xfrm>
              <a:off x="612" y="1912"/>
              <a:ext cx="998" cy="237"/>
            </a:xfrm>
            <a:custGeom>
              <a:avLst/>
              <a:gdLst>
                <a:gd name="T0" fmla="*/ 0 w 1600"/>
                <a:gd name="T1" fmla="*/ 5 h 459"/>
                <a:gd name="T2" fmla="*/ 25 w 1600"/>
                <a:gd name="T3" fmla="*/ 1 h 459"/>
                <a:gd name="T4" fmla="*/ 59 w 1600"/>
                <a:gd name="T5" fmla="*/ 0 h 459"/>
                <a:gd name="T6" fmla="*/ 0 60000 65536"/>
                <a:gd name="T7" fmla="*/ 0 60000 65536"/>
                <a:gd name="T8" fmla="*/ 0 60000 65536"/>
                <a:gd name="T9" fmla="*/ 0 w 1600"/>
                <a:gd name="T10" fmla="*/ 0 h 459"/>
                <a:gd name="T11" fmla="*/ 1600 w 1600"/>
                <a:gd name="T12" fmla="*/ 459 h 45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00" h="459">
                  <a:moveTo>
                    <a:pt x="0" y="459"/>
                  </a:moveTo>
                  <a:cubicBezTo>
                    <a:pt x="206" y="317"/>
                    <a:pt x="413" y="176"/>
                    <a:pt x="680" y="99"/>
                  </a:cubicBezTo>
                  <a:cubicBezTo>
                    <a:pt x="947" y="22"/>
                    <a:pt x="1273" y="11"/>
                    <a:pt x="1600" y="0"/>
                  </a:cubicBezTo>
                </a:path>
              </a:pathLst>
            </a:custGeom>
            <a:noFill/>
            <a:ln w="15875">
              <a:solidFill>
                <a:srgbClr val="CC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328" name="Line 11"/>
            <p:cNvSpPr>
              <a:spLocks noChangeAspect="1" noChangeShapeType="1"/>
            </p:cNvSpPr>
            <p:nvPr/>
          </p:nvSpPr>
          <p:spPr bwMode="auto">
            <a:xfrm flipV="1">
              <a:off x="1056" y="1850"/>
              <a:ext cx="472" cy="105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329" name="Line 12"/>
            <p:cNvSpPr>
              <a:spLocks noChangeAspect="1" noChangeShapeType="1"/>
            </p:cNvSpPr>
            <p:nvPr/>
          </p:nvSpPr>
          <p:spPr bwMode="auto">
            <a:xfrm>
              <a:off x="1057" y="1958"/>
              <a:ext cx="70" cy="22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330" name="Line 13"/>
            <p:cNvSpPr>
              <a:spLocks noChangeAspect="1" noChangeShapeType="1"/>
            </p:cNvSpPr>
            <p:nvPr/>
          </p:nvSpPr>
          <p:spPr bwMode="auto">
            <a:xfrm>
              <a:off x="1105" y="1947"/>
              <a:ext cx="13" cy="4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331" name="Line 14"/>
            <p:cNvSpPr>
              <a:spLocks noChangeAspect="1" noChangeShapeType="1"/>
            </p:cNvSpPr>
            <p:nvPr/>
          </p:nvSpPr>
          <p:spPr bwMode="auto">
            <a:xfrm flipH="1">
              <a:off x="1069" y="1989"/>
              <a:ext cx="49" cy="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2300" name="Object 15"/>
            <p:cNvGraphicFramePr>
              <a:graphicFrameLocks noChangeAspect="1"/>
            </p:cNvGraphicFramePr>
            <p:nvPr/>
          </p:nvGraphicFramePr>
          <p:xfrm>
            <a:off x="1156" y="2093"/>
            <a:ext cx="127" cy="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672" name="Equation" r:id="rId7" imgW="126835" imgH="139518" progId="Equation.DSMT4">
                    <p:embed/>
                  </p:oleObj>
                </mc:Choice>
                <mc:Fallback>
                  <p:oleObj name="Equation" r:id="rId7" imgW="126835" imgH="13951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6" y="2093"/>
                          <a:ext cx="127" cy="1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01" name="Object 16"/>
            <p:cNvGraphicFramePr>
              <a:graphicFrameLocks noChangeAspect="1"/>
            </p:cNvGraphicFramePr>
            <p:nvPr/>
          </p:nvGraphicFramePr>
          <p:xfrm>
            <a:off x="1394" y="1729"/>
            <a:ext cx="127" cy="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673" name="Equation" r:id="rId8" imgW="126835" imgH="139518" progId="Equation.DSMT4">
                    <p:embed/>
                  </p:oleObj>
                </mc:Choice>
                <mc:Fallback>
                  <p:oleObj name="Equation" r:id="rId8" imgW="126835" imgH="13951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4" y="1729"/>
                          <a:ext cx="127" cy="1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78897" name="Text Box 17"/>
          <p:cNvSpPr txBox="1">
            <a:spLocks noChangeAspect="1" noChangeArrowheads="1"/>
          </p:cNvSpPr>
          <p:nvPr/>
        </p:nvSpPr>
        <p:spPr bwMode="auto">
          <a:xfrm>
            <a:off x="1547813" y="3163888"/>
            <a:ext cx="129857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latinLnBrk="1" hangingPunct="1">
              <a:spcBef>
                <a:spcPct val="20000"/>
              </a:spcBef>
            </a:pPr>
            <a:r>
              <a:rPr lang="zh-CN" altLang="en-US" sz="2800">
                <a:cs typeface="Times New Roman" panose="02020603050405020304" pitchFamily="18" charset="0"/>
              </a:rPr>
              <a:t>匀速</a:t>
            </a:r>
          </a:p>
        </p:txBody>
      </p:sp>
      <p:graphicFrame>
        <p:nvGraphicFramePr>
          <p:cNvPr id="378898" name="Object 18"/>
          <p:cNvGraphicFramePr>
            <a:graphicFrameLocks noChangeAspect="1"/>
          </p:cNvGraphicFramePr>
          <p:nvPr>
            <p:extLst/>
          </p:nvPr>
        </p:nvGraphicFramePr>
        <p:xfrm>
          <a:off x="4318000" y="3160713"/>
          <a:ext cx="57785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74" name="Equation" r:id="rId9" imgW="57016" imgH="66688" progId="Equation.DSMT4">
                  <p:embed/>
                </p:oleObj>
              </mc:Choice>
              <mc:Fallback>
                <p:oleObj name="Equation" r:id="rId9" imgW="57016" imgH="6668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8000" y="3160713"/>
                        <a:ext cx="57785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9"/>
          <p:cNvGrpSpPr>
            <a:grpSpLocks noChangeAspect="1"/>
          </p:cNvGrpSpPr>
          <p:nvPr/>
        </p:nvGrpSpPr>
        <p:grpSpPr bwMode="auto">
          <a:xfrm>
            <a:off x="6408738" y="1520825"/>
            <a:ext cx="1943100" cy="1362075"/>
            <a:chOff x="4195" y="1593"/>
            <a:chExt cx="817" cy="573"/>
          </a:xfrm>
        </p:grpSpPr>
        <p:sp>
          <p:nvSpPr>
            <p:cNvPr id="12324" name="Freeform 20"/>
            <p:cNvSpPr>
              <a:spLocks noChangeAspect="1"/>
            </p:cNvSpPr>
            <p:nvPr/>
          </p:nvSpPr>
          <p:spPr bwMode="auto">
            <a:xfrm>
              <a:off x="4195" y="1877"/>
              <a:ext cx="817" cy="289"/>
            </a:xfrm>
            <a:custGeom>
              <a:avLst/>
              <a:gdLst>
                <a:gd name="T0" fmla="*/ 0 w 1600"/>
                <a:gd name="T1" fmla="*/ 18 h 459"/>
                <a:gd name="T2" fmla="*/ 6 w 1600"/>
                <a:gd name="T3" fmla="*/ 4 h 459"/>
                <a:gd name="T4" fmla="*/ 15 w 1600"/>
                <a:gd name="T5" fmla="*/ 0 h 459"/>
                <a:gd name="T6" fmla="*/ 0 60000 65536"/>
                <a:gd name="T7" fmla="*/ 0 60000 65536"/>
                <a:gd name="T8" fmla="*/ 0 60000 65536"/>
                <a:gd name="T9" fmla="*/ 0 w 1600"/>
                <a:gd name="T10" fmla="*/ 0 h 459"/>
                <a:gd name="T11" fmla="*/ 1600 w 1600"/>
                <a:gd name="T12" fmla="*/ 459 h 45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00" h="459">
                  <a:moveTo>
                    <a:pt x="0" y="459"/>
                  </a:moveTo>
                  <a:cubicBezTo>
                    <a:pt x="206" y="317"/>
                    <a:pt x="413" y="176"/>
                    <a:pt x="680" y="99"/>
                  </a:cubicBezTo>
                  <a:cubicBezTo>
                    <a:pt x="947" y="22"/>
                    <a:pt x="1273" y="11"/>
                    <a:pt x="1600" y="0"/>
                  </a:cubicBezTo>
                </a:path>
              </a:pathLst>
            </a:custGeom>
            <a:noFill/>
            <a:ln w="15875">
              <a:solidFill>
                <a:srgbClr val="CC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325" name="Line 21"/>
            <p:cNvSpPr>
              <a:spLocks noChangeAspect="1" noChangeShapeType="1"/>
            </p:cNvSpPr>
            <p:nvPr/>
          </p:nvSpPr>
          <p:spPr bwMode="auto">
            <a:xfrm flipV="1">
              <a:off x="4559" y="1801"/>
              <a:ext cx="386" cy="128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326" name="Line 22"/>
            <p:cNvSpPr>
              <a:spLocks noChangeAspect="1" noChangeShapeType="1"/>
            </p:cNvSpPr>
            <p:nvPr/>
          </p:nvSpPr>
          <p:spPr bwMode="auto">
            <a:xfrm flipV="1">
              <a:off x="4560" y="1720"/>
              <a:ext cx="137" cy="213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2298" name="Object 23"/>
            <p:cNvGraphicFramePr>
              <a:graphicFrameLocks noChangeAspect="1"/>
            </p:cNvGraphicFramePr>
            <p:nvPr/>
          </p:nvGraphicFramePr>
          <p:xfrm>
            <a:off x="4697" y="1593"/>
            <a:ext cx="104" cy="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675" name="Equation" r:id="rId11" imgW="126835" imgH="139518" progId="Equation.DSMT4">
                    <p:embed/>
                  </p:oleObj>
                </mc:Choice>
                <mc:Fallback>
                  <p:oleObj name="Equation" r:id="rId11" imgW="126835" imgH="13951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97" y="1593"/>
                          <a:ext cx="104" cy="1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99" name="Object 24"/>
            <p:cNvGraphicFramePr>
              <a:graphicFrameLocks noChangeAspect="1"/>
            </p:cNvGraphicFramePr>
            <p:nvPr/>
          </p:nvGraphicFramePr>
          <p:xfrm>
            <a:off x="4905" y="1669"/>
            <a:ext cx="103" cy="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676" name="Equation" r:id="rId12" imgW="126835" imgH="139518" progId="Equation.DSMT4">
                    <p:embed/>
                  </p:oleObj>
                </mc:Choice>
                <mc:Fallback>
                  <p:oleObj name="Equation" r:id="rId12" imgW="126835" imgH="13951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05" y="1669"/>
                          <a:ext cx="103" cy="1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78905" name="Object 25"/>
          <p:cNvGraphicFramePr>
            <a:graphicFrameLocks noChangeAspect="1"/>
          </p:cNvGraphicFramePr>
          <p:nvPr>
            <p:extLst/>
          </p:nvPr>
        </p:nvGraphicFramePr>
        <p:xfrm>
          <a:off x="7272338" y="3141663"/>
          <a:ext cx="577671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77" name="公式" r:id="rId13" imgW="57016" imgH="66688" progId="Equation.3">
                  <p:embed/>
                </p:oleObj>
              </mc:Choice>
              <mc:Fallback>
                <p:oleObj name="公式" r:id="rId13" imgW="57016" imgH="6668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2338" y="3141663"/>
                        <a:ext cx="577671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06" name="Object 26"/>
          <p:cNvGraphicFramePr>
            <a:graphicFrameLocks noChangeAspect="1"/>
          </p:cNvGraphicFramePr>
          <p:nvPr>
            <p:extLst/>
          </p:nvPr>
        </p:nvGraphicFramePr>
        <p:xfrm>
          <a:off x="1603375" y="5475288"/>
          <a:ext cx="842963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78" name="公式" r:id="rId15" imgW="342720" imgH="177480" progId="Equation.3">
                  <p:embed/>
                </p:oleObj>
              </mc:Choice>
              <mc:Fallback>
                <p:oleObj name="公式" r:id="rId15" imgW="34272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3375" y="5475288"/>
                        <a:ext cx="842963" cy="51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27"/>
          <p:cNvGrpSpPr>
            <a:grpSpLocks noChangeAspect="1"/>
          </p:cNvGrpSpPr>
          <p:nvPr/>
        </p:nvGrpSpPr>
        <p:grpSpPr bwMode="auto">
          <a:xfrm>
            <a:off x="684213" y="4194175"/>
            <a:ext cx="2052637" cy="1055688"/>
            <a:chOff x="748" y="2818"/>
            <a:chExt cx="862" cy="443"/>
          </a:xfrm>
        </p:grpSpPr>
        <p:sp>
          <p:nvSpPr>
            <p:cNvPr id="12322" name="Freeform 28"/>
            <p:cNvSpPr>
              <a:spLocks noChangeAspect="1"/>
            </p:cNvSpPr>
            <p:nvPr/>
          </p:nvSpPr>
          <p:spPr bwMode="auto">
            <a:xfrm>
              <a:off x="748" y="3011"/>
              <a:ext cx="862" cy="250"/>
            </a:xfrm>
            <a:custGeom>
              <a:avLst/>
              <a:gdLst>
                <a:gd name="T0" fmla="*/ 0 w 1600"/>
                <a:gd name="T1" fmla="*/ 7 h 459"/>
                <a:gd name="T2" fmla="*/ 9 w 1600"/>
                <a:gd name="T3" fmla="*/ 2 h 459"/>
                <a:gd name="T4" fmla="*/ 21 w 1600"/>
                <a:gd name="T5" fmla="*/ 0 h 459"/>
                <a:gd name="T6" fmla="*/ 0 60000 65536"/>
                <a:gd name="T7" fmla="*/ 0 60000 65536"/>
                <a:gd name="T8" fmla="*/ 0 60000 65536"/>
                <a:gd name="T9" fmla="*/ 0 w 1600"/>
                <a:gd name="T10" fmla="*/ 0 h 459"/>
                <a:gd name="T11" fmla="*/ 1600 w 1600"/>
                <a:gd name="T12" fmla="*/ 459 h 45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00" h="459">
                  <a:moveTo>
                    <a:pt x="0" y="459"/>
                  </a:moveTo>
                  <a:cubicBezTo>
                    <a:pt x="206" y="317"/>
                    <a:pt x="413" y="176"/>
                    <a:pt x="680" y="99"/>
                  </a:cubicBezTo>
                  <a:cubicBezTo>
                    <a:pt x="947" y="22"/>
                    <a:pt x="1273" y="11"/>
                    <a:pt x="1600" y="0"/>
                  </a:cubicBezTo>
                </a:path>
              </a:pathLst>
            </a:custGeom>
            <a:noFill/>
            <a:ln w="15875">
              <a:solidFill>
                <a:srgbClr val="CC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323" name="Line 29"/>
            <p:cNvSpPr>
              <a:spLocks noChangeAspect="1" noChangeShapeType="1"/>
            </p:cNvSpPr>
            <p:nvPr/>
          </p:nvSpPr>
          <p:spPr bwMode="auto">
            <a:xfrm flipV="1">
              <a:off x="1132" y="2945"/>
              <a:ext cx="407" cy="11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2297" name="Object 30"/>
            <p:cNvGraphicFramePr>
              <a:graphicFrameLocks noChangeAspect="1"/>
            </p:cNvGraphicFramePr>
            <p:nvPr/>
          </p:nvGraphicFramePr>
          <p:xfrm>
            <a:off x="1424" y="2818"/>
            <a:ext cx="109" cy="1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679" name="Equation" r:id="rId17" imgW="126835" imgH="139518" progId="Equation.DSMT4">
                    <p:embed/>
                  </p:oleObj>
                </mc:Choice>
                <mc:Fallback>
                  <p:oleObj name="Equation" r:id="rId17" imgW="126835" imgH="13951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4" y="2818"/>
                          <a:ext cx="109" cy="1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31"/>
          <p:cNvGrpSpPr>
            <a:grpSpLocks noChangeAspect="1"/>
          </p:cNvGrpSpPr>
          <p:nvPr/>
        </p:nvGrpSpPr>
        <p:grpSpPr bwMode="auto">
          <a:xfrm>
            <a:off x="3348038" y="4167188"/>
            <a:ext cx="2270125" cy="998537"/>
            <a:chOff x="2426" y="2819"/>
            <a:chExt cx="953" cy="419"/>
          </a:xfrm>
        </p:grpSpPr>
        <p:sp>
          <p:nvSpPr>
            <p:cNvPr id="12319" name="Freeform 32"/>
            <p:cNvSpPr>
              <a:spLocks noChangeAspect="1"/>
            </p:cNvSpPr>
            <p:nvPr/>
          </p:nvSpPr>
          <p:spPr bwMode="auto">
            <a:xfrm>
              <a:off x="2426" y="3001"/>
              <a:ext cx="953" cy="237"/>
            </a:xfrm>
            <a:custGeom>
              <a:avLst/>
              <a:gdLst>
                <a:gd name="T0" fmla="*/ 0 w 1600"/>
                <a:gd name="T1" fmla="*/ 5 h 459"/>
                <a:gd name="T2" fmla="*/ 18 w 1600"/>
                <a:gd name="T3" fmla="*/ 1 h 459"/>
                <a:gd name="T4" fmla="*/ 42 w 1600"/>
                <a:gd name="T5" fmla="*/ 0 h 459"/>
                <a:gd name="T6" fmla="*/ 0 60000 65536"/>
                <a:gd name="T7" fmla="*/ 0 60000 65536"/>
                <a:gd name="T8" fmla="*/ 0 60000 65536"/>
                <a:gd name="T9" fmla="*/ 0 w 1600"/>
                <a:gd name="T10" fmla="*/ 0 h 459"/>
                <a:gd name="T11" fmla="*/ 1600 w 1600"/>
                <a:gd name="T12" fmla="*/ 459 h 45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00" h="459">
                  <a:moveTo>
                    <a:pt x="0" y="459"/>
                  </a:moveTo>
                  <a:cubicBezTo>
                    <a:pt x="206" y="317"/>
                    <a:pt x="413" y="176"/>
                    <a:pt x="680" y="99"/>
                  </a:cubicBezTo>
                  <a:cubicBezTo>
                    <a:pt x="947" y="22"/>
                    <a:pt x="1273" y="11"/>
                    <a:pt x="1600" y="0"/>
                  </a:cubicBezTo>
                </a:path>
              </a:pathLst>
            </a:custGeom>
            <a:noFill/>
            <a:ln w="15875">
              <a:solidFill>
                <a:srgbClr val="CC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320" name="Line 33"/>
            <p:cNvSpPr>
              <a:spLocks noChangeAspect="1" noChangeShapeType="1"/>
            </p:cNvSpPr>
            <p:nvPr/>
          </p:nvSpPr>
          <p:spPr bwMode="auto">
            <a:xfrm flipV="1">
              <a:off x="2850" y="2940"/>
              <a:ext cx="450" cy="105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321" name="Line 34"/>
            <p:cNvSpPr>
              <a:spLocks noChangeAspect="1" noChangeShapeType="1"/>
            </p:cNvSpPr>
            <p:nvPr/>
          </p:nvSpPr>
          <p:spPr bwMode="auto">
            <a:xfrm>
              <a:off x="2851" y="3048"/>
              <a:ext cx="317" cy="1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2295" name="Object 35"/>
            <p:cNvGraphicFramePr>
              <a:graphicFrameLocks noChangeAspect="1"/>
            </p:cNvGraphicFramePr>
            <p:nvPr/>
          </p:nvGraphicFramePr>
          <p:xfrm>
            <a:off x="3061" y="3090"/>
            <a:ext cx="121" cy="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680" name="Equation" r:id="rId18" imgW="126835" imgH="139518" progId="Equation.DSMT4">
                    <p:embed/>
                  </p:oleObj>
                </mc:Choice>
                <mc:Fallback>
                  <p:oleObj name="Equation" r:id="rId18" imgW="126835" imgH="13951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1" y="3090"/>
                          <a:ext cx="121" cy="1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96" name="Object 36"/>
            <p:cNvGraphicFramePr>
              <a:graphicFrameLocks noChangeAspect="1"/>
            </p:cNvGraphicFramePr>
            <p:nvPr/>
          </p:nvGraphicFramePr>
          <p:xfrm>
            <a:off x="3173" y="2819"/>
            <a:ext cx="121" cy="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681" name="Equation" r:id="rId19" imgW="126835" imgH="139518" progId="Equation.DSMT4">
                    <p:embed/>
                  </p:oleObj>
                </mc:Choice>
                <mc:Fallback>
                  <p:oleObj name="Equation" r:id="rId19" imgW="126835" imgH="13951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73" y="2819"/>
                          <a:ext cx="121" cy="1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78917" name="Text Box 37"/>
          <p:cNvSpPr txBox="1">
            <a:spLocks noChangeAspect="1" noChangeArrowheads="1"/>
          </p:cNvSpPr>
          <p:nvPr/>
        </p:nvSpPr>
        <p:spPr bwMode="auto">
          <a:xfrm>
            <a:off x="4176713" y="5516563"/>
            <a:ext cx="12382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latinLnBrk="1" hangingPunct="1">
              <a:spcBef>
                <a:spcPct val="20000"/>
              </a:spcBef>
            </a:pPr>
            <a:r>
              <a:rPr lang="zh-CN" altLang="en-US" sz="2800" dirty="0">
                <a:cs typeface="Times New Roman" panose="02020603050405020304" pitchFamily="18" charset="0"/>
              </a:rPr>
              <a:t>加速</a:t>
            </a:r>
          </a:p>
        </p:txBody>
      </p:sp>
      <p:grpSp>
        <p:nvGrpSpPr>
          <p:cNvPr id="7" name="Group 38"/>
          <p:cNvGrpSpPr>
            <a:grpSpLocks noChangeAspect="1"/>
          </p:cNvGrpSpPr>
          <p:nvPr/>
        </p:nvGrpSpPr>
        <p:grpSpPr bwMode="auto">
          <a:xfrm>
            <a:off x="6227763" y="4076700"/>
            <a:ext cx="2270125" cy="1204913"/>
            <a:chOff x="4332" y="2863"/>
            <a:chExt cx="953" cy="506"/>
          </a:xfrm>
        </p:grpSpPr>
        <p:sp>
          <p:nvSpPr>
            <p:cNvPr id="12316" name="Freeform 39"/>
            <p:cNvSpPr>
              <a:spLocks noChangeAspect="1"/>
            </p:cNvSpPr>
            <p:nvPr/>
          </p:nvSpPr>
          <p:spPr bwMode="auto">
            <a:xfrm>
              <a:off x="4332" y="3057"/>
              <a:ext cx="953" cy="252"/>
            </a:xfrm>
            <a:custGeom>
              <a:avLst/>
              <a:gdLst>
                <a:gd name="T0" fmla="*/ 0 w 1600"/>
                <a:gd name="T1" fmla="*/ 7 h 459"/>
                <a:gd name="T2" fmla="*/ 18 w 1600"/>
                <a:gd name="T3" fmla="*/ 2 h 459"/>
                <a:gd name="T4" fmla="*/ 42 w 1600"/>
                <a:gd name="T5" fmla="*/ 0 h 459"/>
                <a:gd name="T6" fmla="*/ 0 60000 65536"/>
                <a:gd name="T7" fmla="*/ 0 60000 65536"/>
                <a:gd name="T8" fmla="*/ 0 60000 65536"/>
                <a:gd name="T9" fmla="*/ 0 w 1600"/>
                <a:gd name="T10" fmla="*/ 0 h 459"/>
                <a:gd name="T11" fmla="*/ 1600 w 1600"/>
                <a:gd name="T12" fmla="*/ 459 h 45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00" h="459">
                  <a:moveTo>
                    <a:pt x="0" y="459"/>
                  </a:moveTo>
                  <a:cubicBezTo>
                    <a:pt x="206" y="317"/>
                    <a:pt x="413" y="176"/>
                    <a:pt x="680" y="99"/>
                  </a:cubicBezTo>
                  <a:cubicBezTo>
                    <a:pt x="947" y="22"/>
                    <a:pt x="1273" y="11"/>
                    <a:pt x="1600" y="0"/>
                  </a:cubicBezTo>
                </a:path>
              </a:pathLst>
            </a:custGeom>
            <a:noFill/>
            <a:ln w="15875">
              <a:solidFill>
                <a:srgbClr val="CC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317" name="Line 40"/>
            <p:cNvSpPr>
              <a:spLocks noChangeAspect="1" noChangeShapeType="1"/>
            </p:cNvSpPr>
            <p:nvPr/>
          </p:nvSpPr>
          <p:spPr bwMode="auto">
            <a:xfrm flipV="1">
              <a:off x="4756" y="2991"/>
              <a:ext cx="450" cy="112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318" name="Line 41"/>
            <p:cNvSpPr>
              <a:spLocks noChangeAspect="1" noChangeShapeType="1"/>
            </p:cNvSpPr>
            <p:nvPr/>
          </p:nvSpPr>
          <p:spPr bwMode="auto">
            <a:xfrm flipH="1">
              <a:off x="4520" y="3106"/>
              <a:ext cx="237" cy="20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2293" name="Object 42"/>
            <p:cNvGraphicFramePr>
              <a:graphicFrameLocks noChangeAspect="1"/>
            </p:cNvGraphicFramePr>
            <p:nvPr/>
          </p:nvGraphicFramePr>
          <p:xfrm>
            <a:off x="4629" y="3249"/>
            <a:ext cx="121" cy="1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682" name="Equation" r:id="rId20" imgW="126835" imgH="139518" progId="Equation.DSMT4">
                    <p:embed/>
                  </p:oleObj>
                </mc:Choice>
                <mc:Fallback>
                  <p:oleObj name="Equation" r:id="rId20" imgW="126835" imgH="13951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29" y="3249"/>
                          <a:ext cx="121" cy="1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94" name="Object 43"/>
            <p:cNvGraphicFramePr>
              <a:graphicFrameLocks noChangeAspect="1"/>
            </p:cNvGraphicFramePr>
            <p:nvPr/>
          </p:nvGraphicFramePr>
          <p:xfrm>
            <a:off x="5079" y="2863"/>
            <a:ext cx="121" cy="1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683" name="Equation" r:id="rId21" imgW="126835" imgH="139518" progId="Equation.DSMT4">
                    <p:embed/>
                  </p:oleObj>
                </mc:Choice>
                <mc:Fallback>
                  <p:oleObj name="Equation" r:id="rId21" imgW="126835" imgH="13951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79" y="2863"/>
                          <a:ext cx="121" cy="1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78924" name="Text Box 44"/>
          <p:cNvSpPr txBox="1">
            <a:spLocks noChangeAspect="1" noChangeArrowheads="1"/>
          </p:cNvSpPr>
          <p:nvPr/>
        </p:nvSpPr>
        <p:spPr bwMode="auto">
          <a:xfrm>
            <a:off x="7019925" y="5545138"/>
            <a:ext cx="1238250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latinLnBrk="1" hangingPunct="1">
              <a:spcBef>
                <a:spcPct val="20000"/>
              </a:spcBef>
            </a:pPr>
            <a:r>
              <a:rPr lang="zh-CN" altLang="en-US" sz="2800">
                <a:cs typeface="Times New Roman" panose="02020603050405020304" pitchFamily="18" charset="0"/>
              </a:rPr>
              <a:t>减速</a:t>
            </a:r>
          </a:p>
        </p:txBody>
      </p:sp>
      <p:pic>
        <p:nvPicPr>
          <p:cNvPr id="378927" name="Picture 47" descr="图标_思考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772" y="769045"/>
            <a:ext cx="1241425" cy="60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2074619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78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78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88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88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788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788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789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789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789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789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789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789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789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789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888" grpId="0"/>
      <p:bldP spid="378897" grpId="0"/>
      <p:bldP spid="378917" grpId="0"/>
      <p:bldP spid="37892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ext Box 2"/>
          <p:cNvSpPr txBox="1">
            <a:spLocks noChangeArrowheads="1"/>
          </p:cNvSpPr>
          <p:nvPr/>
        </p:nvSpPr>
        <p:spPr bwMode="auto">
          <a:xfrm>
            <a:off x="250825" y="188913"/>
            <a:ext cx="8459788" cy="1152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2800" b="1" dirty="0" smtClean="0">
                <a:solidFill>
                  <a:srgbClr val="FF0000"/>
                </a:solidFill>
                <a:ea typeface="楷体_GB2312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 dirty="0" smtClean="0">
                <a:solidFill>
                  <a:srgbClr val="FF0000"/>
                </a:solidFill>
                <a:ea typeface="楷体_GB2312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  <a:cs typeface="Times New Roman" panose="02020603050405020304" pitchFamily="18" charset="0"/>
              </a:rPr>
              <a:t>半径为</a:t>
            </a:r>
            <a:r>
              <a:rPr lang="en-US" altLang="zh-CN" sz="2800" b="1" i="1" dirty="0">
                <a:solidFill>
                  <a:schemeClr val="tx2"/>
                </a:solidFill>
                <a:ea typeface="楷体_GB2312" pitchFamily="49" charset="-122"/>
                <a:cs typeface="Times New Roman" panose="02020603050405020304" pitchFamily="18" charset="0"/>
              </a:rPr>
              <a:t>R</a:t>
            </a: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  <a:cs typeface="Times New Roman" panose="02020603050405020304" pitchFamily="18" charset="0"/>
              </a:rPr>
              <a:t>的车轮在地面上纯滚动，轮心速度的大小</a:t>
            </a:r>
            <a:r>
              <a:rPr lang="zh-CN" altLang="en-US" sz="2800" b="1" dirty="0" smtClean="0">
                <a:solidFill>
                  <a:schemeClr val="tx2"/>
                </a:solidFill>
                <a:ea typeface="楷体_GB2312" pitchFamily="49" charset="-122"/>
                <a:cs typeface="Times New Roman" panose="02020603050405020304" pitchFamily="18" charset="0"/>
              </a:rPr>
              <a:t>为 </a:t>
            </a:r>
            <a:r>
              <a:rPr lang="en-US" altLang="zh-CN" sz="2800" b="1" i="1" dirty="0" smtClean="0">
                <a:solidFill>
                  <a:schemeClr val="tx2"/>
                </a:solidFill>
                <a:ea typeface="楷体_GB2312" pitchFamily="49" charset="-122"/>
                <a:cs typeface="Times New Roman" panose="02020603050405020304" pitchFamily="18" charset="0"/>
              </a:rPr>
              <a:t>u</a:t>
            </a:r>
            <a:r>
              <a:rPr lang="zh-CN" altLang="en-US" sz="2800" b="1" dirty="0" smtClean="0">
                <a:solidFill>
                  <a:schemeClr val="tx2"/>
                </a:solidFill>
                <a:ea typeface="楷体_GB2312" pitchFamily="49" charset="-122"/>
                <a:cs typeface="Times New Roman" panose="02020603050405020304" pitchFamily="18" charset="0"/>
              </a:rPr>
              <a:t>（</a:t>
            </a: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  <a:cs typeface="Times New Roman" panose="02020603050405020304" pitchFamily="18" charset="0"/>
              </a:rPr>
              <a:t>常量）。求车轮与地面接触点的加速度。</a:t>
            </a:r>
          </a:p>
        </p:txBody>
      </p:sp>
      <p:pic>
        <p:nvPicPr>
          <p:cNvPr id="80899" name="WHEEL-01.AVI">
            <a:hlinkClick r:id="" action="ppaction://media"/>
          </p:cNvPr>
          <p:cNvPicPr>
            <a:picLocks noChangeAspect="1" noChangeArrowheads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752600"/>
            <a:ext cx="3276600" cy="2184400"/>
          </a:xfrm>
          <a:prstGeom prst="rect">
            <a:avLst/>
          </a:prstGeom>
          <a:noFill/>
          <a:ln w="28575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900" name="Picture 4" descr="车轮滚动图1"/>
          <p:cNvPicPr>
            <a:picLocks noChangeAspect="1" noChangeArrowheads="1"/>
          </p:cNvPicPr>
          <p:nvPr/>
        </p:nvPicPr>
        <p:blipFill>
          <a:blip r:embed="rId6">
            <a:lum bright="-6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700213"/>
            <a:ext cx="5105400" cy="2265362"/>
          </a:xfrm>
          <a:prstGeom prst="rect">
            <a:avLst/>
          </a:prstGeom>
          <a:noFill/>
          <a:ln w="28575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0901" name="Object 5"/>
          <p:cNvGraphicFramePr>
            <a:graphicFrameLocks noChangeAspect="1"/>
          </p:cNvGraphicFramePr>
          <p:nvPr>
            <p:extLst/>
          </p:nvPr>
        </p:nvGraphicFramePr>
        <p:xfrm>
          <a:off x="6196013" y="3114675"/>
          <a:ext cx="2193925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66" name="公式" r:id="rId7" imgW="1002960" imgH="203040" progId="Equation.3">
                  <p:embed/>
                </p:oleObj>
              </mc:Choice>
              <mc:Fallback>
                <p:oleObj name="公式" r:id="rId7" imgW="10029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6013" y="3114675"/>
                        <a:ext cx="2193925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2" name="Object 6"/>
          <p:cNvGraphicFramePr>
            <a:graphicFrameLocks noChangeAspect="1"/>
          </p:cNvGraphicFramePr>
          <p:nvPr>
            <p:extLst/>
          </p:nvPr>
        </p:nvGraphicFramePr>
        <p:xfrm>
          <a:off x="971550" y="4437063"/>
          <a:ext cx="27432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67" name="公式" r:id="rId9" imgW="1244520" imgH="457200" progId="Equation.3">
                  <p:embed/>
                </p:oleObj>
              </mc:Choice>
              <mc:Fallback>
                <p:oleObj name="公式" r:id="rId9" imgW="124452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437063"/>
                        <a:ext cx="2743200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3" name="Object 7"/>
          <p:cNvGraphicFramePr>
            <a:graphicFrameLocks noChangeAspect="1"/>
          </p:cNvGraphicFramePr>
          <p:nvPr>
            <p:extLst/>
          </p:nvPr>
        </p:nvGraphicFramePr>
        <p:xfrm>
          <a:off x="4548094" y="4367213"/>
          <a:ext cx="2725738" cy="122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68" name="公式" r:id="rId11" imgW="1091880" imgH="457200" progId="Equation.3">
                  <p:embed/>
                </p:oleObj>
              </mc:Choice>
              <mc:Fallback>
                <p:oleObj name="公式" r:id="rId11" imgW="10918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8094" y="4367213"/>
                        <a:ext cx="2725738" cy="1222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04" name="Text Box 8"/>
          <p:cNvSpPr txBox="1">
            <a:spLocks noChangeArrowheads="1"/>
          </p:cNvSpPr>
          <p:nvPr/>
        </p:nvSpPr>
        <p:spPr bwMode="auto">
          <a:xfrm>
            <a:off x="5505450" y="1387475"/>
            <a:ext cx="356860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>
                <a:solidFill>
                  <a:srgbClr val="993366"/>
                </a:solidFill>
                <a:ea typeface="楷体_GB2312" pitchFamily="49" charset="-122"/>
                <a:cs typeface="Times New Roman" panose="02020603050405020304" pitchFamily="18" charset="0"/>
              </a:rPr>
              <a:t>解：</a:t>
            </a:r>
            <a:r>
              <a:rPr lang="zh-CN" altLang="en-US" b="1" dirty="0">
                <a:ea typeface="楷体_GB2312" pitchFamily="49" charset="-122"/>
                <a:cs typeface="Times New Roman" panose="02020603050405020304" pitchFamily="18" charset="0"/>
              </a:rPr>
              <a:t>建立</a:t>
            </a:r>
            <a:r>
              <a:rPr lang="en-US" altLang="zh-CN" b="1" i="1" dirty="0">
                <a:ea typeface="楷体_GB2312" pitchFamily="49" charset="-122"/>
                <a:cs typeface="Times New Roman" panose="02020603050405020304" pitchFamily="18" charset="0"/>
              </a:rPr>
              <a:t>M</a:t>
            </a:r>
            <a:r>
              <a:rPr lang="zh-CN" altLang="en-US" b="1" dirty="0">
                <a:ea typeface="楷体_GB2312" pitchFamily="49" charset="-122"/>
                <a:cs typeface="Times New Roman" panose="02020603050405020304" pitchFamily="18" charset="0"/>
              </a:rPr>
              <a:t>点的运动方程</a:t>
            </a:r>
          </a:p>
        </p:txBody>
      </p:sp>
      <p:graphicFrame>
        <p:nvGraphicFramePr>
          <p:cNvPr id="8090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0752834"/>
              </p:ext>
            </p:extLst>
          </p:nvPr>
        </p:nvGraphicFramePr>
        <p:xfrm>
          <a:off x="4670425" y="5589588"/>
          <a:ext cx="3376613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69" name="Equation" r:id="rId13" imgW="1523880" imgH="419040" progId="Equation.DSMT4">
                  <p:embed/>
                </p:oleObj>
              </mc:Choice>
              <mc:Fallback>
                <p:oleObj name="Equation" r:id="rId13" imgW="152388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0425" y="5589588"/>
                        <a:ext cx="3376613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6" name="Object 10"/>
          <p:cNvGraphicFramePr>
            <a:graphicFrameLocks noChangeAspect="1"/>
          </p:cNvGraphicFramePr>
          <p:nvPr>
            <p:extLst/>
          </p:nvPr>
        </p:nvGraphicFramePr>
        <p:xfrm>
          <a:off x="7620094" y="2417621"/>
          <a:ext cx="1248988" cy="5545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70" name="公式" r:id="rId15" imgW="457200" imgH="203040" progId="Equation.3">
                  <p:embed/>
                </p:oleObj>
              </mc:Choice>
              <mc:Fallback>
                <p:oleObj name="公式" r:id="rId15" imgW="4572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94" y="2417621"/>
                        <a:ext cx="1248988" cy="5545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07" name="Line 11"/>
          <p:cNvSpPr>
            <a:spLocks noChangeShapeType="1"/>
          </p:cNvSpPr>
          <p:nvPr/>
        </p:nvSpPr>
        <p:spPr bwMode="auto">
          <a:xfrm>
            <a:off x="685800" y="3392488"/>
            <a:ext cx="609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495136" y="5857391"/>
            <a:ext cx="3673830" cy="508429"/>
            <a:chOff x="694" y="3472"/>
            <a:chExt cx="2317" cy="337"/>
          </a:xfrm>
        </p:grpSpPr>
        <p:graphicFrame>
          <p:nvGraphicFramePr>
            <p:cNvPr id="15369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58976110"/>
                </p:ext>
              </p:extLst>
            </p:nvPr>
          </p:nvGraphicFramePr>
          <p:xfrm>
            <a:off x="1006" y="3478"/>
            <a:ext cx="2005" cy="3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671" name="Equation" r:id="rId17" imgW="1422360" imgH="203040" progId="Equation.DSMT4">
                    <p:embed/>
                  </p:oleObj>
                </mc:Choice>
                <mc:Fallback>
                  <p:oleObj name="Equation" r:id="rId17" imgW="142236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6" y="3478"/>
                          <a:ext cx="2005" cy="3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77" name="Text Box 14"/>
            <p:cNvSpPr txBox="1">
              <a:spLocks noChangeArrowheads="1"/>
            </p:cNvSpPr>
            <p:nvPr/>
          </p:nvSpPr>
          <p:spPr bwMode="auto">
            <a:xfrm>
              <a:off x="694" y="3472"/>
              <a:ext cx="34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800" b="1" dirty="0">
                  <a:cs typeface="Times New Roman" panose="02020603050405020304" pitchFamily="18" charset="0"/>
                </a:rPr>
                <a:t>当</a:t>
              </a:r>
            </a:p>
          </p:txBody>
        </p:sp>
      </p:grpSp>
      <p:graphicFrame>
        <p:nvGraphicFramePr>
          <p:cNvPr id="80911" name="Object 15"/>
          <p:cNvGraphicFramePr>
            <a:graphicFrameLocks noChangeAspect="1"/>
          </p:cNvGraphicFramePr>
          <p:nvPr>
            <p:extLst/>
          </p:nvPr>
        </p:nvGraphicFramePr>
        <p:xfrm>
          <a:off x="6154738" y="3763963"/>
          <a:ext cx="2165350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72" name="公式" r:id="rId19" imgW="990360" imgH="203040" progId="Equation.3">
                  <p:embed/>
                </p:oleObj>
              </mc:Choice>
              <mc:Fallback>
                <p:oleObj name="公式" r:id="rId19" imgW="9903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4738" y="3763963"/>
                        <a:ext cx="2165350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13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01469"/>
              </p:ext>
            </p:extLst>
          </p:nvPr>
        </p:nvGraphicFramePr>
        <p:xfrm>
          <a:off x="6297612" y="1903413"/>
          <a:ext cx="2092325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73" name="Equation" r:id="rId21" imgW="1002960" imgH="241200" progId="Equation.DSMT4">
                  <p:embed/>
                </p:oleObj>
              </mc:Choice>
              <mc:Fallback>
                <p:oleObj name="Equation" r:id="rId21" imgW="10029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7612" y="1903413"/>
                        <a:ext cx="2092325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15" name="Text Box 19"/>
          <p:cNvSpPr txBox="1">
            <a:spLocks noChangeArrowheads="1"/>
          </p:cNvSpPr>
          <p:nvPr/>
        </p:nvSpPr>
        <p:spPr bwMode="auto">
          <a:xfrm>
            <a:off x="5721350" y="2466975"/>
            <a:ext cx="23034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cs typeface="Times New Roman" panose="02020603050405020304" pitchFamily="18" charset="0"/>
              </a:rPr>
              <a:t>将上式求导：</a:t>
            </a:r>
            <a:endParaRPr lang="en-US" altLang="zh-CN" b="1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9139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0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1" dur="2166" fill="hold"/>
                                        <p:tgtEl>
                                          <p:spTgt spid="8089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80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80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80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80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80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1" dur="500"/>
                                        <p:tgtEl>
                                          <p:spTgt spid="80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6" dur="500"/>
                                        <p:tgtEl>
                                          <p:spTgt spid="80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1" dur="500"/>
                                        <p:tgtEl>
                                          <p:spTgt spid="80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6" dur="500"/>
                                        <p:tgtEl>
                                          <p:spTgt spid="80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1" dur="500"/>
                                        <p:tgtEl>
                                          <p:spTgt spid="80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1" dur="500"/>
                                        <p:tgtEl>
                                          <p:spTgt spid="80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2" restart="whenNotActive" fill="hold" evtFilter="cancelBubble" nodeType="interactiveSeq">
                <p:stCondLst>
                  <p:cond evt="onClick" delay="0">
                    <p:tgtEl>
                      <p:spTgt spid="8089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3" fill="hold" nodeType="clickPar">
                      <p:stCondLst>
                        <p:cond delay="0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76" dur="1" fill="hold"/>
                                        <p:tgtEl>
                                          <p:spTgt spid="8089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0899"/>
                  </p:tgtEl>
                </p:cond>
              </p:nextCondLst>
            </p:seq>
            <p:video>
              <p:cMediaNode showWhenStopped="0">
                <p:cTn id="77" repeatCount="indefinite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80899"/>
                </p:tgtEl>
              </p:cMediaNode>
            </p:video>
          </p:childTnLst>
        </p:cTn>
      </p:par>
    </p:tnLst>
    <p:bldLst>
      <p:bldP spid="80898" grpId="0"/>
      <p:bldP spid="80904" grpId="0" autoUpdateAnimBg="0"/>
      <p:bldP spid="80907" grpId="0" animBg="1"/>
      <p:bldP spid="809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88913"/>
            <a:ext cx="9062508" cy="936625"/>
          </a:xfrm>
          <a:noFill/>
        </p:spPr>
        <p:txBody>
          <a:bodyPr lIns="92075" tIns="46038" rIns="92075" bIns="46038">
            <a:noAutofit/>
          </a:bodyPr>
          <a:lstStyle/>
          <a:p>
            <a:r>
              <a:rPr lang="zh-CN" altLang="en-US" b="1" cap="none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b="1" cap="none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b="1" cap="none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b="1" cap="none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汽车以匀速度</a:t>
            </a:r>
            <a:r>
              <a:rPr lang="en-US" altLang="zh-CN" b="1" i="1" cap="none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b="1" cap="none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=10m/s</a:t>
            </a:r>
            <a:r>
              <a:rPr lang="zh-CN" altLang="en-US" b="1" cap="none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过拱桥，桥面曲线 </a:t>
            </a:r>
            <a:r>
              <a:rPr lang="en-US" altLang="zh-CN" b="1" cap="none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/>
            </a:r>
            <a:br>
              <a:rPr lang="en-US" altLang="zh-CN" b="1" cap="none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</a:br>
            <a:r>
              <a:rPr lang="en-US" altLang="zh-CN" b="1" i="1" cap="none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y = </a:t>
            </a:r>
            <a:r>
              <a:rPr lang="en-US" altLang="zh-CN" b="1" cap="none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</a:t>
            </a:r>
            <a:r>
              <a:rPr lang="en-US" altLang="zh-CN" b="1" i="1" cap="none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fx(L–x</a:t>
            </a:r>
            <a:r>
              <a:rPr lang="en-US" altLang="zh-CN" b="1" i="1" cap="none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)/</a:t>
            </a:r>
            <a:r>
              <a:rPr lang="en-US" altLang="zh-CN" b="1" i="1" cap="none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b="1" cap="none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  </a:t>
            </a:r>
            <a:r>
              <a:rPr lang="en-US" altLang="zh-CN" b="1" i="1" cap="none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f </a:t>
            </a:r>
            <a:r>
              <a:rPr lang="en-US" altLang="zh-CN" b="1" cap="none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b="1" cap="none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1m</a:t>
            </a:r>
            <a:r>
              <a:rPr lang="zh-CN" altLang="en-US" b="1" cap="none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，求：车到桥最高点时的加速度。</a:t>
            </a:r>
            <a:r>
              <a:rPr lang="en-US" altLang="zh-CN" b="1" cap="none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endParaRPr lang="zh-CN" altLang="en-US" b="1" dirty="0" smtClean="0"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600575" y="1717675"/>
            <a:ext cx="4724400" cy="1882198"/>
            <a:chOff x="2898" y="1015"/>
            <a:chExt cx="2862" cy="1142"/>
          </a:xfrm>
        </p:grpSpPr>
        <p:sp>
          <p:nvSpPr>
            <p:cNvPr id="14351" name="Text Box 4"/>
            <p:cNvSpPr txBox="1">
              <a:spLocks noChangeArrowheads="1"/>
            </p:cNvSpPr>
            <p:nvPr/>
          </p:nvSpPr>
          <p:spPr bwMode="auto">
            <a:xfrm>
              <a:off x="5156" y="1441"/>
              <a:ext cx="60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 sz="2800" b="1" i="1"/>
                <a:t>x</a:t>
              </a:r>
            </a:p>
          </p:txBody>
        </p:sp>
        <p:grpSp>
          <p:nvGrpSpPr>
            <p:cNvPr id="14352" name="Group 5"/>
            <p:cNvGrpSpPr>
              <a:grpSpLocks/>
            </p:cNvGrpSpPr>
            <p:nvPr/>
          </p:nvGrpSpPr>
          <p:grpSpPr bwMode="auto">
            <a:xfrm>
              <a:off x="2898" y="1015"/>
              <a:ext cx="2703" cy="1142"/>
              <a:chOff x="1782" y="2331"/>
              <a:chExt cx="2703" cy="1142"/>
            </a:xfrm>
          </p:grpSpPr>
          <p:grpSp>
            <p:nvGrpSpPr>
              <p:cNvPr id="14353" name="Group 6"/>
              <p:cNvGrpSpPr>
                <a:grpSpLocks/>
              </p:cNvGrpSpPr>
              <p:nvPr/>
            </p:nvGrpSpPr>
            <p:grpSpPr bwMode="auto">
              <a:xfrm>
                <a:off x="1782" y="2643"/>
                <a:ext cx="1884" cy="364"/>
                <a:chOff x="1782" y="2643"/>
                <a:chExt cx="1884" cy="364"/>
              </a:xfrm>
            </p:grpSpPr>
            <p:sp>
              <p:nvSpPr>
                <p:cNvPr id="14364" name="Freeform 7"/>
                <p:cNvSpPr>
                  <a:spLocks/>
                </p:cNvSpPr>
                <p:nvPr/>
              </p:nvSpPr>
              <p:spPr bwMode="auto">
                <a:xfrm>
                  <a:off x="1782" y="2643"/>
                  <a:ext cx="1884" cy="338"/>
                </a:xfrm>
                <a:custGeom>
                  <a:avLst/>
                  <a:gdLst>
                    <a:gd name="T0" fmla="*/ 0 w 1884"/>
                    <a:gd name="T1" fmla="*/ 338 h 338"/>
                    <a:gd name="T2" fmla="*/ 183 w 1884"/>
                    <a:gd name="T3" fmla="*/ 174 h 338"/>
                    <a:gd name="T4" fmla="*/ 540 w 1884"/>
                    <a:gd name="T5" fmla="*/ 36 h 338"/>
                    <a:gd name="T6" fmla="*/ 906 w 1884"/>
                    <a:gd name="T7" fmla="*/ 0 h 338"/>
                    <a:gd name="T8" fmla="*/ 1262 w 1884"/>
                    <a:gd name="T9" fmla="*/ 36 h 338"/>
                    <a:gd name="T10" fmla="*/ 1555 w 1884"/>
                    <a:gd name="T11" fmla="*/ 110 h 338"/>
                    <a:gd name="T12" fmla="*/ 1719 w 1884"/>
                    <a:gd name="T13" fmla="*/ 201 h 338"/>
                    <a:gd name="T14" fmla="*/ 1884 w 1884"/>
                    <a:gd name="T15" fmla="*/ 338 h 33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884"/>
                    <a:gd name="T25" fmla="*/ 0 h 338"/>
                    <a:gd name="T26" fmla="*/ 1884 w 1884"/>
                    <a:gd name="T27" fmla="*/ 338 h 33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884" h="338">
                      <a:moveTo>
                        <a:pt x="0" y="338"/>
                      </a:moveTo>
                      <a:cubicBezTo>
                        <a:pt x="46" y="281"/>
                        <a:pt x="93" y="224"/>
                        <a:pt x="183" y="174"/>
                      </a:cubicBezTo>
                      <a:cubicBezTo>
                        <a:pt x="273" y="124"/>
                        <a:pt x="419" y="65"/>
                        <a:pt x="540" y="36"/>
                      </a:cubicBezTo>
                      <a:cubicBezTo>
                        <a:pt x="661" y="7"/>
                        <a:pt x="786" y="0"/>
                        <a:pt x="906" y="0"/>
                      </a:cubicBezTo>
                      <a:cubicBezTo>
                        <a:pt x="1026" y="0"/>
                        <a:pt x="1154" y="18"/>
                        <a:pt x="1262" y="36"/>
                      </a:cubicBezTo>
                      <a:cubicBezTo>
                        <a:pt x="1370" y="54"/>
                        <a:pt x="1479" y="82"/>
                        <a:pt x="1555" y="110"/>
                      </a:cubicBezTo>
                      <a:cubicBezTo>
                        <a:pt x="1631" y="138"/>
                        <a:pt x="1664" y="163"/>
                        <a:pt x="1719" y="201"/>
                      </a:cubicBezTo>
                      <a:cubicBezTo>
                        <a:pt x="1774" y="239"/>
                        <a:pt x="1858" y="314"/>
                        <a:pt x="1884" y="338"/>
                      </a:cubicBezTo>
                    </a:path>
                  </a:pathLst>
                </a:custGeom>
                <a:noFill/>
                <a:ln w="28575" cap="flat" cmpd="sng">
                  <a:solidFill>
                    <a:srgbClr val="800000"/>
                  </a:solidFill>
                  <a:prstDash val="solid"/>
                  <a:round/>
                  <a:headEnd type="none" w="sm" len="sm"/>
                  <a:tailEnd type="none" w="med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800" b="1"/>
                </a:p>
              </p:txBody>
            </p:sp>
            <p:grpSp>
              <p:nvGrpSpPr>
                <p:cNvPr id="14365" name="Group 8"/>
                <p:cNvGrpSpPr>
                  <a:grpSpLocks/>
                </p:cNvGrpSpPr>
                <p:nvPr/>
              </p:nvGrpSpPr>
              <p:grpSpPr bwMode="auto">
                <a:xfrm>
                  <a:off x="2081" y="2861"/>
                  <a:ext cx="394" cy="146"/>
                  <a:chOff x="2758" y="1745"/>
                  <a:chExt cx="394" cy="146"/>
                </a:xfrm>
              </p:grpSpPr>
              <p:sp>
                <p:nvSpPr>
                  <p:cNvPr id="14370" name="Arc 9"/>
                  <p:cNvSpPr>
                    <a:spLocks/>
                  </p:cNvSpPr>
                  <p:nvPr/>
                </p:nvSpPr>
                <p:spPr bwMode="auto">
                  <a:xfrm flipH="1">
                    <a:off x="2758" y="1745"/>
                    <a:ext cx="201" cy="146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2 w 21600"/>
                      <a:gd name="T3" fmla="*/ 1 h 21600"/>
                      <a:gd name="T4" fmla="*/ 0 w 21600"/>
                      <a:gd name="T5" fmla="*/ 1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rgbClr val="800000"/>
                    </a:solidFill>
                    <a:round/>
                    <a:headEnd type="none" w="sm" len="sm"/>
                    <a:tailEnd type="none" w="med" len="lg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800" b="1"/>
                  </a:p>
                </p:txBody>
              </p:sp>
              <p:sp>
                <p:nvSpPr>
                  <p:cNvPr id="14371" name="Arc 10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2951" y="1745"/>
                    <a:ext cx="201" cy="146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2 w 21600"/>
                      <a:gd name="T3" fmla="*/ 1 h 21600"/>
                      <a:gd name="T4" fmla="*/ 0 w 21600"/>
                      <a:gd name="T5" fmla="*/ 1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rgbClr val="800000"/>
                    </a:solidFill>
                    <a:round/>
                    <a:headEnd type="none" w="sm" len="sm"/>
                    <a:tailEnd type="none" w="med" len="lg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800" b="1"/>
                  </a:p>
                </p:txBody>
              </p:sp>
            </p:grpSp>
            <p:grpSp>
              <p:nvGrpSpPr>
                <p:cNvPr id="14366" name="Group 11"/>
                <p:cNvGrpSpPr>
                  <a:grpSpLocks/>
                </p:cNvGrpSpPr>
                <p:nvPr/>
              </p:nvGrpSpPr>
              <p:grpSpPr bwMode="auto">
                <a:xfrm>
                  <a:off x="2977" y="2833"/>
                  <a:ext cx="394" cy="146"/>
                  <a:chOff x="2758" y="1745"/>
                  <a:chExt cx="394" cy="146"/>
                </a:xfrm>
              </p:grpSpPr>
              <p:sp>
                <p:nvSpPr>
                  <p:cNvPr id="14368" name="Arc 12"/>
                  <p:cNvSpPr>
                    <a:spLocks/>
                  </p:cNvSpPr>
                  <p:nvPr/>
                </p:nvSpPr>
                <p:spPr bwMode="auto">
                  <a:xfrm flipH="1">
                    <a:off x="2758" y="1745"/>
                    <a:ext cx="201" cy="146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2 w 21600"/>
                      <a:gd name="T3" fmla="*/ 1 h 21600"/>
                      <a:gd name="T4" fmla="*/ 0 w 21600"/>
                      <a:gd name="T5" fmla="*/ 1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rgbClr val="800000"/>
                    </a:solidFill>
                    <a:round/>
                    <a:headEnd type="none" w="sm" len="sm"/>
                    <a:tailEnd type="none" w="med" len="lg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800" b="1"/>
                  </a:p>
                </p:txBody>
              </p:sp>
              <p:sp>
                <p:nvSpPr>
                  <p:cNvPr id="14369" name="Arc 13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2951" y="1745"/>
                    <a:ext cx="201" cy="146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2 w 21600"/>
                      <a:gd name="T3" fmla="*/ 1 h 21600"/>
                      <a:gd name="T4" fmla="*/ 0 w 21600"/>
                      <a:gd name="T5" fmla="*/ 1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rgbClr val="800000"/>
                    </a:solidFill>
                    <a:round/>
                    <a:headEnd type="none" w="sm" len="sm"/>
                    <a:tailEnd type="none" w="med" len="lg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800" b="1"/>
                  </a:p>
                </p:txBody>
              </p:sp>
            </p:grpSp>
            <p:sp>
              <p:nvSpPr>
                <p:cNvPr id="14367" name="Line 14"/>
                <p:cNvSpPr>
                  <a:spLocks noChangeShapeType="1"/>
                </p:cNvSpPr>
                <p:nvPr/>
              </p:nvSpPr>
              <p:spPr bwMode="auto">
                <a:xfrm>
                  <a:off x="1810" y="2981"/>
                  <a:ext cx="1847" cy="0"/>
                </a:xfrm>
                <a:prstGeom prst="line">
                  <a:avLst/>
                </a:prstGeom>
                <a:noFill/>
                <a:ln w="19050">
                  <a:solidFill>
                    <a:srgbClr val="800000"/>
                  </a:solidFill>
                  <a:prstDash val="dash"/>
                  <a:round/>
                  <a:headEnd type="none" w="sm" len="sm"/>
                  <a:tailEnd type="none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800" b="1"/>
                </a:p>
              </p:txBody>
            </p:sp>
          </p:grpSp>
          <p:sp>
            <p:nvSpPr>
              <p:cNvPr id="14354" name="Line 15"/>
              <p:cNvSpPr>
                <a:spLocks noChangeShapeType="1"/>
              </p:cNvSpPr>
              <p:nvPr/>
            </p:nvSpPr>
            <p:spPr bwMode="auto">
              <a:xfrm>
                <a:off x="3685" y="2971"/>
                <a:ext cx="448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prstDash val="dash"/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 b="1"/>
              </a:p>
            </p:txBody>
          </p:sp>
          <p:sp>
            <p:nvSpPr>
              <p:cNvPr id="14355" name="Line 16"/>
              <p:cNvSpPr>
                <a:spLocks noChangeShapeType="1"/>
              </p:cNvSpPr>
              <p:nvPr/>
            </p:nvSpPr>
            <p:spPr bwMode="auto">
              <a:xfrm flipV="1">
                <a:off x="1792" y="2331"/>
                <a:ext cx="0" cy="613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prstDash val="dash"/>
                <a:round/>
                <a:headEnd type="none" w="sm" len="sm"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 b="1"/>
              </a:p>
            </p:txBody>
          </p:sp>
          <p:sp>
            <p:nvSpPr>
              <p:cNvPr id="14356" name="Line 17"/>
              <p:cNvSpPr>
                <a:spLocks noChangeShapeType="1"/>
              </p:cNvSpPr>
              <p:nvPr/>
            </p:nvSpPr>
            <p:spPr bwMode="auto">
              <a:xfrm>
                <a:off x="3767" y="2697"/>
                <a:ext cx="192" cy="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 b="1"/>
              </a:p>
            </p:txBody>
          </p:sp>
          <p:sp>
            <p:nvSpPr>
              <p:cNvPr id="14357" name="Line 18"/>
              <p:cNvSpPr>
                <a:spLocks noChangeShapeType="1"/>
              </p:cNvSpPr>
              <p:nvPr/>
            </p:nvSpPr>
            <p:spPr bwMode="auto">
              <a:xfrm>
                <a:off x="3831" y="2706"/>
                <a:ext cx="0" cy="265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 b="1"/>
              </a:p>
            </p:txBody>
          </p:sp>
          <p:sp>
            <p:nvSpPr>
              <p:cNvPr id="14358" name="Line 19"/>
              <p:cNvSpPr>
                <a:spLocks noChangeShapeType="1"/>
              </p:cNvSpPr>
              <p:nvPr/>
            </p:nvSpPr>
            <p:spPr bwMode="auto">
              <a:xfrm>
                <a:off x="1801" y="2981"/>
                <a:ext cx="0" cy="182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 b="1"/>
              </a:p>
            </p:txBody>
          </p:sp>
          <p:sp>
            <p:nvSpPr>
              <p:cNvPr id="14359" name="Line 20"/>
              <p:cNvSpPr>
                <a:spLocks noChangeShapeType="1"/>
              </p:cNvSpPr>
              <p:nvPr/>
            </p:nvSpPr>
            <p:spPr bwMode="auto">
              <a:xfrm>
                <a:off x="3666" y="2990"/>
                <a:ext cx="0" cy="182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 b="1"/>
              </a:p>
            </p:txBody>
          </p:sp>
          <p:sp>
            <p:nvSpPr>
              <p:cNvPr id="14360" name="Line 21"/>
              <p:cNvSpPr>
                <a:spLocks noChangeShapeType="1"/>
              </p:cNvSpPr>
              <p:nvPr/>
            </p:nvSpPr>
            <p:spPr bwMode="auto">
              <a:xfrm>
                <a:off x="1819" y="3118"/>
                <a:ext cx="1847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 b="1"/>
              </a:p>
            </p:txBody>
          </p:sp>
          <p:sp>
            <p:nvSpPr>
              <p:cNvPr id="14361" name="Text Box 22"/>
              <p:cNvSpPr txBox="1">
                <a:spLocks noChangeArrowheads="1"/>
              </p:cNvSpPr>
              <p:nvPr/>
            </p:nvSpPr>
            <p:spPr bwMode="auto">
              <a:xfrm>
                <a:off x="2419" y="3182"/>
                <a:ext cx="800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spcBef>
                    <a:spcPct val="5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2800" b="1" i="1" dirty="0"/>
                  <a:t>L</a:t>
                </a:r>
                <a:r>
                  <a:rPr lang="en-US" altLang="zh-CN" sz="2800" b="1" dirty="0"/>
                  <a:t>=32m</a:t>
                </a:r>
              </a:p>
            </p:txBody>
          </p:sp>
          <p:sp>
            <p:nvSpPr>
              <p:cNvPr id="14362" name="Text Box 23"/>
              <p:cNvSpPr txBox="1">
                <a:spLocks noChangeArrowheads="1"/>
              </p:cNvSpPr>
              <p:nvPr/>
            </p:nvSpPr>
            <p:spPr bwMode="auto">
              <a:xfrm>
                <a:off x="3881" y="2721"/>
                <a:ext cx="604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spcBef>
                    <a:spcPct val="5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2800" b="1" i="1"/>
                  <a:t>f</a:t>
                </a:r>
              </a:p>
            </p:txBody>
          </p:sp>
          <p:sp>
            <p:nvSpPr>
              <p:cNvPr id="14363" name="Text Box 24"/>
              <p:cNvSpPr txBox="1">
                <a:spLocks noChangeArrowheads="1"/>
              </p:cNvSpPr>
              <p:nvPr/>
            </p:nvSpPr>
            <p:spPr bwMode="auto">
              <a:xfrm>
                <a:off x="1906" y="2337"/>
                <a:ext cx="604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spcBef>
                    <a:spcPct val="5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2800" b="1" i="1"/>
                  <a:t>y</a:t>
                </a:r>
              </a:p>
            </p:txBody>
          </p:sp>
        </p:grpSp>
      </p:grpSp>
      <p:grpSp>
        <p:nvGrpSpPr>
          <p:cNvPr id="7" name="Group 25"/>
          <p:cNvGrpSpPr>
            <a:grpSpLocks/>
          </p:cNvGrpSpPr>
          <p:nvPr/>
        </p:nvGrpSpPr>
        <p:grpSpPr bwMode="auto">
          <a:xfrm>
            <a:off x="5795958" y="2060576"/>
            <a:ext cx="496800" cy="814388"/>
            <a:chOff x="3593" y="1225"/>
            <a:chExt cx="292" cy="513"/>
          </a:xfrm>
        </p:grpSpPr>
        <p:sp>
          <p:nvSpPr>
            <p:cNvPr id="14349" name="Rectangle 26"/>
            <p:cNvSpPr>
              <a:spLocks noChangeArrowheads="1"/>
            </p:cNvSpPr>
            <p:nvPr/>
          </p:nvSpPr>
          <p:spPr bwMode="auto">
            <a:xfrm>
              <a:off x="3593" y="1436"/>
              <a:ext cx="292" cy="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 sz="2800" b="1" i="1"/>
                <a:t>a</a:t>
              </a:r>
              <a:r>
                <a:rPr lang="en-US" altLang="zh-CN" sz="2800" b="1" baseline="-25000"/>
                <a:t>n</a:t>
              </a:r>
              <a:endParaRPr lang="en-US" altLang="zh-CN" sz="2800" b="1"/>
            </a:p>
          </p:txBody>
        </p:sp>
        <p:sp>
          <p:nvSpPr>
            <p:cNvPr id="14350" name="Line 27"/>
            <p:cNvSpPr>
              <a:spLocks noChangeShapeType="1"/>
            </p:cNvSpPr>
            <p:nvPr/>
          </p:nvSpPr>
          <p:spPr bwMode="auto">
            <a:xfrm>
              <a:off x="3813" y="1225"/>
              <a:ext cx="0" cy="256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 b="1"/>
            </a:p>
          </p:txBody>
        </p:sp>
      </p:grpSp>
      <p:sp>
        <p:nvSpPr>
          <p:cNvPr id="79900" name="Rectangle 28"/>
          <p:cNvSpPr>
            <a:spLocks noGrp="1" noChangeArrowheads="1"/>
          </p:cNvSpPr>
          <p:nvPr>
            <p:ph type="body" idx="1"/>
          </p:nvPr>
        </p:nvSpPr>
        <p:spPr>
          <a:xfrm>
            <a:off x="-21875" y="1453357"/>
            <a:ext cx="1209675" cy="442912"/>
          </a:xfrm>
          <a:noFill/>
        </p:spPr>
        <p:txBody>
          <a:bodyPr>
            <a:noAutofit/>
          </a:bodyPr>
          <a:lstStyle/>
          <a:p>
            <a:pPr eaLnBrk="1" hangingPunct="1">
              <a:buFontTx/>
              <a:buNone/>
            </a:pPr>
            <a:r>
              <a:rPr lang="zh-CN" altLang="en-US" sz="2800" b="1" dirty="0" smtClean="0">
                <a:solidFill>
                  <a:srgbClr val="FF0000"/>
                </a:solidFill>
              </a:rPr>
              <a:t>解：</a:t>
            </a:r>
          </a:p>
        </p:txBody>
      </p:sp>
      <p:graphicFrame>
        <p:nvGraphicFramePr>
          <p:cNvPr id="79901" name="Object 29"/>
          <p:cNvGraphicFramePr>
            <a:graphicFrameLocks noChangeAspect="1"/>
          </p:cNvGraphicFramePr>
          <p:nvPr>
            <p:extLst/>
          </p:nvPr>
        </p:nvGraphicFramePr>
        <p:xfrm>
          <a:off x="696637" y="1446440"/>
          <a:ext cx="3072084" cy="1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64" name="Equation" r:id="rId3" imgW="1282680" imgH="444240" progId="Equation.DSMT4">
                  <p:embed/>
                </p:oleObj>
              </mc:Choice>
              <mc:Fallback>
                <p:oleObj name="Equation" r:id="rId3" imgW="128268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637" y="1446440"/>
                        <a:ext cx="3072084" cy="1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902" name="Object 30"/>
          <p:cNvGraphicFramePr>
            <a:graphicFrameLocks noChangeAspect="1"/>
          </p:cNvGraphicFramePr>
          <p:nvPr>
            <p:extLst/>
          </p:nvPr>
        </p:nvGraphicFramePr>
        <p:xfrm>
          <a:off x="403002" y="2433007"/>
          <a:ext cx="3860800" cy="127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65" name="Equation" r:id="rId5" imgW="1726920" imgH="571320" progId="Equation.DSMT4">
                  <p:embed/>
                </p:oleObj>
              </mc:Choice>
              <mc:Fallback>
                <p:oleObj name="Equation" r:id="rId5" imgW="1726920" imgH="571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002" y="2433007"/>
                        <a:ext cx="3860800" cy="1273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903" name="Object 31"/>
          <p:cNvGraphicFramePr>
            <a:graphicFrameLocks noChangeAspect="1"/>
          </p:cNvGraphicFramePr>
          <p:nvPr>
            <p:extLst/>
          </p:nvPr>
        </p:nvGraphicFramePr>
        <p:xfrm>
          <a:off x="582962" y="3890459"/>
          <a:ext cx="4968267" cy="99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66" name="Equation" r:id="rId7" imgW="2031840" imgH="406080" progId="Equation.DSMT4">
                  <p:embed/>
                </p:oleObj>
              </mc:Choice>
              <mc:Fallback>
                <p:oleObj name="Equation" r:id="rId7" imgW="203184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962" y="3890459"/>
                        <a:ext cx="4968267" cy="990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904" name="Object 32"/>
          <p:cNvGraphicFramePr>
            <a:graphicFrameLocks noChangeAspect="1"/>
          </p:cNvGraphicFramePr>
          <p:nvPr>
            <p:extLst/>
          </p:nvPr>
        </p:nvGraphicFramePr>
        <p:xfrm>
          <a:off x="6516392" y="3844878"/>
          <a:ext cx="1082600" cy="9021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67" name="Equation" r:id="rId9" imgW="533160" imgH="444240" progId="Equation.3">
                  <p:embed/>
                </p:oleObj>
              </mc:Choice>
              <mc:Fallback>
                <p:oleObj name="Equation" r:id="rId9" imgW="53316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392" y="3844878"/>
                        <a:ext cx="1082600" cy="9021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905" name="Object 33"/>
          <p:cNvGraphicFramePr>
            <a:graphicFrameLocks noChangeAspect="1"/>
          </p:cNvGraphicFramePr>
          <p:nvPr>
            <p:extLst/>
          </p:nvPr>
        </p:nvGraphicFramePr>
        <p:xfrm>
          <a:off x="954402" y="5065711"/>
          <a:ext cx="4139742" cy="10355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68" name="Equation" r:id="rId11" imgW="1676160" imgH="419040" progId="Equation.DSMT4">
                  <p:embed/>
                </p:oleObj>
              </mc:Choice>
              <mc:Fallback>
                <p:oleObj name="Equation" r:id="rId11" imgW="167616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4402" y="5065711"/>
                        <a:ext cx="4139742" cy="10355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9907" name="Picture 35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0" y="1844675"/>
            <a:ext cx="982663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1179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9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99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99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799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79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79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79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79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79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4" grpId="0" autoUpdateAnimBg="0"/>
      <p:bldP spid="79900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206229" y="197314"/>
            <a:ext cx="8753088" cy="2505075"/>
            <a:chOff x="1206" y="165"/>
            <a:chExt cx="4012" cy="1578"/>
          </a:xfrm>
        </p:grpSpPr>
        <p:sp>
          <p:nvSpPr>
            <p:cNvPr id="6" name="Text Box 4"/>
            <p:cNvSpPr txBox="1">
              <a:spLocks noChangeArrowheads="1"/>
            </p:cNvSpPr>
            <p:nvPr/>
          </p:nvSpPr>
          <p:spPr bwMode="auto">
            <a:xfrm>
              <a:off x="1206" y="165"/>
              <a:ext cx="4012" cy="15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140000"/>
                </a:lnSpc>
                <a:defRPr/>
              </a:pPr>
              <a:r>
                <a:rPr lang="zh-CN" altLang="en-US" sz="2800" b="1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例</a:t>
              </a:r>
              <a:r>
                <a:rPr lang="en-US" altLang="zh-CN" sz="2800" b="1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zh-CN" altLang="en-US" sz="2800" b="1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：</a:t>
              </a:r>
              <a:r>
                <a:rPr lang="zh-CN" altLang="en-US" sz="2800" b="1" dirty="0" smtClean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销钉</a:t>
              </a:r>
              <a:r>
                <a:rPr lang="en-US" altLang="zh-CN" sz="2800" i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可沿半径等于</a:t>
              </a:r>
              <a:r>
                <a:rPr lang="en-US" altLang="zh-CN" sz="2800" i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的固定圆弧滑道</a:t>
              </a:r>
              <a:r>
                <a:rPr lang="en-US" altLang="zh-CN" sz="2800" i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DE</a:t>
              </a:r>
              <a:r>
                <a:rPr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和摆杆的直槽中</a:t>
              </a:r>
              <a:r>
                <a:rPr lang="zh-CN" altLang="en-US" sz="2800" b="1" dirty="0" smtClean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滑动</a:t>
              </a:r>
              <a:r>
                <a:rPr lang="en-US" altLang="zh-CN" sz="2800" i="1" dirty="0" smtClean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OA</a:t>
              </a:r>
              <a:r>
                <a:rPr lang="en-US" altLang="zh-CN" sz="2800" dirty="0" smtClean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= </a:t>
              </a:r>
              <a:r>
                <a:rPr lang="en-US" altLang="zh-CN" sz="2800" i="1" dirty="0" smtClean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2800" dirty="0" smtClean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=0.1m</a:t>
              </a:r>
              <a:r>
                <a:rPr lang="zh-CN" altLang="en-US" sz="28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。</a:t>
              </a:r>
              <a:r>
                <a:rPr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已知摆杆的转角 </a:t>
              </a:r>
              <a:r>
                <a:rPr lang="zh-CN" altLang="en-US" sz="2800" b="1" dirty="0" smtClean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altLang="zh-CN" sz="2800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40000"/>
                </a:lnSpc>
                <a:defRPr/>
              </a:pPr>
              <a:r>
                <a:rPr lang="zh-CN" altLang="en-US" sz="2800" b="1" dirty="0" smtClean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（</a:t>
              </a:r>
              <a:r>
                <a:rPr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时间以</a:t>
              </a:r>
              <a:r>
                <a:rPr lang="en-US" altLang="zh-CN" sz="2800" i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计</a:t>
              </a:r>
              <a:r>
                <a:rPr lang="zh-CN" altLang="en-US" sz="2800" b="1" dirty="0" smtClean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，</a:t>
              </a:r>
              <a:r>
                <a:rPr lang="en-US" altLang="zh-CN" sz="2800" i="1" dirty="0" smtClean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φ</a:t>
              </a:r>
              <a:r>
                <a:rPr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以</a:t>
              </a:r>
              <a:r>
                <a:rPr lang="en-US" altLang="zh-CN" sz="28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rad</a:t>
              </a:r>
              <a:r>
                <a:rPr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计），试求销钉在</a:t>
              </a:r>
              <a:r>
                <a:rPr lang="en-US" altLang="zh-CN" sz="2800" i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2800" baseline="-250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2800" i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r>
                <a:rPr lang="en-US" altLang="zh-CN" sz="28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1/4 </a:t>
              </a:r>
              <a:r>
                <a:rPr lang="en-US" altLang="zh-CN" sz="2800" i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和</a:t>
              </a:r>
              <a:r>
                <a:rPr lang="en-US" altLang="zh-CN" sz="2800" i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2800" baseline="-250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2800" i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r>
                <a:rPr lang="en-US" altLang="zh-CN" sz="28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1 </a:t>
              </a:r>
              <a:r>
                <a:rPr lang="en-US" altLang="zh-CN" sz="2800" i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时的加速度。</a:t>
              </a:r>
            </a:p>
          </p:txBody>
        </p:sp>
        <p:graphicFrame>
          <p:nvGraphicFramePr>
            <p:cNvPr id="7" name="Object 5"/>
            <p:cNvGraphicFramePr>
              <a:graphicFrameLocks noChangeAspect="1"/>
            </p:cNvGraphicFramePr>
            <p:nvPr>
              <p:extLst/>
            </p:nvPr>
          </p:nvGraphicFramePr>
          <p:xfrm>
            <a:off x="4409" y="539"/>
            <a:ext cx="768" cy="4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664" name="Equation" r:id="rId3" imgW="825480" imgH="393480" progId="Equation.DSMT4">
                    <p:embed/>
                  </p:oleObj>
                </mc:Choice>
                <mc:Fallback>
                  <p:oleObj name="Equation" r:id="rId3" imgW="825480" imgH="393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09" y="539"/>
                          <a:ext cx="768" cy="4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17961" dir="2700000" algn="ctr" rotWithShape="0">
                            <a:schemeClr val="bg2"/>
                          </a:outerShdw>
                        </a:effectLst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Group 6"/>
          <p:cNvGrpSpPr>
            <a:grpSpLocks/>
          </p:cNvGrpSpPr>
          <p:nvPr/>
        </p:nvGrpSpPr>
        <p:grpSpPr bwMode="auto">
          <a:xfrm>
            <a:off x="2696029" y="3067730"/>
            <a:ext cx="3773488" cy="2822574"/>
            <a:chOff x="117" y="1551"/>
            <a:chExt cx="2377" cy="1778"/>
          </a:xfrm>
        </p:grpSpPr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 rot="-1279507">
              <a:off x="278" y="2096"/>
              <a:ext cx="1918" cy="100"/>
            </a:xfrm>
            <a:prstGeom prst="roundRect">
              <a:avLst>
                <a:gd name="adj" fmla="val 50000"/>
              </a:avLst>
            </a:prstGeom>
            <a:solidFill>
              <a:srgbClr val="666699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000">
                <a:cs typeface="Times New Roman" panose="02020603050405020304" pitchFamily="18" charset="0"/>
              </a:endParaRPr>
            </a:p>
          </p:txBody>
        </p:sp>
        <p:sp>
          <p:nvSpPr>
            <p:cNvPr id="10" name="AutoShape 8"/>
            <p:cNvSpPr>
              <a:spLocks noChangeArrowheads="1"/>
            </p:cNvSpPr>
            <p:nvPr/>
          </p:nvSpPr>
          <p:spPr bwMode="auto">
            <a:xfrm rot="-1279507">
              <a:off x="964" y="2005"/>
              <a:ext cx="1137" cy="50"/>
            </a:xfrm>
            <a:prstGeom prst="roundRect">
              <a:avLst>
                <a:gd name="adj" fmla="val 50000"/>
              </a:avLst>
            </a:prstGeom>
            <a:solidFill>
              <a:srgbClr val="00808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000">
                <a:cs typeface="Times New Roman" panose="02020603050405020304" pitchFamily="18" charset="0"/>
              </a:endParaRPr>
            </a:p>
          </p:txBody>
        </p:sp>
        <p:grpSp>
          <p:nvGrpSpPr>
            <p:cNvPr id="11" name="Group 9"/>
            <p:cNvGrpSpPr>
              <a:grpSpLocks/>
            </p:cNvGrpSpPr>
            <p:nvPr/>
          </p:nvGrpSpPr>
          <p:grpSpPr bwMode="auto">
            <a:xfrm>
              <a:off x="197" y="2613"/>
              <a:ext cx="362" cy="81"/>
              <a:chOff x="197" y="2613"/>
              <a:chExt cx="362" cy="81"/>
            </a:xfrm>
          </p:grpSpPr>
          <p:sp>
            <p:nvSpPr>
              <p:cNvPr id="52" name="Line 10"/>
              <p:cNvSpPr>
                <a:spLocks noChangeShapeType="1"/>
              </p:cNvSpPr>
              <p:nvPr/>
            </p:nvSpPr>
            <p:spPr bwMode="auto">
              <a:xfrm flipH="1">
                <a:off x="197" y="2616"/>
                <a:ext cx="42" cy="78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" name="Line 11"/>
              <p:cNvSpPr>
                <a:spLocks noChangeShapeType="1"/>
              </p:cNvSpPr>
              <p:nvPr/>
            </p:nvSpPr>
            <p:spPr bwMode="auto">
              <a:xfrm flipH="1">
                <a:off x="243" y="2616"/>
                <a:ext cx="42" cy="78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4" name="Line 12"/>
              <p:cNvSpPr>
                <a:spLocks noChangeShapeType="1"/>
              </p:cNvSpPr>
              <p:nvPr/>
            </p:nvSpPr>
            <p:spPr bwMode="auto">
              <a:xfrm flipH="1">
                <a:off x="288" y="2616"/>
                <a:ext cx="43" cy="78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5" name="Line 13"/>
              <p:cNvSpPr>
                <a:spLocks noChangeShapeType="1"/>
              </p:cNvSpPr>
              <p:nvPr/>
            </p:nvSpPr>
            <p:spPr bwMode="auto">
              <a:xfrm flipH="1">
                <a:off x="334" y="2616"/>
                <a:ext cx="42" cy="78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6" name="Line 14"/>
              <p:cNvSpPr>
                <a:spLocks noChangeShapeType="1"/>
              </p:cNvSpPr>
              <p:nvPr/>
            </p:nvSpPr>
            <p:spPr bwMode="auto">
              <a:xfrm flipH="1">
                <a:off x="379" y="2616"/>
                <a:ext cx="43" cy="78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7" name="Line 15"/>
              <p:cNvSpPr>
                <a:spLocks noChangeShapeType="1"/>
              </p:cNvSpPr>
              <p:nvPr/>
            </p:nvSpPr>
            <p:spPr bwMode="auto">
              <a:xfrm flipH="1">
                <a:off x="425" y="2616"/>
                <a:ext cx="42" cy="78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8" name="Line 16"/>
              <p:cNvSpPr>
                <a:spLocks noChangeShapeType="1"/>
              </p:cNvSpPr>
              <p:nvPr/>
            </p:nvSpPr>
            <p:spPr bwMode="auto">
              <a:xfrm flipH="1">
                <a:off x="471" y="2616"/>
                <a:ext cx="42" cy="78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" name="Line 17"/>
              <p:cNvSpPr>
                <a:spLocks noChangeShapeType="1"/>
              </p:cNvSpPr>
              <p:nvPr/>
            </p:nvSpPr>
            <p:spPr bwMode="auto">
              <a:xfrm flipH="1">
                <a:off x="516" y="2616"/>
                <a:ext cx="43" cy="78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" name="Line 18"/>
              <p:cNvSpPr>
                <a:spLocks noChangeShapeType="1"/>
              </p:cNvSpPr>
              <p:nvPr/>
            </p:nvSpPr>
            <p:spPr bwMode="auto">
              <a:xfrm flipV="1">
                <a:off x="240" y="2613"/>
                <a:ext cx="319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2" name="Oval 19"/>
            <p:cNvSpPr>
              <a:spLocks noChangeArrowheads="1"/>
            </p:cNvSpPr>
            <p:nvPr/>
          </p:nvSpPr>
          <p:spPr bwMode="auto">
            <a:xfrm>
              <a:off x="382" y="2435"/>
              <a:ext cx="47" cy="68"/>
            </a:xfrm>
            <a:prstGeom prst="ellipse">
              <a:avLst/>
            </a:prstGeom>
            <a:solidFill>
              <a:schemeClr val="accent1"/>
            </a:solidFill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000">
                <a:cs typeface="Times New Roman" panose="02020603050405020304" pitchFamily="18" charset="0"/>
              </a:endParaRPr>
            </a:p>
          </p:txBody>
        </p:sp>
        <p:sp>
          <p:nvSpPr>
            <p:cNvPr id="13" name="Line 20"/>
            <p:cNvSpPr>
              <a:spLocks noChangeShapeType="1"/>
            </p:cNvSpPr>
            <p:nvPr/>
          </p:nvSpPr>
          <p:spPr bwMode="auto">
            <a:xfrm flipH="1">
              <a:off x="278" y="2494"/>
              <a:ext cx="104" cy="11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Line 21"/>
            <p:cNvSpPr>
              <a:spLocks noChangeShapeType="1"/>
            </p:cNvSpPr>
            <p:nvPr/>
          </p:nvSpPr>
          <p:spPr bwMode="auto">
            <a:xfrm>
              <a:off x="429" y="2494"/>
              <a:ext cx="89" cy="11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AutoShape 22"/>
            <p:cNvSpPr>
              <a:spLocks noChangeArrowheads="1"/>
            </p:cNvSpPr>
            <p:nvPr/>
          </p:nvSpPr>
          <p:spPr bwMode="auto">
            <a:xfrm rot="5377522">
              <a:off x="410" y="1703"/>
              <a:ext cx="1360" cy="1518"/>
            </a:xfrm>
            <a:custGeom>
              <a:avLst/>
              <a:gdLst>
                <a:gd name="T0" fmla="*/ 43 w 21600"/>
                <a:gd name="T1" fmla="*/ 0 h 21600"/>
                <a:gd name="T2" fmla="*/ 4 w 21600"/>
                <a:gd name="T3" fmla="*/ 45 h 21600"/>
                <a:gd name="T4" fmla="*/ 43 w 21600"/>
                <a:gd name="T5" fmla="*/ 8 h 21600"/>
                <a:gd name="T6" fmla="*/ 82 w 21600"/>
                <a:gd name="T7" fmla="*/ 45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64 w 21600"/>
                <a:gd name="T13" fmla="*/ 0 h 21600"/>
                <a:gd name="T14" fmla="*/ 21536 w 21600"/>
                <a:gd name="T15" fmla="*/ 1175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735" y="9236"/>
                  </a:moveTo>
                  <a:cubicBezTo>
                    <a:pt x="2497" y="4824"/>
                    <a:pt x="6323" y="1601"/>
                    <a:pt x="10800" y="1602"/>
                  </a:cubicBezTo>
                  <a:cubicBezTo>
                    <a:pt x="15276" y="1602"/>
                    <a:pt x="19102" y="4824"/>
                    <a:pt x="19864" y="9236"/>
                  </a:cubicBezTo>
                  <a:lnTo>
                    <a:pt x="21442" y="8963"/>
                  </a:lnTo>
                  <a:cubicBezTo>
                    <a:pt x="20549" y="3784"/>
                    <a:pt x="16056" y="-1"/>
                    <a:pt x="10799" y="0"/>
                  </a:cubicBezTo>
                  <a:cubicBezTo>
                    <a:pt x="5543" y="0"/>
                    <a:pt x="1050" y="3784"/>
                    <a:pt x="157" y="8963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AutoShape 23"/>
            <p:cNvSpPr>
              <a:spLocks noChangeArrowheads="1"/>
            </p:cNvSpPr>
            <p:nvPr/>
          </p:nvSpPr>
          <p:spPr bwMode="auto">
            <a:xfrm rot="5314444">
              <a:off x="506" y="1796"/>
              <a:ext cx="1268" cy="1337"/>
            </a:xfrm>
            <a:custGeom>
              <a:avLst/>
              <a:gdLst>
                <a:gd name="T0" fmla="*/ 37 w 21600"/>
                <a:gd name="T1" fmla="*/ 0 h 21600"/>
                <a:gd name="T2" fmla="*/ 2 w 21600"/>
                <a:gd name="T3" fmla="*/ 33 h 21600"/>
                <a:gd name="T4" fmla="*/ 37 w 21600"/>
                <a:gd name="T5" fmla="*/ 2 h 21600"/>
                <a:gd name="T6" fmla="*/ 73 w 21600"/>
                <a:gd name="T7" fmla="*/ 33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7 w 21600"/>
                <a:gd name="T13" fmla="*/ 0 h 21600"/>
                <a:gd name="T14" fmla="*/ 21583 w 21600"/>
                <a:gd name="T15" fmla="*/ 114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851" y="8725"/>
                  </a:moveTo>
                  <a:cubicBezTo>
                    <a:pt x="1833" y="4013"/>
                    <a:pt x="5986" y="636"/>
                    <a:pt x="10800" y="637"/>
                  </a:cubicBezTo>
                  <a:cubicBezTo>
                    <a:pt x="15613" y="637"/>
                    <a:pt x="19766" y="4013"/>
                    <a:pt x="20748" y="8725"/>
                  </a:cubicBezTo>
                  <a:lnTo>
                    <a:pt x="21372" y="8594"/>
                  </a:lnTo>
                  <a:cubicBezTo>
                    <a:pt x="20328" y="3587"/>
                    <a:pt x="15914" y="-1"/>
                    <a:pt x="10799" y="0"/>
                  </a:cubicBezTo>
                  <a:cubicBezTo>
                    <a:pt x="5685" y="0"/>
                    <a:pt x="1271" y="3587"/>
                    <a:pt x="227" y="8594"/>
                  </a:cubicBezTo>
                  <a:close/>
                </a:path>
              </a:pathLst>
            </a:custGeom>
            <a:solidFill>
              <a:srgbClr val="00808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Line 24"/>
            <p:cNvSpPr>
              <a:spLocks noChangeShapeType="1"/>
            </p:cNvSpPr>
            <p:nvPr/>
          </p:nvSpPr>
          <p:spPr bwMode="auto">
            <a:xfrm>
              <a:off x="117" y="2466"/>
              <a:ext cx="23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Line 25"/>
            <p:cNvSpPr>
              <a:spLocks noChangeShapeType="1"/>
            </p:cNvSpPr>
            <p:nvPr/>
          </p:nvSpPr>
          <p:spPr bwMode="auto">
            <a:xfrm flipV="1">
              <a:off x="421" y="1782"/>
              <a:ext cx="1775" cy="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Line 26"/>
            <p:cNvSpPr>
              <a:spLocks noChangeShapeType="1"/>
            </p:cNvSpPr>
            <p:nvPr/>
          </p:nvSpPr>
          <p:spPr bwMode="auto">
            <a:xfrm>
              <a:off x="394" y="2466"/>
              <a:ext cx="0" cy="3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Line 27"/>
            <p:cNvSpPr>
              <a:spLocks noChangeShapeType="1"/>
            </p:cNvSpPr>
            <p:nvPr/>
          </p:nvSpPr>
          <p:spPr bwMode="auto">
            <a:xfrm>
              <a:off x="394" y="2743"/>
              <a:ext cx="7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Freeform 28"/>
            <p:cNvSpPr>
              <a:spLocks/>
            </p:cNvSpPr>
            <p:nvPr/>
          </p:nvSpPr>
          <p:spPr bwMode="auto">
            <a:xfrm>
              <a:off x="774" y="2320"/>
              <a:ext cx="36" cy="146"/>
            </a:xfrm>
            <a:custGeom>
              <a:avLst/>
              <a:gdLst>
                <a:gd name="T0" fmla="*/ 0 w 36"/>
                <a:gd name="T1" fmla="*/ 0 h 146"/>
                <a:gd name="T2" fmla="*/ 29 w 36"/>
                <a:gd name="T3" fmla="*/ 51 h 146"/>
                <a:gd name="T4" fmla="*/ 36 w 36"/>
                <a:gd name="T5" fmla="*/ 146 h 146"/>
                <a:gd name="T6" fmla="*/ 0 60000 65536"/>
                <a:gd name="T7" fmla="*/ 0 60000 65536"/>
                <a:gd name="T8" fmla="*/ 0 60000 65536"/>
                <a:gd name="T9" fmla="*/ 0 w 36"/>
                <a:gd name="T10" fmla="*/ 0 h 146"/>
                <a:gd name="T11" fmla="*/ 36 w 36"/>
                <a:gd name="T12" fmla="*/ 146 h 14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" h="146">
                  <a:moveTo>
                    <a:pt x="0" y="0"/>
                  </a:moveTo>
                  <a:cubicBezTo>
                    <a:pt x="11" y="13"/>
                    <a:pt x="23" y="27"/>
                    <a:pt x="29" y="51"/>
                  </a:cubicBezTo>
                  <a:cubicBezTo>
                    <a:pt x="35" y="75"/>
                    <a:pt x="35" y="130"/>
                    <a:pt x="36" y="14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Freeform 29"/>
            <p:cNvSpPr>
              <a:spLocks/>
            </p:cNvSpPr>
            <p:nvPr/>
          </p:nvSpPr>
          <p:spPr bwMode="auto">
            <a:xfrm>
              <a:off x="800" y="2092"/>
              <a:ext cx="162" cy="306"/>
            </a:xfrm>
            <a:custGeom>
              <a:avLst/>
              <a:gdLst>
                <a:gd name="T0" fmla="*/ 148 w 104"/>
                <a:gd name="T1" fmla="*/ 306 h 263"/>
                <a:gd name="T2" fmla="*/ 137 w 104"/>
                <a:gd name="T3" fmla="*/ 154 h 263"/>
                <a:gd name="T4" fmla="*/ 0 w 104"/>
                <a:gd name="T5" fmla="*/ 0 h 263"/>
                <a:gd name="T6" fmla="*/ 0 60000 65536"/>
                <a:gd name="T7" fmla="*/ 0 60000 65536"/>
                <a:gd name="T8" fmla="*/ 0 60000 65536"/>
                <a:gd name="T9" fmla="*/ 0 w 104"/>
                <a:gd name="T10" fmla="*/ 0 h 263"/>
                <a:gd name="T11" fmla="*/ 104 w 104"/>
                <a:gd name="T12" fmla="*/ 263 h 26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4" h="263">
                  <a:moveTo>
                    <a:pt x="95" y="263"/>
                  </a:moveTo>
                  <a:cubicBezTo>
                    <a:pt x="99" y="219"/>
                    <a:pt x="104" y="176"/>
                    <a:pt x="88" y="132"/>
                  </a:cubicBezTo>
                  <a:cubicBezTo>
                    <a:pt x="72" y="88"/>
                    <a:pt x="36" y="44"/>
                    <a:pt x="0" y="0"/>
                  </a:cubicBez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 type="none" w="sm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Text Box 30"/>
            <p:cNvSpPr txBox="1">
              <a:spLocks noChangeArrowheads="1"/>
            </p:cNvSpPr>
            <p:nvPr/>
          </p:nvSpPr>
          <p:spPr bwMode="auto">
            <a:xfrm>
              <a:off x="679" y="2553"/>
              <a:ext cx="215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i="1">
                  <a:effectLst>
                    <a:outerShdw blurRad="38100" dist="38100" dir="2700000" algn="tl">
                      <a:srgbClr val="C0C0C0"/>
                    </a:outerShdw>
                  </a:effectLst>
                  <a:cs typeface="Times New Roman" panose="02020603050405020304" pitchFamily="18" charset="0"/>
                </a:rPr>
                <a:t>R</a:t>
              </a:r>
            </a:p>
          </p:txBody>
        </p:sp>
        <p:sp>
          <p:nvSpPr>
            <p:cNvPr id="24" name="Text Box 31"/>
            <p:cNvSpPr txBox="1">
              <a:spLocks noChangeArrowheads="1"/>
            </p:cNvSpPr>
            <p:nvPr/>
          </p:nvSpPr>
          <p:spPr bwMode="auto">
            <a:xfrm>
              <a:off x="220" y="2247"/>
              <a:ext cx="233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i="1">
                  <a:effectLst>
                    <a:outerShdw blurRad="38100" dist="38100" dir="2700000" algn="tl">
                      <a:srgbClr val="C0C0C0"/>
                    </a:outerShdw>
                  </a:effectLst>
                  <a:cs typeface="Times New Roman" panose="02020603050405020304" pitchFamily="18" charset="0"/>
                </a:rPr>
                <a:t>O</a:t>
              </a:r>
            </a:p>
          </p:txBody>
        </p:sp>
        <p:sp>
          <p:nvSpPr>
            <p:cNvPr id="25" name="Text Box 32"/>
            <p:cNvSpPr txBox="1">
              <a:spLocks noChangeArrowheads="1"/>
            </p:cNvSpPr>
            <p:nvPr/>
          </p:nvSpPr>
          <p:spPr bwMode="auto">
            <a:xfrm>
              <a:off x="759" y="1889"/>
              <a:ext cx="23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000" i="1" dirty="0">
                  <a:solidFill>
                    <a:schemeClr val="fol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ω</a:t>
              </a:r>
            </a:p>
          </p:txBody>
        </p:sp>
        <p:sp>
          <p:nvSpPr>
            <p:cNvPr id="26" name="Text Box 33"/>
            <p:cNvSpPr txBox="1">
              <a:spLocks noChangeArrowheads="1"/>
            </p:cNvSpPr>
            <p:nvPr/>
          </p:nvSpPr>
          <p:spPr bwMode="auto">
            <a:xfrm>
              <a:off x="781" y="2268"/>
              <a:ext cx="20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000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φ</a:t>
              </a:r>
            </a:p>
          </p:txBody>
        </p:sp>
        <p:sp>
          <p:nvSpPr>
            <p:cNvPr id="27" name="Oval 34"/>
            <p:cNvSpPr>
              <a:spLocks noChangeArrowheads="1"/>
            </p:cNvSpPr>
            <p:nvPr/>
          </p:nvSpPr>
          <p:spPr bwMode="auto">
            <a:xfrm>
              <a:off x="1549" y="1977"/>
              <a:ext cx="56" cy="56"/>
            </a:xfrm>
            <a:prstGeom prst="ellipse">
              <a:avLst/>
            </a:prstGeom>
            <a:solidFill>
              <a:srgbClr val="FF6699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000">
                <a:cs typeface="Times New Roman" panose="02020603050405020304" pitchFamily="18" charset="0"/>
              </a:endParaRPr>
            </a:p>
          </p:txBody>
        </p:sp>
        <p:sp>
          <p:nvSpPr>
            <p:cNvPr id="28" name="Line 35"/>
            <p:cNvSpPr>
              <a:spLocks noChangeShapeType="1"/>
            </p:cNvSpPr>
            <p:nvPr/>
          </p:nvSpPr>
          <p:spPr bwMode="auto">
            <a:xfrm flipV="1">
              <a:off x="1110" y="2005"/>
              <a:ext cx="495" cy="4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Line 36"/>
            <p:cNvSpPr>
              <a:spLocks noChangeShapeType="1"/>
            </p:cNvSpPr>
            <p:nvPr/>
          </p:nvSpPr>
          <p:spPr bwMode="auto">
            <a:xfrm>
              <a:off x="1110" y="2472"/>
              <a:ext cx="460" cy="4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Line 37"/>
            <p:cNvSpPr>
              <a:spLocks noChangeShapeType="1"/>
            </p:cNvSpPr>
            <p:nvPr/>
          </p:nvSpPr>
          <p:spPr bwMode="auto">
            <a:xfrm flipV="1">
              <a:off x="1774" y="2326"/>
              <a:ext cx="444" cy="1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Arc 38"/>
            <p:cNvSpPr>
              <a:spLocks/>
            </p:cNvSpPr>
            <p:nvPr/>
          </p:nvSpPr>
          <p:spPr bwMode="auto">
            <a:xfrm>
              <a:off x="1546" y="1886"/>
              <a:ext cx="531" cy="634"/>
            </a:xfrm>
            <a:custGeom>
              <a:avLst/>
              <a:gdLst>
                <a:gd name="T0" fmla="*/ 9 w 21180"/>
                <a:gd name="T1" fmla="*/ 0 h 16311"/>
                <a:gd name="T2" fmla="*/ 13 w 21180"/>
                <a:gd name="T3" fmla="*/ 18 h 16311"/>
                <a:gd name="T4" fmla="*/ 0 w 21180"/>
                <a:gd name="T5" fmla="*/ 25 h 16311"/>
                <a:gd name="T6" fmla="*/ 0 60000 65536"/>
                <a:gd name="T7" fmla="*/ 0 60000 65536"/>
                <a:gd name="T8" fmla="*/ 0 60000 65536"/>
                <a:gd name="T9" fmla="*/ 0 w 21180"/>
                <a:gd name="T10" fmla="*/ 0 h 16311"/>
                <a:gd name="T11" fmla="*/ 21180 w 21180"/>
                <a:gd name="T12" fmla="*/ 16311 h 1631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180" h="16311" fill="none" extrusionOk="0">
                  <a:moveTo>
                    <a:pt x="14160" y="-1"/>
                  </a:moveTo>
                  <a:cubicBezTo>
                    <a:pt x="17772" y="3136"/>
                    <a:pt x="20241" y="7382"/>
                    <a:pt x="21180" y="12073"/>
                  </a:cubicBezTo>
                </a:path>
                <a:path w="21180" h="16311" stroke="0" extrusionOk="0">
                  <a:moveTo>
                    <a:pt x="14160" y="-1"/>
                  </a:moveTo>
                  <a:cubicBezTo>
                    <a:pt x="17772" y="3136"/>
                    <a:pt x="20241" y="7382"/>
                    <a:pt x="21180" y="12073"/>
                  </a:cubicBezTo>
                  <a:lnTo>
                    <a:pt x="0" y="16311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Line 39"/>
            <p:cNvSpPr>
              <a:spLocks noChangeShapeType="1"/>
            </p:cNvSpPr>
            <p:nvPr/>
          </p:nvSpPr>
          <p:spPr bwMode="auto">
            <a:xfrm>
              <a:off x="1110" y="2465"/>
              <a:ext cx="0" cy="3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Freeform 40"/>
            <p:cNvSpPr>
              <a:spLocks/>
            </p:cNvSpPr>
            <p:nvPr/>
          </p:nvSpPr>
          <p:spPr bwMode="auto">
            <a:xfrm>
              <a:off x="1190" y="2398"/>
              <a:ext cx="51" cy="67"/>
            </a:xfrm>
            <a:custGeom>
              <a:avLst/>
              <a:gdLst>
                <a:gd name="T0" fmla="*/ 0 w 72"/>
                <a:gd name="T1" fmla="*/ 0 h 110"/>
                <a:gd name="T2" fmla="*/ 36 w 72"/>
                <a:gd name="T3" fmla="*/ 23 h 110"/>
                <a:gd name="T4" fmla="*/ 51 w 72"/>
                <a:gd name="T5" fmla="*/ 67 h 110"/>
                <a:gd name="T6" fmla="*/ 0 60000 65536"/>
                <a:gd name="T7" fmla="*/ 0 60000 65536"/>
                <a:gd name="T8" fmla="*/ 0 60000 65536"/>
                <a:gd name="T9" fmla="*/ 0 w 72"/>
                <a:gd name="T10" fmla="*/ 0 h 110"/>
                <a:gd name="T11" fmla="*/ 72 w 72"/>
                <a:gd name="T12" fmla="*/ 110 h 1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" h="110">
                  <a:moveTo>
                    <a:pt x="0" y="0"/>
                  </a:moveTo>
                  <a:cubicBezTo>
                    <a:pt x="19" y="9"/>
                    <a:pt x="39" y="19"/>
                    <a:pt x="51" y="37"/>
                  </a:cubicBezTo>
                  <a:cubicBezTo>
                    <a:pt x="63" y="55"/>
                    <a:pt x="67" y="82"/>
                    <a:pt x="72" y="11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Text Box 41"/>
            <p:cNvSpPr txBox="1">
              <a:spLocks noChangeArrowheads="1"/>
            </p:cNvSpPr>
            <p:nvPr/>
          </p:nvSpPr>
          <p:spPr bwMode="auto">
            <a:xfrm>
              <a:off x="1293" y="2523"/>
              <a:ext cx="215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i="1">
                  <a:effectLst>
                    <a:outerShdw blurRad="38100" dist="38100" dir="2700000" algn="tl">
                      <a:srgbClr val="C0C0C0"/>
                    </a:outerShdw>
                  </a:effectLst>
                  <a:cs typeface="Times New Roman" panose="02020603050405020304" pitchFamily="18" charset="0"/>
                </a:rPr>
                <a:t>R</a:t>
              </a:r>
            </a:p>
          </p:txBody>
        </p:sp>
        <p:sp>
          <p:nvSpPr>
            <p:cNvPr id="35" name="Text Box 42"/>
            <p:cNvSpPr txBox="1">
              <a:spLocks noChangeArrowheads="1"/>
            </p:cNvSpPr>
            <p:nvPr/>
          </p:nvSpPr>
          <p:spPr bwMode="auto">
            <a:xfrm>
              <a:off x="1030" y="3077"/>
              <a:ext cx="215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i="1" dirty="0">
                  <a:effectLst>
                    <a:outerShdw blurRad="38100" dist="38100" dir="2700000" algn="tl">
                      <a:srgbClr val="C0C0C0"/>
                    </a:outerShdw>
                  </a:effectLst>
                  <a:cs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36" name="Text Box 43"/>
            <p:cNvSpPr txBox="1">
              <a:spLocks noChangeArrowheads="1"/>
            </p:cNvSpPr>
            <p:nvPr/>
          </p:nvSpPr>
          <p:spPr bwMode="auto">
            <a:xfrm>
              <a:off x="1190" y="1591"/>
              <a:ext cx="233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i="1">
                  <a:effectLst>
                    <a:outerShdw blurRad="38100" dist="38100" dir="2700000" algn="tl">
                      <a:srgbClr val="C0C0C0"/>
                    </a:outerShdw>
                  </a:effectLst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37" name="Text Box 44"/>
            <p:cNvSpPr txBox="1">
              <a:spLocks noChangeArrowheads="1"/>
            </p:cNvSpPr>
            <p:nvPr/>
          </p:nvSpPr>
          <p:spPr bwMode="auto">
            <a:xfrm>
              <a:off x="1529" y="1707"/>
              <a:ext cx="215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i="1">
                  <a:effectLst>
                    <a:outerShdw blurRad="38100" dist="38100" dir="2700000" algn="tl">
                      <a:srgbClr val="C0C0C0"/>
                    </a:outerShdw>
                  </a:effectLst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38" name="Text Box 45"/>
            <p:cNvSpPr txBox="1">
              <a:spLocks noChangeArrowheads="1"/>
            </p:cNvSpPr>
            <p:nvPr/>
          </p:nvSpPr>
          <p:spPr bwMode="auto">
            <a:xfrm>
              <a:off x="2032" y="1551"/>
              <a:ext cx="224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i="1" dirty="0">
                  <a:effectLst>
                    <a:outerShdw blurRad="38100" dist="38100" dir="2700000" algn="tl">
                      <a:srgbClr val="C0C0C0"/>
                    </a:outerShdw>
                  </a:effectLst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39" name="Text Box 46"/>
            <p:cNvSpPr txBox="1">
              <a:spLocks noChangeArrowheads="1"/>
            </p:cNvSpPr>
            <p:nvPr/>
          </p:nvSpPr>
          <p:spPr bwMode="auto">
            <a:xfrm>
              <a:off x="2024" y="1965"/>
              <a:ext cx="179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i="1">
                  <a:effectLst>
                    <a:outerShdw blurRad="38100" dist="38100" dir="2700000" algn="tl">
                      <a:srgbClr val="C0C0C0"/>
                    </a:outerShdw>
                  </a:effectLst>
                  <a:cs typeface="Times New Roman" panose="02020603050405020304" pitchFamily="18" charset="0"/>
                </a:rPr>
                <a:t>s</a:t>
              </a:r>
            </a:p>
          </p:txBody>
        </p:sp>
        <p:sp>
          <p:nvSpPr>
            <p:cNvPr id="40" name="Text Box 47"/>
            <p:cNvSpPr txBox="1">
              <a:spLocks noChangeArrowheads="1"/>
            </p:cNvSpPr>
            <p:nvPr/>
          </p:nvSpPr>
          <p:spPr bwMode="auto">
            <a:xfrm>
              <a:off x="1781" y="2420"/>
              <a:ext cx="26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000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O'</a:t>
              </a:r>
            </a:p>
          </p:txBody>
        </p:sp>
        <p:sp>
          <p:nvSpPr>
            <p:cNvPr id="41" name="Text Box 48"/>
            <p:cNvSpPr txBox="1">
              <a:spLocks noChangeArrowheads="1"/>
            </p:cNvSpPr>
            <p:nvPr/>
          </p:nvSpPr>
          <p:spPr bwMode="auto">
            <a:xfrm>
              <a:off x="957" y="2413"/>
              <a:ext cx="215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i="1">
                  <a:effectLst>
                    <a:outerShdw blurRad="38100" dist="38100" dir="2700000" algn="tl">
                      <a:srgbClr val="C0C0C0"/>
                    </a:outerShdw>
                  </a:effectLst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42" name="Text Box 49"/>
            <p:cNvSpPr txBox="1">
              <a:spLocks noChangeArrowheads="1"/>
            </p:cNvSpPr>
            <p:nvPr/>
          </p:nvSpPr>
          <p:spPr bwMode="auto">
            <a:xfrm>
              <a:off x="1256" y="2256"/>
              <a:ext cx="19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000" i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θ</a:t>
              </a:r>
            </a:p>
          </p:txBody>
        </p:sp>
        <p:sp>
          <p:nvSpPr>
            <p:cNvPr id="43" name="Text Box 50"/>
            <p:cNvSpPr txBox="1">
              <a:spLocks noChangeArrowheads="1"/>
            </p:cNvSpPr>
            <p:nvPr/>
          </p:nvSpPr>
          <p:spPr bwMode="auto">
            <a:xfrm>
              <a:off x="950" y="2945"/>
              <a:ext cx="232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000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-s</a:t>
              </a:r>
            </a:p>
          </p:txBody>
        </p:sp>
        <p:sp>
          <p:nvSpPr>
            <p:cNvPr id="44" name="Text Box 51"/>
            <p:cNvSpPr txBox="1">
              <a:spLocks noChangeArrowheads="1"/>
            </p:cNvSpPr>
            <p:nvPr/>
          </p:nvSpPr>
          <p:spPr bwMode="auto">
            <a:xfrm>
              <a:off x="900" y="1707"/>
              <a:ext cx="28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000" i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+s</a:t>
              </a:r>
            </a:p>
          </p:txBody>
        </p:sp>
        <p:grpSp>
          <p:nvGrpSpPr>
            <p:cNvPr id="45" name="Group 52"/>
            <p:cNvGrpSpPr>
              <a:grpSpLocks/>
            </p:cNvGrpSpPr>
            <p:nvPr/>
          </p:nvGrpSpPr>
          <p:grpSpPr bwMode="auto">
            <a:xfrm>
              <a:off x="1190" y="2964"/>
              <a:ext cx="415" cy="230"/>
              <a:chOff x="1713" y="2570"/>
              <a:chExt cx="415" cy="230"/>
            </a:xfrm>
          </p:grpSpPr>
          <p:sp>
            <p:nvSpPr>
              <p:cNvPr id="47" name="Line 53"/>
              <p:cNvSpPr>
                <a:spLocks noChangeShapeType="1"/>
              </p:cNvSpPr>
              <p:nvPr/>
            </p:nvSpPr>
            <p:spPr bwMode="auto">
              <a:xfrm flipH="1">
                <a:off x="1713" y="2727"/>
                <a:ext cx="88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8" name="Line 54"/>
              <p:cNvSpPr>
                <a:spLocks noChangeShapeType="1"/>
              </p:cNvSpPr>
              <p:nvPr/>
            </p:nvSpPr>
            <p:spPr bwMode="auto">
              <a:xfrm flipH="1">
                <a:off x="1787" y="2714"/>
                <a:ext cx="88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9" name="Line 55"/>
              <p:cNvSpPr>
                <a:spLocks noChangeShapeType="1"/>
              </p:cNvSpPr>
              <p:nvPr/>
            </p:nvSpPr>
            <p:spPr bwMode="auto">
              <a:xfrm flipH="1">
                <a:off x="1883" y="2676"/>
                <a:ext cx="83" cy="8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" name="Line 56"/>
              <p:cNvSpPr>
                <a:spLocks noChangeShapeType="1"/>
              </p:cNvSpPr>
              <p:nvPr/>
            </p:nvSpPr>
            <p:spPr bwMode="auto">
              <a:xfrm flipH="1">
                <a:off x="1979" y="2629"/>
                <a:ext cx="73" cy="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" name="Line 57"/>
              <p:cNvSpPr>
                <a:spLocks noChangeShapeType="1"/>
              </p:cNvSpPr>
              <p:nvPr/>
            </p:nvSpPr>
            <p:spPr bwMode="auto">
              <a:xfrm flipH="1">
                <a:off x="2060" y="2570"/>
                <a:ext cx="68" cy="11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6" name="Line 58"/>
            <p:cNvSpPr>
              <a:spLocks noChangeShapeType="1"/>
            </p:cNvSpPr>
            <p:nvPr/>
          </p:nvSpPr>
          <p:spPr bwMode="auto">
            <a:xfrm>
              <a:off x="239" y="2605"/>
              <a:ext cx="32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7336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43816" y="1075532"/>
            <a:ext cx="5185953" cy="1046162"/>
          </a:xfrm>
          <a:gradFill rotWithShape="1">
            <a:gsLst>
              <a:gs pos="0">
                <a:srgbClr val="000076"/>
              </a:gs>
              <a:gs pos="50000">
                <a:srgbClr val="0000FF"/>
              </a:gs>
              <a:gs pos="100000">
                <a:srgbClr val="00007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lnSpc>
                <a:spcPct val="80000"/>
              </a:lnSpc>
            </a:pPr>
            <a:r>
              <a:rPr kumimoji="1" lang="zh-CN" altLang="en-US" sz="6000" dirty="0">
                <a:solidFill>
                  <a:srgbClr val="FFFF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运 动 学</a:t>
            </a:r>
          </a:p>
        </p:txBody>
      </p:sp>
      <p:sp>
        <p:nvSpPr>
          <p:cNvPr id="161796" name="Text Box 4"/>
          <p:cNvSpPr txBox="1">
            <a:spLocks noChangeArrowheads="1"/>
          </p:cNvSpPr>
          <p:nvPr/>
        </p:nvSpPr>
        <p:spPr bwMode="auto">
          <a:xfrm>
            <a:off x="782424" y="2708275"/>
            <a:ext cx="7941161" cy="1708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500" b="1" dirty="0" smtClean="0"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3500" b="1" dirty="0">
                <a:ea typeface="楷体_GB2312" pitchFamily="49" charset="-122"/>
                <a:cs typeface="Times New Roman" panose="02020603050405020304" pitchFamily="18" charset="0"/>
              </a:rPr>
              <a:t>、质点运动</a:t>
            </a:r>
          </a:p>
          <a:p>
            <a:pPr algn="ctr" eaLnBrk="1" hangingPunct="1"/>
            <a:r>
              <a:rPr lang="en-US" altLang="zh-CN" sz="3500" b="1" dirty="0"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3500" b="1" dirty="0">
                <a:ea typeface="楷体_GB2312" pitchFamily="49" charset="-122"/>
                <a:cs typeface="Times New Roman" panose="02020603050405020304" pitchFamily="18" charset="0"/>
              </a:rPr>
              <a:t>、点的合成</a:t>
            </a:r>
            <a:r>
              <a:rPr lang="zh-CN" altLang="en-US" sz="3500" b="1" dirty="0" smtClean="0">
                <a:ea typeface="楷体_GB2312" pitchFamily="49" charset="-122"/>
                <a:cs typeface="Times New Roman" panose="02020603050405020304" pitchFamily="18" charset="0"/>
              </a:rPr>
              <a:t>运动</a:t>
            </a:r>
            <a:endParaRPr lang="en-US" altLang="zh-CN" sz="3500" b="1" dirty="0" smtClean="0">
              <a:ea typeface="楷体_GB2312" pitchFamily="49" charset="-122"/>
              <a:cs typeface="Times New Roman" panose="02020603050405020304" pitchFamily="18" charset="0"/>
            </a:endParaRPr>
          </a:p>
          <a:p>
            <a:pPr algn="ctr" eaLnBrk="1" hangingPunct="1"/>
            <a:r>
              <a:rPr lang="en-US" altLang="zh-CN" sz="3500" b="1" dirty="0" smtClean="0">
                <a:ea typeface="楷体_GB2312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3500" b="1" dirty="0">
                <a:ea typeface="楷体_GB2312" pitchFamily="49" charset="-122"/>
                <a:cs typeface="Times New Roman" panose="02020603050405020304" pitchFamily="18" charset="0"/>
              </a:rPr>
              <a:t>、刚体运动</a:t>
            </a:r>
          </a:p>
        </p:txBody>
      </p:sp>
      <p:sp>
        <p:nvSpPr>
          <p:cNvPr id="161797" name="Rectangle 5"/>
          <p:cNvSpPr>
            <a:spLocks noChangeArrowheads="1"/>
          </p:cNvSpPr>
          <p:nvPr/>
        </p:nvSpPr>
        <p:spPr bwMode="auto">
          <a:xfrm>
            <a:off x="1565741" y="4699623"/>
            <a:ext cx="1874314" cy="606785"/>
          </a:xfrm>
          <a:prstGeom prst="rect">
            <a:avLst/>
          </a:prstGeom>
          <a:gradFill rotWithShape="1">
            <a:gsLst>
              <a:gs pos="0">
                <a:srgbClr val="000076"/>
              </a:gs>
              <a:gs pos="50000">
                <a:srgbClr val="0000FF"/>
              </a:gs>
              <a:gs pos="100000">
                <a:srgbClr val="00007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 fontScale="55000" lnSpcReduction="20000"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kumimoji="1" lang="zh-CN" altLang="en-US" sz="6000" cap="all" dirty="0">
                <a:ln w="3175" cmpd="sng">
                  <a:noFill/>
                </a:ln>
                <a:solidFill>
                  <a:srgbClr val="FFFF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静力学</a:t>
            </a:r>
          </a:p>
        </p:txBody>
      </p:sp>
      <p:sp>
        <p:nvSpPr>
          <p:cNvPr id="161798" name="Rectangle 6"/>
          <p:cNvSpPr>
            <a:spLocks noChangeArrowheads="1"/>
          </p:cNvSpPr>
          <p:nvPr/>
        </p:nvSpPr>
        <p:spPr bwMode="auto">
          <a:xfrm>
            <a:off x="3744323" y="4699623"/>
            <a:ext cx="1732650" cy="612775"/>
          </a:xfrm>
          <a:prstGeom prst="rect">
            <a:avLst/>
          </a:prstGeom>
          <a:gradFill rotWithShape="1">
            <a:gsLst>
              <a:gs pos="0">
                <a:srgbClr val="000076"/>
              </a:gs>
              <a:gs pos="50000">
                <a:srgbClr val="0000FF"/>
              </a:gs>
              <a:gs pos="100000">
                <a:srgbClr val="00007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 fontScale="55000" lnSpcReduction="20000"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kumimoji="1" lang="zh-CN" altLang="en-US" sz="6000" cap="all" dirty="0">
                <a:ln w="3175" cmpd="sng">
                  <a:noFill/>
                </a:ln>
                <a:solidFill>
                  <a:srgbClr val="FFFF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运动学</a:t>
            </a:r>
          </a:p>
        </p:txBody>
      </p:sp>
      <p:sp>
        <p:nvSpPr>
          <p:cNvPr id="161799" name="Rectangle 7"/>
          <p:cNvSpPr>
            <a:spLocks noChangeArrowheads="1"/>
          </p:cNvSpPr>
          <p:nvPr/>
        </p:nvSpPr>
        <p:spPr bwMode="auto">
          <a:xfrm>
            <a:off x="5976348" y="4663111"/>
            <a:ext cx="1835150" cy="612775"/>
          </a:xfrm>
          <a:prstGeom prst="rect">
            <a:avLst/>
          </a:prstGeom>
          <a:gradFill rotWithShape="1">
            <a:gsLst>
              <a:gs pos="0">
                <a:srgbClr val="000076"/>
              </a:gs>
              <a:gs pos="50000">
                <a:srgbClr val="0000FF"/>
              </a:gs>
              <a:gs pos="100000">
                <a:srgbClr val="00007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 fontScale="55000" lnSpcReduction="20000"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kumimoji="1" lang="zh-CN" altLang="en-US" sz="6000" cap="all" dirty="0">
                <a:ln w="3175" cmpd="sng">
                  <a:noFill/>
                </a:ln>
                <a:solidFill>
                  <a:srgbClr val="FFFF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动力学</a:t>
            </a:r>
          </a:p>
        </p:txBody>
      </p:sp>
      <p:graphicFrame>
        <p:nvGraphicFramePr>
          <p:cNvPr id="161800" name="Object 8"/>
          <p:cNvGraphicFramePr>
            <a:graphicFrameLocks noChangeAspect="1"/>
          </p:cNvGraphicFramePr>
          <p:nvPr>
            <p:extLst/>
          </p:nvPr>
        </p:nvGraphicFramePr>
        <p:xfrm>
          <a:off x="2233023" y="5393361"/>
          <a:ext cx="539750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40" name="Equation" r:id="rId3" imgW="164880" imgH="203040" progId="Equation.DSMT4">
                  <p:embed/>
                </p:oleObj>
              </mc:Choice>
              <mc:Fallback>
                <p:oleObj name="Equation" r:id="rId3" imgW="1648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3023" y="5393361"/>
                        <a:ext cx="539750" cy="66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801" name="Object 9"/>
          <p:cNvGraphicFramePr>
            <a:graphicFrameLocks noChangeAspect="1"/>
          </p:cNvGraphicFramePr>
          <p:nvPr>
            <p:extLst/>
          </p:nvPr>
        </p:nvGraphicFramePr>
        <p:xfrm>
          <a:off x="4403479" y="5453212"/>
          <a:ext cx="414337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41" name="Equation" r:id="rId5" imgW="126720" imgH="177480" progId="Equation.DSMT4">
                  <p:embed/>
                </p:oleObj>
              </mc:Choice>
              <mc:Fallback>
                <p:oleObj name="Equation" r:id="rId5" imgW="1267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3479" y="5453212"/>
                        <a:ext cx="414337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802" name="Object 10"/>
          <p:cNvGraphicFramePr>
            <a:graphicFrameLocks noChangeAspect="1"/>
          </p:cNvGraphicFramePr>
          <p:nvPr>
            <p:extLst/>
          </p:nvPr>
        </p:nvGraphicFramePr>
        <p:xfrm>
          <a:off x="6044610" y="5350499"/>
          <a:ext cx="1698625" cy="706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42" name="Equation" r:id="rId7" imgW="520560" imgH="215640" progId="Equation.DSMT4">
                  <p:embed/>
                </p:oleObj>
              </mc:Choice>
              <mc:Fallback>
                <p:oleObj name="Equation" r:id="rId7" imgW="5205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4610" y="5350499"/>
                        <a:ext cx="1698625" cy="706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3466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1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1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1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1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1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61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61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6" grpId="0"/>
      <p:bldP spid="161797" grpId="0" animBg="1"/>
      <p:bldP spid="161798" grpId="0" animBg="1"/>
      <p:bldP spid="16179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4321279" y="390243"/>
            <a:ext cx="4491038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35000"/>
              </a:lnSpc>
              <a:defRPr/>
            </a:pPr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销钉</a:t>
            </a:r>
            <a:r>
              <a:rPr lang="en-US" altLang="zh-CN" sz="2400" i="1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轨迹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：圆弧</a:t>
            </a:r>
            <a:r>
              <a:rPr lang="en-US" altLang="zh-CN" sz="2400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lang="zh-CN" altLang="en-US" sz="24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中心在</a:t>
            </a:r>
            <a:r>
              <a:rPr lang="en-US" altLang="zh-CN" sz="2400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点</a:t>
            </a:r>
            <a:r>
              <a:rPr lang="zh-CN" altLang="en-US" sz="2400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半径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是 </a:t>
            </a:r>
            <a:r>
              <a:rPr lang="en-US" altLang="zh-CN" sz="2400" i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4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 smtClean="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35000"/>
              </a:lnSpc>
              <a:defRPr/>
            </a:pPr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自然坐标：</a:t>
            </a:r>
            <a:r>
              <a:rPr lang="en-US" altLang="zh-CN" sz="2400" i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400" i="1" baseline="30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点为原点</a:t>
            </a:r>
            <a:r>
              <a:rPr lang="zh-CN" altLang="en-US" sz="2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，并以</a:t>
            </a:r>
            <a:r>
              <a:rPr lang="en-US" altLang="zh-CN" sz="2400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400" i="1" baseline="30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zh-CN" sz="2400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sz="2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为正向。则</a:t>
            </a:r>
            <a:r>
              <a:rPr lang="en-US" altLang="zh-CN" sz="2400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点任</a:t>
            </a:r>
            <a:r>
              <a:rPr lang="zh-CN" altLang="en-US" sz="2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一瞬时的弧坐标</a:t>
            </a: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4353030" y="3094277"/>
            <a:ext cx="4459287" cy="1754188"/>
            <a:chOff x="2723" y="2446"/>
            <a:chExt cx="2809" cy="1105"/>
          </a:xfrm>
        </p:grpSpPr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2723" y="2446"/>
              <a:ext cx="2809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sm" len="lg"/>
            </a:ln>
            <a:effectLst/>
          </p:spPr>
          <p:txBody>
            <a:bodyPr>
              <a:spAutoFit/>
            </a:bodyPr>
            <a:lstStyle/>
            <a:p>
              <a:pPr algn="just">
                <a:lnSpc>
                  <a:spcPct val="150000"/>
                </a:lnSpc>
                <a:defRPr/>
              </a:pPr>
              <a:r>
                <a:rPr lang="zh-CN" altLang="en-US" sz="2400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几何关系：</a:t>
              </a:r>
              <a:r>
                <a:rPr lang="zh-CN" altLang="en-US" sz="2400" b="1" dirty="0" smtClean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，</a:t>
              </a:r>
              <a:endParaRPr lang="en-US" altLang="zh-CN" sz="2400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just">
                <a:lnSpc>
                  <a:spcPct val="150000"/>
                </a:lnSpc>
                <a:defRPr/>
              </a:pPr>
              <a:endParaRPr lang="en-US" altLang="zh-CN" sz="2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just">
                <a:lnSpc>
                  <a:spcPct val="150000"/>
                </a:lnSpc>
                <a:defRPr/>
              </a:pPr>
              <a:r>
                <a:rPr lang="zh-CN" altLang="en-US" sz="2400" b="1" dirty="0" smtClean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代入得</a:t>
              </a:r>
              <a:endParaRPr lang="zh-CN" altLang="en-US" sz="2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7854993"/>
                </p:ext>
              </p:extLst>
            </p:nvPr>
          </p:nvGraphicFramePr>
          <p:xfrm>
            <a:off x="3909" y="2801"/>
            <a:ext cx="1176" cy="5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00" name="Equation" r:id="rId3" imgW="812520" imgH="393480" progId="Equation.DSMT4">
                    <p:embed/>
                  </p:oleObj>
                </mc:Choice>
                <mc:Fallback>
                  <p:oleObj name="Equation" r:id="rId3" imgW="812520" imgH="393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09" y="2801"/>
                          <a:ext cx="1176" cy="5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25367168"/>
                </p:ext>
              </p:extLst>
            </p:nvPr>
          </p:nvGraphicFramePr>
          <p:xfrm>
            <a:off x="3909" y="2503"/>
            <a:ext cx="633" cy="2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01" name="Equation" r:id="rId5" imgW="469800" imgH="203040" progId="Equation.3">
                    <p:embed/>
                  </p:oleObj>
                </mc:Choice>
                <mc:Fallback>
                  <p:oleObj name="Equation" r:id="rId5" imgW="46980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09" y="2503"/>
                          <a:ext cx="633" cy="2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4011574"/>
              </p:ext>
            </p:extLst>
          </p:nvPr>
        </p:nvGraphicFramePr>
        <p:xfrm>
          <a:off x="5321405" y="4785644"/>
          <a:ext cx="2719120" cy="7962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2" name="Equation" r:id="rId7" imgW="1282680" imgH="393480" progId="Equation.DSMT4">
                  <p:embed/>
                </p:oleObj>
              </mc:Choice>
              <mc:Fallback>
                <p:oleObj name="Equation" r:id="rId7" imgW="12826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1405" y="4785644"/>
                        <a:ext cx="2719120" cy="7962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624367" y="5661580"/>
            <a:ext cx="5012911" cy="461665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lg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这就是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点的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自然坐标的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运动方程。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3437042" y="536812"/>
            <a:ext cx="908050" cy="457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解：</a:t>
            </a:r>
          </a:p>
        </p:txBody>
      </p:sp>
      <p:grpSp>
        <p:nvGrpSpPr>
          <p:cNvPr id="13" name="Group 13"/>
          <p:cNvGrpSpPr>
            <a:grpSpLocks/>
          </p:cNvGrpSpPr>
          <p:nvPr/>
        </p:nvGrpSpPr>
        <p:grpSpPr bwMode="auto">
          <a:xfrm>
            <a:off x="247755" y="1654412"/>
            <a:ext cx="3773487" cy="2789238"/>
            <a:chOff x="117" y="1551"/>
            <a:chExt cx="2377" cy="1757"/>
          </a:xfrm>
        </p:grpSpPr>
        <p:sp>
          <p:nvSpPr>
            <p:cNvPr id="14" name="AutoShape 14"/>
            <p:cNvSpPr>
              <a:spLocks noChangeArrowheads="1"/>
            </p:cNvSpPr>
            <p:nvPr/>
          </p:nvSpPr>
          <p:spPr bwMode="auto">
            <a:xfrm rot="-1279507">
              <a:off x="278" y="2096"/>
              <a:ext cx="1918" cy="100"/>
            </a:xfrm>
            <a:prstGeom prst="roundRect">
              <a:avLst>
                <a:gd name="adj" fmla="val 50000"/>
              </a:avLst>
            </a:prstGeom>
            <a:solidFill>
              <a:srgbClr val="666699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cs typeface="Times New Roman" panose="02020603050405020304" pitchFamily="18" charset="0"/>
              </a:endParaRPr>
            </a:p>
          </p:txBody>
        </p:sp>
        <p:sp>
          <p:nvSpPr>
            <p:cNvPr id="15" name="AutoShape 15"/>
            <p:cNvSpPr>
              <a:spLocks noChangeArrowheads="1"/>
            </p:cNvSpPr>
            <p:nvPr/>
          </p:nvSpPr>
          <p:spPr bwMode="auto">
            <a:xfrm rot="-1279507">
              <a:off x="964" y="2005"/>
              <a:ext cx="1137" cy="50"/>
            </a:xfrm>
            <a:prstGeom prst="roundRect">
              <a:avLst>
                <a:gd name="adj" fmla="val 50000"/>
              </a:avLst>
            </a:prstGeom>
            <a:solidFill>
              <a:srgbClr val="00808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cs typeface="Times New Roman" panose="02020603050405020304" pitchFamily="18" charset="0"/>
              </a:endParaRPr>
            </a:p>
          </p:txBody>
        </p:sp>
        <p:grpSp>
          <p:nvGrpSpPr>
            <p:cNvPr id="16" name="Group 16"/>
            <p:cNvGrpSpPr>
              <a:grpSpLocks/>
            </p:cNvGrpSpPr>
            <p:nvPr/>
          </p:nvGrpSpPr>
          <p:grpSpPr bwMode="auto">
            <a:xfrm>
              <a:off x="197" y="2613"/>
              <a:ext cx="362" cy="81"/>
              <a:chOff x="197" y="2613"/>
              <a:chExt cx="362" cy="81"/>
            </a:xfrm>
          </p:grpSpPr>
          <p:sp>
            <p:nvSpPr>
              <p:cNvPr id="57" name="Line 17"/>
              <p:cNvSpPr>
                <a:spLocks noChangeShapeType="1"/>
              </p:cNvSpPr>
              <p:nvPr/>
            </p:nvSpPr>
            <p:spPr bwMode="auto">
              <a:xfrm flipH="1">
                <a:off x="197" y="2616"/>
                <a:ext cx="42" cy="78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8" name="Line 18"/>
              <p:cNvSpPr>
                <a:spLocks noChangeShapeType="1"/>
              </p:cNvSpPr>
              <p:nvPr/>
            </p:nvSpPr>
            <p:spPr bwMode="auto">
              <a:xfrm flipH="1">
                <a:off x="243" y="2616"/>
                <a:ext cx="42" cy="78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" name="Line 19"/>
              <p:cNvSpPr>
                <a:spLocks noChangeShapeType="1"/>
              </p:cNvSpPr>
              <p:nvPr/>
            </p:nvSpPr>
            <p:spPr bwMode="auto">
              <a:xfrm flipH="1">
                <a:off x="288" y="2616"/>
                <a:ext cx="43" cy="78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" name="Line 20"/>
              <p:cNvSpPr>
                <a:spLocks noChangeShapeType="1"/>
              </p:cNvSpPr>
              <p:nvPr/>
            </p:nvSpPr>
            <p:spPr bwMode="auto">
              <a:xfrm flipH="1">
                <a:off x="334" y="2616"/>
                <a:ext cx="42" cy="78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" name="Line 21"/>
              <p:cNvSpPr>
                <a:spLocks noChangeShapeType="1"/>
              </p:cNvSpPr>
              <p:nvPr/>
            </p:nvSpPr>
            <p:spPr bwMode="auto">
              <a:xfrm flipH="1">
                <a:off x="379" y="2616"/>
                <a:ext cx="43" cy="78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" name="Line 22"/>
              <p:cNvSpPr>
                <a:spLocks noChangeShapeType="1"/>
              </p:cNvSpPr>
              <p:nvPr/>
            </p:nvSpPr>
            <p:spPr bwMode="auto">
              <a:xfrm flipH="1">
                <a:off x="425" y="2616"/>
                <a:ext cx="42" cy="78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" name="Line 23"/>
              <p:cNvSpPr>
                <a:spLocks noChangeShapeType="1"/>
              </p:cNvSpPr>
              <p:nvPr/>
            </p:nvSpPr>
            <p:spPr bwMode="auto">
              <a:xfrm flipH="1">
                <a:off x="471" y="2616"/>
                <a:ext cx="42" cy="78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" name="Line 24"/>
              <p:cNvSpPr>
                <a:spLocks noChangeShapeType="1"/>
              </p:cNvSpPr>
              <p:nvPr/>
            </p:nvSpPr>
            <p:spPr bwMode="auto">
              <a:xfrm flipH="1">
                <a:off x="516" y="2616"/>
                <a:ext cx="43" cy="78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" name="Line 25"/>
              <p:cNvSpPr>
                <a:spLocks noChangeShapeType="1"/>
              </p:cNvSpPr>
              <p:nvPr/>
            </p:nvSpPr>
            <p:spPr bwMode="auto">
              <a:xfrm flipV="1">
                <a:off x="240" y="2613"/>
                <a:ext cx="319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7" name="Oval 26"/>
            <p:cNvSpPr>
              <a:spLocks noChangeArrowheads="1"/>
            </p:cNvSpPr>
            <p:nvPr/>
          </p:nvSpPr>
          <p:spPr bwMode="auto">
            <a:xfrm>
              <a:off x="382" y="2435"/>
              <a:ext cx="47" cy="68"/>
            </a:xfrm>
            <a:prstGeom prst="ellipse">
              <a:avLst/>
            </a:prstGeom>
            <a:solidFill>
              <a:schemeClr val="accent1"/>
            </a:solidFill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cs typeface="Times New Roman" panose="02020603050405020304" pitchFamily="18" charset="0"/>
              </a:endParaRPr>
            </a:p>
          </p:txBody>
        </p:sp>
        <p:sp>
          <p:nvSpPr>
            <p:cNvPr id="18" name="Line 27"/>
            <p:cNvSpPr>
              <a:spLocks noChangeShapeType="1"/>
            </p:cNvSpPr>
            <p:nvPr/>
          </p:nvSpPr>
          <p:spPr bwMode="auto">
            <a:xfrm flipH="1">
              <a:off x="278" y="2494"/>
              <a:ext cx="104" cy="11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Line 28"/>
            <p:cNvSpPr>
              <a:spLocks noChangeShapeType="1"/>
            </p:cNvSpPr>
            <p:nvPr/>
          </p:nvSpPr>
          <p:spPr bwMode="auto">
            <a:xfrm>
              <a:off x="429" y="2494"/>
              <a:ext cx="89" cy="11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AutoShape 29"/>
            <p:cNvSpPr>
              <a:spLocks noChangeArrowheads="1"/>
            </p:cNvSpPr>
            <p:nvPr/>
          </p:nvSpPr>
          <p:spPr bwMode="auto">
            <a:xfrm rot="5377522">
              <a:off x="410" y="1703"/>
              <a:ext cx="1360" cy="1518"/>
            </a:xfrm>
            <a:custGeom>
              <a:avLst/>
              <a:gdLst>
                <a:gd name="T0" fmla="*/ 43 w 21600"/>
                <a:gd name="T1" fmla="*/ 0 h 21600"/>
                <a:gd name="T2" fmla="*/ 4 w 21600"/>
                <a:gd name="T3" fmla="*/ 45 h 21600"/>
                <a:gd name="T4" fmla="*/ 43 w 21600"/>
                <a:gd name="T5" fmla="*/ 8 h 21600"/>
                <a:gd name="T6" fmla="*/ 82 w 21600"/>
                <a:gd name="T7" fmla="*/ 45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64 w 21600"/>
                <a:gd name="T13" fmla="*/ 0 h 21600"/>
                <a:gd name="T14" fmla="*/ 21536 w 21600"/>
                <a:gd name="T15" fmla="*/ 1175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735" y="9236"/>
                  </a:moveTo>
                  <a:cubicBezTo>
                    <a:pt x="2497" y="4824"/>
                    <a:pt x="6323" y="1601"/>
                    <a:pt x="10800" y="1602"/>
                  </a:cubicBezTo>
                  <a:cubicBezTo>
                    <a:pt x="15276" y="1602"/>
                    <a:pt x="19102" y="4824"/>
                    <a:pt x="19864" y="9236"/>
                  </a:cubicBezTo>
                  <a:lnTo>
                    <a:pt x="21442" y="8963"/>
                  </a:lnTo>
                  <a:cubicBezTo>
                    <a:pt x="20549" y="3784"/>
                    <a:pt x="16056" y="-1"/>
                    <a:pt x="10799" y="0"/>
                  </a:cubicBezTo>
                  <a:cubicBezTo>
                    <a:pt x="5543" y="0"/>
                    <a:pt x="1050" y="3784"/>
                    <a:pt x="157" y="8963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AutoShape 30"/>
            <p:cNvSpPr>
              <a:spLocks noChangeArrowheads="1"/>
            </p:cNvSpPr>
            <p:nvPr/>
          </p:nvSpPr>
          <p:spPr bwMode="auto">
            <a:xfrm rot="5314444">
              <a:off x="506" y="1796"/>
              <a:ext cx="1268" cy="1337"/>
            </a:xfrm>
            <a:custGeom>
              <a:avLst/>
              <a:gdLst>
                <a:gd name="T0" fmla="*/ 37 w 21600"/>
                <a:gd name="T1" fmla="*/ 0 h 21600"/>
                <a:gd name="T2" fmla="*/ 2 w 21600"/>
                <a:gd name="T3" fmla="*/ 33 h 21600"/>
                <a:gd name="T4" fmla="*/ 37 w 21600"/>
                <a:gd name="T5" fmla="*/ 2 h 21600"/>
                <a:gd name="T6" fmla="*/ 73 w 21600"/>
                <a:gd name="T7" fmla="*/ 33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7 w 21600"/>
                <a:gd name="T13" fmla="*/ 0 h 21600"/>
                <a:gd name="T14" fmla="*/ 21583 w 21600"/>
                <a:gd name="T15" fmla="*/ 114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851" y="8725"/>
                  </a:moveTo>
                  <a:cubicBezTo>
                    <a:pt x="1833" y="4013"/>
                    <a:pt x="5986" y="636"/>
                    <a:pt x="10800" y="637"/>
                  </a:cubicBezTo>
                  <a:cubicBezTo>
                    <a:pt x="15613" y="637"/>
                    <a:pt x="19766" y="4013"/>
                    <a:pt x="20748" y="8725"/>
                  </a:cubicBezTo>
                  <a:lnTo>
                    <a:pt x="21372" y="8594"/>
                  </a:lnTo>
                  <a:cubicBezTo>
                    <a:pt x="20328" y="3587"/>
                    <a:pt x="15914" y="-1"/>
                    <a:pt x="10799" y="0"/>
                  </a:cubicBezTo>
                  <a:cubicBezTo>
                    <a:pt x="5685" y="0"/>
                    <a:pt x="1271" y="3587"/>
                    <a:pt x="227" y="8594"/>
                  </a:cubicBezTo>
                  <a:close/>
                </a:path>
              </a:pathLst>
            </a:custGeom>
            <a:solidFill>
              <a:srgbClr val="00808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Line 31"/>
            <p:cNvSpPr>
              <a:spLocks noChangeShapeType="1"/>
            </p:cNvSpPr>
            <p:nvPr/>
          </p:nvSpPr>
          <p:spPr bwMode="auto">
            <a:xfrm>
              <a:off x="117" y="2466"/>
              <a:ext cx="23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Line 32"/>
            <p:cNvSpPr>
              <a:spLocks noChangeShapeType="1"/>
            </p:cNvSpPr>
            <p:nvPr/>
          </p:nvSpPr>
          <p:spPr bwMode="auto">
            <a:xfrm flipV="1">
              <a:off x="421" y="1782"/>
              <a:ext cx="1775" cy="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Line 33"/>
            <p:cNvSpPr>
              <a:spLocks noChangeShapeType="1"/>
            </p:cNvSpPr>
            <p:nvPr/>
          </p:nvSpPr>
          <p:spPr bwMode="auto">
            <a:xfrm>
              <a:off x="394" y="2466"/>
              <a:ext cx="0" cy="3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Line 34"/>
            <p:cNvSpPr>
              <a:spLocks noChangeShapeType="1"/>
            </p:cNvSpPr>
            <p:nvPr/>
          </p:nvSpPr>
          <p:spPr bwMode="auto">
            <a:xfrm>
              <a:off x="394" y="2743"/>
              <a:ext cx="7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Freeform 35"/>
            <p:cNvSpPr>
              <a:spLocks/>
            </p:cNvSpPr>
            <p:nvPr/>
          </p:nvSpPr>
          <p:spPr bwMode="auto">
            <a:xfrm>
              <a:off x="774" y="2320"/>
              <a:ext cx="36" cy="146"/>
            </a:xfrm>
            <a:custGeom>
              <a:avLst/>
              <a:gdLst>
                <a:gd name="T0" fmla="*/ 0 w 36"/>
                <a:gd name="T1" fmla="*/ 0 h 146"/>
                <a:gd name="T2" fmla="*/ 29 w 36"/>
                <a:gd name="T3" fmla="*/ 51 h 146"/>
                <a:gd name="T4" fmla="*/ 36 w 36"/>
                <a:gd name="T5" fmla="*/ 146 h 146"/>
                <a:gd name="T6" fmla="*/ 0 60000 65536"/>
                <a:gd name="T7" fmla="*/ 0 60000 65536"/>
                <a:gd name="T8" fmla="*/ 0 60000 65536"/>
                <a:gd name="T9" fmla="*/ 0 w 36"/>
                <a:gd name="T10" fmla="*/ 0 h 146"/>
                <a:gd name="T11" fmla="*/ 36 w 36"/>
                <a:gd name="T12" fmla="*/ 146 h 14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" h="146">
                  <a:moveTo>
                    <a:pt x="0" y="0"/>
                  </a:moveTo>
                  <a:cubicBezTo>
                    <a:pt x="11" y="13"/>
                    <a:pt x="23" y="27"/>
                    <a:pt x="29" y="51"/>
                  </a:cubicBezTo>
                  <a:cubicBezTo>
                    <a:pt x="35" y="75"/>
                    <a:pt x="35" y="130"/>
                    <a:pt x="36" y="14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Freeform 36"/>
            <p:cNvSpPr>
              <a:spLocks/>
            </p:cNvSpPr>
            <p:nvPr/>
          </p:nvSpPr>
          <p:spPr bwMode="auto">
            <a:xfrm>
              <a:off x="800" y="2092"/>
              <a:ext cx="162" cy="306"/>
            </a:xfrm>
            <a:custGeom>
              <a:avLst/>
              <a:gdLst>
                <a:gd name="T0" fmla="*/ 148 w 104"/>
                <a:gd name="T1" fmla="*/ 306 h 263"/>
                <a:gd name="T2" fmla="*/ 137 w 104"/>
                <a:gd name="T3" fmla="*/ 154 h 263"/>
                <a:gd name="T4" fmla="*/ 0 w 104"/>
                <a:gd name="T5" fmla="*/ 0 h 263"/>
                <a:gd name="T6" fmla="*/ 0 60000 65536"/>
                <a:gd name="T7" fmla="*/ 0 60000 65536"/>
                <a:gd name="T8" fmla="*/ 0 60000 65536"/>
                <a:gd name="T9" fmla="*/ 0 w 104"/>
                <a:gd name="T10" fmla="*/ 0 h 263"/>
                <a:gd name="T11" fmla="*/ 104 w 104"/>
                <a:gd name="T12" fmla="*/ 263 h 26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4" h="263">
                  <a:moveTo>
                    <a:pt x="95" y="263"/>
                  </a:moveTo>
                  <a:cubicBezTo>
                    <a:pt x="99" y="219"/>
                    <a:pt x="104" y="176"/>
                    <a:pt x="88" y="132"/>
                  </a:cubicBezTo>
                  <a:cubicBezTo>
                    <a:pt x="72" y="88"/>
                    <a:pt x="36" y="44"/>
                    <a:pt x="0" y="0"/>
                  </a:cubicBez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 type="none" w="sm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ext Box 37"/>
            <p:cNvSpPr txBox="1">
              <a:spLocks noChangeArrowheads="1"/>
            </p:cNvSpPr>
            <p:nvPr/>
          </p:nvSpPr>
          <p:spPr bwMode="auto">
            <a:xfrm>
              <a:off x="679" y="2553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 i="1">
                  <a:effectLst>
                    <a:outerShdw blurRad="38100" dist="38100" dir="2700000" algn="tl">
                      <a:srgbClr val="C0C0C0"/>
                    </a:outerShdw>
                  </a:effectLst>
                  <a:cs typeface="Times New Roman" panose="02020603050405020304" pitchFamily="18" charset="0"/>
                </a:rPr>
                <a:t>R</a:t>
              </a:r>
            </a:p>
          </p:txBody>
        </p:sp>
        <p:sp>
          <p:nvSpPr>
            <p:cNvPr id="29" name="Text Box 38"/>
            <p:cNvSpPr txBox="1">
              <a:spLocks noChangeArrowheads="1"/>
            </p:cNvSpPr>
            <p:nvPr/>
          </p:nvSpPr>
          <p:spPr bwMode="auto">
            <a:xfrm>
              <a:off x="220" y="2247"/>
              <a:ext cx="2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 i="1">
                  <a:effectLst>
                    <a:outerShdw blurRad="38100" dist="38100" dir="2700000" algn="tl">
                      <a:srgbClr val="C0C0C0"/>
                    </a:outerShdw>
                  </a:effectLst>
                  <a:cs typeface="Times New Roman" panose="02020603050405020304" pitchFamily="18" charset="0"/>
                </a:rPr>
                <a:t>O</a:t>
              </a:r>
            </a:p>
          </p:txBody>
        </p:sp>
        <p:sp>
          <p:nvSpPr>
            <p:cNvPr id="30" name="Text Box 39"/>
            <p:cNvSpPr txBox="1">
              <a:spLocks noChangeArrowheads="1"/>
            </p:cNvSpPr>
            <p:nvPr/>
          </p:nvSpPr>
          <p:spPr bwMode="auto">
            <a:xfrm>
              <a:off x="759" y="1889"/>
              <a:ext cx="21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800" i="1">
                  <a:solidFill>
                    <a:schemeClr val="fol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ω</a:t>
              </a:r>
            </a:p>
          </p:txBody>
        </p:sp>
        <p:sp>
          <p:nvSpPr>
            <p:cNvPr id="31" name="Text Box 40"/>
            <p:cNvSpPr txBox="1">
              <a:spLocks noChangeArrowheads="1"/>
            </p:cNvSpPr>
            <p:nvPr/>
          </p:nvSpPr>
          <p:spPr bwMode="auto">
            <a:xfrm>
              <a:off x="781" y="2268"/>
              <a:ext cx="1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800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φ</a:t>
              </a:r>
            </a:p>
          </p:txBody>
        </p:sp>
        <p:sp>
          <p:nvSpPr>
            <p:cNvPr id="32" name="Oval 41"/>
            <p:cNvSpPr>
              <a:spLocks noChangeArrowheads="1"/>
            </p:cNvSpPr>
            <p:nvPr/>
          </p:nvSpPr>
          <p:spPr bwMode="auto">
            <a:xfrm>
              <a:off x="1549" y="1977"/>
              <a:ext cx="56" cy="56"/>
            </a:xfrm>
            <a:prstGeom prst="ellipse">
              <a:avLst/>
            </a:prstGeom>
            <a:solidFill>
              <a:srgbClr val="FF6699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cs typeface="Times New Roman" panose="02020603050405020304" pitchFamily="18" charset="0"/>
              </a:endParaRPr>
            </a:p>
          </p:txBody>
        </p:sp>
        <p:sp>
          <p:nvSpPr>
            <p:cNvPr id="33" name="Line 42"/>
            <p:cNvSpPr>
              <a:spLocks noChangeShapeType="1"/>
            </p:cNvSpPr>
            <p:nvPr/>
          </p:nvSpPr>
          <p:spPr bwMode="auto">
            <a:xfrm flipV="1">
              <a:off x="1110" y="2005"/>
              <a:ext cx="495" cy="4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Line 43"/>
            <p:cNvSpPr>
              <a:spLocks noChangeShapeType="1"/>
            </p:cNvSpPr>
            <p:nvPr/>
          </p:nvSpPr>
          <p:spPr bwMode="auto">
            <a:xfrm>
              <a:off x="1110" y="2472"/>
              <a:ext cx="460" cy="4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Line 44"/>
            <p:cNvSpPr>
              <a:spLocks noChangeShapeType="1"/>
            </p:cNvSpPr>
            <p:nvPr/>
          </p:nvSpPr>
          <p:spPr bwMode="auto">
            <a:xfrm flipV="1">
              <a:off x="1774" y="2326"/>
              <a:ext cx="444" cy="1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Arc 45"/>
            <p:cNvSpPr>
              <a:spLocks/>
            </p:cNvSpPr>
            <p:nvPr/>
          </p:nvSpPr>
          <p:spPr bwMode="auto">
            <a:xfrm>
              <a:off x="1546" y="1886"/>
              <a:ext cx="531" cy="634"/>
            </a:xfrm>
            <a:custGeom>
              <a:avLst/>
              <a:gdLst>
                <a:gd name="T0" fmla="*/ 9 w 21180"/>
                <a:gd name="T1" fmla="*/ 0 h 16311"/>
                <a:gd name="T2" fmla="*/ 13 w 21180"/>
                <a:gd name="T3" fmla="*/ 18 h 16311"/>
                <a:gd name="T4" fmla="*/ 0 w 21180"/>
                <a:gd name="T5" fmla="*/ 25 h 16311"/>
                <a:gd name="T6" fmla="*/ 0 60000 65536"/>
                <a:gd name="T7" fmla="*/ 0 60000 65536"/>
                <a:gd name="T8" fmla="*/ 0 60000 65536"/>
                <a:gd name="T9" fmla="*/ 0 w 21180"/>
                <a:gd name="T10" fmla="*/ 0 h 16311"/>
                <a:gd name="T11" fmla="*/ 21180 w 21180"/>
                <a:gd name="T12" fmla="*/ 16311 h 1631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180" h="16311" fill="none" extrusionOk="0">
                  <a:moveTo>
                    <a:pt x="14160" y="-1"/>
                  </a:moveTo>
                  <a:cubicBezTo>
                    <a:pt x="17772" y="3136"/>
                    <a:pt x="20241" y="7382"/>
                    <a:pt x="21180" y="12073"/>
                  </a:cubicBezTo>
                </a:path>
                <a:path w="21180" h="16311" stroke="0" extrusionOk="0">
                  <a:moveTo>
                    <a:pt x="14160" y="-1"/>
                  </a:moveTo>
                  <a:cubicBezTo>
                    <a:pt x="17772" y="3136"/>
                    <a:pt x="20241" y="7382"/>
                    <a:pt x="21180" y="12073"/>
                  </a:cubicBezTo>
                  <a:lnTo>
                    <a:pt x="0" y="16311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Line 46"/>
            <p:cNvSpPr>
              <a:spLocks noChangeShapeType="1"/>
            </p:cNvSpPr>
            <p:nvPr/>
          </p:nvSpPr>
          <p:spPr bwMode="auto">
            <a:xfrm>
              <a:off x="1110" y="2465"/>
              <a:ext cx="0" cy="3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Freeform 47"/>
            <p:cNvSpPr>
              <a:spLocks/>
            </p:cNvSpPr>
            <p:nvPr/>
          </p:nvSpPr>
          <p:spPr bwMode="auto">
            <a:xfrm>
              <a:off x="1190" y="2398"/>
              <a:ext cx="51" cy="67"/>
            </a:xfrm>
            <a:custGeom>
              <a:avLst/>
              <a:gdLst>
                <a:gd name="T0" fmla="*/ 0 w 72"/>
                <a:gd name="T1" fmla="*/ 0 h 110"/>
                <a:gd name="T2" fmla="*/ 36 w 72"/>
                <a:gd name="T3" fmla="*/ 23 h 110"/>
                <a:gd name="T4" fmla="*/ 51 w 72"/>
                <a:gd name="T5" fmla="*/ 67 h 110"/>
                <a:gd name="T6" fmla="*/ 0 60000 65536"/>
                <a:gd name="T7" fmla="*/ 0 60000 65536"/>
                <a:gd name="T8" fmla="*/ 0 60000 65536"/>
                <a:gd name="T9" fmla="*/ 0 w 72"/>
                <a:gd name="T10" fmla="*/ 0 h 110"/>
                <a:gd name="T11" fmla="*/ 72 w 72"/>
                <a:gd name="T12" fmla="*/ 110 h 1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" h="110">
                  <a:moveTo>
                    <a:pt x="0" y="0"/>
                  </a:moveTo>
                  <a:cubicBezTo>
                    <a:pt x="19" y="9"/>
                    <a:pt x="39" y="19"/>
                    <a:pt x="51" y="37"/>
                  </a:cubicBezTo>
                  <a:cubicBezTo>
                    <a:pt x="63" y="55"/>
                    <a:pt x="67" y="82"/>
                    <a:pt x="72" y="11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Text Box 48"/>
            <p:cNvSpPr txBox="1">
              <a:spLocks noChangeArrowheads="1"/>
            </p:cNvSpPr>
            <p:nvPr/>
          </p:nvSpPr>
          <p:spPr bwMode="auto">
            <a:xfrm>
              <a:off x="1293" y="2523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 i="1">
                  <a:effectLst>
                    <a:outerShdw blurRad="38100" dist="38100" dir="2700000" algn="tl">
                      <a:srgbClr val="C0C0C0"/>
                    </a:outerShdw>
                  </a:effectLst>
                  <a:cs typeface="Times New Roman" panose="02020603050405020304" pitchFamily="18" charset="0"/>
                </a:rPr>
                <a:t>R</a:t>
              </a:r>
            </a:p>
          </p:txBody>
        </p:sp>
        <p:sp>
          <p:nvSpPr>
            <p:cNvPr id="40" name="Text Box 49"/>
            <p:cNvSpPr txBox="1">
              <a:spLocks noChangeArrowheads="1"/>
            </p:cNvSpPr>
            <p:nvPr/>
          </p:nvSpPr>
          <p:spPr bwMode="auto">
            <a:xfrm>
              <a:off x="1030" y="3077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 i="1">
                  <a:effectLst>
                    <a:outerShdw blurRad="38100" dist="38100" dir="2700000" algn="tl">
                      <a:srgbClr val="C0C0C0"/>
                    </a:outerShdw>
                  </a:effectLst>
                  <a:cs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41" name="Text Box 50"/>
            <p:cNvSpPr txBox="1">
              <a:spLocks noChangeArrowheads="1"/>
            </p:cNvSpPr>
            <p:nvPr/>
          </p:nvSpPr>
          <p:spPr bwMode="auto">
            <a:xfrm>
              <a:off x="1190" y="1591"/>
              <a:ext cx="2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 i="1">
                  <a:effectLst>
                    <a:outerShdw blurRad="38100" dist="38100" dir="2700000" algn="tl">
                      <a:srgbClr val="C0C0C0"/>
                    </a:outerShdw>
                  </a:effectLst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42" name="Text Box 51"/>
            <p:cNvSpPr txBox="1">
              <a:spLocks noChangeArrowheads="1"/>
            </p:cNvSpPr>
            <p:nvPr/>
          </p:nvSpPr>
          <p:spPr bwMode="auto">
            <a:xfrm>
              <a:off x="1529" y="1707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 i="1">
                  <a:effectLst>
                    <a:outerShdw blurRad="38100" dist="38100" dir="2700000" algn="tl">
                      <a:srgbClr val="C0C0C0"/>
                    </a:outerShdw>
                  </a:effectLst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43" name="Text Box 52"/>
            <p:cNvSpPr txBox="1">
              <a:spLocks noChangeArrowheads="1"/>
            </p:cNvSpPr>
            <p:nvPr/>
          </p:nvSpPr>
          <p:spPr bwMode="auto">
            <a:xfrm>
              <a:off x="2032" y="1551"/>
              <a:ext cx="2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 i="1">
                  <a:effectLst>
                    <a:outerShdw blurRad="38100" dist="38100" dir="2700000" algn="tl">
                      <a:srgbClr val="C0C0C0"/>
                    </a:outerShdw>
                  </a:effectLst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44" name="Text Box 53"/>
            <p:cNvSpPr txBox="1">
              <a:spLocks noChangeArrowheads="1"/>
            </p:cNvSpPr>
            <p:nvPr/>
          </p:nvSpPr>
          <p:spPr bwMode="auto">
            <a:xfrm>
              <a:off x="2024" y="1965"/>
              <a:ext cx="1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 i="1">
                  <a:effectLst>
                    <a:outerShdw blurRad="38100" dist="38100" dir="2700000" algn="tl">
                      <a:srgbClr val="C0C0C0"/>
                    </a:outerShdw>
                  </a:effectLst>
                  <a:cs typeface="Times New Roman" panose="02020603050405020304" pitchFamily="18" charset="0"/>
                </a:rPr>
                <a:t>s</a:t>
              </a:r>
            </a:p>
          </p:txBody>
        </p:sp>
        <p:sp>
          <p:nvSpPr>
            <p:cNvPr id="45" name="Text Box 54"/>
            <p:cNvSpPr txBox="1">
              <a:spLocks noChangeArrowheads="1"/>
            </p:cNvSpPr>
            <p:nvPr/>
          </p:nvSpPr>
          <p:spPr bwMode="auto">
            <a:xfrm>
              <a:off x="1781" y="2420"/>
              <a:ext cx="25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800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O'</a:t>
              </a:r>
            </a:p>
          </p:txBody>
        </p:sp>
        <p:sp>
          <p:nvSpPr>
            <p:cNvPr id="46" name="Text Box 55"/>
            <p:cNvSpPr txBox="1">
              <a:spLocks noChangeArrowheads="1"/>
            </p:cNvSpPr>
            <p:nvPr/>
          </p:nvSpPr>
          <p:spPr bwMode="auto">
            <a:xfrm>
              <a:off x="957" y="2413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 i="1">
                  <a:effectLst>
                    <a:outerShdw blurRad="38100" dist="38100" dir="2700000" algn="tl">
                      <a:srgbClr val="C0C0C0"/>
                    </a:outerShdw>
                  </a:effectLst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47" name="Text Box 56"/>
            <p:cNvSpPr txBox="1">
              <a:spLocks noChangeArrowheads="1"/>
            </p:cNvSpPr>
            <p:nvPr/>
          </p:nvSpPr>
          <p:spPr bwMode="auto">
            <a:xfrm>
              <a:off x="1256" y="2256"/>
              <a:ext cx="18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800" i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θ</a:t>
              </a:r>
            </a:p>
          </p:txBody>
        </p:sp>
        <p:sp>
          <p:nvSpPr>
            <p:cNvPr id="48" name="Text Box 57"/>
            <p:cNvSpPr txBox="1">
              <a:spLocks noChangeArrowheads="1"/>
            </p:cNvSpPr>
            <p:nvPr/>
          </p:nvSpPr>
          <p:spPr bwMode="auto">
            <a:xfrm>
              <a:off x="950" y="2945"/>
              <a:ext cx="2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800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-s</a:t>
              </a:r>
            </a:p>
          </p:txBody>
        </p:sp>
        <p:sp>
          <p:nvSpPr>
            <p:cNvPr id="49" name="Text Box 58"/>
            <p:cNvSpPr txBox="1">
              <a:spLocks noChangeArrowheads="1"/>
            </p:cNvSpPr>
            <p:nvPr/>
          </p:nvSpPr>
          <p:spPr bwMode="auto">
            <a:xfrm>
              <a:off x="900" y="1707"/>
              <a:ext cx="26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800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+s</a:t>
              </a:r>
            </a:p>
          </p:txBody>
        </p:sp>
        <p:grpSp>
          <p:nvGrpSpPr>
            <p:cNvPr id="50" name="Group 59"/>
            <p:cNvGrpSpPr>
              <a:grpSpLocks/>
            </p:cNvGrpSpPr>
            <p:nvPr/>
          </p:nvGrpSpPr>
          <p:grpSpPr bwMode="auto">
            <a:xfrm>
              <a:off x="1190" y="2964"/>
              <a:ext cx="415" cy="230"/>
              <a:chOff x="1713" y="2570"/>
              <a:chExt cx="415" cy="230"/>
            </a:xfrm>
          </p:grpSpPr>
          <p:sp>
            <p:nvSpPr>
              <p:cNvPr id="52" name="Line 60"/>
              <p:cNvSpPr>
                <a:spLocks noChangeShapeType="1"/>
              </p:cNvSpPr>
              <p:nvPr/>
            </p:nvSpPr>
            <p:spPr bwMode="auto">
              <a:xfrm flipH="1">
                <a:off x="1713" y="2727"/>
                <a:ext cx="88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" name="Line 61"/>
              <p:cNvSpPr>
                <a:spLocks noChangeShapeType="1"/>
              </p:cNvSpPr>
              <p:nvPr/>
            </p:nvSpPr>
            <p:spPr bwMode="auto">
              <a:xfrm flipH="1">
                <a:off x="1787" y="2714"/>
                <a:ext cx="88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4" name="Line 62"/>
              <p:cNvSpPr>
                <a:spLocks noChangeShapeType="1"/>
              </p:cNvSpPr>
              <p:nvPr/>
            </p:nvSpPr>
            <p:spPr bwMode="auto">
              <a:xfrm flipH="1">
                <a:off x="1883" y="2676"/>
                <a:ext cx="83" cy="8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5" name="Line 63"/>
              <p:cNvSpPr>
                <a:spLocks noChangeShapeType="1"/>
              </p:cNvSpPr>
              <p:nvPr/>
            </p:nvSpPr>
            <p:spPr bwMode="auto">
              <a:xfrm flipH="1">
                <a:off x="1979" y="2629"/>
                <a:ext cx="73" cy="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6" name="Line 64"/>
              <p:cNvSpPr>
                <a:spLocks noChangeShapeType="1"/>
              </p:cNvSpPr>
              <p:nvPr/>
            </p:nvSpPr>
            <p:spPr bwMode="auto">
              <a:xfrm flipH="1">
                <a:off x="2060" y="2570"/>
                <a:ext cx="68" cy="11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1" name="Line 65"/>
            <p:cNvSpPr>
              <a:spLocks noChangeShapeType="1"/>
            </p:cNvSpPr>
            <p:nvPr/>
          </p:nvSpPr>
          <p:spPr bwMode="auto">
            <a:xfrm>
              <a:off x="239" y="2605"/>
              <a:ext cx="32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653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11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2"/>
          <p:cNvGrpSpPr>
            <a:grpSpLocks/>
          </p:cNvGrpSpPr>
          <p:nvPr/>
        </p:nvGrpSpPr>
        <p:grpSpPr bwMode="auto">
          <a:xfrm>
            <a:off x="636588" y="2058036"/>
            <a:ext cx="3773488" cy="2889249"/>
            <a:chOff x="117" y="1548"/>
            <a:chExt cx="2377" cy="1820"/>
          </a:xfrm>
        </p:grpSpPr>
        <p:sp>
          <p:nvSpPr>
            <p:cNvPr id="67" name="AutoShape 3"/>
            <p:cNvSpPr>
              <a:spLocks noChangeArrowheads="1"/>
            </p:cNvSpPr>
            <p:nvPr/>
          </p:nvSpPr>
          <p:spPr bwMode="auto">
            <a:xfrm rot="-1279507">
              <a:off x="278" y="2096"/>
              <a:ext cx="1918" cy="100"/>
            </a:xfrm>
            <a:prstGeom prst="roundRect">
              <a:avLst>
                <a:gd name="adj" fmla="val 50000"/>
              </a:avLst>
            </a:prstGeom>
            <a:solidFill>
              <a:srgbClr val="666699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cs typeface="Times New Roman" panose="02020603050405020304" pitchFamily="18" charset="0"/>
              </a:endParaRPr>
            </a:p>
          </p:txBody>
        </p:sp>
        <p:sp>
          <p:nvSpPr>
            <p:cNvPr id="68" name="AutoShape 4"/>
            <p:cNvSpPr>
              <a:spLocks noChangeArrowheads="1"/>
            </p:cNvSpPr>
            <p:nvPr/>
          </p:nvSpPr>
          <p:spPr bwMode="auto">
            <a:xfrm rot="-1279507">
              <a:off x="964" y="2005"/>
              <a:ext cx="1137" cy="50"/>
            </a:xfrm>
            <a:prstGeom prst="roundRect">
              <a:avLst>
                <a:gd name="adj" fmla="val 50000"/>
              </a:avLst>
            </a:prstGeom>
            <a:solidFill>
              <a:srgbClr val="00808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cs typeface="Times New Roman" panose="02020603050405020304" pitchFamily="18" charset="0"/>
              </a:endParaRPr>
            </a:p>
          </p:txBody>
        </p:sp>
        <p:grpSp>
          <p:nvGrpSpPr>
            <p:cNvPr id="69" name="Group 5"/>
            <p:cNvGrpSpPr>
              <a:grpSpLocks/>
            </p:cNvGrpSpPr>
            <p:nvPr/>
          </p:nvGrpSpPr>
          <p:grpSpPr bwMode="auto">
            <a:xfrm>
              <a:off x="197" y="2613"/>
              <a:ext cx="362" cy="81"/>
              <a:chOff x="197" y="2613"/>
              <a:chExt cx="362" cy="81"/>
            </a:xfrm>
          </p:grpSpPr>
          <p:sp>
            <p:nvSpPr>
              <p:cNvPr id="110" name="Line 6"/>
              <p:cNvSpPr>
                <a:spLocks noChangeShapeType="1"/>
              </p:cNvSpPr>
              <p:nvPr/>
            </p:nvSpPr>
            <p:spPr bwMode="auto">
              <a:xfrm flipH="1">
                <a:off x="197" y="2616"/>
                <a:ext cx="42" cy="78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1" name="Line 7"/>
              <p:cNvSpPr>
                <a:spLocks noChangeShapeType="1"/>
              </p:cNvSpPr>
              <p:nvPr/>
            </p:nvSpPr>
            <p:spPr bwMode="auto">
              <a:xfrm flipH="1">
                <a:off x="243" y="2616"/>
                <a:ext cx="42" cy="78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2" name="Line 8"/>
              <p:cNvSpPr>
                <a:spLocks noChangeShapeType="1"/>
              </p:cNvSpPr>
              <p:nvPr/>
            </p:nvSpPr>
            <p:spPr bwMode="auto">
              <a:xfrm flipH="1">
                <a:off x="288" y="2616"/>
                <a:ext cx="43" cy="78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3" name="Line 9"/>
              <p:cNvSpPr>
                <a:spLocks noChangeShapeType="1"/>
              </p:cNvSpPr>
              <p:nvPr/>
            </p:nvSpPr>
            <p:spPr bwMode="auto">
              <a:xfrm flipH="1">
                <a:off x="334" y="2616"/>
                <a:ext cx="42" cy="78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4" name="Line 10"/>
              <p:cNvSpPr>
                <a:spLocks noChangeShapeType="1"/>
              </p:cNvSpPr>
              <p:nvPr/>
            </p:nvSpPr>
            <p:spPr bwMode="auto">
              <a:xfrm flipH="1">
                <a:off x="379" y="2616"/>
                <a:ext cx="43" cy="78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5" name="Line 11"/>
              <p:cNvSpPr>
                <a:spLocks noChangeShapeType="1"/>
              </p:cNvSpPr>
              <p:nvPr/>
            </p:nvSpPr>
            <p:spPr bwMode="auto">
              <a:xfrm flipH="1">
                <a:off x="425" y="2616"/>
                <a:ext cx="42" cy="78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6" name="Line 12"/>
              <p:cNvSpPr>
                <a:spLocks noChangeShapeType="1"/>
              </p:cNvSpPr>
              <p:nvPr/>
            </p:nvSpPr>
            <p:spPr bwMode="auto">
              <a:xfrm flipH="1">
                <a:off x="471" y="2616"/>
                <a:ext cx="42" cy="78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" name="Line 13"/>
              <p:cNvSpPr>
                <a:spLocks noChangeShapeType="1"/>
              </p:cNvSpPr>
              <p:nvPr/>
            </p:nvSpPr>
            <p:spPr bwMode="auto">
              <a:xfrm flipH="1">
                <a:off x="516" y="2616"/>
                <a:ext cx="43" cy="78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8" name="Line 14"/>
              <p:cNvSpPr>
                <a:spLocks noChangeShapeType="1"/>
              </p:cNvSpPr>
              <p:nvPr/>
            </p:nvSpPr>
            <p:spPr bwMode="auto">
              <a:xfrm flipV="1">
                <a:off x="240" y="2613"/>
                <a:ext cx="319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0" name="Oval 15"/>
            <p:cNvSpPr>
              <a:spLocks noChangeArrowheads="1"/>
            </p:cNvSpPr>
            <p:nvPr/>
          </p:nvSpPr>
          <p:spPr bwMode="auto">
            <a:xfrm>
              <a:off x="382" y="2435"/>
              <a:ext cx="47" cy="68"/>
            </a:xfrm>
            <a:prstGeom prst="ellipse">
              <a:avLst/>
            </a:prstGeom>
            <a:solidFill>
              <a:schemeClr val="accent1"/>
            </a:solidFill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cs typeface="Times New Roman" panose="02020603050405020304" pitchFamily="18" charset="0"/>
              </a:endParaRPr>
            </a:p>
          </p:txBody>
        </p:sp>
        <p:sp>
          <p:nvSpPr>
            <p:cNvPr id="71" name="Line 16"/>
            <p:cNvSpPr>
              <a:spLocks noChangeShapeType="1"/>
            </p:cNvSpPr>
            <p:nvPr/>
          </p:nvSpPr>
          <p:spPr bwMode="auto">
            <a:xfrm flipH="1">
              <a:off x="278" y="2494"/>
              <a:ext cx="104" cy="11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Line 17"/>
            <p:cNvSpPr>
              <a:spLocks noChangeShapeType="1"/>
            </p:cNvSpPr>
            <p:nvPr/>
          </p:nvSpPr>
          <p:spPr bwMode="auto">
            <a:xfrm>
              <a:off x="429" y="2494"/>
              <a:ext cx="89" cy="11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" name="AutoShape 18"/>
            <p:cNvSpPr>
              <a:spLocks noChangeArrowheads="1"/>
            </p:cNvSpPr>
            <p:nvPr/>
          </p:nvSpPr>
          <p:spPr bwMode="auto">
            <a:xfrm rot="5377522">
              <a:off x="410" y="1703"/>
              <a:ext cx="1360" cy="1518"/>
            </a:xfrm>
            <a:custGeom>
              <a:avLst/>
              <a:gdLst>
                <a:gd name="T0" fmla="*/ 43 w 21600"/>
                <a:gd name="T1" fmla="*/ 0 h 21600"/>
                <a:gd name="T2" fmla="*/ 4 w 21600"/>
                <a:gd name="T3" fmla="*/ 45 h 21600"/>
                <a:gd name="T4" fmla="*/ 43 w 21600"/>
                <a:gd name="T5" fmla="*/ 8 h 21600"/>
                <a:gd name="T6" fmla="*/ 82 w 21600"/>
                <a:gd name="T7" fmla="*/ 45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64 w 21600"/>
                <a:gd name="T13" fmla="*/ 0 h 21600"/>
                <a:gd name="T14" fmla="*/ 21536 w 21600"/>
                <a:gd name="T15" fmla="*/ 1175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735" y="9236"/>
                  </a:moveTo>
                  <a:cubicBezTo>
                    <a:pt x="2497" y="4824"/>
                    <a:pt x="6323" y="1601"/>
                    <a:pt x="10800" y="1602"/>
                  </a:cubicBezTo>
                  <a:cubicBezTo>
                    <a:pt x="15276" y="1602"/>
                    <a:pt x="19102" y="4824"/>
                    <a:pt x="19864" y="9236"/>
                  </a:cubicBezTo>
                  <a:lnTo>
                    <a:pt x="21442" y="8963"/>
                  </a:lnTo>
                  <a:cubicBezTo>
                    <a:pt x="20549" y="3784"/>
                    <a:pt x="16056" y="-1"/>
                    <a:pt x="10799" y="0"/>
                  </a:cubicBezTo>
                  <a:cubicBezTo>
                    <a:pt x="5543" y="0"/>
                    <a:pt x="1050" y="3784"/>
                    <a:pt x="157" y="8963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" name="AutoShape 19"/>
            <p:cNvSpPr>
              <a:spLocks noChangeArrowheads="1"/>
            </p:cNvSpPr>
            <p:nvPr/>
          </p:nvSpPr>
          <p:spPr bwMode="auto">
            <a:xfrm rot="5314444">
              <a:off x="506" y="1796"/>
              <a:ext cx="1268" cy="1337"/>
            </a:xfrm>
            <a:custGeom>
              <a:avLst/>
              <a:gdLst>
                <a:gd name="T0" fmla="*/ 37 w 21600"/>
                <a:gd name="T1" fmla="*/ 0 h 21600"/>
                <a:gd name="T2" fmla="*/ 2 w 21600"/>
                <a:gd name="T3" fmla="*/ 33 h 21600"/>
                <a:gd name="T4" fmla="*/ 37 w 21600"/>
                <a:gd name="T5" fmla="*/ 2 h 21600"/>
                <a:gd name="T6" fmla="*/ 73 w 21600"/>
                <a:gd name="T7" fmla="*/ 33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7 w 21600"/>
                <a:gd name="T13" fmla="*/ 0 h 21600"/>
                <a:gd name="T14" fmla="*/ 21583 w 21600"/>
                <a:gd name="T15" fmla="*/ 114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851" y="8725"/>
                  </a:moveTo>
                  <a:cubicBezTo>
                    <a:pt x="1833" y="4013"/>
                    <a:pt x="5986" y="636"/>
                    <a:pt x="10800" y="637"/>
                  </a:cubicBezTo>
                  <a:cubicBezTo>
                    <a:pt x="15613" y="637"/>
                    <a:pt x="19766" y="4013"/>
                    <a:pt x="20748" y="8725"/>
                  </a:cubicBezTo>
                  <a:lnTo>
                    <a:pt x="21372" y="8594"/>
                  </a:lnTo>
                  <a:cubicBezTo>
                    <a:pt x="20328" y="3587"/>
                    <a:pt x="15914" y="-1"/>
                    <a:pt x="10799" y="0"/>
                  </a:cubicBezTo>
                  <a:cubicBezTo>
                    <a:pt x="5685" y="0"/>
                    <a:pt x="1271" y="3587"/>
                    <a:pt x="227" y="8594"/>
                  </a:cubicBezTo>
                  <a:close/>
                </a:path>
              </a:pathLst>
            </a:custGeom>
            <a:solidFill>
              <a:srgbClr val="00808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Line 20"/>
            <p:cNvSpPr>
              <a:spLocks noChangeShapeType="1"/>
            </p:cNvSpPr>
            <p:nvPr/>
          </p:nvSpPr>
          <p:spPr bwMode="auto">
            <a:xfrm>
              <a:off x="117" y="2466"/>
              <a:ext cx="23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" name="Line 21"/>
            <p:cNvSpPr>
              <a:spLocks noChangeShapeType="1"/>
            </p:cNvSpPr>
            <p:nvPr/>
          </p:nvSpPr>
          <p:spPr bwMode="auto">
            <a:xfrm flipV="1">
              <a:off x="421" y="1782"/>
              <a:ext cx="1775" cy="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" name="Line 22"/>
            <p:cNvSpPr>
              <a:spLocks noChangeShapeType="1"/>
            </p:cNvSpPr>
            <p:nvPr/>
          </p:nvSpPr>
          <p:spPr bwMode="auto">
            <a:xfrm>
              <a:off x="394" y="2466"/>
              <a:ext cx="0" cy="3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" name="Line 23"/>
            <p:cNvSpPr>
              <a:spLocks noChangeShapeType="1"/>
            </p:cNvSpPr>
            <p:nvPr/>
          </p:nvSpPr>
          <p:spPr bwMode="auto">
            <a:xfrm>
              <a:off x="394" y="2743"/>
              <a:ext cx="7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Freeform 24"/>
            <p:cNvSpPr>
              <a:spLocks/>
            </p:cNvSpPr>
            <p:nvPr/>
          </p:nvSpPr>
          <p:spPr bwMode="auto">
            <a:xfrm>
              <a:off x="774" y="2320"/>
              <a:ext cx="36" cy="146"/>
            </a:xfrm>
            <a:custGeom>
              <a:avLst/>
              <a:gdLst>
                <a:gd name="T0" fmla="*/ 0 w 36"/>
                <a:gd name="T1" fmla="*/ 0 h 146"/>
                <a:gd name="T2" fmla="*/ 29 w 36"/>
                <a:gd name="T3" fmla="*/ 51 h 146"/>
                <a:gd name="T4" fmla="*/ 36 w 36"/>
                <a:gd name="T5" fmla="*/ 146 h 146"/>
                <a:gd name="T6" fmla="*/ 0 60000 65536"/>
                <a:gd name="T7" fmla="*/ 0 60000 65536"/>
                <a:gd name="T8" fmla="*/ 0 60000 65536"/>
                <a:gd name="T9" fmla="*/ 0 w 36"/>
                <a:gd name="T10" fmla="*/ 0 h 146"/>
                <a:gd name="T11" fmla="*/ 36 w 36"/>
                <a:gd name="T12" fmla="*/ 146 h 14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" h="146">
                  <a:moveTo>
                    <a:pt x="0" y="0"/>
                  </a:moveTo>
                  <a:cubicBezTo>
                    <a:pt x="11" y="13"/>
                    <a:pt x="23" y="27"/>
                    <a:pt x="29" y="51"/>
                  </a:cubicBezTo>
                  <a:cubicBezTo>
                    <a:pt x="35" y="75"/>
                    <a:pt x="35" y="130"/>
                    <a:pt x="36" y="14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" name="Freeform 25"/>
            <p:cNvSpPr>
              <a:spLocks/>
            </p:cNvSpPr>
            <p:nvPr/>
          </p:nvSpPr>
          <p:spPr bwMode="auto">
            <a:xfrm>
              <a:off x="800" y="2092"/>
              <a:ext cx="162" cy="306"/>
            </a:xfrm>
            <a:custGeom>
              <a:avLst/>
              <a:gdLst>
                <a:gd name="T0" fmla="*/ 148 w 104"/>
                <a:gd name="T1" fmla="*/ 306 h 263"/>
                <a:gd name="T2" fmla="*/ 137 w 104"/>
                <a:gd name="T3" fmla="*/ 154 h 263"/>
                <a:gd name="T4" fmla="*/ 0 w 104"/>
                <a:gd name="T5" fmla="*/ 0 h 263"/>
                <a:gd name="T6" fmla="*/ 0 60000 65536"/>
                <a:gd name="T7" fmla="*/ 0 60000 65536"/>
                <a:gd name="T8" fmla="*/ 0 60000 65536"/>
                <a:gd name="T9" fmla="*/ 0 w 104"/>
                <a:gd name="T10" fmla="*/ 0 h 263"/>
                <a:gd name="T11" fmla="*/ 104 w 104"/>
                <a:gd name="T12" fmla="*/ 263 h 26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4" h="263">
                  <a:moveTo>
                    <a:pt x="95" y="263"/>
                  </a:moveTo>
                  <a:cubicBezTo>
                    <a:pt x="99" y="219"/>
                    <a:pt x="104" y="176"/>
                    <a:pt x="88" y="132"/>
                  </a:cubicBezTo>
                  <a:cubicBezTo>
                    <a:pt x="72" y="88"/>
                    <a:pt x="36" y="44"/>
                    <a:pt x="0" y="0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sm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1" name="Text Box 26"/>
            <p:cNvSpPr txBox="1">
              <a:spLocks noChangeArrowheads="1"/>
            </p:cNvSpPr>
            <p:nvPr/>
          </p:nvSpPr>
          <p:spPr bwMode="auto">
            <a:xfrm>
              <a:off x="679" y="2553"/>
              <a:ext cx="23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effectLst>
                    <a:outerShdw blurRad="38100" dist="38100" dir="2700000" algn="tl">
                      <a:srgbClr val="C0C0C0"/>
                    </a:outerShdw>
                  </a:effectLst>
                  <a:cs typeface="Times New Roman" panose="02020603050405020304" pitchFamily="18" charset="0"/>
                </a:rPr>
                <a:t>R</a:t>
              </a:r>
            </a:p>
          </p:txBody>
        </p:sp>
        <p:sp>
          <p:nvSpPr>
            <p:cNvPr id="82" name="Text Box 27"/>
            <p:cNvSpPr txBox="1">
              <a:spLocks noChangeArrowheads="1"/>
            </p:cNvSpPr>
            <p:nvPr/>
          </p:nvSpPr>
          <p:spPr bwMode="auto">
            <a:xfrm>
              <a:off x="220" y="2247"/>
              <a:ext cx="257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effectLst>
                    <a:outerShdw blurRad="38100" dist="38100" dir="2700000" algn="tl">
                      <a:srgbClr val="C0C0C0"/>
                    </a:outerShdw>
                  </a:effectLst>
                  <a:cs typeface="Times New Roman" panose="02020603050405020304" pitchFamily="18" charset="0"/>
                </a:rPr>
                <a:t>O</a:t>
              </a:r>
            </a:p>
          </p:txBody>
        </p:sp>
        <p:sp>
          <p:nvSpPr>
            <p:cNvPr id="83" name="Text Box 28"/>
            <p:cNvSpPr txBox="1">
              <a:spLocks noChangeArrowheads="1"/>
            </p:cNvSpPr>
            <p:nvPr/>
          </p:nvSpPr>
          <p:spPr bwMode="auto">
            <a:xfrm>
              <a:off x="759" y="1889"/>
              <a:ext cx="25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400" i="1">
                  <a:solidFill>
                    <a:schemeClr val="fol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ω</a:t>
              </a:r>
            </a:p>
          </p:txBody>
        </p:sp>
        <p:sp>
          <p:nvSpPr>
            <p:cNvPr id="84" name="Text Box 29"/>
            <p:cNvSpPr txBox="1">
              <a:spLocks noChangeArrowheads="1"/>
            </p:cNvSpPr>
            <p:nvPr/>
          </p:nvSpPr>
          <p:spPr bwMode="auto">
            <a:xfrm>
              <a:off x="792" y="2229"/>
              <a:ext cx="22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400" i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φ</a:t>
              </a:r>
            </a:p>
          </p:txBody>
        </p:sp>
        <p:sp>
          <p:nvSpPr>
            <p:cNvPr id="85" name="Oval 30"/>
            <p:cNvSpPr>
              <a:spLocks noChangeArrowheads="1"/>
            </p:cNvSpPr>
            <p:nvPr/>
          </p:nvSpPr>
          <p:spPr bwMode="auto">
            <a:xfrm>
              <a:off x="1549" y="1977"/>
              <a:ext cx="56" cy="56"/>
            </a:xfrm>
            <a:prstGeom prst="ellipse">
              <a:avLst/>
            </a:prstGeom>
            <a:solidFill>
              <a:srgbClr val="FF6699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cs typeface="Times New Roman" panose="02020603050405020304" pitchFamily="18" charset="0"/>
              </a:endParaRPr>
            </a:p>
          </p:txBody>
        </p:sp>
        <p:sp>
          <p:nvSpPr>
            <p:cNvPr id="86" name="Line 31"/>
            <p:cNvSpPr>
              <a:spLocks noChangeShapeType="1"/>
            </p:cNvSpPr>
            <p:nvPr/>
          </p:nvSpPr>
          <p:spPr bwMode="auto">
            <a:xfrm flipV="1">
              <a:off x="1110" y="2005"/>
              <a:ext cx="495" cy="4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" name="Line 32"/>
            <p:cNvSpPr>
              <a:spLocks noChangeShapeType="1"/>
            </p:cNvSpPr>
            <p:nvPr/>
          </p:nvSpPr>
          <p:spPr bwMode="auto">
            <a:xfrm>
              <a:off x="1110" y="2472"/>
              <a:ext cx="460" cy="4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8" name="Line 33"/>
            <p:cNvSpPr>
              <a:spLocks noChangeShapeType="1"/>
            </p:cNvSpPr>
            <p:nvPr/>
          </p:nvSpPr>
          <p:spPr bwMode="auto">
            <a:xfrm flipV="1">
              <a:off x="1774" y="2326"/>
              <a:ext cx="444" cy="1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9" name="Arc 34"/>
            <p:cNvSpPr>
              <a:spLocks/>
            </p:cNvSpPr>
            <p:nvPr/>
          </p:nvSpPr>
          <p:spPr bwMode="auto">
            <a:xfrm>
              <a:off x="1546" y="1886"/>
              <a:ext cx="531" cy="634"/>
            </a:xfrm>
            <a:custGeom>
              <a:avLst/>
              <a:gdLst>
                <a:gd name="T0" fmla="*/ 9 w 21180"/>
                <a:gd name="T1" fmla="*/ 0 h 16311"/>
                <a:gd name="T2" fmla="*/ 13 w 21180"/>
                <a:gd name="T3" fmla="*/ 18 h 16311"/>
                <a:gd name="T4" fmla="*/ 0 w 21180"/>
                <a:gd name="T5" fmla="*/ 25 h 16311"/>
                <a:gd name="T6" fmla="*/ 0 60000 65536"/>
                <a:gd name="T7" fmla="*/ 0 60000 65536"/>
                <a:gd name="T8" fmla="*/ 0 60000 65536"/>
                <a:gd name="T9" fmla="*/ 0 w 21180"/>
                <a:gd name="T10" fmla="*/ 0 h 16311"/>
                <a:gd name="T11" fmla="*/ 21180 w 21180"/>
                <a:gd name="T12" fmla="*/ 16311 h 1631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180" h="16311" fill="none" extrusionOk="0">
                  <a:moveTo>
                    <a:pt x="14160" y="-1"/>
                  </a:moveTo>
                  <a:cubicBezTo>
                    <a:pt x="17772" y="3136"/>
                    <a:pt x="20241" y="7382"/>
                    <a:pt x="21180" y="12073"/>
                  </a:cubicBezTo>
                </a:path>
                <a:path w="21180" h="16311" stroke="0" extrusionOk="0">
                  <a:moveTo>
                    <a:pt x="14160" y="-1"/>
                  </a:moveTo>
                  <a:cubicBezTo>
                    <a:pt x="17772" y="3136"/>
                    <a:pt x="20241" y="7382"/>
                    <a:pt x="21180" y="12073"/>
                  </a:cubicBezTo>
                  <a:lnTo>
                    <a:pt x="0" y="16311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0" name="Line 35"/>
            <p:cNvSpPr>
              <a:spLocks noChangeShapeType="1"/>
            </p:cNvSpPr>
            <p:nvPr/>
          </p:nvSpPr>
          <p:spPr bwMode="auto">
            <a:xfrm>
              <a:off x="1110" y="2465"/>
              <a:ext cx="0" cy="3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1" name="Freeform 36"/>
            <p:cNvSpPr>
              <a:spLocks/>
            </p:cNvSpPr>
            <p:nvPr/>
          </p:nvSpPr>
          <p:spPr bwMode="auto">
            <a:xfrm>
              <a:off x="1190" y="2398"/>
              <a:ext cx="51" cy="67"/>
            </a:xfrm>
            <a:custGeom>
              <a:avLst/>
              <a:gdLst>
                <a:gd name="T0" fmla="*/ 0 w 72"/>
                <a:gd name="T1" fmla="*/ 0 h 110"/>
                <a:gd name="T2" fmla="*/ 36 w 72"/>
                <a:gd name="T3" fmla="*/ 23 h 110"/>
                <a:gd name="T4" fmla="*/ 51 w 72"/>
                <a:gd name="T5" fmla="*/ 67 h 110"/>
                <a:gd name="T6" fmla="*/ 0 60000 65536"/>
                <a:gd name="T7" fmla="*/ 0 60000 65536"/>
                <a:gd name="T8" fmla="*/ 0 60000 65536"/>
                <a:gd name="T9" fmla="*/ 0 w 72"/>
                <a:gd name="T10" fmla="*/ 0 h 110"/>
                <a:gd name="T11" fmla="*/ 72 w 72"/>
                <a:gd name="T12" fmla="*/ 110 h 1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" h="110">
                  <a:moveTo>
                    <a:pt x="0" y="0"/>
                  </a:moveTo>
                  <a:cubicBezTo>
                    <a:pt x="19" y="9"/>
                    <a:pt x="39" y="19"/>
                    <a:pt x="51" y="37"/>
                  </a:cubicBezTo>
                  <a:cubicBezTo>
                    <a:pt x="63" y="55"/>
                    <a:pt x="67" y="82"/>
                    <a:pt x="72" y="11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2" name="Text Box 37"/>
            <p:cNvSpPr txBox="1">
              <a:spLocks noChangeArrowheads="1"/>
            </p:cNvSpPr>
            <p:nvPr/>
          </p:nvSpPr>
          <p:spPr bwMode="auto">
            <a:xfrm>
              <a:off x="1293" y="2523"/>
              <a:ext cx="23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effectLst>
                    <a:outerShdw blurRad="38100" dist="38100" dir="2700000" algn="tl">
                      <a:srgbClr val="C0C0C0"/>
                    </a:outerShdw>
                  </a:effectLst>
                  <a:cs typeface="Times New Roman" panose="02020603050405020304" pitchFamily="18" charset="0"/>
                </a:rPr>
                <a:t>R</a:t>
              </a:r>
            </a:p>
          </p:txBody>
        </p:sp>
        <p:sp>
          <p:nvSpPr>
            <p:cNvPr id="93" name="Text Box 38"/>
            <p:cNvSpPr txBox="1">
              <a:spLocks noChangeArrowheads="1"/>
            </p:cNvSpPr>
            <p:nvPr/>
          </p:nvSpPr>
          <p:spPr bwMode="auto">
            <a:xfrm>
              <a:off x="1030" y="3077"/>
              <a:ext cx="23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effectLst>
                    <a:outerShdw blurRad="38100" dist="38100" dir="2700000" algn="tl">
                      <a:srgbClr val="C0C0C0"/>
                    </a:outerShdw>
                  </a:effectLst>
                  <a:cs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94" name="Text Box 39"/>
            <p:cNvSpPr txBox="1">
              <a:spLocks noChangeArrowheads="1"/>
            </p:cNvSpPr>
            <p:nvPr/>
          </p:nvSpPr>
          <p:spPr bwMode="auto">
            <a:xfrm>
              <a:off x="1195" y="1548"/>
              <a:ext cx="257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 dirty="0">
                  <a:effectLst>
                    <a:outerShdw blurRad="38100" dist="38100" dir="2700000" algn="tl">
                      <a:srgbClr val="C0C0C0"/>
                    </a:outerShdw>
                  </a:effectLst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95" name="Text Box 40"/>
            <p:cNvSpPr txBox="1">
              <a:spLocks noChangeArrowheads="1"/>
            </p:cNvSpPr>
            <p:nvPr/>
          </p:nvSpPr>
          <p:spPr bwMode="auto">
            <a:xfrm>
              <a:off x="1529" y="1707"/>
              <a:ext cx="23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effectLst>
                    <a:outerShdw blurRad="38100" dist="38100" dir="2700000" algn="tl">
                      <a:srgbClr val="C0C0C0"/>
                    </a:outerShdw>
                  </a:effectLst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96" name="Text Box 41"/>
            <p:cNvSpPr txBox="1">
              <a:spLocks noChangeArrowheads="1"/>
            </p:cNvSpPr>
            <p:nvPr/>
          </p:nvSpPr>
          <p:spPr bwMode="auto">
            <a:xfrm>
              <a:off x="2032" y="1551"/>
              <a:ext cx="24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effectLst>
                    <a:outerShdw blurRad="38100" dist="38100" dir="2700000" algn="tl">
                      <a:srgbClr val="C0C0C0"/>
                    </a:outerShdw>
                  </a:effectLst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97" name="Text Box 42"/>
            <p:cNvSpPr txBox="1">
              <a:spLocks noChangeArrowheads="1"/>
            </p:cNvSpPr>
            <p:nvPr/>
          </p:nvSpPr>
          <p:spPr bwMode="auto">
            <a:xfrm>
              <a:off x="2024" y="1965"/>
              <a:ext cx="19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effectLst>
                    <a:outerShdw blurRad="38100" dist="38100" dir="2700000" algn="tl">
                      <a:srgbClr val="C0C0C0"/>
                    </a:outerShdw>
                  </a:effectLst>
                  <a:cs typeface="Times New Roman" panose="02020603050405020304" pitchFamily="18" charset="0"/>
                </a:rPr>
                <a:t>s</a:t>
              </a:r>
            </a:p>
          </p:txBody>
        </p:sp>
        <p:sp>
          <p:nvSpPr>
            <p:cNvPr id="98" name="Text Box 43"/>
            <p:cNvSpPr txBox="1">
              <a:spLocks noChangeArrowheads="1"/>
            </p:cNvSpPr>
            <p:nvPr/>
          </p:nvSpPr>
          <p:spPr bwMode="auto">
            <a:xfrm>
              <a:off x="1781" y="2420"/>
              <a:ext cx="29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r>
                <a:rPr lang="en-US" altLang="zh-CN" sz="240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'</a:t>
              </a:r>
            </a:p>
          </p:txBody>
        </p:sp>
        <p:sp>
          <p:nvSpPr>
            <p:cNvPr id="99" name="Text Box 44"/>
            <p:cNvSpPr txBox="1">
              <a:spLocks noChangeArrowheads="1"/>
            </p:cNvSpPr>
            <p:nvPr/>
          </p:nvSpPr>
          <p:spPr bwMode="auto">
            <a:xfrm>
              <a:off x="957" y="2413"/>
              <a:ext cx="23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effectLst>
                    <a:outerShdw blurRad="38100" dist="38100" dir="2700000" algn="tl">
                      <a:srgbClr val="C0C0C0"/>
                    </a:outerShdw>
                  </a:effectLst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00" name="Text Box 45"/>
            <p:cNvSpPr txBox="1">
              <a:spLocks noChangeArrowheads="1"/>
            </p:cNvSpPr>
            <p:nvPr/>
          </p:nvSpPr>
          <p:spPr bwMode="auto">
            <a:xfrm>
              <a:off x="1256" y="2256"/>
              <a:ext cx="21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θ</a:t>
              </a:r>
            </a:p>
          </p:txBody>
        </p:sp>
        <p:sp>
          <p:nvSpPr>
            <p:cNvPr id="101" name="Text Box 46"/>
            <p:cNvSpPr txBox="1">
              <a:spLocks noChangeArrowheads="1"/>
            </p:cNvSpPr>
            <p:nvPr/>
          </p:nvSpPr>
          <p:spPr bwMode="auto">
            <a:xfrm>
              <a:off x="976" y="2844"/>
              <a:ext cx="257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400" i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-s</a:t>
              </a:r>
            </a:p>
          </p:txBody>
        </p:sp>
        <p:sp>
          <p:nvSpPr>
            <p:cNvPr id="102" name="Text Box 47"/>
            <p:cNvSpPr txBox="1">
              <a:spLocks noChangeArrowheads="1"/>
            </p:cNvSpPr>
            <p:nvPr/>
          </p:nvSpPr>
          <p:spPr bwMode="auto">
            <a:xfrm>
              <a:off x="900" y="1707"/>
              <a:ext cx="32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+s</a:t>
              </a:r>
            </a:p>
          </p:txBody>
        </p:sp>
        <p:grpSp>
          <p:nvGrpSpPr>
            <p:cNvPr id="103" name="Group 48"/>
            <p:cNvGrpSpPr>
              <a:grpSpLocks/>
            </p:cNvGrpSpPr>
            <p:nvPr/>
          </p:nvGrpSpPr>
          <p:grpSpPr bwMode="auto">
            <a:xfrm>
              <a:off x="1190" y="2964"/>
              <a:ext cx="415" cy="230"/>
              <a:chOff x="1713" y="2570"/>
              <a:chExt cx="415" cy="230"/>
            </a:xfrm>
          </p:grpSpPr>
          <p:sp>
            <p:nvSpPr>
              <p:cNvPr id="105" name="Line 49"/>
              <p:cNvSpPr>
                <a:spLocks noChangeShapeType="1"/>
              </p:cNvSpPr>
              <p:nvPr/>
            </p:nvSpPr>
            <p:spPr bwMode="auto">
              <a:xfrm flipH="1">
                <a:off x="1713" y="2727"/>
                <a:ext cx="88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6" name="Line 50"/>
              <p:cNvSpPr>
                <a:spLocks noChangeShapeType="1"/>
              </p:cNvSpPr>
              <p:nvPr/>
            </p:nvSpPr>
            <p:spPr bwMode="auto">
              <a:xfrm flipH="1">
                <a:off x="1787" y="2714"/>
                <a:ext cx="88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7" name="Line 51"/>
              <p:cNvSpPr>
                <a:spLocks noChangeShapeType="1"/>
              </p:cNvSpPr>
              <p:nvPr/>
            </p:nvSpPr>
            <p:spPr bwMode="auto">
              <a:xfrm flipH="1">
                <a:off x="1883" y="2676"/>
                <a:ext cx="83" cy="8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8" name="Line 52"/>
              <p:cNvSpPr>
                <a:spLocks noChangeShapeType="1"/>
              </p:cNvSpPr>
              <p:nvPr/>
            </p:nvSpPr>
            <p:spPr bwMode="auto">
              <a:xfrm flipH="1">
                <a:off x="1979" y="2629"/>
                <a:ext cx="73" cy="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9" name="Line 53"/>
              <p:cNvSpPr>
                <a:spLocks noChangeShapeType="1"/>
              </p:cNvSpPr>
              <p:nvPr/>
            </p:nvSpPr>
            <p:spPr bwMode="auto">
              <a:xfrm flipH="1">
                <a:off x="2060" y="2570"/>
                <a:ext cx="68" cy="11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4" name="Line 54"/>
            <p:cNvSpPr>
              <a:spLocks noChangeShapeType="1"/>
            </p:cNvSpPr>
            <p:nvPr/>
          </p:nvSpPr>
          <p:spPr bwMode="auto">
            <a:xfrm>
              <a:off x="239" y="2605"/>
              <a:ext cx="32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9" name="Text Box 56"/>
          <p:cNvSpPr txBox="1">
            <a:spLocks noChangeArrowheads="1"/>
          </p:cNvSpPr>
          <p:nvPr/>
        </p:nvSpPr>
        <p:spPr bwMode="auto">
          <a:xfrm>
            <a:off x="4410076" y="481752"/>
            <a:ext cx="41624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点的速度</a:t>
            </a:r>
            <a:r>
              <a:rPr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120" name="Object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1974250"/>
              </p:ext>
            </p:extLst>
          </p:nvPr>
        </p:nvGraphicFramePr>
        <p:xfrm>
          <a:off x="4874419" y="1129452"/>
          <a:ext cx="2800527" cy="7681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30" name="Equation" r:id="rId3" imgW="1206360" imgH="419040" progId="Equation.DSMT4">
                  <p:embed/>
                </p:oleObj>
              </mc:Choice>
              <mc:Fallback>
                <p:oleObj name="Equation" r:id="rId3" imgW="120636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4419" y="1129452"/>
                        <a:ext cx="2800527" cy="7681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1" name="Group 58"/>
          <p:cNvGrpSpPr>
            <a:grpSpLocks/>
          </p:cNvGrpSpPr>
          <p:nvPr/>
        </p:nvGrpSpPr>
        <p:grpSpPr bwMode="auto">
          <a:xfrm rot="841931">
            <a:off x="2143997" y="1826101"/>
            <a:ext cx="877888" cy="838201"/>
            <a:chOff x="1380" y="917"/>
            <a:chExt cx="553" cy="528"/>
          </a:xfrm>
        </p:grpSpPr>
        <p:sp>
          <p:nvSpPr>
            <p:cNvPr id="122" name="Line 59"/>
            <p:cNvSpPr>
              <a:spLocks noChangeShapeType="1"/>
            </p:cNvSpPr>
            <p:nvPr/>
          </p:nvSpPr>
          <p:spPr bwMode="auto">
            <a:xfrm flipH="1" flipV="1">
              <a:off x="1466" y="1212"/>
              <a:ext cx="467" cy="233"/>
            </a:xfrm>
            <a:prstGeom prst="line">
              <a:avLst/>
            </a:prstGeom>
            <a:noFill/>
            <a:ln w="28575">
              <a:solidFill>
                <a:srgbClr val="FF33CC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3" name="Text Box 60"/>
            <p:cNvSpPr txBox="1">
              <a:spLocks noChangeArrowheads="1"/>
            </p:cNvSpPr>
            <p:nvPr/>
          </p:nvSpPr>
          <p:spPr bwMode="auto">
            <a:xfrm>
              <a:off x="1380" y="917"/>
              <a:ext cx="24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sm" len="lg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400" b="1" i="1" dirty="0" err="1">
                  <a:solidFill>
                    <a:srgbClr val="FF33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1" baseline="-25000" dirty="0" err="1">
                  <a:solidFill>
                    <a:srgbClr val="FF33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altLang="zh-CN" sz="2400" b="1" baseline="-25000" dirty="0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24" name="Text Box 61"/>
          <p:cNvSpPr txBox="1">
            <a:spLocks noChangeArrowheads="1"/>
          </p:cNvSpPr>
          <p:nvPr/>
        </p:nvSpPr>
        <p:spPr bwMode="auto">
          <a:xfrm>
            <a:off x="4481513" y="2652796"/>
            <a:ext cx="4572000" cy="523220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lg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切向加速度 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zh-CN" altLang="en-US" sz="2800" b="1" dirty="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5" name="Object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9825510"/>
              </p:ext>
            </p:extLst>
          </p:nvPr>
        </p:nvGraphicFramePr>
        <p:xfrm>
          <a:off x="4991101" y="3178258"/>
          <a:ext cx="3141662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31" name="Equation" r:id="rId5" imgW="1447560" imgH="419040" progId="Equation.DSMT4">
                  <p:embed/>
                </p:oleObj>
              </mc:Choice>
              <mc:Fallback>
                <p:oleObj name="Equation" r:id="rId5" imgW="144756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1101" y="3178258"/>
                        <a:ext cx="3141662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6" name="Text Box 63"/>
          <p:cNvSpPr txBox="1">
            <a:spLocks noChangeArrowheads="1"/>
          </p:cNvSpPr>
          <p:nvPr/>
        </p:nvSpPr>
        <p:spPr bwMode="auto">
          <a:xfrm>
            <a:off x="4410076" y="4092658"/>
            <a:ext cx="2879725" cy="523220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lg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法向</a:t>
            </a:r>
            <a:r>
              <a:rPr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加速度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zh-CN" altLang="en-US" sz="2800" b="1" dirty="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7" name="Object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3911086"/>
              </p:ext>
            </p:extLst>
          </p:nvPr>
        </p:nvGraphicFramePr>
        <p:xfrm>
          <a:off x="3744913" y="4819732"/>
          <a:ext cx="5040164" cy="13871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32" name="Equation" r:id="rId7" imgW="2209680" imgH="634680" progId="Equation.DSMT4">
                  <p:embed/>
                </p:oleObj>
              </mc:Choice>
              <mc:Fallback>
                <p:oleObj name="Equation" r:id="rId7" imgW="2209680" imgH="634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4913" y="4819732"/>
                        <a:ext cx="5040164" cy="13871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8" name="Group 65"/>
          <p:cNvGrpSpPr>
            <a:grpSpLocks/>
          </p:cNvGrpSpPr>
          <p:nvPr/>
        </p:nvGrpSpPr>
        <p:grpSpPr bwMode="auto">
          <a:xfrm rot="841931">
            <a:off x="2649706" y="2092629"/>
            <a:ext cx="463549" cy="660401"/>
            <a:chOff x="1681" y="1089"/>
            <a:chExt cx="292" cy="416"/>
          </a:xfrm>
        </p:grpSpPr>
        <p:sp>
          <p:nvSpPr>
            <p:cNvPr id="129" name="Line 66"/>
            <p:cNvSpPr>
              <a:spLocks noChangeShapeType="1"/>
            </p:cNvSpPr>
            <p:nvPr/>
          </p:nvSpPr>
          <p:spPr bwMode="auto">
            <a:xfrm flipH="1" flipV="1">
              <a:off x="1681" y="1388"/>
              <a:ext cx="233" cy="117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0" name="Text Box 67"/>
            <p:cNvSpPr txBox="1">
              <a:spLocks noChangeArrowheads="1"/>
            </p:cNvSpPr>
            <p:nvPr/>
          </p:nvSpPr>
          <p:spPr bwMode="auto">
            <a:xfrm>
              <a:off x="1716" y="1089"/>
              <a:ext cx="25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i="1" dirty="0">
                  <a:solidFill>
                    <a:srgbClr val="FF3300"/>
                  </a:solidFill>
                  <a:cs typeface="Times New Roman" panose="02020603050405020304" pitchFamily="18" charset="0"/>
                </a:rPr>
                <a:t>a</a:t>
              </a:r>
              <a:r>
                <a:rPr lang="en-US" altLang="zh-CN" b="1" baseline="-25000" dirty="0">
                  <a:solidFill>
                    <a:srgbClr val="FF3300"/>
                  </a:solidFill>
                  <a:cs typeface="Times New Roman" panose="02020603050405020304" pitchFamily="18" charset="0"/>
                </a:rPr>
                <a:t>t</a:t>
              </a:r>
              <a:endParaRPr lang="en-US" altLang="zh-CN" b="1" dirty="0">
                <a:solidFill>
                  <a:srgbClr val="FF3300"/>
                </a:solidFill>
                <a:cs typeface="Times New Roman" panose="02020603050405020304" pitchFamily="18" charset="0"/>
              </a:endParaRPr>
            </a:p>
          </p:txBody>
        </p:sp>
      </p:grpSp>
      <p:grpSp>
        <p:nvGrpSpPr>
          <p:cNvPr id="131" name="Group 68"/>
          <p:cNvGrpSpPr>
            <a:grpSpLocks/>
          </p:cNvGrpSpPr>
          <p:nvPr/>
        </p:nvGrpSpPr>
        <p:grpSpPr bwMode="auto">
          <a:xfrm rot="1027317">
            <a:off x="2563019" y="2777111"/>
            <a:ext cx="576263" cy="673100"/>
            <a:chOff x="1647" y="1552"/>
            <a:chExt cx="363" cy="424"/>
          </a:xfrm>
        </p:grpSpPr>
        <p:sp>
          <p:nvSpPr>
            <p:cNvPr id="132" name="Line 69"/>
            <p:cNvSpPr>
              <a:spLocks noChangeShapeType="1"/>
            </p:cNvSpPr>
            <p:nvPr/>
          </p:nvSpPr>
          <p:spPr bwMode="auto">
            <a:xfrm flipH="1">
              <a:off x="1647" y="1552"/>
              <a:ext cx="190" cy="372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3" name="Text Box 70"/>
            <p:cNvSpPr txBox="1">
              <a:spLocks noChangeArrowheads="1"/>
            </p:cNvSpPr>
            <p:nvPr/>
          </p:nvSpPr>
          <p:spPr bwMode="auto">
            <a:xfrm>
              <a:off x="1725" y="1685"/>
              <a:ext cx="28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i="1" dirty="0">
                  <a:solidFill>
                    <a:srgbClr val="FF3300"/>
                  </a:solidFill>
                  <a:cs typeface="Times New Roman" panose="02020603050405020304" pitchFamily="18" charset="0"/>
                </a:rPr>
                <a:t>a</a:t>
              </a:r>
              <a:r>
                <a:rPr lang="en-US" altLang="zh-CN" b="1" baseline="-25000" dirty="0">
                  <a:solidFill>
                    <a:srgbClr val="FF3300"/>
                  </a:solidFill>
                  <a:cs typeface="Times New Roman" panose="02020603050405020304" pitchFamily="18" charset="0"/>
                </a:rPr>
                <a:t>n</a:t>
              </a:r>
            </a:p>
          </p:txBody>
        </p:sp>
      </p:grpSp>
      <p:graphicFrame>
        <p:nvGraphicFramePr>
          <p:cNvPr id="134" name="Object 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3593789"/>
              </p:ext>
            </p:extLst>
          </p:nvPr>
        </p:nvGraphicFramePr>
        <p:xfrm>
          <a:off x="1186657" y="291308"/>
          <a:ext cx="2468562" cy="1033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33" name="Equation" r:id="rId9" imgW="939600" imgH="393480" progId="Equation.DSMT4">
                  <p:embed/>
                </p:oleObj>
              </mc:Choice>
              <mc:Fallback>
                <p:oleObj name="Equation" r:id="rId9" imgW="9396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6657" y="291308"/>
                        <a:ext cx="2468562" cy="1033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11483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 autoUpdateAnimBg="0"/>
      <p:bldP spid="124" grpId="0" autoUpdateAnimBg="0"/>
      <p:bldP spid="126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684213" y="549274"/>
            <a:ext cx="8084245" cy="1734064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lg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100000"/>
              </a:spcBef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当</a:t>
            </a:r>
            <a:r>
              <a:rPr lang="zh-CN" altLang="en-US" sz="2800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时</a:t>
            </a:r>
            <a:r>
              <a:rPr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endParaRPr lang="zh-CN" altLang="en-US" sz="2800" b="1" dirty="0" smtClean="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100000"/>
              </a:spcBef>
              <a:defRPr/>
            </a:pPr>
            <a:r>
              <a:rPr lang="en-US" altLang="zh-CN" sz="2800" i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点的加速度大小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zh-CN" sz="2800" b="1" dirty="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9672901"/>
              </p:ext>
            </p:extLst>
          </p:nvPr>
        </p:nvGraphicFramePr>
        <p:xfrm>
          <a:off x="3790949" y="1494827"/>
          <a:ext cx="2498755" cy="92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09" name="Equation" r:id="rId3" imgW="1130040" imgH="419040" progId="Equation.DSMT4">
                  <p:embed/>
                </p:oleObj>
              </mc:Choice>
              <mc:Fallback>
                <p:oleObj name="Equation" r:id="rId3" imgW="113004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0949" y="1494827"/>
                        <a:ext cx="2498755" cy="926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2700000" algn="ctr" rotWithShape="0">
                          <a:schemeClr val="bg2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485631" y="1669167"/>
            <a:ext cx="2806325" cy="523220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lg"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b="1" i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aseline="-250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沿切线的负向。</a:t>
            </a:r>
          </a:p>
        </p:txBody>
      </p:sp>
      <p:graphicFrame>
        <p:nvGraphicFramePr>
          <p:cNvPr id="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4402206"/>
              </p:ext>
            </p:extLst>
          </p:nvPr>
        </p:nvGraphicFramePr>
        <p:xfrm>
          <a:off x="1350575" y="559928"/>
          <a:ext cx="922606" cy="7701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10" name="公式" r:id="rId5" imgW="431640" imgH="393480" progId="Equation.3">
                  <p:embed/>
                </p:oleObj>
              </mc:Choice>
              <mc:Fallback>
                <p:oleObj name="公式" r:id="rId5" imgW="4316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0575" y="559928"/>
                        <a:ext cx="922606" cy="7701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2700000" algn="ctr" rotWithShape="0">
                          <a:schemeClr val="bg2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9138362"/>
              </p:ext>
            </p:extLst>
          </p:nvPr>
        </p:nvGraphicFramePr>
        <p:xfrm>
          <a:off x="6613578" y="424732"/>
          <a:ext cx="1817844" cy="782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11" name="Equation" r:id="rId7" imgW="914400" imgH="368280" progId="Equation.3">
                  <p:embed/>
                </p:oleObj>
              </mc:Choice>
              <mc:Fallback>
                <p:oleObj name="Equation" r:id="rId7" imgW="9144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3578" y="424732"/>
                        <a:ext cx="1817844" cy="782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2700000" algn="ctr" rotWithShape="0">
                          <a:schemeClr val="bg2"/>
                        </a:outerShdw>
                      </a:effectLst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322220"/>
              </p:ext>
            </p:extLst>
          </p:nvPr>
        </p:nvGraphicFramePr>
        <p:xfrm>
          <a:off x="3033713" y="542925"/>
          <a:ext cx="942975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12" name="Equation" r:id="rId9" imgW="431640" imgH="393480" progId="Equation.DSMT4">
                  <p:embed/>
                </p:oleObj>
              </mc:Choice>
              <mc:Fallback>
                <p:oleObj name="Equation" r:id="rId9" imgW="43164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3713" y="542925"/>
                        <a:ext cx="942975" cy="725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2700000" algn="ctr" rotWithShape="0">
                          <a:schemeClr val="bg2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2703832"/>
              </p:ext>
            </p:extLst>
          </p:nvPr>
        </p:nvGraphicFramePr>
        <p:xfrm>
          <a:off x="4286719" y="719566"/>
          <a:ext cx="75247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13" name="Equation" r:id="rId11" imgW="380880" imgH="228600" progId="Equation.DSMT4">
                  <p:embed/>
                </p:oleObj>
              </mc:Choice>
              <mc:Fallback>
                <p:oleObj name="Equation" r:id="rId11" imgW="3808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719" y="719566"/>
                        <a:ext cx="752475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2700000" algn="ctr" rotWithShape="0">
                          <a:schemeClr val="bg2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7457934"/>
              </p:ext>
            </p:extLst>
          </p:nvPr>
        </p:nvGraphicFramePr>
        <p:xfrm>
          <a:off x="5405158" y="692095"/>
          <a:ext cx="842456" cy="3971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14" name="Equation" r:id="rId13" imgW="457200" imgH="215640" progId="Equation.3">
                  <p:embed/>
                </p:oleObj>
              </mc:Choice>
              <mc:Fallback>
                <p:oleObj name="Equation" r:id="rId13" imgW="4572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5158" y="692095"/>
                        <a:ext cx="842456" cy="3971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2700000" algn="ctr" rotWithShape="0">
                          <a:schemeClr val="bg2"/>
                        </a:outerShdw>
                      </a:effectLst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Group 11"/>
          <p:cNvGrpSpPr>
            <a:grpSpLocks/>
          </p:cNvGrpSpPr>
          <p:nvPr/>
        </p:nvGrpSpPr>
        <p:grpSpPr bwMode="auto">
          <a:xfrm>
            <a:off x="3593466" y="2780611"/>
            <a:ext cx="5284267" cy="2735077"/>
            <a:chOff x="2370" y="2344"/>
            <a:chExt cx="3331" cy="1646"/>
          </a:xfrm>
        </p:grpSpPr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2370" y="2430"/>
              <a:ext cx="3171" cy="15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sm" len="lg"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40000"/>
                </a:lnSpc>
                <a:spcBef>
                  <a:spcPct val="65000"/>
                </a:spcBef>
                <a:defRPr/>
              </a:pPr>
              <a:r>
                <a:rPr lang="zh-CN" altLang="en-US" sz="2800" b="1" dirty="0" smtClean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当 </a:t>
              </a:r>
              <a:r>
                <a:rPr lang="en-US" altLang="zh-CN" sz="2800" i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2800" baseline="-250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2800" i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= </a:t>
              </a:r>
              <a:r>
                <a:rPr lang="en-US" altLang="zh-CN" sz="28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1 s</a:t>
              </a:r>
              <a:r>
                <a:rPr lang="en-US" altLang="zh-CN" sz="2800" i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时</a:t>
              </a:r>
              <a:r>
                <a:rPr lang="en-US" altLang="zh-CN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,                           </a:t>
              </a:r>
            </a:p>
            <a:p>
              <a:pPr>
                <a:lnSpc>
                  <a:spcPct val="155000"/>
                </a:lnSpc>
                <a:spcBef>
                  <a:spcPct val="65000"/>
                </a:spcBef>
                <a:defRPr/>
              </a:pPr>
              <a:endParaRPr lang="en-US" altLang="zh-CN" sz="2800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55000"/>
                </a:lnSpc>
                <a:spcBef>
                  <a:spcPct val="65000"/>
                </a:spcBef>
                <a:defRPr/>
              </a:pPr>
              <a:r>
                <a:rPr lang="en-US" altLang="zh-CN" sz="2800" i="1" dirty="0" smtClean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的加速度大小</a:t>
              </a:r>
            </a:p>
          </p:txBody>
        </p:sp>
        <p:graphicFrame>
          <p:nvGraphicFramePr>
            <p:cNvPr id="15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61733057"/>
                </p:ext>
              </p:extLst>
            </p:nvPr>
          </p:nvGraphicFramePr>
          <p:xfrm>
            <a:off x="4371" y="2344"/>
            <a:ext cx="1330" cy="5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815" name="Equation" r:id="rId15" imgW="977760" imgH="419040" progId="Equation.DSMT4">
                    <p:embed/>
                  </p:oleObj>
                </mc:Choice>
                <mc:Fallback>
                  <p:oleObj name="Equation" r:id="rId15" imgW="977760" imgH="419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71" y="2344"/>
                          <a:ext cx="1330" cy="5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17961" dir="2700000" algn="ctr" rotWithShape="0">
                            <a:schemeClr val="bg2"/>
                          </a:outerShdw>
                        </a:effectLst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62997824"/>
                </p:ext>
              </p:extLst>
            </p:nvPr>
          </p:nvGraphicFramePr>
          <p:xfrm>
            <a:off x="3625" y="2512"/>
            <a:ext cx="889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816" name="Equation" r:id="rId17" imgW="520560" imgH="190440" progId="Equation.3">
                    <p:embed/>
                  </p:oleObj>
                </mc:Choice>
                <mc:Fallback>
                  <p:oleObj name="Equation" r:id="rId17" imgW="520560" imgH="1904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25" y="2512"/>
                          <a:ext cx="889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17961" dir="2700000" algn="ctr" rotWithShape="0">
                            <a:schemeClr val="bg2"/>
                          </a:outerShdw>
                        </a:effectLst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94796863"/>
                </p:ext>
              </p:extLst>
            </p:nvPr>
          </p:nvGraphicFramePr>
          <p:xfrm>
            <a:off x="2776" y="3041"/>
            <a:ext cx="828" cy="3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817" name="公式" r:id="rId19" imgW="444240" imgH="228600" progId="Equation.3">
                    <p:embed/>
                  </p:oleObj>
                </mc:Choice>
                <mc:Fallback>
                  <p:oleObj name="公式" r:id="rId19" imgW="44424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76" y="3041"/>
                          <a:ext cx="828" cy="3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17961" dir="2700000" algn="ctr" rotWithShape="0">
                            <a:schemeClr val="bg2"/>
                          </a:outerShdw>
                        </a:effectLst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36225418"/>
                </p:ext>
              </p:extLst>
            </p:nvPr>
          </p:nvGraphicFramePr>
          <p:xfrm>
            <a:off x="3799" y="2869"/>
            <a:ext cx="1476" cy="6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818" name="公式" r:id="rId21" imgW="952200" imgH="419040" progId="Equation.3">
                    <p:embed/>
                  </p:oleObj>
                </mc:Choice>
                <mc:Fallback>
                  <p:oleObj name="公式" r:id="rId21" imgW="952200" imgH="419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9" y="2869"/>
                          <a:ext cx="1476" cy="6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17961" dir="2700000" algn="ctr" rotWithShape="0">
                            <a:schemeClr val="bg2"/>
                          </a:outerShdw>
                        </a:effectLst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9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2689515"/>
              </p:ext>
            </p:extLst>
          </p:nvPr>
        </p:nvGraphicFramePr>
        <p:xfrm>
          <a:off x="5173754" y="5245505"/>
          <a:ext cx="3373245" cy="10178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19" name="Equation" r:id="rId23" imgW="1384200" imgH="419040" progId="Equation.DSMT4">
                  <p:embed/>
                </p:oleObj>
              </mc:Choice>
              <mc:Fallback>
                <p:oleObj name="Equation" r:id="rId23" imgW="138420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3754" y="5245505"/>
                        <a:ext cx="3373245" cy="10178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2700000" algn="ctr" rotWithShape="0">
                          <a:schemeClr val="bg2"/>
                        </a:outerShdw>
                      </a:effectLst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3526508" y="6219308"/>
            <a:ext cx="3082343" cy="523220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lg"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且 </a:t>
            </a:r>
            <a:r>
              <a:rPr lang="en-US" altLang="zh-CN" sz="2800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沿半径 </a:t>
            </a:r>
            <a:r>
              <a:rPr lang="en-US" altLang="zh-CN" sz="2800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  <p:grpSp>
        <p:nvGrpSpPr>
          <p:cNvPr id="21" name="Group 19"/>
          <p:cNvGrpSpPr>
            <a:grpSpLocks/>
          </p:cNvGrpSpPr>
          <p:nvPr/>
        </p:nvGrpSpPr>
        <p:grpSpPr bwMode="auto">
          <a:xfrm>
            <a:off x="1674019" y="4154955"/>
            <a:ext cx="1105715" cy="523418"/>
            <a:chOff x="1135" y="2661"/>
            <a:chExt cx="697" cy="315"/>
          </a:xfrm>
        </p:grpSpPr>
        <p:sp>
          <p:nvSpPr>
            <p:cNvPr id="22" name="Text Box 20"/>
            <p:cNvSpPr txBox="1">
              <a:spLocks noChangeArrowheads="1"/>
            </p:cNvSpPr>
            <p:nvPr/>
          </p:nvSpPr>
          <p:spPr bwMode="auto">
            <a:xfrm>
              <a:off x="1135" y="2661"/>
              <a:ext cx="697" cy="3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sm" len="lg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b="1" i="1">
                  <a:solidFill>
                    <a:srgbClr val="FF00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800" baseline="-25000">
                  <a:solidFill>
                    <a:srgbClr val="FF00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2800">
                  <a:solidFill>
                    <a:srgbClr val="FF00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r>
                <a:rPr lang="en-US" altLang="zh-CN" sz="2800" b="1" i="1">
                  <a:solidFill>
                    <a:srgbClr val="FF00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800" baseline="-25000">
                  <a:solidFill>
                    <a:srgbClr val="FF00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1n</a:t>
              </a:r>
              <a:endParaRPr lang="en-US" altLang="zh-CN" sz="280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 flipH="1">
              <a:off x="1262" y="2661"/>
              <a:ext cx="371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" name="Group 22"/>
          <p:cNvGrpSpPr>
            <a:grpSpLocks/>
          </p:cNvGrpSpPr>
          <p:nvPr/>
        </p:nvGrpSpPr>
        <p:grpSpPr bwMode="auto">
          <a:xfrm>
            <a:off x="694530" y="2675411"/>
            <a:ext cx="2285988" cy="3079035"/>
            <a:chOff x="518" y="1729"/>
            <a:chExt cx="1441" cy="1853"/>
          </a:xfrm>
        </p:grpSpPr>
        <p:sp>
          <p:nvSpPr>
            <p:cNvPr id="25" name="Arc 23"/>
            <p:cNvSpPr>
              <a:spLocks/>
            </p:cNvSpPr>
            <p:nvPr/>
          </p:nvSpPr>
          <p:spPr bwMode="auto">
            <a:xfrm>
              <a:off x="693" y="1943"/>
              <a:ext cx="948" cy="1353"/>
            </a:xfrm>
            <a:custGeom>
              <a:avLst/>
              <a:gdLst>
                <a:gd name="T0" fmla="*/ 20 w 21600"/>
                <a:gd name="T1" fmla="*/ 0 h 37266"/>
                <a:gd name="T2" fmla="*/ 22 w 21600"/>
                <a:gd name="T3" fmla="*/ 49 h 37266"/>
                <a:gd name="T4" fmla="*/ 0 w 21600"/>
                <a:gd name="T5" fmla="*/ 25 h 37266"/>
                <a:gd name="T6" fmla="*/ 0 60000 65536"/>
                <a:gd name="T7" fmla="*/ 0 60000 65536"/>
                <a:gd name="T8" fmla="*/ 0 60000 65536"/>
                <a:gd name="T9" fmla="*/ 0 w 21600"/>
                <a:gd name="T10" fmla="*/ 0 h 37266"/>
                <a:gd name="T11" fmla="*/ 21600 w 21600"/>
                <a:gd name="T12" fmla="*/ 37266 h 372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7266" fill="none" extrusionOk="0">
                  <a:moveTo>
                    <a:pt x="10602" y="-1"/>
                  </a:moveTo>
                  <a:cubicBezTo>
                    <a:pt x="17396" y="3827"/>
                    <a:pt x="21600" y="11020"/>
                    <a:pt x="21600" y="18819"/>
                  </a:cubicBezTo>
                  <a:cubicBezTo>
                    <a:pt x="21600" y="26354"/>
                    <a:pt x="17672" y="33345"/>
                    <a:pt x="11237" y="37265"/>
                  </a:cubicBezTo>
                </a:path>
                <a:path w="21600" h="37266" stroke="0" extrusionOk="0">
                  <a:moveTo>
                    <a:pt x="10602" y="-1"/>
                  </a:moveTo>
                  <a:cubicBezTo>
                    <a:pt x="17396" y="3827"/>
                    <a:pt x="21600" y="11020"/>
                    <a:pt x="21600" y="18819"/>
                  </a:cubicBezTo>
                  <a:cubicBezTo>
                    <a:pt x="21600" y="26354"/>
                    <a:pt x="17672" y="33345"/>
                    <a:pt x="11237" y="37265"/>
                  </a:cubicBezTo>
                  <a:lnTo>
                    <a:pt x="0" y="18819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auto">
            <a:xfrm>
              <a:off x="692" y="2661"/>
              <a:ext cx="3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Line 25"/>
            <p:cNvSpPr>
              <a:spLocks noChangeShapeType="1"/>
            </p:cNvSpPr>
            <p:nvPr/>
          </p:nvSpPr>
          <p:spPr bwMode="auto">
            <a:xfrm flipV="1">
              <a:off x="692" y="1960"/>
              <a:ext cx="525" cy="7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Line 26"/>
            <p:cNvSpPr>
              <a:spLocks noChangeShapeType="1"/>
            </p:cNvSpPr>
            <p:nvPr/>
          </p:nvSpPr>
          <p:spPr bwMode="auto">
            <a:xfrm flipV="1">
              <a:off x="699" y="2077"/>
              <a:ext cx="679" cy="5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Text Box 27"/>
            <p:cNvSpPr txBox="1">
              <a:spLocks noChangeArrowheads="1"/>
            </p:cNvSpPr>
            <p:nvPr/>
          </p:nvSpPr>
          <p:spPr bwMode="auto">
            <a:xfrm>
              <a:off x="518" y="2537"/>
              <a:ext cx="255" cy="3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sm" len="lg"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i="1">
                  <a:effectLst>
                    <a:outerShdw blurRad="38100" dist="38100" dir="2700000" algn="tl">
                      <a:srgbClr val="C0C0C0"/>
                    </a:outerShdw>
                  </a:effectLst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30" name="Text Box 28"/>
            <p:cNvSpPr txBox="1">
              <a:spLocks noChangeArrowheads="1"/>
            </p:cNvSpPr>
            <p:nvPr/>
          </p:nvSpPr>
          <p:spPr bwMode="auto">
            <a:xfrm>
              <a:off x="927" y="1729"/>
              <a:ext cx="280" cy="3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sm" len="lg"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i="1">
                  <a:effectLst>
                    <a:outerShdw blurRad="38100" dist="38100" dir="2700000" algn="tl">
                      <a:srgbClr val="C0C0C0"/>
                    </a:outerShdw>
                  </a:effectLst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31" name="Text Box 29"/>
            <p:cNvSpPr txBox="1">
              <a:spLocks noChangeArrowheads="1"/>
            </p:cNvSpPr>
            <p:nvPr/>
          </p:nvSpPr>
          <p:spPr bwMode="auto">
            <a:xfrm>
              <a:off x="1328" y="1861"/>
              <a:ext cx="331" cy="3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sm" len="lg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altLang="zh-CN" sz="2800" baseline="-2500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zh-CN" sz="28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Text Box 30"/>
            <p:cNvSpPr txBox="1">
              <a:spLocks noChangeArrowheads="1"/>
            </p:cNvSpPr>
            <p:nvPr/>
          </p:nvSpPr>
          <p:spPr bwMode="auto">
            <a:xfrm>
              <a:off x="1628" y="2540"/>
              <a:ext cx="331" cy="3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sm" len="lg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altLang="zh-CN" sz="2800" baseline="-2500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altLang="zh-CN" sz="28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Text Box 31"/>
            <p:cNvSpPr txBox="1">
              <a:spLocks noChangeArrowheads="1"/>
            </p:cNvSpPr>
            <p:nvPr/>
          </p:nvSpPr>
          <p:spPr bwMode="auto">
            <a:xfrm>
              <a:off x="681" y="2088"/>
              <a:ext cx="255" cy="3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sm" len="lg"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i="1" dirty="0">
                  <a:effectLst>
                    <a:outerShdw blurRad="38100" dist="38100" dir="2700000" algn="tl">
                      <a:srgbClr val="C0C0C0"/>
                    </a:outerShdw>
                  </a:effectLst>
                  <a:cs typeface="Times New Roman" panose="02020603050405020304" pitchFamily="18" charset="0"/>
                </a:rPr>
                <a:t>R</a:t>
              </a:r>
            </a:p>
          </p:txBody>
        </p:sp>
        <p:sp>
          <p:nvSpPr>
            <p:cNvPr id="34" name="Arc 32"/>
            <p:cNvSpPr>
              <a:spLocks/>
            </p:cNvSpPr>
            <p:nvPr/>
          </p:nvSpPr>
          <p:spPr bwMode="auto">
            <a:xfrm>
              <a:off x="853" y="2531"/>
              <a:ext cx="56" cy="124"/>
            </a:xfrm>
            <a:custGeom>
              <a:avLst/>
              <a:gdLst>
                <a:gd name="T0" fmla="*/ 0 w 21600"/>
                <a:gd name="T1" fmla="*/ 0 h 26326"/>
                <a:gd name="T2" fmla="*/ 0 w 21600"/>
                <a:gd name="T3" fmla="*/ 1 h 26326"/>
                <a:gd name="T4" fmla="*/ 0 w 21600"/>
                <a:gd name="T5" fmla="*/ 0 h 26326"/>
                <a:gd name="T6" fmla="*/ 0 60000 65536"/>
                <a:gd name="T7" fmla="*/ 0 60000 65536"/>
                <a:gd name="T8" fmla="*/ 0 60000 65536"/>
                <a:gd name="T9" fmla="*/ 0 w 21600"/>
                <a:gd name="T10" fmla="*/ 0 h 26326"/>
                <a:gd name="T11" fmla="*/ 21600 w 21600"/>
                <a:gd name="T12" fmla="*/ 26326 h 263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6326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3189"/>
                    <a:pt x="21424" y="24774"/>
                    <a:pt x="21076" y="26325"/>
                  </a:cubicBezTo>
                </a:path>
                <a:path w="21600" h="26326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3189"/>
                    <a:pt x="21424" y="24774"/>
                    <a:pt x="21076" y="26325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Text Box 33"/>
            <p:cNvSpPr txBox="1">
              <a:spLocks noChangeArrowheads="1"/>
            </p:cNvSpPr>
            <p:nvPr/>
          </p:nvSpPr>
          <p:spPr bwMode="auto">
            <a:xfrm>
              <a:off x="867" y="2449"/>
              <a:ext cx="303" cy="3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sm" len="lg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i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θ</a:t>
              </a:r>
              <a:r>
                <a:rPr lang="en-US" altLang="zh-CN" sz="2800" baseline="-250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zh-CN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Text Box 34"/>
            <p:cNvSpPr txBox="1">
              <a:spLocks noChangeArrowheads="1"/>
            </p:cNvSpPr>
            <p:nvPr/>
          </p:nvSpPr>
          <p:spPr bwMode="auto">
            <a:xfrm>
              <a:off x="1094" y="3267"/>
              <a:ext cx="255" cy="3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sm" len="lg"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i="1">
                  <a:effectLst>
                    <a:outerShdw blurRad="38100" dist="38100" dir="2700000" algn="tl">
                      <a:srgbClr val="C0C0C0"/>
                    </a:outerShdw>
                  </a:effectLst>
                  <a:cs typeface="Times New Roman" panose="02020603050405020304" pitchFamily="18" charset="0"/>
                </a:rPr>
                <a:t>E</a:t>
              </a:r>
            </a:p>
          </p:txBody>
        </p:sp>
      </p:grpSp>
      <p:grpSp>
        <p:nvGrpSpPr>
          <p:cNvPr id="37" name="Group 35"/>
          <p:cNvGrpSpPr>
            <a:grpSpLocks/>
          </p:cNvGrpSpPr>
          <p:nvPr/>
        </p:nvGrpSpPr>
        <p:grpSpPr bwMode="auto">
          <a:xfrm>
            <a:off x="2070892" y="3251674"/>
            <a:ext cx="1364295" cy="558314"/>
            <a:chOff x="1385" y="2092"/>
            <a:chExt cx="860" cy="336"/>
          </a:xfrm>
        </p:grpSpPr>
        <p:sp>
          <p:nvSpPr>
            <p:cNvPr id="38" name="Text Box 36"/>
            <p:cNvSpPr txBox="1">
              <a:spLocks noChangeArrowheads="1"/>
            </p:cNvSpPr>
            <p:nvPr/>
          </p:nvSpPr>
          <p:spPr bwMode="auto">
            <a:xfrm>
              <a:off x="1582" y="2113"/>
              <a:ext cx="663" cy="3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sm" len="lg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b="1" i="1">
                  <a:solidFill>
                    <a:srgbClr val="FF00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800" baseline="-25000">
                  <a:solidFill>
                    <a:srgbClr val="FF00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2800">
                  <a:solidFill>
                    <a:srgbClr val="FF00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r>
                <a:rPr lang="en-US" altLang="zh-CN" sz="2800" b="1" i="1">
                  <a:solidFill>
                    <a:srgbClr val="FF00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800" baseline="-25000">
                  <a:solidFill>
                    <a:srgbClr val="FF00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1t</a:t>
              </a:r>
              <a:endParaRPr lang="en-US" altLang="zh-CN" sz="280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Line 37"/>
            <p:cNvSpPr>
              <a:spLocks noChangeShapeType="1"/>
            </p:cNvSpPr>
            <p:nvPr/>
          </p:nvSpPr>
          <p:spPr bwMode="auto">
            <a:xfrm>
              <a:off x="1385" y="2092"/>
              <a:ext cx="227" cy="211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2522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20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7086596" y="3765550"/>
            <a:ext cx="1000125" cy="419100"/>
            <a:chOff x="4464" y="2372"/>
            <a:chExt cx="630" cy="264"/>
          </a:xfrm>
        </p:grpSpPr>
        <p:sp>
          <p:nvSpPr>
            <p:cNvPr id="20528" name="Line 3"/>
            <p:cNvSpPr>
              <a:spLocks noChangeShapeType="1"/>
            </p:cNvSpPr>
            <p:nvPr/>
          </p:nvSpPr>
          <p:spPr bwMode="auto">
            <a:xfrm>
              <a:off x="4464" y="2372"/>
              <a:ext cx="432" cy="0"/>
            </a:xfrm>
            <a:prstGeom prst="line">
              <a:avLst/>
            </a:prstGeom>
            <a:noFill/>
            <a:ln w="28575" cap="sq">
              <a:solidFill>
                <a:schemeClr val="tx2"/>
              </a:solidFill>
              <a:round/>
              <a:headEnd type="none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800"/>
            </a:p>
          </p:txBody>
        </p:sp>
        <p:graphicFrame>
          <p:nvGraphicFramePr>
            <p:cNvPr id="20497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68058759"/>
                </p:ext>
              </p:extLst>
            </p:nvPr>
          </p:nvGraphicFramePr>
          <p:xfrm>
            <a:off x="4903" y="2372"/>
            <a:ext cx="191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814" name="Equation" r:id="rId3" imgW="164880" imgH="228600" progId="Equation.DSMT4">
                    <p:embed/>
                  </p:oleObj>
                </mc:Choice>
                <mc:Fallback>
                  <p:oleObj name="Equation" r:id="rId3" imgW="1648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03" y="2372"/>
                          <a:ext cx="191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6781800" y="3765550"/>
            <a:ext cx="609600" cy="1339850"/>
            <a:chOff x="4272" y="2372"/>
            <a:chExt cx="384" cy="844"/>
          </a:xfrm>
        </p:grpSpPr>
        <p:graphicFrame>
          <p:nvGraphicFramePr>
            <p:cNvPr id="20495" name="Object 6"/>
            <p:cNvGraphicFramePr>
              <a:graphicFrameLocks noChangeAspect="1"/>
            </p:cNvGraphicFramePr>
            <p:nvPr/>
          </p:nvGraphicFramePr>
          <p:xfrm>
            <a:off x="4464" y="2612"/>
            <a:ext cx="192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815" name="Equation" r:id="rId5" imgW="152280" imgH="139680" progId="Equation.3">
                    <p:embed/>
                  </p:oleObj>
                </mc:Choice>
                <mc:Fallback>
                  <p:oleObj name="Equation" r:id="rId5" imgW="15228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2612"/>
                          <a:ext cx="192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0526" name="Group 7"/>
            <p:cNvGrpSpPr>
              <a:grpSpLocks/>
            </p:cNvGrpSpPr>
            <p:nvPr/>
          </p:nvGrpSpPr>
          <p:grpSpPr bwMode="auto">
            <a:xfrm>
              <a:off x="4272" y="2372"/>
              <a:ext cx="269" cy="844"/>
              <a:chOff x="4272" y="2372"/>
              <a:chExt cx="269" cy="844"/>
            </a:xfrm>
          </p:grpSpPr>
          <p:sp>
            <p:nvSpPr>
              <p:cNvPr id="20527" name="Line 8"/>
              <p:cNvSpPr>
                <a:spLocks noChangeShapeType="1"/>
              </p:cNvSpPr>
              <p:nvPr/>
            </p:nvSpPr>
            <p:spPr bwMode="auto">
              <a:xfrm>
                <a:off x="4464" y="2372"/>
                <a:ext cx="0" cy="576"/>
              </a:xfrm>
              <a:prstGeom prst="line">
                <a:avLst/>
              </a:prstGeom>
              <a:noFill/>
              <a:ln w="28575" cap="sq">
                <a:solidFill>
                  <a:schemeClr val="tx2"/>
                </a:solidFill>
                <a:round/>
                <a:headEnd type="none" w="sm" len="sm"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2800"/>
              </a:p>
            </p:txBody>
          </p:sp>
          <p:graphicFrame>
            <p:nvGraphicFramePr>
              <p:cNvPr id="20496" name="Object 9"/>
              <p:cNvGraphicFramePr>
                <a:graphicFrameLocks noChangeAspect="1"/>
              </p:cNvGraphicFramePr>
              <p:nvPr/>
            </p:nvGraphicFramePr>
            <p:xfrm>
              <a:off x="4272" y="2852"/>
              <a:ext cx="269" cy="3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3816" name="Equation" r:id="rId7" imgW="177480" imgH="241200" progId="Equation.3">
                      <p:embed/>
                    </p:oleObj>
                  </mc:Choice>
                  <mc:Fallback>
                    <p:oleObj name="Equation" r:id="rId7" imgW="177480" imgH="2412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72" y="2852"/>
                            <a:ext cx="269" cy="36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5" name="Group 10"/>
          <p:cNvGrpSpPr>
            <a:grpSpLocks/>
          </p:cNvGrpSpPr>
          <p:nvPr/>
        </p:nvGrpSpPr>
        <p:grpSpPr bwMode="auto">
          <a:xfrm>
            <a:off x="7086600" y="3765550"/>
            <a:ext cx="903288" cy="1104900"/>
            <a:chOff x="4464" y="2372"/>
            <a:chExt cx="569" cy="696"/>
          </a:xfrm>
        </p:grpSpPr>
        <p:sp>
          <p:nvSpPr>
            <p:cNvPr id="20525" name="Line 11"/>
            <p:cNvSpPr>
              <a:spLocks noChangeShapeType="1"/>
            </p:cNvSpPr>
            <p:nvPr/>
          </p:nvSpPr>
          <p:spPr bwMode="auto">
            <a:xfrm>
              <a:off x="4464" y="2372"/>
              <a:ext cx="288" cy="528"/>
            </a:xfrm>
            <a:prstGeom prst="line">
              <a:avLst/>
            </a:prstGeom>
            <a:noFill/>
            <a:ln w="28575" cap="sq">
              <a:solidFill>
                <a:srgbClr val="FF3300"/>
              </a:solidFill>
              <a:round/>
              <a:headEnd type="none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800"/>
            </a:p>
          </p:txBody>
        </p:sp>
        <p:graphicFrame>
          <p:nvGraphicFramePr>
            <p:cNvPr id="20494" name="Object 12"/>
            <p:cNvGraphicFramePr>
              <a:graphicFrameLocks noChangeAspect="1"/>
            </p:cNvGraphicFramePr>
            <p:nvPr/>
          </p:nvGraphicFramePr>
          <p:xfrm>
            <a:off x="4752" y="2708"/>
            <a:ext cx="281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817" name="Equation" r:id="rId9" imgW="177480" imgH="228600" progId="Equation.3">
                    <p:embed/>
                  </p:oleObj>
                </mc:Choice>
                <mc:Fallback>
                  <p:oleObj name="Equation" r:id="rId9" imgW="1774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2" y="2708"/>
                          <a:ext cx="281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501" name="Group 50"/>
          <p:cNvGrpSpPr>
            <a:grpSpLocks/>
          </p:cNvGrpSpPr>
          <p:nvPr/>
        </p:nvGrpSpPr>
        <p:grpSpPr bwMode="auto">
          <a:xfrm>
            <a:off x="395288" y="258763"/>
            <a:ext cx="8468883" cy="1816100"/>
            <a:chOff x="996" y="402"/>
            <a:chExt cx="3552" cy="1144"/>
          </a:xfrm>
        </p:grpSpPr>
        <p:sp>
          <p:nvSpPr>
            <p:cNvPr id="81934" name="Text Box 14"/>
            <p:cNvSpPr txBox="1">
              <a:spLocks noChangeArrowheads="1"/>
            </p:cNvSpPr>
            <p:nvPr/>
          </p:nvSpPr>
          <p:spPr bwMode="auto">
            <a:xfrm>
              <a:off x="996" y="402"/>
              <a:ext cx="3552" cy="1144"/>
            </a:xfrm>
            <a:prstGeom prst="rect">
              <a:avLst/>
            </a:prstGeom>
            <a:noFill/>
            <a:ln w="57150" cap="sq" cmpd="thinThick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例</a:t>
              </a:r>
              <a:r>
                <a:rPr lang="en-US" altLang="zh-CN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r>
                <a:rPr lang="zh-CN" altLang="en-US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：</a:t>
              </a:r>
              <a:r>
                <a:rPr lang="zh-CN" altLang="en-US" sz="28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动点</a:t>
              </a:r>
              <a:r>
                <a:rPr lang="en-US" altLang="zh-CN" sz="2800" i="1" dirty="0" smtClean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M </a:t>
              </a:r>
              <a:r>
                <a:rPr lang="zh-CN" altLang="en-US" sz="2800" dirty="0" smtClean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作</a:t>
              </a:r>
              <a:r>
                <a:rPr lang="zh-CN" altLang="en-US" sz="28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平面曲线运动，其速度在</a:t>
              </a:r>
              <a:r>
                <a:rPr lang="en-US" altLang="zh-CN" sz="2800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x</a:t>
              </a:r>
              <a:r>
                <a:rPr lang="zh-CN" altLang="en-US" sz="28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轴上的投影始终为一</a:t>
              </a:r>
              <a:r>
                <a:rPr lang="zh-CN" altLang="en-US" sz="2800" dirty="0" smtClean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常数 </a:t>
              </a:r>
              <a:r>
                <a:rPr lang="en-US" altLang="zh-CN" sz="2800" i="1" dirty="0" smtClean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c</a:t>
              </a:r>
              <a:r>
                <a:rPr lang="zh-CN" altLang="en-US" sz="28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，证明在此情况下，其</a:t>
              </a:r>
              <a:r>
                <a:rPr lang="zh-CN" altLang="en-US" sz="2800" dirty="0" smtClean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加速度                ，其中 </a:t>
              </a:r>
              <a:r>
                <a:rPr lang="en-US" altLang="zh-CN" sz="2800" i="1" dirty="0" smtClean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v </a:t>
              </a:r>
              <a:r>
                <a:rPr lang="zh-CN" altLang="en-US" sz="2800" dirty="0" smtClean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为</a:t>
              </a:r>
              <a:r>
                <a:rPr lang="en-US" altLang="zh-CN" sz="2800" i="1" dirty="0" smtClean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M </a:t>
              </a:r>
              <a:r>
                <a:rPr lang="zh-CN" altLang="en-US" sz="2800" dirty="0" smtClean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点</a:t>
              </a:r>
              <a:r>
                <a:rPr lang="zh-CN" altLang="en-US" sz="28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的速度大小</a:t>
              </a:r>
              <a:r>
                <a:rPr lang="zh-CN" altLang="en-US" sz="2800" dirty="0" smtClean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sz="2800" i="1" dirty="0" smtClean="0">
                  <a:latin typeface="Symbol" panose="05050102010706020507" pitchFamily="18" charset="2"/>
                  <a:ea typeface="楷体_GB2312" pitchFamily="49" charset="-122"/>
                  <a:cs typeface="Times New Roman" panose="02020603050405020304" pitchFamily="18" charset="0"/>
                </a:rPr>
                <a:t>r</a:t>
              </a:r>
              <a:r>
                <a:rPr lang="zh-CN" altLang="en-US" sz="2800" dirty="0" smtClean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为</a:t>
              </a:r>
              <a:r>
                <a:rPr lang="zh-CN" altLang="en-US" sz="28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曲率半径。</a:t>
              </a:r>
            </a:p>
          </p:txBody>
        </p:sp>
        <p:graphicFrame>
          <p:nvGraphicFramePr>
            <p:cNvPr id="20491" name="Object 15"/>
            <p:cNvGraphicFramePr>
              <a:graphicFrameLocks noChangeAspect="1"/>
            </p:cNvGraphicFramePr>
            <p:nvPr>
              <p:extLst/>
            </p:nvPr>
          </p:nvGraphicFramePr>
          <p:xfrm>
            <a:off x="1203" y="933"/>
            <a:ext cx="553" cy="3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818" name="Equation" r:id="rId11" imgW="672840" imgH="228600" progId="Equation.DSMT4">
                    <p:embed/>
                  </p:oleObj>
                </mc:Choice>
                <mc:Fallback>
                  <p:oleObj name="Equation" r:id="rId11" imgW="67284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3" y="933"/>
                          <a:ext cx="553" cy="3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19"/>
          <p:cNvGrpSpPr>
            <a:grpSpLocks/>
          </p:cNvGrpSpPr>
          <p:nvPr/>
        </p:nvGrpSpPr>
        <p:grpSpPr bwMode="auto">
          <a:xfrm>
            <a:off x="395288" y="2420938"/>
            <a:ext cx="4495800" cy="600075"/>
            <a:chOff x="528" y="1632"/>
            <a:chExt cx="2592" cy="378"/>
          </a:xfrm>
        </p:grpSpPr>
        <p:sp>
          <p:nvSpPr>
            <p:cNvPr id="20522" name="Text Box 20"/>
            <p:cNvSpPr txBox="1">
              <a:spLocks noChangeArrowheads="1"/>
            </p:cNvSpPr>
            <p:nvPr/>
          </p:nvSpPr>
          <p:spPr bwMode="auto">
            <a:xfrm>
              <a:off x="528" y="1632"/>
              <a:ext cx="48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FF6600"/>
                  </a:solidFill>
                </a:rPr>
                <a:t>证：</a:t>
              </a:r>
            </a:p>
          </p:txBody>
        </p:sp>
        <p:sp>
          <p:nvSpPr>
            <p:cNvPr id="20523" name="Text Box 21"/>
            <p:cNvSpPr txBox="1">
              <a:spLocks noChangeArrowheads="1"/>
            </p:cNvSpPr>
            <p:nvPr/>
          </p:nvSpPr>
          <p:spPr bwMode="auto">
            <a:xfrm>
              <a:off x="1056" y="1680"/>
              <a:ext cx="206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dirty="0"/>
                <a:t>设    与</a:t>
              </a:r>
              <a:r>
                <a:rPr lang="en-US" altLang="zh-CN" sz="2800" i="1" dirty="0"/>
                <a:t>x </a:t>
              </a:r>
              <a:r>
                <a:rPr lang="zh-CN" altLang="en-US" sz="2800" dirty="0"/>
                <a:t>轴的夹角为</a:t>
              </a:r>
            </a:p>
          </p:txBody>
        </p:sp>
        <p:graphicFrame>
          <p:nvGraphicFramePr>
            <p:cNvPr id="20489" name="Object 22"/>
            <p:cNvGraphicFramePr>
              <a:graphicFrameLocks noChangeAspect="1"/>
            </p:cNvGraphicFramePr>
            <p:nvPr>
              <p:extLst/>
            </p:nvPr>
          </p:nvGraphicFramePr>
          <p:xfrm>
            <a:off x="1335" y="1758"/>
            <a:ext cx="153" cy="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819" name="Equation" r:id="rId13" imgW="114120" imgH="139680" progId="Equation.DSMT4">
                    <p:embed/>
                  </p:oleObj>
                </mc:Choice>
                <mc:Fallback>
                  <p:oleObj name="Equation" r:id="rId13" imgW="11412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5" y="1758"/>
                          <a:ext cx="153" cy="1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90" name="Object 23"/>
            <p:cNvGraphicFramePr>
              <a:graphicFrameLocks noChangeAspect="1"/>
            </p:cNvGraphicFramePr>
            <p:nvPr>
              <p:extLst/>
            </p:nvPr>
          </p:nvGraphicFramePr>
          <p:xfrm>
            <a:off x="2928" y="1781"/>
            <a:ext cx="192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820" name="Equation" r:id="rId15" imgW="152280" imgH="139680" progId="Equation.3">
                    <p:embed/>
                  </p:oleObj>
                </mc:Choice>
                <mc:Fallback>
                  <p:oleObj name="Equation" r:id="rId15" imgW="15228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" y="1781"/>
                          <a:ext cx="192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1944" name="Text Box 24"/>
          <p:cNvSpPr txBox="1">
            <a:spLocks noChangeArrowheads="1"/>
          </p:cNvSpPr>
          <p:nvPr/>
        </p:nvSpPr>
        <p:spPr bwMode="auto">
          <a:xfrm>
            <a:off x="755650" y="3141663"/>
            <a:ext cx="1981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/>
              <a:t>由题意知：</a:t>
            </a:r>
          </a:p>
        </p:txBody>
      </p:sp>
      <p:graphicFrame>
        <p:nvGraphicFramePr>
          <p:cNvPr id="20488" name="Object 26"/>
          <p:cNvGraphicFramePr>
            <a:graphicFrameLocks noChangeAspect="1"/>
          </p:cNvGraphicFramePr>
          <p:nvPr>
            <p:extLst/>
          </p:nvPr>
        </p:nvGraphicFramePr>
        <p:xfrm>
          <a:off x="2507960" y="3151191"/>
          <a:ext cx="2206280" cy="523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21" name="Equation" r:id="rId17" imgW="965160" imgH="228600" progId="Equation.DSMT4">
                  <p:embed/>
                </p:oleObj>
              </mc:Choice>
              <mc:Fallback>
                <p:oleObj name="Equation" r:id="rId17" imgW="9651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7960" y="3151191"/>
                        <a:ext cx="2206280" cy="5232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28"/>
          <p:cNvGrpSpPr>
            <a:grpSpLocks/>
          </p:cNvGrpSpPr>
          <p:nvPr/>
        </p:nvGrpSpPr>
        <p:grpSpPr bwMode="auto">
          <a:xfrm>
            <a:off x="807245" y="3854452"/>
            <a:ext cx="4040187" cy="554038"/>
            <a:chOff x="768" y="2861"/>
            <a:chExt cx="2545" cy="349"/>
          </a:xfrm>
        </p:grpSpPr>
        <p:graphicFrame>
          <p:nvGraphicFramePr>
            <p:cNvPr id="20487" name="Object 29"/>
            <p:cNvGraphicFramePr>
              <a:graphicFrameLocks noChangeAspect="1"/>
            </p:cNvGraphicFramePr>
            <p:nvPr>
              <p:extLst/>
            </p:nvPr>
          </p:nvGraphicFramePr>
          <p:xfrm>
            <a:off x="791" y="2861"/>
            <a:ext cx="2522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822" name="Equation" r:id="rId19" imgW="2057400" imgH="241200" progId="Equation.DSMT4">
                    <p:embed/>
                  </p:oleObj>
                </mc:Choice>
                <mc:Fallback>
                  <p:oleObj name="Equation" r:id="rId19" imgW="205740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1" y="2861"/>
                          <a:ext cx="2522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20" name="Text Box 30"/>
            <p:cNvSpPr txBox="1">
              <a:spLocks noChangeArrowheads="1"/>
            </p:cNvSpPr>
            <p:nvPr/>
          </p:nvSpPr>
          <p:spPr bwMode="auto">
            <a:xfrm>
              <a:off x="768" y="2880"/>
              <a:ext cx="38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 sz="2800"/>
            </a:p>
          </p:txBody>
        </p:sp>
      </p:grpSp>
      <p:grpSp>
        <p:nvGrpSpPr>
          <p:cNvPr id="10" name="Group 31"/>
          <p:cNvGrpSpPr>
            <a:grpSpLocks/>
          </p:cNvGrpSpPr>
          <p:nvPr/>
        </p:nvGrpSpPr>
        <p:grpSpPr bwMode="auto">
          <a:xfrm>
            <a:off x="893763" y="4527550"/>
            <a:ext cx="3641725" cy="871538"/>
            <a:chOff x="764" y="3300"/>
            <a:chExt cx="2294" cy="549"/>
          </a:xfrm>
        </p:grpSpPr>
        <p:graphicFrame>
          <p:nvGraphicFramePr>
            <p:cNvPr id="20486" name="Object 32"/>
            <p:cNvGraphicFramePr>
              <a:graphicFrameLocks noChangeAspect="1"/>
            </p:cNvGraphicFramePr>
            <p:nvPr>
              <p:extLst/>
            </p:nvPr>
          </p:nvGraphicFramePr>
          <p:xfrm>
            <a:off x="1741" y="3300"/>
            <a:ext cx="1317" cy="5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823" name="Equation" r:id="rId21" imgW="1066680" imgH="444240" progId="Equation.DSMT4">
                    <p:embed/>
                  </p:oleObj>
                </mc:Choice>
                <mc:Fallback>
                  <p:oleObj name="Equation" r:id="rId21" imgW="1066680" imgH="4442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1" y="3300"/>
                          <a:ext cx="1317" cy="5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19" name="Text Box 33"/>
            <p:cNvSpPr txBox="1">
              <a:spLocks noChangeArrowheads="1"/>
            </p:cNvSpPr>
            <p:nvPr/>
          </p:nvSpPr>
          <p:spPr bwMode="auto">
            <a:xfrm>
              <a:off x="764" y="3404"/>
              <a:ext cx="81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dirty="0"/>
                <a:t>又由于</a:t>
              </a:r>
            </a:p>
          </p:txBody>
        </p:sp>
      </p:grpSp>
      <p:grpSp>
        <p:nvGrpSpPr>
          <p:cNvPr id="11" name="Group 34"/>
          <p:cNvGrpSpPr>
            <a:grpSpLocks/>
          </p:cNvGrpSpPr>
          <p:nvPr/>
        </p:nvGrpSpPr>
        <p:grpSpPr bwMode="auto">
          <a:xfrm>
            <a:off x="976313" y="5476875"/>
            <a:ext cx="7253288" cy="796925"/>
            <a:chOff x="816" y="3754"/>
            <a:chExt cx="4569" cy="502"/>
          </a:xfrm>
        </p:grpSpPr>
        <p:grpSp>
          <p:nvGrpSpPr>
            <p:cNvPr id="20516" name="Group 35"/>
            <p:cNvGrpSpPr>
              <a:grpSpLocks/>
            </p:cNvGrpSpPr>
            <p:nvPr/>
          </p:nvGrpSpPr>
          <p:grpSpPr bwMode="auto">
            <a:xfrm>
              <a:off x="816" y="3754"/>
              <a:ext cx="2242" cy="502"/>
              <a:chOff x="816" y="3754"/>
              <a:chExt cx="2242" cy="502"/>
            </a:xfrm>
          </p:grpSpPr>
          <p:sp>
            <p:nvSpPr>
              <p:cNvPr id="20518" name="Text Box 36"/>
              <p:cNvSpPr txBox="1">
                <a:spLocks noChangeArrowheads="1"/>
              </p:cNvSpPr>
              <p:nvPr/>
            </p:nvSpPr>
            <p:spPr bwMode="auto">
              <a:xfrm>
                <a:off x="816" y="3840"/>
                <a:ext cx="1392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800" dirty="0" smtClean="0"/>
                  <a:t>由</a:t>
                </a:r>
                <a:r>
                  <a:rPr lang="zh-CN" altLang="en-US" sz="2800" dirty="0"/>
                  <a:t>（</a:t>
                </a:r>
                <a:r>
                  <a:rPr lang="en-US" altLang="zh-CN" sz="2800" dirty="0"/>
                  <a:t>1</a:t>
                </a:r>
                <a:r>
                  <a:rPr lang="zh-CN" altLang="en-US" sz="2800" dirty="0"/>
                  <a:t>）式知</a:t>
                </a:r>
              </a:p>
            </p:txBody>
          </p:sp>
          <p:graphicFrame>
            <p:nvGraphicFramePr>
              <p:cNvPr id="20485" name="Object 37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2263" y="3754"/>
              <a:ext cx="795" cy="50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3824" name="Equation" r:id="rId23" imgW="622080" imgH="393480" progId="Equation.DSMT4">
                      <p:embed/>
                    </p:oleObj>
                  </mc:Choice>
                  <mc:Fallback>
                    <p:oleObj name="Equation" r:id="rId23" imgW="622080" imgH="3934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63" y="3754"/>
                            <a:ext cx="795" cy="50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0517" name="Text Box 38"/>
            <p:cNvSpPr txBox="1">
              <a:spLocks noChangeArrowheads="1"/>
            </p:cNvSpPr>
            <p:nvPr/>
          </p:nvSpPr>
          <p:spPr bwMode="auto">
            <a:xfrm>
              <a:off x="3168" y="3840"/>
              <a:ext cx="105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/>
                <a:t>代入上式</a:t>
              </a:r>
            </a:p>
          </p:txBody>
        </p:sp>
        <p:graphicFrame>
          <p:nvGraphicFramePr>
            <p:cNvPr id="20484" name="Object 39"/>
            <p:cNvGraphicFramePr>
              <a:graphicFrameLocks noChangeAspect="1"/>
            </p:cNvGraphicFramePr>
            <p:nvPr>
              <p:extLst/>
            </p:nvPr>
          </p:nvGraphicFramePr>
          <p:xfrm>
            <a:off x="4219" y="3754"/>
            <a:ext cx="1166" cy="4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825" name="Equation" r:id="rId25" imgW="1054080" imgH="444240" progId="Equation.DSMT4">
                    <p:embed/>
                  </p:oleObj>
                </mc:Choice>
                <mc:Fallback>
                  <p:oleObj name="Equation" r:id="rId25" imgW="1054080" imgH="4442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19" y="3754"/>
                          <a:ext cx="1166" cy="4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folHlink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" name="Group 40"/>
          <p:cNvGrpSpPr>
            <a:grpSpLocks/>
          </p:cNvGrpSpPr>
          <p:nvPr/>
        </p:nvGrpSpPr>
        <p:grpSpPr bwMode="auto">
          <a:xfrm>
            <a:off x="6324600" y="2774950"/>
            <a:ext cx="2286000" cy="2133600"/>
            <a:chOff x="3984" y="1748"/>
            <a:chExt cx="1440" cy="1344"/>
          </a:xfrm>
        </p:grpSpPr>
        <p:graphicFrame>
          <p:nvGraphicFramePr>
            <p:cNvPr id="20482" name="Object 41"/>
            <p:cNvGraphicFramePr>
              <a:graphicFrameLocks noChangeAspect="1"/>
            </p:cNvGraphicFramePr>
            <p:nvPr/>
          </p:nvGraphicFramePr>
          <p:xfrm>
            <a:off x="4656" y="1748"/>
            <a:ext cx="192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826" name="Equation" r:id="rId27" imgW="152280" imgH="139680" progId="Equation.3">
                    <p:embed/>
                  </p:oleObj>
                </mc:Choice>
                <mc:Fallback>
                  <p:oleObj name="Equation" r:id="rId27" imgW="15228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6" y="1748"/>
                          <a:ext cx="192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0509" name="Group 42"/>
            <p:cNvGrpSpPr>
              <a:grpSpLocks/>
            </p:cNvGrpSpPr>
            <p:nvPr/>
          </p:nvGrpSpPr>
          <p:grpSpPr bwMode="auto">
            <a:xfrm>
              <a:off x="3984" y="1892"/>
              <a:ext cx="1440" cy="1200"/>
              <a:chOff x="3984" y="1892"/>
              <a:chExt cx="1440" cy="1200"/>
            </a:xfrm>
          </p:grpSpPr>
          <p:sp>
            <p:nvSpPr>
              <p:cNvPr id="20510" name="Arc 43"/>
              <p:cNvSpPr>
                <a:spLocks/>
              </p:cNvSpPr>
              <p:nvPr/>
            </p:nvSpPr>
            <p:spPr bwMode="auto">
              <a:xfrm rot="-4499124">
                <a:off x="4272" y="1940"/>
                <a:ext cx="912" cy="1392"/>
              </a:xfrm>
              <a:custGeom>
                <a:avLst/>
                <a:gdLst>
                  <a:gd name="T0" fmla="*/ 0 w 21600"/>
                  <a:gd name="T1" fmla="*/ 0 h 21600"/>
                  <a:gd name="T2" fmla="*/ 39 w 21600"/>
                  <a:gd name="T3" fmla="*/ 90 h 21600"/>
                  <a:gd name="T4" fmla="*/ 0 w 21600"/>
                  <a:gd name="T5" fmla="*/ 9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54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zh-CN" altLang="en-US" sz="2800"/>
              </a:p>
            </p:txBody>
          </p:sp>
          <p:sp>
            <p:nvSpPr>
              <p:cNvPr id="20511" name="Line 44"/>
              <p:cNvSpPr>
                <a:spLocks noChangeShapeType="1"/>
              </p:cNvSpPr>
              <p:nvPr/>
            </p:nvSpPr>
            <p:spPr bwMode="auto">
              <a:xfrm flipV="1">
                <a:off x="4464" y="2132"/>
                <a:ext cx="432" cy="240"/>
              </a:xfrm>
              <a:prstGeom prst="line">
                <a:avLst/>
              </a:prstGeom>
              <a:noFill/>
              <a:ln w="28575" cap="sq">
                <a:solidFill>
                  <a:srgbClr val="FF3300"/>
                </a:solidFill>
                <a:round/>
                <a:headEnd type="none" w="sm" len="sm"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2800"/>
              </a:p>
            </p:txBody>
          </p:sp>
          <p:sp>
            <p:nvSpPr>
              <p:cNvPr id="20512" name="Line 45"/>
              <p:cNvSpPr>
                <a:spLocks noChangeShapeType="1"/>
              </p:cNvSpPr>
              <p:nvPr/>
            </p:nvSpPr>
            <p:spPr bwMode="auto">
              <a:xfrm>
                <a:off x="3984" y="2372"/>
                <a:ext cx="1104" cy="0"/>
              </a:xfrm>
              <a:prstGeom prst="line">
                <a:avLst/>
              </a:prstGeom>
              <a:noFill/>
              <a:ln w="3175" cap="sq">
                <a:solidFill>
                  <a:schemeClr val="tx1"/>
                </a:solidFill>
                <a:round/>
                <a:headEnd type="none" w="sm" len="sm"/>
                <a:tailEnd type="arrow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2800"/>
              </a:p>
            </p:txBody>
          </p:sp>
          <p:sp>
            <p:nvSpPr>
              <p:cNvPr id="20513" name="Line 46"/>
              <p:cNvSpPr>
                <a:spLocks noChangeShapeType="1"/>
              </p:cNvSpPr>
              <p:nvPr/>
            </p:nvSpPr>
            <p:spPr bwMode="auto">
              <a:xfrm flipH="1" flipV="1">
                <a:off x="4608" y="1892"/>
                <a:ext cx="96" cy="384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triangle" w="sm" len="lg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2800"/>
              </a:p>
            </p:txBody>
          </p:sp>
          <p:graphicFrame>
            <p:nvGraphicFramePr>
              <p:cNvPr id="20483" name="Object 4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40853197"/>
                  </p:ext>
                </p:extLst>
              </p:nvPr>
            </p:nvGraphicFramePr>
            <p:xfrm>
              <a:off x="4952" y="2036"/>
              <a:ext cx="154" cy="1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3827" name="Equation" r:id="rId29" imgW="114120" imgH="139680" progId="Equation.DSMT4">
                      <p:embed/>
                    </p:oleObj>
                  </mc:Choice>
                  <mc:Fallback>
                    <p:oleObj name="Equation" r:id="rId29" imgW="114120" imgH="1396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52" y="2036"/>
                            <a:ext cx="154" cy="1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0514" name="Text Box 48"/>
              <p:cNvSpPr txBox="1">
                <a:spLocks noChangeArrowheads="1"/>
              </p:cNvSpPr>
              <p:nvPr/>
            </p:nvSpPr>
            <p:spPr bwMode="auto">
              <a:xfrm>
                <a:off x="4272" y="2132"/>
                <a:ext cx="288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i="1"/>
                  <a:t>M</a:t>
                </a:r>
              </a:p>
            </p:txBody>
          </p:sp>
          <p:sp>
            <p:nvSpPr>
              <p:cNvPr id="20515" name="Text Box 49"/>
              <p:cNvSpPr txBox="1">
                <a:spLocks noChangeArrowheads="1"/>
              </p:cNvSpPr>
              <p:nvPr/>
            </p:nvSpPr>
            <p:spPr bwMode="auto">
              <a:xfrm>
                <a:off x="5088" y="2256"/>
                <a:ext cx="192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i="1"/>
                  <a:t>x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55182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1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4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ext Box 2"/>
          <p:cNvSpPr txBox="1">
            <a:spLocks noChangeArrowheads="1"/>
          </p:cNvSpPr>
          <p:nvPr/>
        </p:nvSpPr>
        <p:spPr bwMode="auto">
          <a:xfrm>
            <a:off x="468313" y="549275"/>
            <a:ext cx="8135937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建立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运动方程的方法求解点的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运动的步骤：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82947" name="Text Box 3"/>
          <p:cNvSpPr txBox="1">
            <a:spLocks noChangeArrowheads="1"/>
          </p:cNvSpPr>
          <p:nvPr/>
        </p:nvSpPr>
        <p:spPr bwMode="auto">
          <a:xfrm>
            <a:off x="539750" y="1268413"/>
            <a:ext cx="7272338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、分析点的运动轨迹，建立适当的坐标系；</a:t>
            </a:r>
          </a:p>
        </p:txBody>
      </p:sp>
      <p:sp>
        <p:nvSpPr>
          <p:cNvPr id="82948" name="Text Box 4"/>
          <p:cNvSpPr txBox="1">
            <a:spLocks noChangeArrowheads="1"/>
          </p:cNvSpPr>
          <p:nvPr/>
        </p:nvSpPr>
        <p:spPr bwMode="auto">
          <a:xfrm>
            <a:off x="468312" y="2074777"/>
            <a:ext cx="8089993" cy="95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、根据已知的运动学条件和约束的几何关系，将动点在任意时刻的坐标表示为时间的函数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；</a:t>
            </a:r>
            <a:endParaRPr lang="zh-CN" altLang="en-US" sz="2800" b="1" dirty="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82949" name="Text Box 5"/>
          <p:cNvSpPr txBox="1">
            <a:spLocks noChangeArrowheads="1"/>
          </p:cNvSpPr>
          <p:nvPr/>
        </p:nvSpPr>
        <p:spPr bwMode="auto">
          <a:xfrm>
            <a:off x="468313" y="3197543"/>
            <a:ext cx="7982416" cy="95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、应用所选择的坐标类型的相应公式，计算动点的速度和加速度。</a:t>
            </a:r>
          </a:p>
        </p:txBody>
      </p:sp>
    </p:spTree>
    <p:extLst>
      <p:ext uri="{BB962C8B-B14F-4D97-AF65-F5344CB8AC3E}">
        <p14:creationId xmlns:p14="http://schemas.microsoft.com/office/powerpoint/2010/main" val="14110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8" name="Text Box 4"/>
          <p:cNvSpPr txBox="1">
            <a:spLocks noChangeArrowheads="1"/>
          </p:cNvSpPr>
          <p:nvPr/>
        </p:nvSpPr>
        <p:spPr bwMode="auto">
          <a:xfrm>
            <a:off x="886460" y="694254"/>
            <a:ext cx="4989513" cy="52322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 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描述点运动的三种方法比较</a:t>
            </a:r>
          </a:p>
        </p:txBody>
      </p:sp>
      <p:sp>
        <p:nvSpPr>
          <p:cNvPr id="231429" name="Text Box 5"/>
          <p:cNvSpPr txBox="1">
            <a:spLocks noChangeArrowheads="1"/>
          </p:cNvSpPr>
          <p:nvPr/>
        </p:nvSpPr>
        <p:spPr bwMode="auto">
          <a:xfrm>
            <a:off x="574675" y="1557338"/>
            <a:ext cx="7397750" cy="95410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buFont typeface="Monotype Sorts" pitchFamily="2" charset="2"/>
              <a:buChar char="l"/>
              <a:defRPr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  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矢量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法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: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简洁、概括，与坐标选择无关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。用于证明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及推导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1430" name="Text Box 6"/>
          <p:cNvSpPr txBox="1">
            <a:spLocks noChangeArrowheads="1"/>
          </p:cNvSpPr>
          <p:nvPr/>
        </p:nvSpPr>
        <p:spPr bwMode="auto">
          <a:xfrm>
            <a:off x="574675" y="2816225"/>
            <a:ext cx="8101013" cy="95410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buFont typeface="Monotype Sorts" pitchFamily="2" charset="2"/>
              <a:buChar char="l"/>
              <a:defRPr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 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直角坐标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法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: 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简单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、实用，常用于运动轨迹未知的情况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1431" name="Text Box 7"/>
          <p:cNvSpPr txBox="1">
            <a:spLocks noChangeArrowheads="1"/>
          </p:cNvSpPr>
          <p:nvPr/>
        </p:nvSpPr>
        <p:spPr bwMode="auto">
          <a:xfrm>
            <a:off x="574675" y="4129369"/>
            <a:ext cx="8101013" cy="95410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>
              <a:buFont typeface="Monotype Sorts" pitchFamily="2" charset="2"/>
              <a:buChar char="l"/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自然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坐标法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: 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应用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于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运动轨迹已知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的情形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，数学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表达式的含义清晰。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929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314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314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314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314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428" grpId="0" autoUpdateAnimBg="0"/>
      <p:bldP spid="231429" grpId="0" autoUpdateAnimBg="0"/>
      <p:bldP spid="231430" grpId="0" autoUpdateAnimBg="0"/>
      <p:bldP spid="231431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5" name="Text Box 3"/>
          <p:cNvSpPr txBox="1">
            <a:spLocks noChangeArrowheads="1"/>
          </p:cNvSpPr>
          <p:nvPr/>
        </p:nvSpPr>
        <p:spPr bwMode="auto">
          <a:xfrm>
            <a:off x="2198688" y="288926"/>
            <a:ext cx="4504178" cy="64633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b="1" dirty="0"/>
              <a:t>        </a:t>
            </a:r>
            <a:r>
              <a:rPr lang="zh-CN" altLang="en-US" sz="3600" b="1" dirty="0">
                <a:solidFill>
                  <a:srgbClr val="FF0000"/>
                </a:solidFill>
              </a:rPr>
              <a:t>运动学的应用</a:t>
            </a:r>
            <a:endParaRPr lang="zh-CN" altLang="en-US" sz="3600" b="1" dirty="0"/>
          </a:p>
        </p:txBody>
      </p:sp>
      <p:sp>
        <p:nvSpPr>
          <p:cNvPr id="166918" name="Text Box 6"/>
          <p:cNvSpPr txBox="1">
            <a:spLocks noChangeArrowheads="1"/>
          </p:cNvSpPr>
          <p:nvPr/>
        </p:nvSpPr>
        <p:spPr bwMode="auto">
          <a:xfrm>
            <a:off x="219410" y="1163906"/>
            <a:ext cx="4163319" cy="584775"/>
          </a:xfrm>
          <a:prstGeom prst="rect">
            <a:avLst/>
          </a:prstGeom>
          <a:solidFill>
            <a:srgbClr val="CC006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3600" b="1">
                <a:solidFill>
                  <a:srgbClr val="FFFF00"/>
                </a:solidFill>
              </a:defRPr>
            </a:lvl1pPr>
          </a:lstStyle>
          <a:p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(1) 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机构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的运动学设计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401638" y="3213347"/>
            <a:ext cx="3810000" cy="1092200"/>
            <a:chOff x="480" y="2439"/>
            <a:chExt cx="2400" cy="688"/>
          </a:xfrm>
        </p:grpSpPr>
        <p:sp>
          <p:nvSpPr>
            <p:cNvPr id="23641" name="Rectangle 8"/>
            <p:cNvSpPr>
              <a:spLocks noChangeArrowheads="1"/>
            </p:cNvSpPr>
            <p:nvPr/>
          </p:nvSpPr>
          <p:spPr bwMode="auto">
            <a:xfrm>
              <a:off x="2430" y="2809"/>
              <a:ext cx="288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800"/>
            </a:p>
          </p:txBody>
        </p:sp>
        <p:grpSp>
          <p:nvGrpSpPr>
            <p:cNvPr id="23642" name="Group 9"/>
            <p:cNvGrpSpPr>
              <a:grpSpLocks/>
            </p:cNvGrpSpPr>
            <p:nvPr/>
          </p:nvGrpSpPr>
          <p:grpSpPr bwMode="auto">
            <a:xfrm>
              <a:off x="576" y="2832"/>
              <a:ext cx="166" cy="192"/>
              <a:chOff x="1226" y="2736"/>
              <a:chExt cx="240" cy="336"/>
            </a:xfrm>
          </p:grpSpPr>
          <p:sp>
            <p:nvSpPr>
              <p:cNvPr id="23666" name="Oval 10"/>
              <p:cNvSpPr>
                <a:spLocks noChangeArrowheads="1"/>
              </p:cNvSpPr>
              <p:nvPr/>
            </p:nvSpPr>
            <p:spPr bwMode="auto">
              <a:xfrm>
                <a:off x="1296" y="2736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800"/>
              </a:p>
            </p:txBody>
          </p:sp>
          <p:sp>
            <p:nvSpPr>
              <p:cNvPr id="23667" name="AutoShape 11"/>
              <p:cNvSpPr>
                <a:spLocks noChangeArrowheads="1"/>
              </p:cNvSpPr>
              <p:nvPr/>
            </p:nvSpPr>
            <p:spPr bwMode="auto">
              <a:xfrm>
                <a:off x="1226" y="2832"/>
                <a:ext cx="240" cy="240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800"/>
              </a:p>
            </p:txBody>
          </p:sp>
        </p:grpSp>
        <p:grpSp>
          <p:nvGrpSpPr>
            <p:cNvPr id="23643" name="Group 13"/>
            <p:cNvGrpSpPr>
              <a:grpSpLocks/>
            </p:cNvGrpSpPr>
            <p:nvPr/>
          </p:nvGrpSpPr>
          <p:grpSpPr bwMode="auto">
            <a:xfrm>
              <a:off x="2463" y="2669"/>
              <a:ext cx="336" cy="100"/>
              <a:chOff x="1728" y="1824"/>
              <a:chExt cx="336" cy="100"/>
            </a:xfrm>
          </p:grpSpPr>
          <p:sp>
            <p:nvSpPr>
              <p:cNvPr id="23661" name="Line 14"/>
              <p:cNvSpPr>
                <a:spLocks noChangeShapeType="1"/>
              </p:cNvSpPr>
              <p:nvPr/>
            </p:nvSpPr>
            <p:spPr bwMode="auto">
              <a:xfrm>
                <a:off x="1728" y="1920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/>
              </a:p>
            </p:txBody>
          </p:sp>
          <p:sp>
            <p:nvSpPr>
              <p:cNvPr id="23662" name="Line 15"/>
              <p:cNvSpPr>
                <a:spLocks noChangeShapeType="1"/>
              </p:cNvSpPr>
              <p:nvPr/>
            </p:nvSpPr>
            <p:spPr bwMode="auto">
              <a:xfrm flipV="1">
                <a:off x="1728" y="1824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/>
              </a:p>
            </p:txBody>
          </p:sp>
          <p:sp>
            <p:nvSpPr>
              <p:cNvPr id="23663" name="Line 16"/>
              <p:cNvSpPr>
                <a:spLocks noChangeShapeType="1"/>
              </p:cNvSpPr>
              <p:nvPr/>
            </p:nvSpPr>
            <p:spPr bwMode="auto">
              <a:xfrm flipV="1">
                <a:off x="1809" y="1824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/>
              </a:p>
            </p:txBody>
          </p:sp>
          <p:sp>
            <p:nvSpPr>
              <p:cNvPr id="23664" name="Line 17"/>
              <p:cNvSpPr>
                <a:spLocks noChangeShapeType="1"/>
              </p:cNvSpPr>
              <p:nvPr/>
            </p:nvSpPr>
            <p:spPr bwMode="auto">
              <a:xfrm flipV="1">
                <a:off x="1887" y="1828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/>
              </a:p>
            </p:txBody>
          </p:sp>
          <p:sp>
            <p:nvSpPr>
              <p:cNvPr id="23665" name="Line 18"/>
              <p:cNvSpPr>
                <a:spLocks noChangeShapeType="1"/>
              </p:cNvSpPr>
              <p:nvPr/>
            </p:nvSpPr>
            <p:spPr bwMode="auto">
              <a:xfrm flipV="1">
                <a:off x="1968" y="1824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/>
              </a:p>
            </p:txBody>
          </p:sp>
        </p:grpSp>
        <p:grpSp>
          <p:nvGrpSpPr>
            <p:cNvPr id="23644" name="Group 19"/>
            <p:cNvGrpSpPr>
              <a:grpSpLocks/>
            </p:cNvGrpSpPr>
            <p:nvPr/>
          </p:nvGrpSpPr>
          <p:grpSpPr bwMode="auto">
            <a:xfrm>
              <a:off x="2459" y="3031"/>
              <a:ext cx="362" cy="96"/>
              <a:chOff x="1706" y="2112"/>
              <a:chExt cx="362" cy="96"/>
            </a:xfrm>
          </p:grpSpPr>
          <p:sp>
            <p:nvSpPr>
              <p:cNvPr id="23656" name="Line 20"/>
              <p:cNvSpPr>
                <a:spLocks noChangeShapeType="1"/>
              </p:cNvSpPr>
              <p:nvPr/>
            </p:nvSpPr>
            <p:spPr bwMode="auto">
              <a:xfrm flipV="1">
                <a:off x="1706" y="2112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/>
              </a:p>
            </p:txBody>
          </p:sp>
          <p:sp>
            <p:nvSpPr>
              <p:cNvPr id="23657" name="Line 21"/>
              <p:cNvSpPr>
                <a:spLocks noChangeShapeType="1"/>
              </p:cNvSpPr>
              <p:nvPr/>
            </p:nvSpPr>
            <p:spPr bwMode="auto">
              <a:xfrm>
                <a:off x="1728" y="2112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/>
              </a:p>
            </p:txBody>
          </p:sp>
          <p:sp>
            <p:nvSpPr>
              <p:cNvPr id="23658" name="Line 22"/>
              <p:cNvSpPr>
                <a:spLocks noChangeShapeType="1"/>
              </p:cNvSpPr>
              <p:nvPr/>
            </p:nvSpPr>
            <p:spPr bwMode="auto">
              <a:xfrm flipV="1">
                <a:off x="1798" y="2112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/>
              </a:p>
            </p:txBody>
          </p:sp>
          <p:sp>
            <p:nvSpPr>
              <p:cNvPr id="23659" name="Line 23"/>
              <p:cNvSpPr>
                <a:spLocks noChangeShapeType="1"/>
              </p:cNvSpPr>
              <p:nvPr/>
            </p:nvSpPr>
            <p:spPr bwMode="auto">
              <a:xfrm flipV="1">
                <a:off x="1887" y="2112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/>
              </a:p>
            </p:txBody>
          </p:sp>
          <p:sp>
            <p:nvSpPr>
              <p:cNvPr id="23660" name="Line 24"/>
              <p:cNvSpPr>
                <a:spLocks noChangeShapeType="1"/>
              </p:cNvSpPr>
              <p:nvPr/>
            </p:nvSpPr>
            <p:spPr bwMode="auto">
              <a:xfrm flipV="1">
                <a:off x="1972" y="2112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/>
              </a:p>
            </p:txBody>
          </p:sp>
        </p:grpSp>
        <p:sp>
          <p:nvSpPr>
            <p:cNvPr id="23645" name="Rectangle 26"/>
            <p:cNvSpPr>
              <a:spLocks noChangeArrowheads="1"/>
            </p:cNvSpPr>
            <p:nvPr/>
          </p:nvSpPr>
          <p:spPr bwMode="auto">
            <a:xfrm rot="2988977" flipH="1">
              <a:off x="888" y="2376"/>
              <a:ext cx="48" cy="576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800"/>
            </a:p>
          </p:txBody>
        </p:sp>
        <p:sp>
          <p:nvSpPr>
            <p:cNvPr id="23646" name="Rectangle 27"/>
            <p:cNvSpPr>
              <a:spLocks noChangeArrowheads="1"/>
            </p:cNvSpPr>
            <p:nvPr/>
          </p:nvSpPr>
          <p:spPr bwMode="auto">
            <a:xfrm rot="6439241">
              <a:off x="1853" y="1957"/>
              <a:ext cx="48" cy="1488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800"/>
            </a:p>
          </p:txBody>
        </p:sp>
        <p:grpSp>
          <p:nvGrpSpPr>
            <p:cNvPr id="23647" name="Group 28"/>
            <p:cNvGrpSpPr>
              <a:grpSpLocks/>
            </p:cNvGrpSpPr>
            <p:nvPr/>
          </p:nvGrpSpPr>
          <p:grpSpPr bwMode="auto">
            <a:xfrm>
              <a:off x="480" y="3024"/>
              <a:ext cx="362" cy="96"/>
              <a:chOff x="1706" y="2112"/>
              <a:chExt cx="362" cy="96"/>
            </a:xfrm>
          </p:grpSpPr>
          <p:sp>
            <p:nvSpPr>
              <p:cNvPr id="23651" name="Line 29"/>
              <p:cNvSpPr>
                <a:spLocks noChangeShapeType="1"/>
              </p:cNvSpPr>
              <p:nvPr/>
            </p:nvSpPr>
            <p:spPr bwMode="auto">
              <a:xfrm flipV="1">
                <a:off x="1706" y="2112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/>
              </a:p>
            </p:txBody>
          </p:sp>
          <p:sp>
            <p:nvSpPr>
              <p:cNvPr id="23652" name="Line 30"/>
              <p:cNvSpPr>
                <a:spLocks noChangeShapeType="1"/>
              </p:cNvSpPr>
              <p:nvPr/>
            </p:nvSpPr>
            <p:spPr bwMode="auto">
              <a:xfrm>
                <a:off x="1728" y="2112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/>
              </a:p>
            </p:txBody>
          </p:sp>
          <p:sp>
            <p:nvSpPr>
              <p:cNvPr id="23653" name="Line 31"/>
              <p:cNvSpPr>
                <a:spLocks noChangeShapeType="1"/>
              </p:cNvSpPr>
              <p:nvPr/>
            </p:nvSpPr>
            <p:spPr bwMode="auto">
              <a:xfrm flipV="1">
                <a:off x="1798" y="2112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/>
              </a:p>
            </p:txBody>
          </p:sp>
          <p:sp>
            <p:nvSpPr>
              <p:cNvPr id="23654" name="Line 32"/>
              <p:cNvSpPr>
                <a:spLocks noChangeShapeType="1"/>
              </p:cNvSpPr>
              <p:nvPr/>
            </p:nvSpPr>
            <p:spPr bwMode="auto">
              <a:xfrm flipV="1">
                <a:off x="1887" y="2112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/>
              </a:p>
            </p:txBody>
          </p:sp>
          <p:sp>
            <p:nvSpPr>
              <p:cNvPr id="23655" name="Line 33"/>
              <p:cNvSpPr>
                <a:spLocks noChangeShapeType="1"/>
              </p:cNvSpPr>
              <p:nvPr/>
            </p:nvSpPr>
            <p:spPr bwMode="auto">
              <a:xfrm flipV="1">
                <a:off x="1972" y="2112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/>
              </a:p>
            </p:txBody>
          </p:sp>
        </p:grpSp>
        <p:sp>
          <p:nvSpPr>
            <p:cNvPr id="23648" name="Line 34"/>
            <p:cNvSpPr>
              <a:spLocks noChangeShapeType="1"/>
            </p:cNvSpPr>
            <p:nvPr/>
          </p:nvSpPr>
          <p:spPr bwMode="auto">
            <a:xfrm>
              <a:off x="528" y="2900"/>
              <a:ext cx="23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23649" name="Oval 12"/>
            <p:cNvSpPr>
              <a:spLocks noChangeArrowheads="1"/>
            </p:cNvSpPr>
            <p:nvPr/>
          </p:nvSpPr>
          <p:spPr bwMode="auto">
            <a:xfrm>
              <a:off x="1111" y="2439"/>
              <a:ext cx="67" cy="55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800"/>
            </a:p>
          </p:txBody>
        </p:sp>
        <p:sp>
          <p:nvSpPr>
            <p:cNvPr id="23650" name="Oval 25"/>
            <p:cNvSpPr>
              <a:spLocks noChangeArrowheads="1"/>
            </p:cNvSpPr>
            <p:nvPr/>
          </p:nvSpPr>
          <p:spPr bwMode="auto">
            <a:xfrm>
              <a:off x="2543" y="2887"/>
              <a:ext cx="67" cy="55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800"/>
            </a:p>
          </p:txBody>
        </p:sp>
      </p:grpSp>
      <p:grpSp>
        <p:nvGrpSpPr>
          <p:cNvPr id="7" name="Group 35"/>
          <p:cNvGrpSpPr>
            <a:grpSpLocks/>
          </p:cNvGrpSpPr>
          <p:nvPr/>
        </p:nvGrpSpPr>
        <p:grpSpPr bwMode="auto">
          <a:xfrm>
            <a:off x="401638" y="4953247"/>
            <a:ext cx="3875087" cy="1836737"/>
            <a:chOff x="380" y="2587"/>
            <a:chExt cx="2441" cy="1157"/>
          </a:xfrm>
        </p:grpSpPr>
        <p:grpSp>
          <p:nvGrpSpPr>
            <p:cNvPr id="23611" name="Group 36"/>
            <p:cNvGrpSpPr>
              <a:grpSpLocks/>
            </p:cNvGrpSpPr>
            <p:nvPr/>
          </p:nvGrpSpPr>
          <p:grpSpPr bwMode="auto">
            <a:xfrm>
              <a:off x="480" y="2587"/>
              <a:ext cx="2341" cy="1157"/>
              <a:chOff x="480" y="2587"/>
              <a:chExt cx="2341" cy="1157"/>
            </a:xfrm>
          </p:grpSpPr>
          <p:sp>
            <p:nvSpPr>
              <p:cNvPr id="23618" name="Rectangle 37"/>
              <p:cNvSpPr>
                <a:spLocks noChangeArrowheads="1"/>
              </p:cNvSpPr>
              <p:nvPr/>
            </p:nvSpPr>
            <p:spPr bwMode="auto">
              <a:xfrm>
                <a:off x="2485" y="3098"/>
                <a:ext cx="288" cy="192"/>
              </a:xfrm>
              <a:prstGeom prst="rect">
                <a:avLst/>
              </a:prstGeom>
              <a:solidFill>
                <a:srgbClr val="009900"/>
              </a:solidFill>
              <a:ln w="12700">
                <a:solidFill>
                  <a:srgbClr val="0099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800"/>
              </a:p>
            </p:txBody>
          </p:sp>
          <p:grpSp>
            <p:nvGrpSpPr>
              <p:cNvPr id="23619" name="Group 38"/>
              <p:cNvGrpSpPr>
                <a:grpSpLocks/>
              </p:cNvGrpSpPr>
              <p:nvPr/>
            </p:nvGrpSpPr>
            <p:grpSpPr bwMode="auto">
              <a:xfrm>
                <a:off x="2463" y="2972"/>
                <a:ext cx="336" cy="100"/>
                <a:chOff x="1728" y="1824"/>
                <a:chExt cx="336" cy="100"/>
              </a:xfrm>
            </p:grpSpPr>
            <p:sp>
              <p:nvSpPr>
                <p:cNvPr id="23636" name="Line 39"/>
                <p:cNvSpPr>
                  <a:spLocks noChangeShapeType="1"/>
                </p:cNvSpPr>
                <p:nvPr/>
              </p:nvSpPr>
              <p:spPr bwMode="auto">
                <a:xfrm>
                  <a:off x="1728" y="1920"/>
                  <a:ext cx="33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/>
                </a:p>
              </p:txBody>
            </p:sp>
            <p:sp>
              <p:nvSpPr>
                <p:cNvPr id="23637" name="Line 40"/>
                <p:cNvSpPr>
                  <a:spLocks noChangeShapeType="1"/>
                </p:cNvSpPr>
                <p:nvPr/>
              </p:nvSpPr>
              <p:spPr bwMode="auto">
                <a:xfrm flipV="1">
                  <a:off x="1728" y="1824"/>
                  <a:ext cx="96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/>
                </a:p>
              </p:txBody>
            </p:sp>
            <p:sp>
              <p:nvSpPr>
                <p:cNvPr id="23638" name="Line 41"/>
                <p:cNvSpPr>
                  <a:spLocks noChangeShapeType="1"/>
                </p:cNvSpPr>
                <p:nvPr/>
              </p:nvSpPr>
              <p:spPr bwMode="auto">
                <a:xfrm flipV="1">
                  <a:off x="1809" y="1824"/>
                  <a:ext cx="96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/>
                </a:p>
              </p:txBody>
            </p:sp>
            <p:sp>
              <p:nvSpPr>
                <p:cNvPr id="23639" name="Line 42"/>
                <p:cNvSpPr>
                  <a:spLocks noChangeShapeType="1"/>
                </p:cNvSpPr>
                <p:nvPr/>
              </p:nvSpPr>
              <p:spPr bwMode="auto">
                <a:xfrm flipV="1">
                  <a:off x="1887" y="1828"/>
                  <a:ext cx="96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/>
                </a:p>
              </p:txBody>
            </p:sp>
            <p:sp>
              <p:nvSpPr>
                <p:cNvPr id="23640" name="Line 43"/>
                <p:cNvSpPr>
                  <a:spLocks noChangeShapeType="1"/>
                </p:cNvSpPr>
                <p:nvPr/>
              </p:nvSpPr>
              <p:spPr bwMode="auto">
                <a:xfrm flipV="1">
                  <a:off x="1968" y="1824"/>
                  <a:ext cx="96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/>
                </a:p>
              </p:txBody>
            </p:sp>
          </p:grpSp>
          <p:grpSp>
            <p:nvGrpSpPr>
              <p:cNvPr id="23620" name="Group 44"/>
              <p:cNvGrpSpPr>
                <a:grpSpLocks/>
              </p:cNvGrpSpPr>
              <p:nvPr/>
            </p:nvGrpSpPr>
            <p:grpSpPr bwMode="auto">
              <a:xfrm>
                <a:off x="2459" y="3334"/>
                <a:ext cx="362" cy="96"/>
                <a:chOff x="1706" y="2112"/>
                <a:chExt cx="362" cy="96"/>
              </a:xfrm>
            </p:grpSpPr>
            <p:sp>
              <p:nvSpPr>
                <p:cNvPr id="23631" name="Line 45"/>
                <p:cNvSpPr>
                  <a:spLocks noChangeShapeType="1"/>
                </p:cNvSpPr>
                <p:nvPr/>
              </p:nvSpPr>
              <p:spPr bwMode="auto">
                <a:xfrm flipV="1">
                  <a:off x="1706" y="2112"/>
                  <a:ext cx="96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/>
                </a:p>
              </p:txBody>
            </p:sp>
            <p:sp>
              <p:nvSpPr>
                <p:cNvPr id="23632" name="Line 46"/>
                <p:cNvSpPr>
                  <a:spLocks noChangeShapeType="1"/>
                </p:cNvSpPr>
                <p:nvPr/>
              </p:nvSpPr>
              <p:spPr bwMode="auto">
                <a:xfrm>
                  <a:off x="1728" y="2112"/>
                  <a:ext cx="33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/>
                </a:p>
              </p:txBody>
            </p:sp>
            <p:sp>
              <p:nvSpPr>
                <p:cNvPr id="23633" name="Line 47"/>
                <p:cNvSpPr>
                  <a:spLocks noChangeShapeType="1"/>
                </p:cNvSpPr>
                <p:nvPr/>
              </p:nvSpPr>
              <p:spPr bwMode="auto">
                <a:xfrm flipV="1">
                  <a:off x="1798" y="2112"/>
                  <a:ext cx="96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/>
                </a:p>
              </p:txBody>
            </p:sp>
            <p:sp>
              <p:nvSpPr>
                <p:cNvPr id="23634" name="Line 48"/>
                <p:cNvSpPr>
                  <a:spLocks noChangeShapeType="1"/>
                </p:cNvSpPr>
                <p:nvPr/>
              </p:nvSpPr>
              <p:spPr bwMode="auto">
                <a:xfrm flipV="1">
                  <a:off x="1887" y="2112"/>
                  <a:ext cx="96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/>
                </a:p>
              </p:txBody>
            </p:sp>
            <p:sp>
              <p:nvSpPr>
                <p:cNvPr id="23635" name="Line 49"/>
                <p:cNvSpPr>
                  <a:spLocks noChangeShapeType="1"/>
                </p:cNvSpPr>
                <p:nvPr/>
              </p:nvSpPr>
              <p:spPr bwMode="auto">
                <a:xfrm flipV="1">
                  <a:off x="1972" y="2112"/>
                  <a:ext cx="96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/>
                </a:p>
              </p:txBody>
            </p:sp>
          </p:grpSp>
          <p:sp>
            <p:nvSpPr>
              <p:cNvPr id="23621" name="Oval 50"/>
              <p:cNvSpPr>
                <a:spLocks noChangeArrowheads="1"/>
              </p:cNvSpPr>
              <p:nvPr/>
            </p:nvSpPr>
            <p:spPr bwMode="auto">
              <a:xfrm>
                <a:off x="2625" y="3175"/>
                <a:ext cx="67" cy="55"/>
              </a:xfrm>
              <a:prstGeom prst="ellipse">
                <a:avLst/>
              </a:prstGeom>
              <a:solidFill>
                <a:srgbClr val="009900"/>
              </a:solidFill>
              <a:ln w="12700">
                <a:solidFill>
                  <a:srgbClr val="0099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800"/>
              </a:p>
            </p:txBody>
          </p:sp>
          <p:sp>
            <p:nvSpPr>
              <p:cNvPr id="23622" name="Rectangle 51"/>
              <p:cNvSpPr>
                <a:spLocks noChangeArrowheads="1"/>
              </p:cNvSpPr>
              <p:nvPr/>
            </p:nvSpPr>
            <p:spPr bwMode="auto">
              <a:xfrm rot="5397271">
                <a:off x="1850" y="2463"/>
                <a:ext cx="48" cy="1488"/>
              </a:xfrm>
              <a:prstGeom prst="rect">
                <a:avLst/>
              </a:prstGeom>
              <a:solidFill>
                <a:srgbClr val="009900"/>
              </a:solidFill>
              <a:ln w="12700">
                <a:solidFill>
                  <a:srgbClr val="0099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800"/>
              </a:p>
            </p:txBody>
          </p:sp>
          <p:sp>
            <p:nvSpPr>
              <p:cNvPr id="23623" name="Rectangle 52"/>
              <p:cNvSpPr>
                <a:spLocks noChangeArrowheads="1"/>
              </p:cNvSpPr>
              <p:nvPr/>
            </p:nvSpPr>
            <p:spPr bwMode="auto">
              <a:xfrm>
                <a:off x="949" y="2587"/>
                <a:ext cx="203" cy="1157"/>
              </a:xfrm>
              <a:prstGeom prst="rect">
                <a:avLst/>
              </a:prstGeom>
              <a:solidFill>
                <a:srgbClr val="33CC33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800"/>
              </a:p>
            </p:txBody>
          </p:sp>
          <p:grpSp>
            <p:nvGrpSpPr>
              <p:cNvPr id="23624" name="Group 53"/>
              <p:cNvGrpSpPr>
                <a:grpSpLocks/>
              </p:cNvGrpSpPr>
              <p:nvPr/>
            </p:nvGrpSpPr>
            <p:grpSpPr bwMode="auto">
              <a:xfrm>
                <a:off x="480" y="3168"/>
                <a:ext cx="166" cy="192"/>
                <a:chOff x="1226" y="2736"/>
                <a:chExt cx="240" cy="336"/>
              </a:xfrm>
            </p:grpSpPr>
            <p:sp>
              <p:nvSpPr>
                <p:cNvPr id="23629" name="Oval 54"/>
                <p:cNvSpPr>
                  <a:spLocks noChangeArrowheads="1"/>
                </p:cNvSpPr>
                <p:nvPr/>
              </p:nvSpPr>
              <p:spPr bwMode="auto">
                <a:xfrm>
                  <a:off x="1296" y="2736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2800"/>
                </a:p>
              </p:txBody>
            </p:sp>
            <p:sp>
              <p:nvSpPr>
                <p:cNvPr id="23630" name="AutoShape 55"/>
                <p:cNvSpPr>
                  <a:spLocks noChangeArrowheads="1"/>
                </p:cNvSpPr>
                <p:nvPr/>
              </p:nvSpPr>
              <p:spPr bwMode="auto">
                <a:xfrm>
                  <a:off x="1226" y="2832"/>
                  <a:ext cx="240" cy="24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2800"/>
                </a:p>
              </p:txBody>
            </p:sp>
          </p:grpSp>
          <p:sp>
            <p:nvSpPr>
              <p:cNvPr id="23625" name="Rectangle 56"/>
              <p:cNvSpPr>
                <a:spLocks noChangeArrowheads="1"/>
              </p:cNvSpPr>
              <p:nvPr/>
            </p:nvSpPr>
            <p:spPr bwMode="auto">
              <a:xfrm>
                <a:off x="982" y="2736"/>
                <a:ext cx="144" cy="19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800"/>
              </a:p>
            </p:txBody>
          </p:sp>
          <p:sp>
            <p:nvSpPr>
              <p:cNvPr id="23626" name="Rectangle 57"/>
              <p:cNvSpPr>
                <a:spLocks noChangeArrowheads="1"/>
              </p:cNvSpPr>
              <p:nvPr/>
            </p:nvSpPr>
            <p:spPr bwMode="auto">
              <a:xfrm rot="2988977" flipH="1">
                <a:off x="792" y="2712"/>
                <a:ext cx="48" cy="576"/>
              </a:xfrm>
              <a:prstGeom prst="rect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800"/>
              </a:p>
            </p:txBody>
          </p:sp>
          <p:sp>
            <p:nvSpPr>
              <p:cNvPr id="23627" name="Oval 58"/>
              <p:cNvSpPr>
                <a:spLocks noChangeArrowheads="1"/>
              </p:cNvSpPr>
              <p:nvPr/>
            </p:nvSpPr>
            <p:spPr bwMode="auto">
              <a:xfrm>
                <a:off x="1008" y="2784"/>
                <a:ext cx="67" cy="55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800"/>
              </a:p>
            </p:txBody>
          </p:sp>
          <p:sp>
            <p:nvSpPr>
              <p:cNvPr id="23628" name="Line 59"/>
              <p:cNvSpPr>
                <a:spLocks noChangeShapeType="1"/>
              </p:cNvSpPr>
              <p:nvPr/>
            </p:nvSpPr>
            <p:spPr bwMode="auto">
              <a:xfrm>
                <a:off x="480" y="3216"/>
                <a:ext cx="206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Dot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/>
              </a:p>
            </p:txBody>
          </p:sp>
        </p:grpSp>
        <p:grpSp>
          <p:nvGrpSpPr>
            <p:cNvPr id="23612" name="Group 60"/>
            <p:cNvGrpSpPr>
              <a:grpSpLocks/>
            </p:cNvGrpSpPr>
            <p:nvPr/>
          </p:nvGrpSpPr>
          <p:grpSpPr bwMode="auto">
            <a:xfrm>
              <a:off x="380" y="3360"/>
              <a:ext cx="362" cy="96"/>
              <a:chOff x="1706" y="2112"/>
              <a:chExt cx="362" cy="96"/>
            </a:xfrm>
          </p:grpSpPr>
          <p:sp>
            <p:nvSpPr>
              <p:cNvPr id="23613" name="Line 61"/>
              <p:cNvSpPr>
                <a:spLocks noChangeShapeType="1"/>
              </p:cNvSpPr>
              <p:nvPr/>
            </p:nvSpPr>
            <p:spPr bwMode="auto">
              <a:xfrm flipV="1">
                <a:off x="1706" y="2112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/>
              </a:p>
            </p:txBody>
          </p:sp>
          <p:sp>
            <p:nvSpPr>
              <p:cNvPr id="23614" name="Line 62"/>
              <p:cNvSpPr>
                <a:spLocks noChangeShapeType="1"/>
              </p:cNvSpPr>
              <p:nvPr/>
            </p:nvSpPr>
            <p:spPr bwMode="auto">
              <a:xfrm>
                <a:off x="1728" y="2112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/>
              </a:p>
            </p:txBody>
          </p:sp>
          <p:sp>
            <p:nvSpPr>
              <p:cNvPr id="23615" name="Line 63"/>
              <p:cNvSpPr>
                <a:spLocks noChangeShapeType="1"/>
              </p:cNvSpPr>
              <p:nvPr/>
            </p:nvSpPr>
            <p:spPr bwMode="auto">
              <a:xfrm flipV="1">
                <a:off x="1798" y="2112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/>
              </a:p>
            </p:txBody>
          </p:sp>
          <p:sp>
            <p:nvSpPr>
              <p:cNvPr id="23616" name="Line 64"/>
              <p:cNvSpPr>
                <a:spLocks noChangeShapeType="1"/>
              </p:cNvSpPr>
              <p:nvPr/>
            </p:nvSpPr>
            <p:spPr bwMode="auto">
              <a:xfrm flipV="1">
                <a:off x="1887" y="2112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/>
              </a:p>
            </p:txBody>
          </p:sp>
          <p:sp>
            <p:nvSpPr>
              <p:cNvPr id="23617" name="Line 65"/>
              <p:cNvSpPr>
                <a:spLocks noChangeShapeType="1"/>
              </p:cNvSpPr>
              <p:nvPr/>
            </p:nvSpPr>
            <p:spPr bwMode="auto">
              <a:xfrm flipV="1">
                <a:off x="1972" y="2112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/>
              </a:p>
            </p:txBody>
          </p:sp>
        </p:grpSp>
      </p:grpSp>
      <p:grpSp>
        <p:nvGrpSpPr>
          <p:cNvPr id="13" name="Group 66"/>
          <p:cNvGrpSpPr>
            <a:grpSpLocks/>
          </p:cNvGrpSpPr>
          <p:nvPr/>
        </p:nvGrpSpPr>
        <p:grpSpPr bwMode="auto">
          <a:xfrm>
            <a:off x="7429501" y="3326059"/>
            <a:ext cx="1447800" cy="2284412"/>
            <a:chOff x="3936" y="1248"/>
            <a:chExt cx="912" cy="1439"/>
          </a:xfrm>
        </p:grpSpPr>
        <p:grpSp>
          <p:nvGrpSpPr>
            <p:cNvPr id="23587" name="Group 67"/>
            <p:cNvGrpSpPr>
              <a:grpSpLocks/>
            </p:cNvGrpSpPr>
            <p:nvPr/>
          </p:nvGrpSpPr>
          <p:grpSpPr bwMode="auto">
            <a:xfrm rot="5400000" flipV="1">
              <a:off x="4106" y="1395"/>
              <a:ext cx="336" cy="100"/>
              <a:chOff x="1728" y="1824"/>
              <a:chExt cx="336" cy="100"/>
            </a:xfrm>
          </p:grpSpPr>
          <p:sp>
            <p:nvSpPr>
              <p:cNvPr id="23606" name="Line 68"/>
              <p:cNvSpPr>
                <a:spLocks noChangeShapeType="1"/>
              </p:cNvSpPr>
              <p:nvPr/>
            </p:nvSpPr>
            <p:spPr bwMode="auto">
              <a:xfrm>
                <a:off x="1728" y="1920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/>
              </a:p>
            </p:txBody>
          </p:sp>
          <p:sp>
            <p:nvSpPr>
              <p:cNvPr id="23607" name="Line 69"/>
              <p:cNvSpPr>
                <a:spLocks noChangeShapeType="1"/>
              </p:cNvSpPr>
              <p:nvPr/>
            </p:nvSpPr>
            <p:spPr bwMode="auto">
              <a:xfrm flipV="1">
                <a:off x="1728" y="1824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/>
              </a:p>
            </p:txBody>
          </p:sp>
          <p:sp>
            <p:nvSpPr>
              <p:cNvPr id="23608" name="Line 70"/>
              <p:cNvSpPr>
                <a:spLocks noChangeShapeType="1"/>
              </p:cNvSpPr>
              <p:nvPr/>
            </p:nvSpPr>
            <p:spPr bwMode="auto">
              <a:xfrm flipV="1">
                <a:off x="1809" y="1824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/>
              </a:p>
            </p:txBody>
          </p:sp>
          <p:sp>
            <p:nvSpPr>
              <p:cNvPr id="23609" name="Line 71"/>
              <p:cNvSpPr>
                <a:spLocks noChangeShapeType="1"/>
              </p:cNvSpPr>
              <p:nvPr/>
            </p:nvSpPr>
            <p:spPr bwMode="auto">
              <a:xfrm flipV="1">
                <a:off x="1887" y="1828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/>
              </a:p>
            </p:txBody>
          </p:sp>
          <p:sp>
            <p:nvSpPr>
              <p:cNvPr id="23610" name="Line 72"/>
              <p:cNvSpPr>
                <a:spLocks noChangeShapeType="1"/>
              </p:cNvSpPr>
              <p:nvPr/>
            </p:nvSpPr>
            <p:spPr bwMode="auto">
              <a:xfrm flipV="1">
                <a:off x="1968" y="1824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/>
              </a:p>
            </p:txBody>
          </p:sp>
        </p:grpSp>
        <p:grpSp>
          <p:nvGrpSpPr>
            <p:cNvPr id="23588" name="Group 73"/>
            <p:cNvGrpSpPr>
              <a:grpSpLocks/>
            </p:cNvGrpSpPr>
            <p:nvPr/>
          </p:nvGrpSpPr>
          <p:grpSpPr bwMode="auto">
            <a:xfrm rot="5400000" flipV="1">
              <a:off x="4287" y="1388"/>
              <a:ext cx="362" cy="96"/>
              <a:chOff x="1706" y="2112"/>
              <a:chExt cx="362" cy="96"/>
            </a:xfrm>
          </p:grpSpPr>
          <p:sp>
            <p:nvSpPr>
              <p:cNvPr id="23601" name="Line 74"/>
              <p:cNvSpPr>
                <a:spLocks noChangeShapeType="1"/>
              </p:cNvSpPr>
              <p:nvPr/>
            </p:nvSpPr>
            <p:spPr bwMode="auto">
              <a:xfrm flipV="1">
                <a:off x="1706" y="2112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/>
              </a:p>
            </p:txBody>
          </p:sp>
          <p:sp>
            <p:nvSpPr>
              <p:cNvPr id="23602" name="Line 75"/>
              <p:cNvSpPr>
                <a:spLocks noChangeShapeType="1"/>
              </p:cNvSpPr>
              <p:nvPr/>
            </p:nvSpPr>
            <p:spPr bwMode="auto">
              <a:xfrm>
                <a:off x="1728" y="2112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/>
              </a:p>
            </p:txBody>
          </p:sp>
          <p:sp>
            <p:nvSpPr>
              <p:cNvPr id="23603" name="Line 76"/>
              <p:cNvSpPr>
                <a:spLocks noChangeShapeType="1"/>
              </p:cNvSpPr>
              <p:nvPr/>
            </p:nvSpPr>
            <p:spPr bwMode="auto">
              <a:xfrm flipV="1">
                <a:off x="1798" y="2112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/>
              </a:p>
            </p:txBody>
          </p:sp>
          <p:sp>
            <p:nvSpPr>
              <p:cNvPr id="23604" name="Line 77"/>
              <p:cNvSpPr>
                <a:spLocks noChangeShapeType="1"/>
              </p:cNvSpPr>
              <p:nvPr/>
            </p:nvSpPr>
            <p:spPr bwMode="auto">
              <a:xfrm flipV="1">
                <a:off x="1887" y="2112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/>
              </a:p>
            </p:txBody>
          </p:sp>
          <p:sp>
            <p:nvSpPr>
              <p:cNvPr id="23605" name="Line 78"/>
              <p:cNvSpPr>
                <a:spLocks noChangeShapeType="1"/>
              </p:cNvSpPr>
              <p:nvPr/>
            </p:nvSpPr>
            <p:spPr bwMode="auto">
              <a:xfrm flipV="1">
                <a:off x="1972" y="2112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/>
              </a:p>
            </p:txBody>
          </p:sp>
        </p:grpSp>
        <p:sp>
          <p:nvSpPr>
            <p:cNvPr id="23589" name="Oval 79"/>
            <p:cNvSpPr>
              <a:spLocks noChangeArrowheads="1"/>
            </p:cNvSpPr>
            <p:nvPr/>
          </p:nvSpPr>
          <p:spPr bwMode="auto">
            <a:xfrm>
              <a:off x="4342" y="2019"/>
              <a:ext cx="67" cy="5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800"/>
            </a:p>
          </p:txBody>
        </p:sp>
        <p:sp>
          <p:nvSpPr>
            <p:cNvPr id="23590" name="Rectangle 80"/>
            <p:cNvSpPr>
              <a:spLocks noChangeArrowheads="1"/>
            </p:cNvSpPr>
            <p:nvPr/>
          </p:nvSpPr>
          <p:spPr bwMode="auto">
            <a:xfrm>
              <a:off x="4346" y="1248"/>
              <a:ext cx="48" cy="768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800"/>
            </a:p>
          </p:txBody>
        </p:sp>
        <p:sp>
          <p:nvSpPr>
            <p:cNvPr id="23591" name="Oval 81"/>
            <p:cNvSpPr>
              <a:spLocks noChangeArrowheads="1"/>
            </p:cNvSpPr>
            <p:nvPr/>
          </p:nvSpPr>
          <p:spPr bwMode="auto">
            <a:xfrm rot="-2107596">
              <a:off x="3936" y="2111"/>
              <a:ext cx="912" cy="576"/>
            </a:xfrm>
            <a:prstGeom prst="ellipse">
              <a:avLst/>
            </a:prstGeom>
            <a:solidFill>
              <a:srgbClr val="33CC33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800"/>
            </a:p>
          </p:txBody>
        </p:sp>
        <p:grpSp>
          <p:nvGrpSpPr>
            <p:cNvPr id="23592" name="Group 82"/>
            <p:cNvGrpSpPr>
              <a:grpSpLocks/>
            </p:cNvGrpSpPr>
            <p:nvPr/>
          </p:nvGrpSpPr>
          <p:grpSpPr bwMode="auto">
            <a:xfrm>
              <a:off x="4080" y="2381"/>
              <a:ext cx="166" cy="192"/>
              <a:chOff x="1226" y="2736"/>
              <a:chExt cx="240" cy="336"/>
            </a:xfrm>
          </p:grpSpPr>
          <p:sp>
            <p:nvSpPr>
              <p:cNvPr id="23599" name="Oval 83"/>
              <p:cNvSpPr>
                <a:spLocks noChangeArrowheads="1"/>
              </p:cNvSpPr>
              <p:nvPr/>
            </p:nvSpPr>
            <p:spPr bwMode="auto">
              <a:xfrm>
                <a:off x="1296" y="2736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800"/>
              </a:p>
            </p:txBody>
          </p:sp>
          <p:sp>
            <p:nvSpPr>
              <p:cNvPr id="23600" name="AutoShape 84"/>
              <p:cNvSpPr>
                <a:spLocks noChangeArrowheads="1"/>
              </p:cNvSpPr>
              <p:nvPr/>
            </p:nvSpPr>
            <p:spPr bwMode="auto">
              <a:xfrm>
                <a:off x="1226" y="2832"/>
                <a:ext cx="240" cy="240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800"/>
              </a:p>
            </p:txBody>
          </p:sp>
        </p:grpSp>
        <p:grpSp>
          <p:nvGrpSpPr>
            <p:cNvPr id="23593" name="Group 85"/>
            <p:cNvGrpSpPr>
              <a:grpSpLocks/>
            </p:cNvGrpSpPr>
            <p:nvPr/>
          </p:nvGrpSpPr>
          <p:grpSpPr bwMode="auto">
            <a:xfrm>
              <a:off x="3988" y="2573"/>
              <a:ext cx="362" cy="96"/>
              <a:chOff x="1706" y="2112"/>
              <a:chExt cx="362" cy="96"/>
            </a:xfrm>
          </p:grpSpPr>
          <p:sp>
            <p:nvSpPr>
              <p:cNvPr id="23594" name="Line 86"/>
              <p:cNvSpPr>
                <a:spLocks noChangeShapeType="1"/>
              </p:cNvSpPr>
              <p:nvPr/>
            </p:nvSpPr>
            <p:spPr bwMode="auto">
              <a:xfrm flipV="1">
                <a:off x="1706" y="2112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/>
              </a:p>
            </p:txBody>
          </p:sp>
          <p:sp>
            <p:nvSpPr>
              <p:cNvPr id="23595" name="Line 87"/>
              <p:cNvSpPr>
                <a:spLocks noChangeShapeType="1"/>
              </p:cNvSpPr>
              <p:nvPr/>
            </p:nvSpPr>
            <p:spPr bwMode="auto">
              <a:xfrm>
                <a:off x="1728" y="2112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/>
              </a:p>
            </p:txBody>
          </p:sp>
          <p:sp>
            <p:nvSpPr>
              <p:cNvPr id="23596" name="Line 88"/>
              <p:cNvSpPr>
                <a:spLocks noChangeShapeType="1"/>
              </p:cNvSpPr>
              <p:nvPr/>
            </p:nvSpPr>
            <p:spPr bwMode="auto">
              <a:xfrm flipV="1">
                <a:off x="1798" y="2112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/>
              </a:p>
            </p:txBody>
          </p:sp>
          <p:sp>
            <p:nvSpPr>
              <p:cNvPr id="23597" name="Line 89"/>
              <p:cNvSpPr>
                <a:spLocks noChangeShapeType="1"/>
              </p:cNvSpPr>
              <p:nvPr/>
            </p:nvSpPr>
            <p:spPr bwMode="auto">
              <a:xfrm flipV="1">
                <a:off x="1887" y="2112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/>
              </a:p>
            </p:txBody>
          </p:sp>
          <p:sp>
            <p:nvSpPr>
              <p:cNvPr id="23598" name="Line 90"/>
              <p:cNvSpPr>
                <a:spLocks noChangeShapeType="1"/>
              </p:cNvSpPr>
              <p:nvPr/>
            </p:nvSpPr>
            <p:spPr bwMode="auto">
              <a:xfrm flipV="1">
                <a:off x="1972" y="2112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/>
              </a:p>
            </p:txBody>
          </p:sp>
        </p:grpSp>
      </p:grpSp>
      <p:grpSp>
        <p:nvGrpSpPr>
          <p:cNvPr id="18" name="Group 91"/>
          <p:cNvGrpSpPr>
            <a:grpSpLocks/>
          </p:cNvGrpSpPr>
          <p:nvPr/>
        </p:nvGrpSpPr>
        <p:grpSpPr bwMode="auto">
          <a:xfrm>
            <a:off x="5184775" y="3289300"/>
            <a:ext cx="1676400" cy="2479675"/>
            <a:chOff x="2016" y="2160"/>
            <a:chExt cx="1056" cy="1562"/>
          </a:xfrm>
        </p:grpSpPr>
        <p:grpSp>
          <p:nvGrpSpPr>
            <p:cNvPr id="23563" name="Group 92"/>
            <p:cNvGrpSpPr>
              <a:grpSpLocks/>
            </p:cNvGrpSpPr>
            <p:nvPr/>
          </p:nvGrpSpPr>
          <p:grpSpPr bwMode="auto">
            <a:xfrm>
              <a:off x="2016" y="2160"/>
              <a:ext cx="1056" cy="1562"/>
              <a:chOff x="1104" y="1104"/>
              <a:chExt cx="1056" cy="1562"/>
            </a:xfrm>
          </p:grpSpPr>
          <p:sp>
            <p:nvSpPr>
              <p:cNvPr id="23565" name="Oval 93"/>
              <p:cNvSpPr>
                <a:spLocks noChangeArrowheads="1"/>
              </p:cNvSpPr>
              <p:nvPr/>
            </p:nvSpPr>
            <p:spPr bwMode="auto">
              <a:xfrm rot="-2107596">
                <a:off x="1104" y="2001"/>
                <a:ext cx="912" cy="576"/>
              </a:xfrm>
              <a:prstGeom prst="ellipse">
                <a:avLst/>
              </a:prstGeom>
              <a:solidFill>
                <a:srgbClr val="33CC33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800"/>
              </a:p>
            </p:txBody>
          </p:sp>
          <p:grpSp>
            <p:nvGrpSpPr>
              <p:cNvPr id="23566" name="Group 94"/>
              <p:cNvGrpSpPr>
                <a:grpSpLocks/>
              </p:cNvGrpSpPr>
              <p:nvPr/>
            </p:nvGrpSpPr>
            <p:grpSpPr bwMode="auto">
              <a:xfrm rot="5400000" flipV="1">
                <a:off x="1418" y="1340"/>
                <a:ext cx="336" cy="100"/>
                <a:chOff x="1728" y="1824"/>
                <a:chExt cx="336" cy="100"/>
              </a:xfrm>
            </p:grpSpPr>
            <p:sp>
              <p:nvSpPr>
                <p:cNvPr id="23582" name="Line 95"/>
                <p:cNvSpPr>
                  <a:spLocks noChangeShapeType="1"/>
                </p:cNvSpPr>
                <p:nvPr/>
              </p:nvSpPr>
              <p:spPr bwMode="auto">
                <a:xfrm>
                  <a:off x="1728" y="1920"/>
                  <a:ext cx="33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/>
                </a:p>
              </p:txBody>
            </p:sp>
            <p:sp>
              <p:nvSpPr>
                <p:cNvPr id="23583" name="Line 96"/>
                <p:cNvSpPr>
                  <a:spLocks noChangeShapeType="1"/>
                </p:cNvSpPr>
                <p:nvPr/>
              </p:nvSpPr>
              <p:spPr bwMode="auto">
                <a:xfrm flipV="1">
                  <a:off x="1728" y="1824"/>
                  <a:ext cx="96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/>
                </a:p>
              </p:txBody>
            </p:sp>
            <p:sp>
              <p:nvSpPr>
                <p:cNvPr id="23584" name="Line 97"/>
                <p:cNvSpPr>
                  <a:spLocks noChangeShapeType="1"/>
                </p:cNvSpPr>
                <p:nvPr/>
              </p:nvSpPr>
              <p:spPr bwMode="auto">
                <a:xfrm flipV="1">
                  <a:off x="1809" y="1824"/>
                  <a:ext cx="96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/>
                </a:p>
              </p:txBody>
            </p:sp>
            <p:sp>
              <p:nvSpPr>
                <p:cNvPr id="23585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1887" y="1828"/>
                  <a:ext cx="96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/>
                </a:p>
              </p:txBody>
            </p:sp>
            <p:sp>
              <p:nvSpPr>
                <p:cNvPr id="23586" name="Line 99"/>
                <p:cNvSpPr>
                  <a:spLocks noChangeShapeType="1"/>
                </p:cNvSpPr>
                <p:nvPr/>
              </p:nvSpPr>
              <p:spPr bwMode="auto">
                <a:xfrm flipV="1">
                  <a:off x="1968" y="1824"/>
                  <a:ext cx="96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/>
                </a:p>
              </p:txBody>
            </p:sp>
          </p:grpSp>
          <p:grpSp>
            <p:nvGrpSpPr>
              <p:cNvPr id="23567" name="Group 100"/>
              <p:cNvGrpSpPr>
                <a:grpSpLocks/>
              </p:cNvGrpSpPr>
              <p:nvPr/>
            </p:nvGrpSpPr>
            <p:grpSpPr bwMode="auto">
              <a:xfrm>
                <a:off x="1248" y="2372"/>
                <a:ext cx="166" cy="202"/>
                <a:chOff x="1226" y="2736"/>
                <a:chExt cx="240" cy="354"/>
              </a:xfrm>
            </p:grpSpPr>
            <p:sp>
              <p:nvSpPr>
                <p:cNvPr id="23580" name="Oval 101"/>
                <p:cNvSpPr>
                  <a:spLocks noChangeArrowheads="1"/>
                </p:cNvSpPr>
                <p:nvPr/>
              </p:nvSpPr>
              <p:spPr bwMode="auto">
                <a:xfrm>
                  <a:off x="1296" y="2736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2800"/>
                </a:p>
              </p:txBody>
            </p:sp>
            <p:sp>
              <p:nvSpPr>
                <p:cNvPr id="23581" name="AutoShape 102"/>
                <p:cNvSpPr>
                  <a:spLocks noChangeArrowheads="1"/>
                </p:cNvSpPr>
                <p:nvPr/>
              </p:nvSpPr>
              <p:spPr bwMode="auto">
                <a:xfrm>
                  <a:off x="1226" y="2850"/>
                  <a:ext cx="240" cy="24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2800"/>
                </a:p>
              </p:txBody>
            </p:sp>
          </p:grpSp>
          <p:grpSp>
            <p:nvGrpSpPr>
              <p:cNvPr id="23568" name="Group 103"/>
              <p:cNvGrpSpPr>
                <a:grpSpLocks/>
              </p:cNvGrpSpPr>
              <p:nvPr/>
            </p:nvGrpSpPr>
            <p:grpSpPr bwMode="auto">
              <a:xfrm rot="5400000" flipV="1">
                <a:off x="1599" y="1344"/>
                <a:ext cx="362" cy="96"/>
                <a:chOff x="1706" y="2112"/>
                <a:chExt cx="362" cy="96"/>
              </a:xfrm>
            </p:grpSpPr>
            <p:sp>
              <p:nvSpPr>
                <p:cNvPr id="23575" name="Line 104"/>
                <p:cNvSpPr>
                  <a:spLocks noChangeShapeType="1"/>
                </p:cNvSpPr>
                <p:nvPr/>
              </p:nvSpPr>
              <p:spPr bwMode="auto">
                <a:xfrm flipV="1">
                  <a:off x="1706" y="2112"/>
                  <a:ext cx="96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/>
                </a:p>
              </p:txBody>
            </p:sp>
            <p:sp>
              <p:nvSpPr>
                <p:cNvPr id="23576" name="Line 105"/>
                <p:cNvSpPr>
                  <a:spLocks noChangeShapeType="1"/>
                </p:cNvSpPr>
                <p:nvPr/>
              </p:nvSpPr>
              <p:spPr bwMode="auto">
                <a:xfrm>
                  <a:off x="1728" y="2112"/>
                  <a:ext cx="33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/>
                </a:p>
              </p:txBody>
            </p:sp>
            <p:sp>
              <p:nvSpPr>
                <p:cNvPr id="23577" name="Line 106"/>
                <p:cNvSpPr>
                  <a:spLocks noChangeShapeType="1"/>
                </p:cNvSpPr>
                <p:nvPr/>
              </p:nvSpPr>
              <p:spPr bwMode="auto">
                <a:xfrm flipV="1">
                  <a:off x="1798" y="2112"/>
                  <a:ext cx="96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/>
                </a:p>
              </p:txBody>
            </p:sp>
            <p:sp>
              <p:nvSpPr>
                <p:cNvPr id="23578" name="Line 107"/>
                <p:cNvSpPr>
                  <a:spLocks noChangeShapeType="1"/>
                </p:cNvSpPr>
                <p:nvPr/>
              </p:nvSpPr>
              <p:spPr bwMode="auto">
                <a:xfrm flipV="1">
                  <a:off x="1887" y="2112"/>
                  <a:ext cx="96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/>
                </a:p>
              </p:txBody>
            </p:sp>
            <p:sp>
              <p:nvSpPr>
                <p:cNvPr id="23579" name="Line 108"/>
                <p:cNvSpPr>
                  <a:spLocks noChangeShapeType="1"/>
                </p:cNvSpPr>
                <p:nvPr/>
              </p:nvSpPr>
              <p:spPr bwMode="auto">
                <a:xfrm flipV="1">
                  <a:off x="1972" y="2112"/>
                  <a:ext cx="96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/>
                </a:p>
              </p:txBody>
            </p:sp>
          </p:grpSp>
          <p:sp>
            <p:nvSpPr>
              <p:cNvPr id="23569" name="Rectangle 109"/>
              <p:cNvSpPr>
                <a:spLocks noChangeArrowheads="1"/>
              </p:cNvSpPr>
              <p:nvPr/>
            </p:nvSpPr>
            <p:spPr bwMode="auto">
              <a:xfrm>
                <a:off x="1654" y="1104"/>
                <a:ext cx="48" cy="672"/>
              </a:xfrm>
              <a:prstGeom prst="rect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800"/>
              </a:p>
            </p:txBody>
          </p:sp>
          <p:sp>
            <p:nvSpPr>
              <p:cNvPr id="23570" name="Rectangle 110"/>
              <p:cNvSpPr>
                <a:spLocks noChangeArrowheads="1"/>
              </p:cNvSpPr>
              <p:nvPr/>
            </p:nvSpPr>
            <p:spPr bwMode="auto">
              <a:xfrm>
                <a:off x="1200" y="1787"/>
                <a:ext cx="960" cy="144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800"/>
              </a:p>
            </p:txBody>
          </p:sp>
          <p:sp>
            <p:nvSpPr>
              <p:cNvPr id="23571" name="Line 111"/>
              <p:cNvSpPr>
                <a:spLocks noChangeShapeType="1"/>
              </p:cNvSpPr>
              <p:nvPr/>
            </p:nvSpPr>
            <p:spPr bwMode="auto">
              <a:xfrm flipV="1">
                <a:off x="1152" y="2570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/>
              </a:p>
            </p:txBody>
          </p:sp>
          <p:sp>
            <p:nvSpPr>
              <p:cNvPr id="23572" name="Line 112"/>
              <p:cNvSpPr>
                <a:spLocks noChangeShapeType="1"/>
              </p:cNvSpPr>
              <p:nvPr/>
            </p:nvSpPr>
            <p:spPr bwMode="auto">
              <a:xfrm flipV="1">
                <a:off x="1244" y="2570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/>
              </a:p>
            </p:txBody>
          </p:sp>
          <p:sp>
            <p:nvSpPr>
              <p:cNvPr id="23573" name="Line 113"/>
              <p:cNvSpPr>
                <a:spLocks noChangeShapeType="1"/>
              </p:cNvSpPr>
              <p:nvPr/>
            </p:nvSpPr>
            <p:spPr bwMode="auto">
              <a:xfrm flipV="1">
                <a:off x="1333" y="2570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/>
              </a:p>
            </p:txBody>
          </p:sp>
          <p:sp>
            <p:nvSpPr>
              <p:cNvPr id="23574" name="Line 114"/>
              <p:cNvSpPr>
                <a:spLocks noChangeShapeType="1"/>
              </p:cNvSpPr>
              <p:nvPr/>
            </p:nvSpPr>
            <p:spPr bwMode="auto">
              <a:xfrm flipV="1">
                <a:off x="1418" y="2570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/>
              </a:p>
            </p:txBody>
          </p:sp>
        </p:grpSp>
        <p:sp>
          <p:nvSpPr>
            <p:cNvPr id="23564" name="Line 115"/>
            <p:cNvSpPr>
              <a:spLocks noChangeShapeType="1"/>
            </p:cNvSpPr>
            <p:nvPr/>
          </p:nvSpPr>
          <p:spPr bwMode="auto">
            <a:xfrm>
              <a:off x="2075" y="3633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</p:grpSp>
      <p:sp>
        <p:nvSpPr>
          <p:cNvPr id="167028" name="Text Box 116"/>
          <p:cNvSpPr txBox="1">
            <a:spLocks noChangeArrowheads="1"/>
          </p:cNvSpPr>
          <p:nvPr/>
        </p:nvSpPr>
        <p:spPr bwMode="auto">
          <a:xfrm>
            <a:off x="314157" y="2264140"/>
            <a:ext cx="3583157" cy="52322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000066"/>
                </a:solidFill>
              </a:rPr>
              <a:t>输入转动－输出平动</a:t>
            </a:r>
            <a:endParaRPr lang="zh-CN" altLang="en-US" sz="2800" dirty="0">
              <a:solidFill>
                <a:srgbClr val="000066"/>
              </a:solidFill>
            </a:endParaRPr>
          </a:p>
        </p:txBody>
      </p:sp>
      <p:sp>
        <p:nvSpPr>
          <p:cNvPr id="167029" name="Text Box 117"/>
          <p:cNvSpPr txBox="1">
            <a:spLocks noChangeArrowheads="1"/>
          </p:cNvSpPr>
          <p:nvPr/>
        </p:nvSpPr>
        <p:spPr bwMode="auto">
          <a:xfrm>
            <a:off x="4878593" y="2401591"/>
            <a:ext cx="3471658" cy="52322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000066"/>
                </a:solidFill>
              </a:rPr>
              <a:t>输入转动－输出平动</a:t>
            </a:r>
            <a:endParaRPr lang="zh-CN" altLang="en-US" sz="2800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1976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67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028" grpId="0"/>
      <p:bldP spid="16702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4" name="Text Box 4"/>
          <p:cNvSpPr txBox="1">
            <a:spLocks noChangeArrowheads="1"/>
          </p:cNvSpPr>
          <p:nvPr/>
        </p:nvSpPr>
        <p:spPr bwMode="auto">
          <a:xfrm>
            <a:off x="467053" y="1142124"/>
            <a:ext cx="5765581" cy="646331"/>
          </a:xfrm>
          <a:prstGeom prst="rect">
            <a:avLst/>
          </a:prstGeom>
          <a:solidFill>
            <a:srgbClr val="CC006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 </a:t>
            </a:r>
            <a:r>
              <a:rPr lang="zh-CN" altLang="en-US" sz="36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机构</a:t>
            </a:r>
            <a:r>
              <a:rPr lang="zh-CN" altLang="en-US" sz="36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动力学</a:t>
            </a:r>
            <a:r>
              <a:rPr lang="zh-CN" altLang="en-US" sz="36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设计的</a:t>
            </a:r>
            <a:r>
              <a:rPr lang="zh-CN" altLang="en-US" sz="36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基础</a:t>
            </a:r>
          </a:p>
        </p:txBody>
      </p:sp>
      <p:pic>
        <p:nvPicPr>
          <p:cNvPr id="168965" name="Picture 5" descr="1-1a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54" t="15865" r="5568" b="7258"/>
          <a:stretch/>
        </p:blipFill>
        <p:spPr bwMode="auto">
          <a:xfrm>
            <a:off x="467053" y="3098192"/>
            <a:ext cx="5265683" cy="2180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组合 3"/>
          <p:cNvGrpSpPr/>
          <p:nvPr/>
        </p:nvGrpSpPr>
        <p:grpSpPr>
          <a:xfrm>
            <a:off x="5878350" y="2870273"/>
            <a:ext cx="3123760" cy="3320319"/>
            <a:chOff x="6161745" y="3537680"/>
            <a:chExt cx="2160000" cy="2710721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1745" y="3537680"/>
              <a:ext cx="2160000" cy="1166400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1745" y="4614001"/>
              <a:ext cx="2160000" cy="163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67814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689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2" name="Text Box 6"/>
          <p:cNvSpPr txBox="1">
            <a:spLocks noChangeArrowheads="1"/>
          </p:cNvSpPr>
          <p:nvPr/>
        </p:nvSpPr>
        <p:spPr bwMode="auto">
          <a:xfrm>
            <a:off x="631596" y="267093"/>
            <a:ext cx="2149311" cy="51911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spcBef>
                <a:spcPct val="0"/>
              </a:spcBef>
              <a:buFontTx/>
              <a:buNone/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运动学绪论</a:t>
            </a:r>
          </a:p>
        </p:txBody>
      </p:sp>
      <p:sp>
        <p:nvSpPr>
          <p:cNvPr id="65543" name="Text Box 7"/>
          <p:cNvSpPr txBox="1">
            <a:spLocks noChangeArrowheads="1"/>
          </p:cNvSpPr>
          <p:nvPr/>
        </p:nvSpPr>
        <p:spPr bwMode="auto">
          <a:xfrm>
            <a:off x="631596" y="984455"/>
            <a:ext cx="980977" cy="523220"/>
          </a:xfrm>
          <a:prstGeom prst="rect">
            <a:avLst/>
          </a:prstGeom>
          <a:gradFill rotWithShape="1">
            <a:gsLst>
              <a:gs pos="0">
                <a:srgbClr val="B8DBF2">
                  <a:alpha val="50000"/>
                </a:srgbClr>
              </a:gs>
              <a:gs pos="100000">
                <a:srgbClr val="B1D2E9"/>
              </a:gs>
            </a:gsLst>
            <a:lin ang="5400000" scaled="1"/>
          </a:gradFill>
        </p:spPr>
        <p:txBody>
          <a:bodyPr wrap="square" anchor="ctr">
            <a:spAutoFit/>
          </a:bodyPr>
          <a:lstStyle>
            <a:defPPr>
              <a:defRPr lang="en-US"/>
            </a:defPPr>
            <a:lvl1pPr inden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Tx/>
              <a:buNone/>
              <a:defRPr sz="2400" cap="none">
                <a:effectLst/>
              </a:defRPr>
            </a:lvl1pPr>
            <a:lvl2pPr marL="742950" indent="-285750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cap="none">
                <a:effectLst/>
              </a:defRPr>
            </a:lvl2pPr>
            <a:lvl3pPr marL="1200150" indent="-285750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cap="none">
                <a:effectLst/>
              </a:defRPr>
            </a:lvl3pPr>
            <a:lvl4pPr marL="1543050" indent="-171450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cap="none">
                <a:effectLst/>
              </a:defRPr>
            </a:lvl4pPr>
            <a:lvl5pPr marL="2000250" indent="-171450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cap="none">
                <a:effectLst/>
              </a:defRPr>
            </a:lvl5pPr>
            <a:lvl6pPr marL="2514600" indent="-228600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cap="none">
                <a:effectLst/>
              </a:defRPr>
            </a:lvl6pPr>
            <a:lvl7pPr marL="2971800" indent="-228600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cap="none">
                <a:effectLst/>
              </a:defRPr>
            </a:lvl7pPr>
            <a:lvl8pPr marL="3429000" indent="-228600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cap="none">
                <a:effectLst/>
              </a:defRPr>
            </a:lvl8pPr>
            <a:lvl9pPr marL="3886200" indent="-228600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cap="none">
                <a:effectLst/>
              </a:defRPr>
            </a:lvl9pPr>
          </a:lstStyle>
          <a:p>
            <a:r>
              <a:rPr lang="zh-CN" altLang="en-US" sz="2800" dirty="0" smtClean="0"/>
              <a:t>对象：</a:t>
            </a:r>
            <a:endParaRPr lang="zh-CN" altLang="en-US" sz="2800" dirty="0"/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690511" y="2513949"/>
            <a:ext cx="921962" cy="523220"/>
          </a:xfrm>
          <a:prstGeom prst="rect">
            <a:avLst/>
          </a:prstGeom>
          <a:gradFill rotWithShape="1">
            <a:gsLst>
              <a:gs pos="0">
                <a:srgbClr val="B8DBF2">
                  <a:alpha val="50000"/>
                </a:srgbClr>
              </a:gs>
              <a:gs pos="100000">
                <a:srgbClr val="B1D2E9"/>
              </a:gs>
            </a:gsLst>
            <a:lin ang="5400000" scaled="1"/>
          </a:gradFill>
        </p:spPr>
        <p:txBody>
          <a:bodyPr wrap="square" anchor="ctr">
            <a:sp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FontTx/>
              <a:buNone/>
            </a:pPr>
            <a:r>
              <a:rPr lang="zh-CN" altLang="en-US" sz="2800" dirty="0" smtClean="0"/>
              <a:t>内容：     </a:t>
            </a:r>
          </a:p>
        </p:txBody>
      </p:sp>
      <p:graphicFrame>
        <p:nvGraphicFramePr>
          <p:cNvPr id="1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9780585"/>
              </p:ext>
            </p:extLst>
          </p:nvPr>
        </p:nvGraphicFramePr>
        <p:xfrm>
          <a:off x="1927173" y="2957438"/>
          <a:ext cx="4228503" cy="14158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67" name="Equation" r:id="rId3" imgW="2295682" imgH="733570" progId="Equation.DSMT4">
                  <p:embed/>
                </p:oleObj>
              </mc:Choice>
              <mc:Fallback>
                <p:oleObj name="Equation" r:id="rId3" imgW="2295682" imgH="73357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7173" y="2957438"/>
                        <a:ext cx="4228503" cy="14158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2130296"/>
              </p:ext>
            </p:extLst>
          </p:nvPr>
        </p:nvGraphicFramePr>
        <p:xfrm>
          <a:off x="1275807" y="5411382"/>
          <a:ext cx="6279705" cy="9662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68" name="公式" r:id="rId5" imgW="3409816" imgH="476395" progId="Equation.3">
                  <p:embed/>
                </p:oleObj>
              </mc:Choice>
              <mc:Fallback>
                <p:oleObj name="公式" r:id="rId5" imgW="3409816" imgH="4763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5807" y="5411382"/>
                        <a:ext cx="6279705" cy="9662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9803885"/>
              </p:ext>
            </p:extLst>
          </p:nvPr>
        </p:nvGraphicFramePr>
        <p:xfrm>
          <a:off x="1439580" y="4152421"/>
          <a:ext cx="5952161" cy="9996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69" name="公式" r:id="rId7" imgW="3114697" imgH="476395" progId="Equation.3">
                  <p:embed/>
                </p:oleObj>
              </mc:Choice>
              <mc:Fallback>
                <p:oleObj name="公式" r:id="rId7" imgW="3114697" imgH="4763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9580" y="4152421"/>
                        <a:ext cx="5952161" cy="9996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866595" y="1651431"/>
            <a:ext cx="26404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CN" altLang="en-US" sz="2800" dirty="0" smtClean="0">
                <a:solidFill>
                  <a:srgbClr val="333399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质点  </a:t>
            </a:r>
            <a:r>
              <a:rPr lang="en-US" altLang="zh-CN" sz="2800" dirty="0" smtClean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  <a:r>
              <a:rPr lang="zh-CN" altLang="en-US" sz="2800" dirty="0" smtClean="0">
                <a:solidFill>
                  <a:srgbClr val="333399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刚体</a:t>
            </a:r>
            <a:endParaRPr lang="zh-CN" altLang="en-US" sz="2800" dirty="0">
              <a:solidFill>
                <a:srgbClr val="333399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4415660" y="218459"/>
            <a:ext cx="48925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latinLnBrk="1" hangingPunct="1">
              <a:spcBef>
                <a:spcPct val="20000"/>
              </a:spcBef>
            </a:pPr>
            <a:r>
              <a:rPr lang="zh-CN" altLang="en-US" sz="28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点的</a:t>
            </a:r>
            <a:r>
              <a:rPr lang="zh-CN" altLang="en-US" sz="28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复合运动、刚体平面运动</a:t>
            </a:r>
            <a:endParaRPr lang="zh-CN" altLang="en-US" sz="2800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3317677" y="225317"/>
            <a:ext cx="1097983" cy="523220"/>
          </a:xfrm>
          <a:prstGeom prst="rect">
            <a:avLst/>
          </a:prstGeom>
          <a:gradFill rotWithShape="1">
            <a:gsLst>
              <a:gs pos="0">
                <a:srgbClr val="B8DBF2">
                  <a:alpha val="50000"/>
                </a:srgbClr>
              </a:gs>
              <a:gs pos="100000">
                <a:srgbClr val="B1D2E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dirty="0"/>
              <a:t> 重点</a:t>
            </a:r>
          </a:p>
        </p:txBody>
      </p:sp>
    </p:spTree>
    <p:extLst>
      <p:ext uri="{BB962C8B-B14F-4D97-AF65-F5344CB8AC3E}">
        <p14:creationId xmlns:p14="http://schemas.microsoft.com/office/powerpoint/2010/main" val="4143952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5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5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2" grpId="0" animBg="1" autoUpdateAnimBg="0"/>
      <p:bldP spid="65543" grpId="0" animBg="1" autoUpdateAnimBg="0"/>
      <p:bldP spid="11" grpId="0" build="p" animBg="1"/>
      <p:bldP spid="3" grpId="0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2209800" y="2304068"/>
            <a:ext cx="4306888" cy="1466654"/>
          </a:xfrm>
          <a:prstGeom prst="rect">
            <a:avLst/>
          </a:prstGeom>
          <a:gradFill rotWithShape="1">
            <a:gsLst>
              <a:gs pos="0">
                <a:srgbClr val="000076"/>
              </a:gs>
              <a:gs pos="50000">
                <a:srgbClr val="0000FF"/>
              </a:gs>
              <a:gs pos="100000">
                <a:srgbClr val="00007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80000"/>
              </a:lnSpc>
              <a:spcBef>
                <a:spcPct val="0"/>
              </a:spcBef>
              <a:buNone/>
              <a:defRPr kumimoji="1" sz="6000" cap="all">
                <a:ln w="3175" cmpd="sng">
                  <a:noFill/>
                </a:ln>
                <a:solidFill>
                  <a:srgbClr val="FFFF00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 smtClean="0"/>
              <a:t>点</a:t>
            </a:r>
            <a:r>
              <a:rPr lang="zh-CN" altLang="en-US" dirty="0"/>
              <a:t>的运动</a:t>
            </a:r>
          </a:p>
        </p:txBody>
      </p:sp>
    </p:spTree>
    <p:extLst>
      <p:ext uri="{BB962C8B-B14F-4D97-AF65-F5344CB8AC3E}">
        <p14:creationId xmlns:p14="http://schemas.microsoft.com/office/powerpoint/2010/main" val="1834699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Text Box 3"/>
          <p:cNvSpPr txBox="1">
            <a:spLocks noChangeArrowheads="1"/>
          </p:cNvSpPr>
          <p:nvPr/>
        </p:nvSpPr>
        <p:spPr bwMode="auto">
          <a:xfrm>
            <a:off x="500063" y="431515"/>
            <a:ext cx="6249529" cy="51911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spcBef>
                <a:spcPct val="0"/>
              </a:spcBef>
              <a:buFontTx/>
              <a:buNone/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 smtClean="0"/>
              <a:t>运动方程</a:t>
            </a:r>
            <a:r>
              <a:rPr lang="zh-CN" altLang="en-US" dirty="0"/>
              <a:t>、速度和加速度的表示方法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322887" y="1427163"/>
            <a:ext cx="2336800" cy="2297112"/>
            <a:chOff x="3657" y="687"/>
            <a:chExt cx="1472" cy="1447"/>
          </a:xfrm>
        </p:grpSpPr>
        <p:sp>
          <p:nvSpPr>
            <p:cNvPr id="3086" name="Freeform 5"/>
            <p:cNvSpPr>
              <a:spLocks/>
            </p:cNvSpPr>
            <p:nvPr/>
          </p:nvSpPr>
          <p:spPr bwMode="auto">
            <a:xfrm>
              <a:off x="3685" y="923"/>
              <a:ext cx="1225" cy="896"/>
            </a:xfrm>
            <a:custGeom>
              <a:avLst/>
              <a:gdLst>
                <a:gd name="T0" fmla="*/ 0 w 1225"/>
                <a:gd name="T1" fmla="*/ 0 h 896"/>
                <a:gd name="T2" fmla="*/ 411 w 1225"/>
                <a:gd name="T3" fmla="*/ 74 h 896"/>
                <a:gd name="T4" fmla="*/ 859 w 1225"/>
                <a:gd name="T5" fmla="*/ 320 h 896"/>
                <a:gd name="T6" fmla="*/ 1225 w 1225"/>
                <a:gd name="T7" fmla="*/ 896 h 8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25"/>
                <a:gd name="T13" fmla="*/ 0 h 896"/>
                <a:gd name="T14" fmla="*/ 1225 w 1225"/>
                <a:gd name="T15" fmla="*/ 896 h 8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25" h="896">
                  <a:moveTo>
                    <a:pt x="0" y="0"/>
                  </a:moveTo>
                  <a:cubicBezTo>
                    <a:pt x="134" y="10"/>
                    <a:pt x="268" y="21"/>
                    <a:pt x="411" y="74"/>
                  </a:cubicBezTo>
                  <a:cubicBezTo>
                    <a:pt x="554" y="127"/>
                    <a:pt x="723" y="183"/>
                    <a:pt x="859" y="320"/>
                  </a:cubicBezTo>
                  <a:cubicBezTo>
                    <a:pt x="995" y="457"/>
                    <a:pt x="1184" y="777"/>
                    <a:pt x="1225" y="896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7" name="Oval 6"/>
            <p:cNvSpPr>
              <a:spLocks noChangeArrowheads="1"/>
            </p:cNvSpPr>
            <p:nvPr/>
          </p:nvSpPr>
          <p:spPr bwMode="auto">
            <a:xfrm>
              <a:off x="4343" y="1088"/>
              <a:ext cx="73" cy="7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88" name="Line 7"/>
            <p:cNvSpPr>
              <a:spLocks noChangeShapeType="1"/>
            </p:cNvSpPr>
            <p:nvPr/>
          </p:nvSpPr>
          <p:spPr bwMode="auto">
            <a:xfrm flipV="1">
              <a:off x="3858" y="1161"/>
              <a:ext cx="503" cy="78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9" name="Oval 8"/>
            <p:cNvSpPr>
              <a:spLocks noChangeArrowheads="1"/>
            </p:cNvSpPr>
            <p:nvPr/>
          </p:nvSpPr>
          <p:spPr bwMode="auto">
            <a:xfrm>
              <a:off x="3839" y="1921"/>
              <a:ext cx="56" cy="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90" name="Text Box 9"/>
            <p:cNvSpPr txBox="1">
              <a:spLocks noChangeArrowheads="1"/>
            </p:cNvSpPr>
            <p:nvPr/>
          </p:nvSpPr>
          <p:spPr bwMode="auto">
            <a:xfrm>
              <a:off x="4617" y="805"/>
              <a:ext cx="24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 sz="2000" b="1" i="1"/>
                <a:t>M</a:t>
              </a:r>
            </a:p>
          </p:txBody>
        </p:sp>
        <p:sp>
          <p:nvSpPr>
            <p:cNvPr id="3091" name="Text Box 10"/>
            <p:cNvSpPr txBox="1">
              <a:spLocks noChangeArrowheads="1"/>
            </p:cNvSpPr>
            <p:nvPr/>
          </p:nvSpPr>
          <p:spPr bwMode="auto">
            <a:xfrm>
              <a:off x="3776" y="1309"/>
              <a:ext cx="24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 sz="2000" b="1" i="1"/>
                <a:t>r</a:t>
              </a:r>
            </a:p>
          </p:txBody>
        </p:sp>
        <p:sp>
          <p:nvSpPr>
            <p:cNvPr id="3092" name="Text Box 11"/>
            <p:cNvSpPr txBox="1">
              <a:spLocks noChangeArrowheads="1"/>
            </p:cNvSpPr>
            <p:nvPr/>
          </p:nvSpPr>
          <p:spPr bwMode="auto">
            <a:xfrm>
              <a:off x="3657" y="687"/>
              <a:ext cx="24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 sz="2000" b="1" i="1"/>
                <a:t>A</a:t>
              </a:r>
            </a:p>
          </p:txBody>
        </p:sp>
        <p:sp>
          <p:nvSpPr>
            <p:cNvPr id="3093" name="Text Box 12"/>
            <p:cNvSpPr txBox="1">
              <a:spLocks noChangeArrowheads="1"/>
            </p:cNvSpPr>
            <p:nvPr/>
          </p:nvSpPr>
          <p:spPr bwMode="auto">
            <a:xfrm>
              <a:off x="4882" y="1510"/>
              <a:ext cx="24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 sz="2000" b="1" i="1"/>
                <a:t>B</a:t>
              </a:r>
            </a:p>
          </p:txBody>
        </p:sp>
        <p:sp>
          <p:nvSpPr>
            <p:cNvPr id="3094" name="Text Box 13"/>
            <p:cNvSpPr txBox="1">
              <a:spLocks noChangeArrowheads="1"/>
            </p:cNvSpPr>
            <p:nvPr/>
          </p:nvSpPr>
          <p:spPr bwMode="auto">
            <a:xfrm>
              <a:off x="3986" y="1903"/>
              <a:ext cx="24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 sz="2000" b="1"/>
                <a:t>0</a:t>
              </a:r>
            </a:p>
          </p:txBody>
        </p:sp>
      </p:grpSp>
      <p:sp>
        <p:nvSpPr>
          <p:cNvPr id="69646" name="Rectangle 14"/>
          <p:cNvSpPr>
            <a:spLocks noChangeArrowheads="1"/>
          </p:cNvSpPr>
          <p:nvPr/>
        </p:nvSpPr>
        <p:spPr bwMode="auto">
          <a:xfrm>
            <a:off x="525463" y="1384644"/>
            <a:ext cx="2940050" cy="60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32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32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、矢量法</a:t>
            </a:r>
            <a:endParaRPr lang="zh-CN" altLang="en-US" sz="2800" b="1" dirty="0">
              <a:solidFill>
                <a:schemeClr val="tx2"/>
              </a:solidFill>
            </a:endParaRPr>
          </a:p>
        </p:txBody>
      </p:sp>
      <p:sp>
        <p:nvSpPr>
          <p:cNvPr id="69647" name="Rectangle 15"/>
          <p:cNvSpPr>
            <a:spLocks noChangeArrowheads="1"/>
          </p:cNvSpPr>
          <p:nvPr/>
        </p:nvSpPr>
        <p:spPr bwMode="auto">
          <a:xfrm>
            <a:off x="525463" y="2781300"/>
            <a:ext cx="3003550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b="1" dirty="0"/>
              <a:t>运动方程：</a:t>
            </a:r>
          </a:p>
        </p:txBody>
      </p:sp>
      <p:sp>
        <p:nvSpPr>
          <p:cNvPr id="69648" name="Rectangle 16"/>
          <p:cNvSpPr>
            <a:spLocks noChangeArrowheads="1"/>
          </p:cNvSpPr>
          <p:nvPr/>
        </p:nvSpPr>
        <p:spPr bwMode="auto">
          <a:xfrm>
            <a:off x="525463" y="3989388"/>
            <a:ext cx="1366837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b="1"/>
              <a:t>速度：</a:t>
            </a:r>
          </a:p>
        </p:txBody>
      </p:sp>
      <p:sp>
        <p:nvSpPr>
          <p:cNvPr id="69649" name="Rectangle 17"/>
          <p:cNvSpPr>
            <a:spLocks noChangeArrowheads="1"/>
          </p:cNvSpPr>
          <p:nvPr/>
        </p:nvSpPr>
        <p:spPr bwMode="auto">
          <a:xfrm>
            <a:off x="452438" y="5373688"/>
            <a:ext cx="1409700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b="1"/>
              <a:t>加速度：</a:t>
            </a:r>
          </a:p>
        </p:txBody>
      </p:sp>
      <p:sp>
        <p:nvSpPr>
          <p:cNvPr id="69650" name="AutoShape 18"/>
          <p:cNvSpPr>
            <a:spLocks noChangeArrowheads="1"/>
          </p:cNvSpPr>
          <p:nvPr/>
        </p:nvSpPr>
        <p:spPr bwMode="auto">
          <a:xfrm>
            <a:off x="3811588" y="5135240"/>
            <a:ext cx="4341813" cy="928687"/>
          </a:xfrm>
          <a:prstGeom prst="leftArrow">
            <a:avLst>
              <a:gd name="adj1" fmla="val 50000"/>
              <a:gd name="adj2" fmla="val 116880"/>
            </a:avLst>
          </a:prstGeom>
          <a:solidFill>
            <a:srgbClr val="DAE682"/>
          </a:solidFill>
          <a:ln w="6350">
            <a:solidFill>
              <a:srgbClr val="B3FBB1"/>
            </a:solidFill>
            <a:miter lim="800000"/>
            <a:headEnd type="none" w="sm" len="sm"/>
            <a:tailEnd type="none" w="med" len="lg"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动点速度在瞬时</a:t>
            </a:r>
            <a:r>
              <a:rPr lang="en-US" altLang="zh-CN" b="1" i="1" dirty="0">
                <a:solidFill>
                  <a:srgbClr val="FF0000"/>
                </a:solidFill>
              </a:rPr>
              <a:t>t</a:t>
            </a:r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zh-CN" altLang="en-US" b="1" dirty="0">
                <a:solidFill>
                  <a:srgbClr val="FF0000"/>
                </a:solidFill>
              </a:rPr>
              <a:t>的变化率</a:t>
            </a:r>
          </a:p>
        </p:txBody>
      </p:sp>
      <p:sp>
        <p:nvSpPr>
          <p:cNvPr id="69651" name="AutoShape 19"/>
          <p:cNvSpPr>
            <a:spLocks noChangeArrowheads="1"/>
          </p:cNvSpPr>
          <p:nvPr/>
        </p:nvSpPr>
        <p:spPr bwMode="auto">
          <a:xfrm>
            <a:off x="3811588" y="3669184"/>
            <a:ext cx="4195762" cy="928687"/>
          </a:xfrm>
          <a:prstGeom prst="leftArrow">
            <a:avLst>
              <a:gd name="adj1" fmla="val 50000"/>
              <a:gd name="adj2" fmla="val 112949"/>
            </a:avLst>
          </a:prstGeom>
          <a:solidFill>
            <a:srgbClr val="B3FBB1"/>
          </a:solidFill>
          <a:ln w="6350">
            <a:solidFill>
              <a:srgbClr val="B3FBB1"/>
            </a:solidFill>
            <a:miter lim="800000"/>
            <a:headEnd type="none" w="sm" len="sm"/>
            <a:tailEnd type="none" w="med" len="lg"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动点轨迹在瞬时</a:t>
            </a:r>
            <a:r>
              <a:rPr lang="en-US" altLang="zh-CN" b="1" i="1" dirty="0">
                <a:solidFill>
                  <a:srgbClr val="FF0000"/>
                </a:solidFill>
              </a:rPr>
              <a:t>t</a:t>
            </a:r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zh-CN" altLang="en-US" b="1" dirty="0">
                <a:solidFill>
                  <a:srgbClr val="FF0000"/>
                </a:solidFill>
              </a:rPr>
              <a:t>的变化率</a:t>
            </a:r>
          </a:p>
        </p:txBody>
      </p:sp>
      <p:graphicFrame>
        <p:nvGraphicFramePr>
          <p:cNvPr id="69652" name="Object 20"/>
          <p:cNvGraphicFramePr>
            <a:graphicFrameLocks noChangeAspect="1"/>
          </p:cNvGraphicFramePr>
          <p:nvPr>
            <p:extLst/>
          </p:nvPr>
        </p:nvGraphicFramePr>
        <p:xfrm>
          <a:off x="2235200" y="2781300"/>
          <a:ext cx="1362075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88" name="Equation" r:id="rId3" imgW="507960" imgH="203040" progId="Equation.DSMT4">
                  <p:embed/>
                </p:oleObj>
              </mc:Choice>
              <mc:Fallback>
                <p:oleObj name="Equation" r:id="rId3" imgW="5079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5200" y="2781300"/>
                        <a:ext cx="1362075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53" name="Object 21"/>
          <p:cNvGraphicFramePr>
            <a:graphicFrameLocks noChangeAspect="1"/>
          </p:cNvGraphicFramePr>
          <p:nvPr>
            <p:extLst/>
          </p:nvPr>
        </p:nvGraphicFramePr>
        <p:xfrm>
          <a:off x="1679575" y="3730625"/>
          <a:ext cx="1749425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89" name="Equation" r:id="rId5" imgW="685800" imgH="393480" progId="Equation.DSMT4">
                  <p:embed/>
                </p:oleObj>
              </mc:Choice>
              <mc:Fallback>
                <p:oleObj name="Equation" r:id="rId5" imgW="6858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9575" y="3730625"/>
                        <a:ext cx="1749425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54" name="Object 22"/>
          <p:cNvGraphicFramePr>
            <a:graphicFrameLocks noChangeAspect="1"/>
          </p:cNvGraphicFramePr>
          <p:nvPr>
            <p:extLst/>
          </p:nvPr>
        </p:nvGraphicFramePr>
        <p:xfrm>
          <a:off x="1878013" y="5230813"/>
          <a:ext cx="1522412" cy="85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90" name="Equation" r:id="rId7" imgW="698400" imgH="393480" progId="Equation.DSMT4">
                  <p:embed/>
                </p:oleObj>
              </mc:Choice>
              <mc:Fallback>
                <p:oleObj name="Equation" r:id="rId7" imgW="6984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8013" y="5230813"/>
                        <a:ext cx="1522412" cy="858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13706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96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9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9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9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9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9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9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9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9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5" grpId="0" animBg="1" autoUpdateAnimBg="0"/>
      <p:bldP spid="69646" grpId="0" build="p" autoUpdateAnimBg="0"/>
      <p:bldP spid="69647" grpId="0" autoUpdateAnimBg="0"/>
      <p:bldP spid="69648" grpId="0" autoUpdateAnimBg="0"/>
      <p:bldP spid="69649" grpId="0" autoUpdateAnimBg="0"/>
      <p:bldP spid="69650" grpId="0" animBg="1" autoUpdateAnimBg="0"/>
      <p:bldP spid="69651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94" name="Rectangle 38"/>
          <p:cNvSpPr>
            <a:spLocks noChangeArrowheads="1"/>
          </p:cNvSpPr>
          <p:nvPr/>
        </p:nvSpPr>
        <p:spPr bwMode="auto">
          <a:xfrm>
            <a:off x="395288" y="260350"/>
            <a:ext cx="38750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chemeClr val="tx2"/>
                </a:solidFill>
                <a:ea typeface="楷体_GB2312" pitchFamily="49" charset="-122"/>
              </a:rPr>
              <a:t>2</a:t>
            </a:r>
            <a:r>
              <a:rPr lang="zh-CN" altLang="en-US" sz="3200" b="1">
                <a:solidFill>
                  <a:schemeClr val="tx2"/>
                </a:solidFill>
                <a:ea typeface="楷体_GB2312" pitchFamily="49" charset="-122"/>
              </a:rPr>
              <a:t>、直角坐标法</a:t>
            </a:r>
            <a:endParaRPr lang="zh-CN" altLang="en-US" sz="4000" b="1">
              <a:solidFill>
                <a:schemeClr val="tx2"/>
              </a:solidFill>
            </a:endParaRPr>
          </a:p>
        </p:txBody>
      </p:sp>
      <p:sp>
        <p:nvSpPr>
          <p:cNvPr id="70695" name="Rectangle 39"/>
          <p:cNvSpPr>
            <a:spLocks noChangeArrowheads="1"/>
          </p:cNvSpPr>
          <p:nvPr/>
        </p:nvSpPr>
        <p:spPr bwMode="auto">
          <a:xfrm>
            <a:off x="1631950" y="892175"/>
            <a:ext cx="1211262" cy="61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b="1" i="1" dirty="0"/>
              <a:t>x</a:t>
            </a:r>
            <a:r>
              <a:rPr lang="en-US" altLang="zh-CN" b="1" dirty="0"/>
              <a:t>=</a:t>
            </a:r>
            <a:r>
              <a:rPr lang="en-US" altLang="zh-CN" b="1" i="1" dirty="0"/>
              <a:t>x</a:t>
            </a:r>
            <a:r>
              <a:rPr lang="en-US" altLang="zh-CN" b="1" dirty="0"/>
              <a:t>(</a:t>
            </a:r>
            <a:r>
              <a:rPr lang="en-US" altLang="zh-CN" b="1" i="1" dirty="0"/>
              <a:t>t</a:t>
            </a:r>
            <a:r>
              <a:rPr lang="en-US" altLang="zh-CN" b="1" dirty="0"/>
              <a:t>) </a:t>
            </a:r>
          </a:p>
        </p:txBody>
      </p:sp>
      <p:grpSp>
        <p:nvGrpSpPr>
          <p:cNvPr id="2" name="Group 40"/>
          <p:cNvGrpSpPr>
            <a:grpSpLocks/>
          </p:cNvGrpSpPr>
          <p:nvPr/>
        </p:nvGrpSpPr>
        <p:grpSpPr bwMode="auto">
          <a:xfrm>
            <a:off x="6805613" y="955675"/>
            <a:ext cx="1320800" cy="1755775"/>
            <a:chOff x="4287" y="602"/>
            <a:chExt cx="832" cy="1106"/>
          </a:xfrm>
        </p:grpSpPr>
        <p:sp>
          <p:nvSpPr>
            <p:cNvPr id="4130" name="Oval 41"/>
            <p:cNvSpPr>
              <a:spLocks noChangeArrowheads="1"/>
            </p:cNvSpPr>
            <p:nvPr/>
          </p:nvSpPr>
          <p:spPr bwMode="auto">
            <a:xfrm>
              <a:off x="4772" y="849"/>
              <a:ext cx="73" cy="73"/>
            </a:xfrm>
            <a:prstGeom prst="ellipse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131" name="Line 42"/>
            <p:cNvSpPr>
              <a:spLocks noChangeShapeType="1"/>
            </p:cNvSpPr>
            <p:nvPr/>
          </p:nvSpPr>
          <p:spPr bwMode="auto">
            <a:xfrm flipV="1">
              <a:off x="4287" y="922"/>
              <a:ext cx="503" cy="78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2" name="Text Box 43"/>
            <p:cNvSpPr txBox="1">
              <a:spLocks noChangeArrowheads="1"/>
            </p:cNvSpPr>
            <p:nvPr/>
          </p:nvSpPr>
          <p:spPr bwMode="auto">
            <a:xfrm>
              <a:off x="4872" y="602"/>
              <a:ext cx="24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 sz="2000" b="1"/>
                <a:t>M</a:t>
              </a:r>
            </a:p>
          </p:txBody>
        </p:sp>
        <p:sp>
          <p:nvSpPr>
            <p:cNvPr id="4133" name="Text Box 44"/>
            <p:cNvSpPr txBox="1">
              <a:spLocks noChangeArrowheads="1"/>
            </p:cNvSpPr>
            <p:nvPr/>
          </p:nvSpPr>
          <p:spPr bwMode="auto">
            <a:xfrm>
              <a:off x="4370" y="988"/>
              <a:ext cx="24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 sz="2000" b="1" i="1"/>
                <a:t>r</a:t>
              </a:r>
            </a:p>
          </p:txBody>
        </p:sp>
      </p:grpSp>
      <p:grpSp>
        <p:nvGrpSpPr>
          <p:cNvPr id="3" name="Group 45"/>
          <p:cNvGrpSpPr>
            <a:grpSpLocks/>
          </p:cNvGrpSpPr>
          <p:nvPr/>
        </p:nvGrpSpPr>
        <p:grpSpPr bwMode="auto">
          <a:xfrm>
            <a:off x="5965825" y="360363"/>
            <a:ext cx="2944813" cy="3416300"/>
            <a:chOff x="3749" y="246"/>
            <a:chExt cx="1855" cy="2152"/>
          </a:xfrm>
        </p:grpSpPr>
        <p:sp>
          <p:nvSpPr>
            <p:cNvPr id="4121" name="Text Box 46"/>
            <p:cNvSpPr txBox="1">
              <a:spLocks noChangeArrowheads="1"/>
            </p:cNvSpPr>
            <p:nvPr/>
          </p:nvSpPr>
          <p:spPr bwMode="auto">
            <a:xfrm>
              <a:off x="4388" y="293"/>
              <a:ext cx="24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 sz="2000" b="1" i="1"/>
                <a:t>z</a:t>
              </a:r>
            </a:p>
          </p:txBody>
        </p:sp>
        <p:sp>
          <p:nvSpPr>
            <p:cNvPr id="4122" name="Text Box 47"/>
            <p:cNvSpPr txBox="1">
              <a:spLocks noChangeArrowheads="1"/>
            </p:cNvSpPr>
            <p:nvPr/>
          </p:nvSpPr>
          <p:spPr bwMode="auto">
            <a:xfrm>
              <a:off x="5357" y="1408"/>
              <a:ext cx="24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 sz="2000" b="1" i="1"/>
                <a:t>y</a:t>
              </a:r>
            </a:p>
          </p:txBody>
        </p:sp>
        <p:sp>
          <p:nvSpPr>
            <p:cNvPr id="4123" name="Line 48"/>
            <p:cNvSpPr>
              <a:spLocks noChangeShapeType="1"/>
            </p:cNvSpPr>
            <p:nvPr/>
          </p:nvSpPr>
          <p:spPr bwMode="auto">
            <a:xfrm>
              <a:off x="4343" y="1709"/>
              <a:ext cx="11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4" name="Line 49"/>
            <p:cNvSpPr>
              <a:spLocks noChangeShapeType="1"/>
            </p:cNvSpPr>
            <p:nvPr/>
          </p:nvSpPr>
          <p:spPr bwMode="auto">
            <a:xfrm flipH="1">
              <a:off x="3749" y="1718"/>
              <a:ext cx="512" cy="54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dash"/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5" name="Line 50"/>
            <p:cNvSpPr>
              <a:spLocks noChangeShapeType="1"/>
            </p:cNvSpPr>
            <p:nvPr/>
          </p:nvSpPr>
          <p:spPr bwMode="auto">
            <a:xfrm flipV="1">
              <a:off x="4297" y="246"/>
              <a:ext cx="0" cy="1436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dash"/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6" name="Text Box 51"/>
            <p:cNvSpPr txBox="1">
              <a:spLocks noChangeArrowheads="1"/>
            </p:cNvSpPr>
            <p:nvPr/>
          </p:nvSpPr>
          <p:spPr bwMode="auto">
            <a:xfrm>
              <a:off x="3830" y="2167"/>
              <a:ext cx="24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 sz="2000" b="1" i="1"/>
                <a:t>x</a:t>
              </a:r>
            </a:p>
          </p:txBody>
        </p:sp>
        <p:sp>
          <p:nvSpPr>
            <p:cNvPr id="4127" name="Line 52"/>
            <p:cNvSpPr>
              <a:spLocks noChangeShapeType="1"/>
            </p:cNvSpPr>
            <p:nvPr/>
          </p:nvSpPr>
          <p:spPr bwMode="auto">
            <a:xfrm>
              <a:off x="4809" y="932"/>
              <a:ext cx="0" cy="1207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dash"/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8" name="Line 53"/>
            <p:cNvSpPr>
              <a:spLocks noChangeShapeType="1"/>
            </p:cNvSpPr>
            <p:nvPr/>
          </p:nvSpPr>
          <p:spPr bwMode="auto">
            <a:xfrm flipH="1">
              <a:off x="3849" y="2130"/>
              <a:ext cx="9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9" name="Line 54"/>
            <p:cNvSpPr>
              <a:spLocks noChangeShapeType="1"/>
            </p:cNvSpPr>
            <p:nvPr/>
          </p:nvSpPr>
          <p:spPr bwMode="auto">
            <a:xfrm flipV="1">
              <a:off x="4809" y="1718"/>
              <a:ext cx="421" cy="412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dash"/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55"/>
          <p:cNvGrpSpPr>
            <a:grpSpLocks/>
          </p:cNvGrpSpPr>
          <p:nvPr/>
        </p:nvGrpSpPr>
        <p:grpSpPr bwMode="auto">
          <a:xfrm>
            <a:off x="6356350" y="2117725"/>
            <a:ext cx="1190625" cy="1020763"/>
            <a:chOff x="3995" y="1334"/>
            <a:chExt cx="750" cy="643"/>
          </a:xfrm>
        </p:grpSpPr>
        <p:grpSp>
          <p:nvGrpSpPr>
            <p:cNvPr id="4112" name="Group 56"/>
            <p:cNvGrpSpPr>
              <a:grpSpLocks/>
            </p:cNvGrpSpPr>
            <p:nvPr/>
          </p:nvGrpSpPr>
          <p:grpSpPr bwMode="auto">
            <a:xfrm>
              <a:off x="3995" y="1334"/>
              <a:ext cx="631" cy="643"/>
              <a:chOff x="3995" y="1334"/>
              <a:chExt cx="631" cy="643"/>
            </a:xfrm>
          </p:grpSpPr>
          <p:sp>
            <p:nvSpPr>
              <p:cNvPr id="4114" name="Oval 57"/>
              <p:cNvSpPr>
                <a:spLocks noChangeArrowheads="1"/>
              </p:cNvSpPr>
              <p:nvPr/>
            </p:nvSpPr>
            <p:spPr bwMode="auto">
              <a:xfrm>
                <a:off x="4268" y="1682"/>
                <a:ext cx="56" cy="56"/>
              </a:xfrm>
              <a:prstGeom prst="ellipse">
                <a:avLst/>
              </a:prstGeom>
              <a:solidFill>
                <a:schemeClr val="bg2"/>
              </a:solidFill>
              <a:ln w="3810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115" name="Text Box 58"/>
              <p:cNvSpPr txBox="1">
                <a:spLocks noChangeArrowheads="1"/>
              </p:cNvSpPr>
              <p:nvPr/>
            </p:nvSpPr>
            <p:spPr bwMode="auto">
              <a:xfrm>
                <a:off x="4304" y="1746"/>
                <a:ext cx="247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spcBef>
                    <a:spcPct val="5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2000" b="1"/>
                  <a:t>0</a:t>
                </a:r>
              </a:p>
            </p:txBody>
          </p:sp>
          <p:sp>
            <p:nvSpPr>
              <p:cNvPr id="4116" name="Line 59"/>
              <p:cNvSpPr>
                <a:spLocks noChangeShapeType="1"/>
              </p:cNvSpPr>
              <p:nvPr/>
            </p:nvSpPr>
            <p:spPr bwMode="auto">
              <a:xfrm flipH="1">
                <a:off x="4032" y="1737"/>
                <a:ext cx="219" cy="21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17" name="Line 60"/>
              <p:cNvSpPr>
                <a:spLocks noChangeShapeType="1"/>
              </p:cNvSpPr>
              <p:nvPr/>
            </p:nvSpPr>
            <p:spPr bwMode="auto">
              <a:xfrm>
                <a:off x="4334" y="1700"/>
                <a:ext cx="2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sm" len="sm"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18" name="Line 61"/>
              <p:cNvSpPr>
                <a:spLocks noChangeShapeType="1"/>
              </p:cNvSpPr>
              <p:nvPr/>
            </p:nvSpPr>
            <p:spPr bwMode="auto">
              <a:xfrm flipV="1">
                <a:off x="4297" y="1334"/>
                <a:ext cx="0" cy="33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sm" len="sm"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19" name="Text Box 62"/>
              <p:cNvSpPr txBox="1">
                <a:spLocks noChangeArrowheads="1"/>
              </p:cNvSpPr>
              <p:nvPr/>
            </p:nvSpPr>
            <p:spPr bwMode="auto">
              <a:xfrm>
                <a:off x="4105" y="1408"/>
                <a:ext cx="174" cy="2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spcBef>
                    <a:spcPct val="5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800" b="1" i="1"/>
                  <a:t>k</a:t>
                </a:r>
              </a:p>
            </p:txBody>
          </p:sp>
          <p:sp>
            <p:nvSpPr>
              <p:cNvPr id="4120" name="Text Box 63"/>
              <p:cNvSpPr txBox="1">
                <a:spLocks noChangeArrowheads="1"/>
              </p:cNvSpPr>
              <p:nvPr/>
            </p:nvSpPr>
            <p:spPr bwMode="auto">
              <a:xfrm>
                <a:off x="3995" y="1637"/>
                <a:ext cx="229" cy="2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spcBef>
                    <a:spcPct val="5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800" b="1" i="1"/>
                  <a:t>i</a:t>
                </a:r>
              </a:p>
            </p:txBody>
          </p:sp>
        </p:grpSp>
        <p:sp>
          <p:nvSpPr>
            <p:cNvPr id="4113" name="Text Box 64"/>
            <p:cNvSpPr txBox="1">
              <a:spLocks noChangeArrowheads="1"/>
            </p:cNvSpPr>
            <p:nvPr/>
          </p:nvSpPr>
          <p:spPr bwMode="auto">
            <a:xfrm>
              <a:off x="4525" y="1481"/>
              <a:ext cx="220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 sz="1800" b="1" i="1"/>
                <a:t>j</a:t>
              </a:r>
            </a:p>
          </p:txBody>
        </p:sp>
      </p:grpSp>
      <p:sp>
        <p:nvSpPr>
          <p:cNvPr id="70721" name="Rectangle 65"/>
          <p:cNvSpPr>
            <a:spLocks noChangeArrowheads="1"/>
          </p:cNvSpPr>
          <p:nvPr/>
        </p:nvSpPr>
        <p:spPr bwMode="auto">
          <a:xfrm>
            <a:off x="1619250" y="1660525"/>
            <a:ext cx="958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b="1" i="1" dirty="0"/>
              <a:t>z</a:t>
            </a:r>
            <a:r>
              <a:rPr lang="en-US" altLang="zh-CN" b="1" dirty="0"/>
              <a:t>=</a:t>
            </a:r>
            <a:r>
              <a:rPr lang="en-US" altLang="zh-CN" b="1" i="1" dirty="0"/>
              <a:t>z</a:t>
            </a:r>
            <a:r>
              <a:rPr lang="en-US" altLang="zh-CN" b="1" dirty="0"/>
              <a:t>(</a:t>
            </a:r>
            <a:r>
              <a:rPr lang="en-US" altLang="zh-CN" b="1" i="1" dirty="0"/>
              <a:t>t</a:t>
            </a:r>
            <a:r>
              <a:rPr lang="en-US" altLang="zh-CN" b="1" dirty="0"/>
              <a:t>) </a:t>
            </a:r>
          </a:p>
        </p:txBody>
      </p:sp>
      <p:sp>
        <p:nvSpPr>
          <p:cNvPr id="70722" name="Rectangle 66"/>
          <p:cNvSpPr>
            <a:spLocks noChangeArrowheads="1"/>
          </p:cNvSpPr>
          <p:nvPr/>
        </p:nvSpPr>
        <p:spPr bwMode="auto">
          <a:xfrm>
            <a:off x="1619250" y="1268413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b="1" i="1" dirty="0"/>
              <a:t>y</a:t>
            </a:r>
            <a:r>
              <a:rPr lang="en-US" altLang="zh-CN" b="1" dirty="0"/>
              <a:t>=</a:t>
            </a:r>
            <a:r>
              <a:rPr lang="en-US" altLang="zh-CN" b="1" i="1" dirty="0"/>
              <a:t>y</a:t>
            </a:r>
            <a:r>
              <a:rPr lang="en-US" altLang="zh-CN" b="1" dirty="0"/>
              <a:t>(</a:t>
            </a:r>
            <a:r>
              <a:rPr lang="en-US" altLang="zh-CN" b="1" i="1" dirty="0"/>
              <a:t>t</a:t>
            </a:r>
            <a:r>
              <a:rPr lang="en-US" altLang="zh-CN" b="1" dirty="0"/>
              <a:t>) </a:t>
            </a:r>
          </a:p>
        </p:txBody>
      </p:sp>
      <p:sp>
        <p:nvSpPr>
          <p:cNvPr id="70723" name="AutoShape 67"/>
          <p:cNvSpPr>
            <a:spLocks noChangeArrowheads="1"/>
          </p:cNvSpPr>
          <p:nvPr/>
        </p:nvSpPr>
        <p:spPr bwMode="auto">
          <a:xfrm>
            <a:off x="2928937" y="1249362"/>
            <a:ext cx="2520950" cy="638175"/>
          </a:xfrm>
          <a:prstGeom prst="leftArrow">
            <a:avLst>
              <a:gd name="adj1" fmla="val 50000"/>
              <a:gd name="adj2" fmla="val 98756"/>
            </a:avLst>
          </a:prstGeom>
          <a:solidFill>
            <a:srgbClr val="B3FBB1"/>
          </a:solidFill>
          <a:ln w="9525">
            <a:solidFill>
              <a:srgbClr val="B3FBB1"/>
            </a:solidFill>
            <a:miter lim="800000"/>
            <a:headEnd type="none" w="sm" len="sm"/>
            <a:tailEnd type="none" w="med" len="lg"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运动方程</a:t>
            </a:r>
          </a:p>
        </p:txBody>
      </p:sp>
      <p:graphicFrame>
        <p:nvGraphicFramePr>
          <p:cNvPr id="70724" name="Object 68"/>
          <p:cNvGraphicFramePr>
            <a:graphicFrameLocks noChangeAspect="1"/>
          </p:cNvGraphicFramePr>
          <p:nvPr>
            <p:extLst/>
          </p:nvPr>
        </p:nvGraphicFramePr>
        <p:xfrm>
          <a:off x="4486275" y="3789363"/>
          <a:ext cx="3857625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30" name="公式" r:id="rId3" imgW="1892160" imgH="393480" progId="Equation.3">
                  <p:embed/>
                </p:oleObj>
              </mc:Choice>
              <mc:Fallback>
                <p:oleObj name="公式" r:id="rId3" imgW="18921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6275" y="3789363"/>
                        <a:ext cx="3857625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725" name="Object 69"/>
          <p:cNvGraphicFramePr>
            <a:graphicFrameLocks noChangeAspect="1"/>
          </p:cNvGraphicFramePr>
          <p:nvPr>
            <p:extLst/>
          </p:nvPr>
        </p:nvGraphicFramePr>
        <p:xfrm>
          <a:off x="827088" y="4652963"/>
          <a:ext cx="5245100" cy="750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31" name="Equation" r:id="rId5" imgW="2743200" imgH="393480" progId="Equation.DSMT4">
                  <p:embed/>
                </p:oleObj>
              </mc:Choice>
              <mc:Fallback>
                <p:oleObj name="Equation" r:id="rId5" imgW="27432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652963"/>
                        <a:ext cx="5245100" cy="750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726" name="Object 70"/>
          <p:cNvGraphicFramePr>
            <a:graphicFrameLocks noChangeAspect="1"/>
          </p:cNvGraphicFramePr>
          <p:nvPr>
            <p:extLst/>
          </p:nvPr>
        </p:nvGraphicFramePr>
        <p:xfrm>
          <a:off x="960437" y="3732213"/>
          <a:ext cx="2744788" cy="735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32" name="公式" r:id="rId7" imgW="1091880" imgH="291960" progId="Equation.3">
                  <p:embed/>
                </p:oleObj>
              </mc:Choice>
              <mc:Fallback>
                <p:oleObj name="公式" r:id="rId7" imgW="1091880" imgH="291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0437" y="3732213"/>
                        <a:ext cx="2744788" cy="735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727" name="Object 71"/>
          <p:cNvGraphicFramePr>
            <a:graphicFrameLocks noChangeAspect="1"/>
          </p:cNvGraphicFramePr>
          <p:nvPr>
            <p:extLst/>
          </p:nvPr>
        </p:nvGraphicFramePr>
        <p:xfrm>
          <a:off x="933450" y="5675313"/>
          <a:ext cx="2532063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33" name="公式" r:id="rId9" imgW="1066680" imgH="304560" progId="Equation.3">
                  <p:embed/>
                </p:oleObj>
              </mc:Choice>
              <mc:Fallback>
                <p:oleObj name="公式" r:id="rId9" imgW="106668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3450" y="5675313"/>
                        <a:ext cx="2532063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728" name="Object 72"/>
          <p:cNvGraphicFramePr>
            <a:graphicFrameLocks noChangeAspect="1"/>
          </p:cNvGraphicFramePr>
          <p:nvPr>
            <p:extLst/>
          </p:nvPr>
        </p:nvGraphicFramePr>
        <p:xfrm>
          <a:off x="4505791" y="5589588"/>
          <a:ext cx="3906838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34" name="公式" r:id="rId11" imgW="2095200" imgH="419040" progId="Equation.3">
                  <p:embed/>
                </p:oleObj>
              </mc:Choice>
              <mc:Fallback>
                <p:oleObj name="公式" r:id="rId11" imgW="209520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5791" y="5589588"/>
                        <a:ext cx="3906838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729" name="Object 73"/>
          <p:cNvGraphicFramePr>
            <a:graphicFrameLocks noChangeAspect="1"/>
          </p:cNvGraphicFramePr>
          <p:nvPr/>
        </p:nvGraphicFramePr>
        <p:xfrm>
          <a:off x="827088" y="2492375"/>
          <a:ext cx="2746375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35" name="Equation" r:id="rId13" imgW="1002960" imgH="241200" progId="Equation.DSMT4">
                  <p:embed/>
                </p:oleObj>
              </mc:Choice>
              <mc:Fallback>
                <p:oleObj name="Equation" r:id="rId13" imgW="10029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2492375"/>
                        <a:ext cx="2746375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58919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0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06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0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0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0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0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7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7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70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70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94" grpId="0" autoUpdateAnimBg="0"/>
      <p:bldP spid="70695" grpId="0" build="p" autoUpdateAnimBg="0"/>
      <p:bldP spid="70721" grpId="0" autoUpdateAnimBg="0"/>
      <p:bldP spid="70722" grpId="0" autoUpdateAnimBg="0"/>
      <p:bldP spid="70723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2"/>
          <p:cNvSpPr txBox="1">
            <a:spLocks noChangeArrowheads="1"/>
          </p:cNvSpPr>
          <p:nvPr/>
        </p:nvSpPr>
        <p:spPr bwMode="auto">
          <a:xfrm>
            <a:off x="6896100" y="1417638"/>
            <a:ext cx="1456048" cy="461665"/>
          </a:xfrm>
          <a:prstGeom prst="rect">
            <a:avLst/>
          </a:prstGeom>
          <a:noFill/>
          <a:ln w="38100" cap="sq" cmpd="dbl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自然</a:t>
            </a:r>
            <a:r>
              <a:rPr lang="zh-CN" altLang="en-US" b="1" dirty="0">
                <a:solidFill>
                  <a:srgbClr val="FF0000"/>
                </a:solidFill>
                <a:cs typeface="Times New Roman" panose="02020603050405020304" pitchFamily="18" charset="0"/>
              </a:rPr>
              <a:t>坐标</a:t>
            </a:r>
          </a:p>
        </p:txBody>
      </p:sp>
      <p:pic>
        <p:nvPicPr>
          <p:cNvPr id="71683" name="Picture 3" descr="2-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1989138"/>
            <a:ext cx="26035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39750" y="4017964"/>
            <a:ext cx="6356350" cy="2728913"/>
            <a:chOff x="576" y="2928"/>
            <a:chExt cx="4004" cy="1719"/>
          </a:xfrm>
        </p:grpSpPr>
        <p:sp>
          <p:nvSpPr>
            <p:cNvPr id="71685" name="Text Box 5"/>
            <p:cNvSpPr txBox="1">
              <a:spLocks noChangeArrowheads="1"/>
            </p:cNvSpPr>
            <p:nvPr/>
          </p:nvSpPr>
          <p:spPr bwMode="auto">
            <a:xfrm>
              <a:off x="576" y="2928"/>
              <a:ext cx="1104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Marlett" pitchFamily="2" charset="2"/>
                </a:rPr>
                <a:t>弧</a:t>
              </a:r>
              <a:r>
                <a: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  <a:sym typeface="Marlett" pitchFamily="2" charset="2"/>
                </a:rPr>
                <a:t>坐标</a:t>
              </a:r>
            </a:p>
          </p:txBody>
        </p:sp>
        <p:sp>
          <p:nvSpPr>
            <p:cNvPr id="5131" name="Text Box 6"/>
            <p:cNvSpPr txBox="1">
              <a:spLocks noChangeArrowheads="1"/>
            </p:cNvSpPr>
            <p:nvPr/>
          </p:nvSpPr>
          <p:spPr bwMode="auto">
            <a:xfrm>
              <a:off x="912" y="3552"/>
              <a:ext cx="36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dirty="0">
                  <a:cs typeface="Times New Roman" panose="02020603050405020304" pitchFamily="18" charset="0"/>
                </a:rPr>
                <a:t>2</a:t>
              </a:r>
              <a:r>
                <a:rPr lang="zh-CN" altLang="en-US" dirty="0">
                  <a:cs typeface="Times New Roman" panose="02020603050405020304" pitchFamily="18" charset="0"/>
                </a:rPr>
                <a:t>）在轨迹上任选一参考点作为坐标原点；</a:t>
              </a:r>
            </a:p>
          </p:txBody>
        </p:sp>
        <p:sp>
          <p:nvSpPr>
            <p:cNvPr id="5132" name="Text Box 7"/>
            <p:cNvSpPr txBox="1">
              <a:spLocks noChangeArrowheads="1"/>
            </p:cNvSpPr>
            <p:nvPr/>
          </p:nvSpPr>
          <p:spPr bwMode="auto">
            <a:xfrm>
              <a:off x="912" y="3888"/>
              <a:ext cx="355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cs typeface="Times New Roman" panose="02020603050405020304" pitchFamily="18" charset="0"/>
                </a:rPr>
                <a:t>3</a:t>
              </a:r>
              <a:r>
                <a:rPr lang="zh-CN" altLang="en-US">
                  <a:cs typeface="Times New Roman" panose="02020603050405020304" pitchFamily="18" charset="0"/>
                </a:rPr>
                <a:t>）一般以点的运动方向作为正向。</a:t>
              </a:r>
            </a:p>
          </p:txBody>
        </p:sp>
        <p:sp>
          <p:nvSpPr>
            <p:cNvPr id="5133" name="Text Box 8"/>
            <p:cNvSpPr txBox="1">
              <a:spLocks noChangeArrowheads="1"/>
            </p:cNvSpPr>
            <p:nvPr/>
          </p:nvSpPr>
          <p:spPr bwMode="auto">
            <a:xfrm>
              <a:off x="912" y="3264"/>
              <a:ext cx="33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dirty="0">
                  <a:cs typeface="Times New Roman" panose="02020603050405020304" pitchFamily="18" charset="0"/>
                </a:rPr>
                <a:t>1</a:t>
              </a:r>
              <a:r>
                <a:rPr lang="zh-CN" altLang="en-US" dirty="0">
                  <a:cs typeface="Times New Roman" panose="02020603050405020304" pitchFamily="18" charset="0"/>
                </a:rPr>
                <a:t>）已知点的运动轨迹；</a:t>
              </a:r>
            </a:p>
          </p:txBody>
        </p:sp>
        <p:graphicFrame>
          <p:nvGraphicFramePr>
            <p:cNvPr id="5125" name="Object 9"/>
            <p:cNvGraphicFramePr>
              <a:graphicFrameLocks noChangeAspect="1"/>
            </p:cNvGraphicFramePr>
            <p:nvPr>
              <p:extLst/>
            </p:nvPr>
          </p:nvGraphicFramePr>
          <p:xfrm>
            <a:off x="2203" y="4224"/>
            <a:ext cx="1007" cy="4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442" name="Equation" r:id="rId4" imgW="482400" imgH="203040" progId="Equation.DSMT4">
                    <p:embed/>
                  </p:oleObj>
                </mc:Choice>
                <mc:Fallback>
                  <p:oleObj name="Equation" r:id="rId4" imgW="48240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3" y="4224"/>
                          <a:ext cx="1007" cy="4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1693" name="Text Box 13"/>
          <p:cNvSpPr txBox="1">
            <a:spLocks noChangeArrowheads="1"/>
          </p:cNvSpPr>
          <p:nvPr/>
        </p:nvSpPr>
        <p:spPr bwMode="auto">
          <a:xfrm>
            <a:off x="539750" y="3141663"/>
            <a:ext cx="3039022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3200" b="1" dirty="0">
                <a:solidFill>
                  <a:schemeClr val="tx2"/>
                </a:solidFill>
                <a:ea typeface="楷体_GB2312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3200" b="1" dirty="0">
                <a:solidFill>
                  <a:schemeClr val="tx2"/>
                </a:solidFill>
                <a:ea typeface="楷体_GB2312" pitchFamily="49" charset="-122"/>
                <a:cs typeface="Times New Roman" panose="02020603050405020304" pitchFamily="18" charset="0"/>
              </a:rPr>
              <a:t>、</a:t>
            </a:r>
            <a:r>
              <a:rPr lang="zh-CN" altLang="en-US" sz="3200" b="1" dirty="0" smtClean="0">
                <a:solidFill>
                  <a:schemeClr val="tx2"/>
                </a:solidFill>
                <a:ea typeface="楷体_GB2312" pitchFamily="49" charset="-122"/>
                <a:cs typeface="Times New Roman" panose="02020603050405020304" pitchFamily="18" charset="0"/>
              </a:rPr>
              <a:t>自然坐标法</a:t>
            </a:r>
            <a:endParaRPr lang="zh-CN" altLang="en-US" sz="3200" b="1" dirty="0">
              <a:solidFill>
                <a:schemeClr val="tx2"/>
              </a:solidFill>
              <a:ea typeface="楷体_GB2312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7169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4877684"/>
              </p:ext>
            </p:extLst>
          </p:nvPr>
        </p:nvGraphicFramePr>
        <p:xfrm>
          <a:off x="684213" y="188913"/>
          <a:ext cx="6388100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43" name="Equation" r:id="rId6" imgW="2946240" imgH="419040" progId="Equation.DSMT4">
                  <p:embed/>
                </p:oleObj>
              </mc:Choice>
              <mc:Fallback>
                <p:oleObj name="Equation" r:id="rId6" imgW="294624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88913"/>
                        <a:ext cx="6388100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9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9651897"/>
              </p:ext>
            </p:extLst>
          </p:nvPr>
        </p:nvGraphicFramePr>
        <p:xfrm>
          <a:off x="827088" y="2133600"/>
          <a:ext cx="4592637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44" name="公式" r:id="rId8" imgW="2387520" imgH="431640" progId="Equation.3">
                  <p:embed/>
                </p:oleObj>
              </mc:Choice>
              <mc:Fallback>
                <p:oleObj name="公式" r:id="rId8" imgW="23875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2133600"/>
                        <a:ext cx="4592637" cy="830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9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8390327"/>
              </p:ext>
            </p:extLst>
          </p:nvPr>
        </p:nvGraphicFramePr>
        <p:xfrm>
          <a:off x="900113" y="1341438"/>
          <a:ext cx="2871787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45" name="公式" r:id="rId10" imgW="1143000" imgH="304560" progId="Equation.3">
                  <p:embed/>
                </p:oleObj>
              </mc:Choice>
              <mc:Fallback>
                <p:oleObj name="公式" r:id="rId10" imgW="114300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341438"/>
                        <a:ext cx="2871787" cy="76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77134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1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1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1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1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2" grpId="0" animBg="1" autoUpdateAnimBg="0"/>
      <p:bldP spid="7169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天体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天体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天体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TM03457452[[fn=天体]]</Template>
  <TotalTime>0</TotalTime>
  <Words>947</Words>
  <Application>Microsoft Office PowerPoint</Application>
  <PresentationFormat>全屏显示(4:3)</PresentationFormat>
  <Paragraphs>208</Paragraphs>
  <Slides>25</Slides>
  <Notes>1</Notes>
  <HiddenSlides>0</HiddenSlides>
  <MMClips>3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44" baseType="lpstr">
      <vt:lpstr>Math B</vt:lpstr>
      <vt:lpstr>Monotype Sorts</vt:lpstr>
      <vt:lpstr>黑体</vt:lpstr>
      <vt:lpstr>华文新魏</vt:lpstr>
      <vt:lpstr>楷体_GB2312</vt:lpstr>
      <vt:lpstr>隶书</vt:lpstr>
      <vt:lpstr>宋体</vt:lpstr>
      <vt:lpstr>微软雅黑</vt:lpstr>
      <vt:lpstr>Arial</vt:lpstr>
      <vt:lpstr>Calibri</vt:lpstr>
      <vt:lpstr>Calibri Light</vt:lpstr>
      <vt:lpstr>Cambria Math</vt:lpstr>
      <vt:lpstr>Marlett</vt:lpstr>
      <vt:lpstr>Symbol</vt:lpstr>
      <vt:lpstr>Times New Roman</vt:lpstr>
      <vt:lpstr>Wingdings</vt:lpstr>
      <vt:lpstr>天体</vt:lpstr>
      <vt:lpstr>Equation</vt:lpstr>
      <vt:lpstr>公式</vt:lpstr>
      <vt:lpstr>理论力学 </vt:lpstr>
      <vt:lpstr>运 动 学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例2： 汽车以匀速度v=10m/s过拱桥，桥面曲线  y = 4fx(L–x)/L,  f =1m，求：车到桥最高点时的加速度。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2017-10-09T14:18:57Z</dcterms:created>
  <dcterms:modified xsi:type="dcterms:W3CDTF">2018-11-14T17:11:55Z</dcterms:modified>
</cp:coreProperties>
</file>