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5" r:id="rId3"/>
    <p:sldId id="266" r:id="rId4"/>
    <p:sldId id="272" r:id="rId5"/>
    <p:sldId id="277" r:id="rId6"/>
    <p:sldId id="276" r:id="rId7"/>
    <p:sldId id="279" r:id="rId8"/>
    <p:sldId id="267" r:id="rId9"/>
    <p:sldId id="280" r:id="rId10"/>
    <p:sldId id="281" r:id="rId11"/>
    <p:sldId id="282" r:id="rId12"/>
    <p:sldId id="283" r:id="rId13"/>
    <p:sldId id="285" r:id="rId14"/>
    <p:sldId id="287" r:id="rId15"/>
    <p:sldId id="288" r:id="rId16"/>
    <p:sldId id="273" r:id="rId17"/>
    <p:sldId id="289" r:id="rId18"/>
    <p:sldId id="264"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3F4E"/>
    <a:srgbClr val="55C0AF"/>
    <a:srgbClr val="5DA2B1"/>
    <a:srgbClr val="3F88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snapToGrid="0">
      <p:cViewPr varScale="1">
        <p:scale>
          <a:sx n="86" d="100"/>
          <a:sy n="86" d="100"/>
        </p:scale>
        <p:origin x="494" y="6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CC73A6B-BB26-4B12-BFB8-2B873AE12267}" type="datetimeFigureOut">
              <a:rPr lang="zh-CN" altLang="en-US" smtClean="0"/>
              <a:pPr/>
              <a:t>2019/4/14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2E5701FA-A99B-4EA7-BD9A-49A04217BC0C}" type="slidenum">
              <a:rPr lang="zh-CN" altLang="en-US" smtClean="0"/>
              <a:pPr/>
              <a:t>‹#›</a:t>
            </a:fld>
            <a:endParaRPr lang="zh-CN" altLang="en-US" dirty="0"/>
          </a:p>
        </p:txBody>
      </p:sp>
    </p:spTree>
    <p:extLst>
      <p:ext uri="{BB962C8B-B14F-4D97-AF65-F5344CB8AC3E}">
        <p14:creationId xmlns:p14="http://schemas.microsoft.com/office/powerpoint/2010/main" val="426522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a:t>
            </a:fld>
            <a:endParaRPr lang="zh-CN" altLang="en-US"/>
          </a:p>
        </p:txBody>
      </p:sp>
    </p:spTree>
    <p:extLst>
      <p:ext uri="{BB962C8B-B14F-4D97-AF65-F5344CB8AC3E}">
        <p14:creationId xmlns:p14="http://schemas.microsoft.com/office/powerpoint/2010/main" val="2328329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10</a:t>
            </a:fld>
            <a:endParaRPr lang="zh-CN" altLang="en-US"/>
          </a:p>
        </p:txBody>
      </p:sp>
    </p:spTree>
    <p:extLst>
      <p:ext uri="{BB962C8B-B14F-4D97-AF65-F5344CB8AC3E}">
        <p14:creationId xmlns:p14="http://schemas.microsoft.com/office/powerpoint/2010/main" val="3714422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11</a:t>
            </a:fld>
            <a:endParaRPr lang="zh-CN" altLang="en-US"/>
          </a:p>
        </p:txBody>
      </p:sp>
    </p:spTree>
    <p:extLst>
      <p:ext uri="{BB962C8B-B14F-4D97-AF65-F5344CB8AC3E}">
        <p14:creationId xmlns:p14="http://schemas.microsoft.com/office/powerpoint/2010/main" val="1181523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12</a:t>
            </a:fld>
            <a:endParaRPr lang="zh-CN" altLang="en-US"/>
          </a:p>
        </p:txBody>
      </p:sp>
    </p:spTree>
    <p:extLst>
      <p:ext uri="{BB962C8B-B14F-4D97-AF65-F5344CB8AC3E}">
        <p14:creationId xmlns:p14="http://schemas.microsoft.com/office/powerpoint/2010/main" val="1076030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13</a:t>
            </a:fld>
            <a:endParaRPr lang="zh-CN" altLang="en-US"/>
          </a:p>
        </p:txBody>
      </p:sp>
    </p:spTree>
    <p:extLst>
      <p:ext uri="{BB962C8B-B14F-4D97-AF65-F5344CB8AC3E}">
        <p14:creationId xmlns:p14="http://schemas.microsoft.com/office/powerpoint/2010/main" val="3850787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14</a:t>
            </a:fld>
            <a:endParaRPr lang="zh-CN" altLang="en-US"/>
          </a:p>
        </p:txBody>
      </p:sp>
    </p:spTree>
    <p:extLst>
      <p:ext uri="{BB962C8B-B14F-4D97-AF65-F5344CB8AC3E}">
        <p14:creationId xmlns:p14="http://schemas.microsoft.com/office/powerpoint/2010/main" val="399875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15</a:t>
            </a:fld>
            <a:endParaRPr lang="zh-CN" altLang="en-US"/>
          </a:p>
        </p:txBody>
      </p:sp>
    </p:spTree>
    <p:extLst>
      <p:ext uri="{BB962C8B-B14F-4D97-AF65-F5344CB8AC3E}">
        <p14:creationId xmlns:p14="http://schemas.microsoft.com/office/powerpoint/2010/main" val="1403502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16</a:t>
            </a:fld>
            <a:endParaRPr lang="zh-CN" altLang="en-US"/>
          </a:p>
        </p:txBody>
      </p:sp>
    </p:spTree>
    <p:extLst>
      <p:ext uri="{BB962C8B-B14F-4D97-AF65-F5344CB8AC3E}">
        <p14:creationId xmlns:p14="http://schemas.microsoft.com/office/powerpoint/2010/main" val="2498905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17</a:t>
            </a:fld>
            <a:endParaRPr lang="zh-CN" altLang="en-US"/>
          </a:p>
        </p:txBody>
      </p:sp>
    </p:spTree>
    <p:extLst>
      <p:ext uri="{BB962C8B-B14F-4D97-AF65-F5344CB8AC3E}">
        <p14:creationId xmlns:p14="http://schemas.microsoft.com/office/powerpoint/2010/main" val="70544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18</a:t>
            </a:fld>
            <a:endParaRPr lang="zh-CN" altLang="en-US"/>
          </a:p>
        </p:txBody>
      </p:sp>
    </p:spTree>
    <p:extLst>
      <p:ext uri="{BB962C8B-B14F-4D97-AF65-F5344CB8AC3E}">
        <p14:creationId xmlns:p14="http://schemas.microsoft.com/office/powerpoint/2010/main" val="982097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a:t>
            </a:fld>
            <a:endParaRPr lang="zh-CN" altLang="en-US"/>
          </a:p>
        </p:txBody>
      </p:sp>
    </p:spTree>
    <p:extLst>
      <p:ext uri="{BB962C8B-B14F-4D97-AF65-F5344CB8AC3E}">
        <p14:creationId xmlns:p14="http://schemas.microsoft.com/office/powerpoint/2010/main" val="1557225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3</a:t>
            </a:fld>
            <a:endParaRPr lang="zh-CN" altLang="en-US"/>
          </a:p>
        </p:txBody>
      </p:sp>
    </p:spTree>
    <p:extLst>
      <p:ext uri="{BB962C8B-B14F-4D97-AF65-F5344CB8AC3E}">
        <p14:creationId xmlns:p14="http://schemas.microsoft.com/office/powerpoint/2010/main" val="1481369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4</a:t>
            </a:fld>
            <a:endParaRPr lang="zh-CN" altLang="en-US"/>
          </a:p>
        </p:txBody>
      </p:sp>
    </p:spTree>
    <p:extLst>
      <p:ext uri="{BB962C8B-B14F-4D97-AF65-F5344CB8AC3E}">
        <p14:creationId xmlns:p14="http://schemas.microsoft.com/office/powerpoint/2010/main" val="425872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5</a:t>
            </a:fld>
            <a:endParaRPr lang="zh-CN" altLang="en-US"/>
          </a:p>
        </p:txBody>
      </p:sp>
    </p:spTree>
    <p:extLst>
      <p:ext uri="{BB962C8B-B14F-4D97-AF65-F5344CB8AC3E}">
        <p14:creationId xmlns:p14="http://schemas.microsoft.com/office/powerpoint/2010/main" val="2777448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6</a:t>
            </a:fld>
            <a:endParaRPr lang="zh-CN" altLang="en-US"/>
          </a:p>
        </p:txBody>
      </p:sp>
    </p:spTree>
    <p:extLst>
      <p:ext uri="{BB962C8B-B14F-4D97-AF65-F5344CB8AC3E}">
        <p14:creationId xmlns:p14="http://schemas.microsoft.com/office/powerpoint/2010/main" val="118152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7</a:t>
            </a:fld>
            <a:endParaRPr lang="zh-CN" altLang="en-US"/>
          </a:p>
        </p:txBody>
      </p:sp>
    </p:spTree>
    <p:extLst>
      <p:ext uri="{BB962C8B-B14F-4D97-AF65-F5344CB8AC3E}">
        <p14:creationId xmlns:p14="http://schemas.microsoft.com/office/powerpoint/2010/main" val="3069335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8</a:t>
            </a:fld>
            <a:endParaRPr lang="zh-CN" altLang="en-US"/>
          </a:p>
        </p:txBody>
      </p:sp>
    </p:spTree>
    <p:extLst>
      <p:ext uri="{BB962C8B-B14F-4D97-AF65-F5344CB8AC3E}">
        <p14:creationId xmlns:p14="http://schemas.microsoft.com/office/powerpoint/2010/main" val="3349091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9</a:t>
            </a:fld>
            <a:endParaRPr lang="zh-CN" altLang="en-US"/>
          </a:p>
        </p:txBody>
      </p:sp>
    </p:spTree>
    <p:extLst>
      <p:ext uri="{BB962C8B-B14F-4D97-AF65-F5344CB8AC3E}">
        <p14:creationId xmlns:p14="http://schemas.microsoft.com/office/powerpoint/2010/main" val="306933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1ECB1-5A5B-4C6B-8360-EEF4E780432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BFCC059-4D8E-4C87-A4D1-E4C9E1D594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04FCF4-9A9C-407F-A896-63764D12FEE3}"/>
              </a:ext>
            </a:extLst>
          </p:cNvPr>
          <p:cNvSpPr>
            <a:spLocks noGrp="1"/>
          </p:cNvSpPr>
          <p:nvPr>
            <p:ph type="dt" sz="half" idx="10"/>
          </p:nvPr>
        </p:nvSpPr>
        <p:spPr/>
        <p:txBody>
          <a:bodyPr/>
          <a:lstStyle/>
          <a:p>
            <a:fld id="{F86BAB08-D03A-4FEF-8092-001CB785BBAB}"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69A6E786-3F61-4FD7-AF4B-5CAEC066F4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126972-3EDC-4D3D-817C-4CCC7969F7B7}"/>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0042905"/>
      </p:ext>
    </p:extLst>
  </p:cSld>
  <p:clrMapOvr>
    <a:masterClrMapping/>
  </p:clrMapOvr>
  <p:transition spd="slow" advClick="0" advTm="1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17C0B-618B-4B07-8FEE-212F45DF64F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76156C6-4F3E-4B26-BEF6-C658183E3C3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0B155B-888E-4B42-8139-225B7CE49039}"/>
              </a:ext>
            </a:extLst>
          </p:cNvPr>
          <p:cNvSpPr>
            <a:spLocks noGrp="1"/>
          </p:cNvSpPr>
          <p:nvPr>
            <p:ph type="dt" sz="half" idx="10"/>
          </p:nvPr>
        </p:nvSpPr>
        <p:spPr/>
        <p:txBody>
          <a:bodyPr/>
          <a:lstStyle/>
          <a:p>
            <a:fld id="{F86BAB08-D03A-4FEF-8092-001CB785BBAB}"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F0848B8B-A45D-48D2-B95C-C234023486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2847D2-37FF-491E-86F7-2A77B2A5E901}"/>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041515817"/>
      </p:ext>
    </p:extLst>
  </p:cSld>
  <p:clrMapOvr>
    <a:masterClrMapping/>
  </p:clrMapOvr>
  <p:transition spd="slow" advClick="0" advTm="1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B51B0E-C5ED-4931-852F-A8DA7E1DB9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5174B4-31E8-4BEF-8942-FD3548C70B7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2B8F4D3-431E-44CF-A028-C91E2137E9E9}"/>
              </a:ext>
            </a:extLst>
          </p:cNvPr>
          <p:cNvSpPr>
            <a:spLocks noGrp="1"/>
          </p:cNvSpPr>
          <p:nvPr>
            <p:ph type="dt" sz="half" idx="10"/>
          </p:nvPr>
        </p:nvSpPr>
        <p:spPr/>
        <p:txBody>
          <a:bodyPr/>
          <a:lstStyle/>
          <a:p>
            <a:fld id="{F86BAB08-D03A-4FEF-8092-001CB785BBAB}"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15D0F09A-E73B-492B-B10B-3218D86A8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BE3E4A-3F9F-4FA6-A0A2-122D22E57CD0}"/>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554763146"/>
      </p:ext>
    </p:extLst>
  </p:cSld>
  <p:clrMapOvr>
    <a:masterClrMapping/>
  </p:clrMapOvr>
  <p:transition spd="slow" advClick="0" advTm="1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A1C3F-F90A-43A4-9ECD-F00719B565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48D4E4-35F0-4517-A710-16EC966268E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D82627A-5DA8-42DB-A0E5-883D1EDEEB33}"/>
              </a:ext>
            </a:extLst>
          </p:cNvPr>
          <p:cNvSpPr>
            <a:spLocks noGrp="1"/>
          </p:cNvSpPr>
          <p:nvPr>
            <p:ph type="dt" sz="half" idx="10"/>
          </p:nvPr>
        </p:nvSpPr>
        <p:spPr/>
        <p:txBody>
          <a:bodyPr/>
          <a:lstStyle/>
          <a:p>
            <a:fld id="{F86BAB08-D03A-4FEF-8092-001CB785BBAB}"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6709759C-075D-43BD-B60D-906336D331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769EA7-A4C8-47A7-9F4D-3E4EF4FEB31E}"/>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97920956"/>
      </p:ext>
    </p:extLst>
  </p:cSld>
  <p:clrMapOvr>
    <a:masterClrMapping/>
  </p:clrMapOvr>
  <p:transition spd="slow" advClick="0" advTm="1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30536-6B8C-499F-B691-282A56B2234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92699D7-1ACB-40EF-8948-18C67F14DC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09C0F2B-275E-4EFF-8736-59FDF652047A}"/>
              </a:ext>
            </a:extLst>
          </p:cNvPr>
          <p:cNvSpPr>
            <a:spLocks noGrp="1"/>
          </p:cNvSpPr>
          <p:nvPr>
            <p:ph type="dt" sz="half" idx="10"/>
          </p:nvPr>
        </p:nvSpPr>
        <p:spPr/>
        <p:txBody>
          <a:bodyPr/>
          <a:lstStyle/>
          <a:p>
            <a:fld id="{F86BAB08-D03A-4FEF-8092-001CB785BBAB}"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EC6CBD68-7556-4277-A9CC-0E3698CDD0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552142-513F-4E0A-A832-EC32ABA8CBDE}"/>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772929136"/>
      </p:ext>
    </p:extLst>
  </p:cSld>
  <p:clrMapOvr>
    <a:masterClrMapping/>
  </p:clrMapOvr>
  <p:transition spd="slow" advClick="0" advTm="1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A5A0C-41EF-4EF1-B9B9-E309AF8245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98F9A6-7009-487C-9335-9B2655AF34B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42523A4-6D85-4E26-BAD9-B5DED0F0D86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F1B68CC-03DA-4133-9A62-45795BDC56B0}"/>
              </a:ext>
            </a:extLst>
          </p:cNvPr>
          <p:cNvSpPr>
            <a:spLocks noGrp="1"/>
          </p:cNvSpPr>
          <p:nvPr>
            <p:ph type="dt" sz="half" idx="10"/>
          </p:nvPr>
        </p:nvSpPr>
        <p:spPr/>
        <p:txBody>
          <a:bodyPr/>
          <a:lstStyle/>
          <a:p>
            <a:fld id="{F86BAB08-D03A-4FEF-8092-001CB785BBAB}"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37433D43-A8D0-4374-ACF8-E247BE39BC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94F08B-6269-48AE-88E7-BDBB0876FDAD}"/>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1256417601"/>
      </p:ext>
    </p:extLst>
  </p:cSld>
  <p:clrMapOvr>
    <a:masterClrMapping/>
  </p:clrMapOvr>
  <p:transition spd="slow" advClick="0" advTm="1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4134E-0BE5-46C0-929C-F9D4A023FD9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12113C5-ADEA-4974-BB14-86DAC381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9390FF6-61F4-44DF-9C58-15C7C9EAC01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084E920-1203-43C5-9836-AEA955263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1FAE36B-07A4-4C4E-9A5F-B58F2699821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C6239AA-BEC2-47D5-B295-1C438B9D2A29}"/>
              </a:ext>
            </a:extLst>
          </p:cNvPr>
          <p:cNvSpPr>
            <a:spLocks noGrp="1"/>
          </p:cNvSpPr>
          <p:nvPr>
            <p:ph type="dt" sz="half" idx="10"/>
          </p:nvPr>
        </p:nvSpPr>
        <p:spPr/>
        <p:txBody>
          <a:bodyPr/>
          <a:lstStyle/>
          <a:p>
            <a:fld id="{F86BAB08-D03A-4FEF-8092-001CB785BBAB}" type="datetimeFigureOut">
              <a:rPr lang="zh-CN" altLang="en-US" smtClean="0"/>
              <a:t>2019/4/14</a:t>
            </a:fld>
            <a:endParaRPr lang="zh-CN" altLang="en-US"/>
          </a:p>
        </p:txBody>
      </p:sp>
      <p:sp>
        <p:nvSpPr>
          <p:cNvPr id="8" name="页脚占位符 7">
            <a:extLst>
              <a:ext uri="{FF2B5EF4-FFF2-40B4-BE49-F238E27FC236}">
                <a16:creationId xmlns:a16="http://schemas.microsoft.com/office/drawing/2014/main" id="{2D37E89F-FD72-4884-A2DC-4121C65FDE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4094C68-E649-4A58-B70D-88A203523249}"/>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483660699"/>
      </p:ext>
    </p:extLst>
  </p:cSld>
  <p:clrMapOvr>
    <a:masterClrMapping/>
  </p:clrMapOvr>
  <p:transition spd="slow" advClick="0" advTm="1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F94A4-B8D7-43C1-80C9-73E124F4F70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684A534-7F72-44DB-AAA0-39763DA8C1E6}"/>
              </a:ext>
            </a:extLst>
          </p:cNvPr>
          <p:cNvSpPr>
            <a:spLocks noGrp="1"/>
          </p:cNvSpPr>
          <p:nvPr>
            <p:ph type="dt" sz="half" idx="10"/>
          </p:nvPr>
        </p:nvSpPr>
        <p:spPr/>
        <p:txBody>
          <a:bodyPr/>
          <a:lstStyle/>
          <a:p>
            <a:fld id="{F86BAB08-D03A-4FEF-8092-001CB785BBAB}" type="datetimeFigureOut">
              <a:rPr lang="zh-CN" altLang="en-US" smtClean="0"/>
              <a:t>2019/4/14</a:t>
            </a:fld>
            <a:endParaRPr lang="zh-CN" altLang="en-US"/>
          </a:p>
        </p:txBody>
      </p:sp>
      <p:sp>
        <p:nvSpPr>
          <p:cNvPr id="4" name="页脚占位符 3">
            <a:extLst>
              <a:ext uri="{FF2B5EF4-FFF2-40B4-BE49-F238E27FC236}">
                <a16:creationId xmlns:a16="http://schemas.microsoft.com/office/drawing/2014/main" id="{ED8F81B8-2C1B-46DA-9FC4-FA4EA6C314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DEF5E0-2338-4BAC-8681-B56466F2D309}"/>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1143449038"/>
      </p:ext>
    </p:extLst>
  </p:cSld>
  <p:clrMapOvr>
    <a:masterClrMapping/>
  </p:clrMapOvr>
  <p:transition spd="slow" advClick="0" advTm="1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5AE1E47-1B45-4380-AE38-48F51410E38F}"/>
              </a:ext>
            </a:extLst>
          </p:cNvPr>
          <p:cNvSpPr>
            <a:spLocks noGrp="1"/>
          </p:cNvSpPr>
          <p:nvPr>
            <p:ph type="dt" sz="half" idx="10"/>
          </p:nvPr>
        </p:nvSpPr>
        <p:spPr/>
        <p:txBody>
          <a:bodyPr/>
          <a:lstStyle/>
          <a:p>
            <a:fld id="{F86BAB08-D03A-4FEF-8092-001CB785BBAB}" type="datetimeFigureOut">
              <a:rPr lang="zh-CN" altLang="en-US" smtClean="0"/>
              <a:t>2019/4/14</a:t>
            </a:fld>
            <a:endParaRPr lang="zh-CN" altLang="en-US"/>
          </a:p>
        </p:txBody>
      </p:sp>
      <p:sp>
        <p:nvSpPr>
          <p:cNvPr id="3" name="页脚占位符 2">
            <a:extLst>
              <a:ext uri="{FF2B5EF4-FFF2-40B4-BE49-F238E27FC236}">
                <a16:creationId xmlns:a16="http://schemas.microsoft.com/office/drawing/2014/main" id="{A5744B09-219A-4BAE-A64A-BA6F51CC35B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5B1853-F3A0-4843-A7DD-B071FABAEC70}"/>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3980800759"/>
      </p:ext>
    </p:extLst>
  </p:cSld>
  <p:clrMapOvr>
    <a:masterClrMapping/>
  </p:clrMapOvr>
  <p:transition spd="slow" advClick="0" advTm="1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A05EE-C361-48B2-881C-5FEDBCF95C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6B7BA2-C07B-486A-AEBA-E8A379FAE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609B8D7-C342-4349-A52B-0F630C496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21A0A05-2E78-4B68-9275-72A6981317F1}"/>
              </a:ext>
            </a:extLst>
          </p:cNvPr>
          <p:cNvSpPr>
            <a:spLocks noGrp="1"/>
          </p:cNvSpPr>
          <p:nvPr>
            <p:ph type="dt" sz="half" idx="10"/>
          </p:nvPr>
        </p:nvSpPr>
        <p:spPr/>
        <p:txBody>
          <a:bodyPr/>
          <a:lstStyle/>
          <a:p>
            <a:fld id="{F86BAB08-D03A-4FEF-8092-001CB785BBAB}"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8E8D064B-850C-449A-B16D-36BA1C5A1F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919E08-2488-46A8-8B39-E8E3B1A72840}"/>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4071275376"/>
      </p:ext>
    </p:extLst>
  </p:cSld>
  <p:clrMapOvr>
    <a:masterClrMapping/>
  </p:clrMapOvr>
  <p:transition spd="slow" advClick="0" advTm="1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9821D-3169-462D-BDC5-707DAA3731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25970DE-180B-463A-842D-4B948B1E4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7048C78-1503-4FD7-8859-990F963DF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4969D1-8A89-4051-A7A3-053E791C47D5}"/>
              </a:ext>
            </a:extLst>
          </p:cNvPr>
          <p:cNvSpPr>
            <a:spLocks noGrp="1"/>
          </p:cNvSpPr>
          <p:nvPr>
            <p:ph type="dt" sz="half" idx="10"/>
          </p:nvPr>
        </p:nvSpPr>
        <p:spPr/>
        <p:txBody>
          <a:bodyPr/>
          <a:lstStyle/>
          <a:p>
            <a:fld id="{F86BAB08-D03A-4FEF-8092-001CB785BBAB}"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F2B7B8CF-C72E-438F-A999-E8DA548268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73A437-B948-459B-B14D-44D796DEEFE1}"/>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49157962"/>
      </p:ext>
    </p:extLst>
  </p:cSld>
  <p:clrMapOvr>
    <a:masterClrMapping/>
  </p:clrMapOvr>
  <p:transition spd="slow" advClick="0" advTm="1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74BBE8-1815-4000-8008-945E8B561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3E314DF-819C-4FF1-9C2E-69194E1550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ECA1525E-7C66-46A7-89CD-0A0836A4B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86BAB08-D03A-4FEF-8092-001CB785BBAB}" type="datetimeFigureOut">
              <a:rPr lang="zh-CN" altLang="en-US" smtClean="0"/>
              <a:pPr/>
              <a:t>2019/4/14</a:t>
            </a:fld>
            <a:endParaRPr lang="zh-CN" altLang="en-US" dirty="0"/>
          </a:p>
        </p:txBody>
      </p:sp>
      <p:sp>
        <p:nvSpPr>
          <p:cNvPr id="5" name="页脚占位符 4">
            <a:extLst>
              <a:ext uri="{FF2B5EF4-FFF2-40B4-BE49-F238E27FC236}">
                <a16:creationId xmlns:a16="http://schemas.microsoft.com/office/drawing/2014/main" id="{93269161-46AB-416B-9C71-590B71BBF5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0347D277-5155-4804-A42E-790F5C4F80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B8AB37BB-E8A6-440B-8775-2A002C97BC55}" type="slidenum">
              <a:rPr lang="zh-CN" altLang="en-US" smtClean="0"/>
              <a:pPr/>
              <a:t>‹#›</a:t>
            </a:fld>
            <a:endParaRPr lang="zh-CN" altLang="en-US" dirty="0"/>
          </a:p>
        </p:txBody>
      </p:sp>
    </p:spTree>
    <p:extLst>
      <p:ext uri="{BB962C8B-B14F-4D97-AF65-F5344CB8AC3E}">
        <p14:creationId xmlns:p14="http://schemas.microsoft.com/office/powerpoint/2010/main" val="3009202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EA6CA8BE-1744-42CB-AF91-E913C4466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文本框 14">
            <a:extLst>
              <a:ext uri="{FF2B5EF4-FFF2-40B4-BE49-F238E27FC236}">
                <a16:creationId xmlns:a16="http://schemas.microsoft.com/office/drawing/2014/main" id="{065F9F94-4386-4844-A145-9DF0B233A872}"/>
              </a:ext>
            </a:extLst>
          </p:cNvPr>
          <p:cNvSpPr txBox="1"/>
          <p:nvPr/>
        </p:nvSpPr>
        <p:spPr>
          <a:xfrm>
            <a:off x="6222333" y="2278927"/>
            <a:ext cx="5555810" cy="1107996"/>
          </a:xfrm>
          <a:prstGeom prst="rect">
            <a:avLst/>
          </a:prstGeom>
          <a:noFill/>
        </p:spPr>
        <p:txBody>
          <a:bodyPr wrap="square" rtlCol="0">
            <a:spAutoFit/>
          </a:bodyPr>
          <a:lstStyle/>
          <a:p>
            <a:r>
              <a:rPr lang="zh-CN" altLang="en-US" sz="6600" b="1" dirty="0">
                <a:solidFill>
                  <a:srgbClr val="113F4E"/>
                </a:solidFill>
                <a:latin typeface="微软雅黑" panose="020B0503020204020204" pitchFamily="34" charset="-122"/>
                <a:ea typeface="微软雅黑" panose="020B0503020204020204" pitchFamily="34" charset="-122"/>
              </a:rPr>
              <a:t>版权意识</a:t>
            </a:r>
          </a:p>
        </p:txBody>
      </p:sp>
      <p:sp>
        <p:nvSpPr>
          <p:cNvPr id="16" name="矩形 15">
            <a:extLst>
              <a:ext uri="{FF2B5EF4-FFF2-40B4-BE49-F238E27FC236}">
                <a16:creationId xmlns:a16="http://schemas.microsoft.com/office/drawing/2014/main" id="{58EA1519-73E9-4B4D-B90B-7A63B77D465D}"/>
              </a:ext>
            </a:extLst>
          </p:cNvPr>
          <p:cNvSpPr/>
          <p:nvPr/>
        </p:nvSpPr>
        <p:spPr>
          <a:xfrm>
            <a:off x="6096000" y="5748701"/>
            <a:ext cx="6000750" cy="3955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spc="600" dirty="0">
                <a:solidFill>
                  <a:srgbClr val="113F4E"/>
                </a:solidFill>
                <a:latin typeface="微软雅黑" panose="020B0503020204020204" pitchFamily="34" charset="-122"/>
                <a:ea typeface="微软雅黑" panose="020B0503020204020204" pitchFamily="34" charset="-122"/>
              </a:rPr>
              <a:t>小组成员：任珂 赵月琪 谢连城</a:t>
            </a:r>
          </a:p>
        </p:txBody>
      </p:sp>
    </p:spTree>
    <p:extLst>
      <p:ext uri="{BB962C8B-B14F-4D97-AF65-F5344CB8AC3E}">
        <p14:creationId xmlns:p14="http://schemas.microsoft.com/office/powerpoint/2010/main" val="3991780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750"/>
                                        <p:tgtEl>
                                          <p:spTgt spid="22"/>
                                        </p:tgtEl>
                                      </p:cBhvr>
                                    </p:animEffect>
                                  </p:childTnLst>
                                </p:cTn>
                              </p:par>
                            </p:childTnLst>
                          </p:cTn>
                        </p:par>
                        <p:par>
                          <p:cTn id="8" fill="hold">
                            <p:stCondLst>
                              <p:cond delay="750"/>
                            </p:stCondLst>
                            <p:childTnLst>
                              <p:par>
                                <p:cTn id="9" presetID="16" presetClass="entr" presetSubtype="2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500"/>
                                        <p:tgtEl>
                                          <p:spTgt spid="1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317251"/>
            <a:ext cx="6594951" cy="601091"/>
            <a:chOff x="956666" y="3469131"/>
            <a:chExt cx="6594951" cy="601091"/>
          </a:xfrm>
        </p:grpSpPr>
        <p:sp>
          <p:nvSpPr>
            <p:cNvPr id="8" name="TextBox 38">
              <a:extLst>
                <a:ext uri="{FF2B5EF4-FFF2-40B4-BE49-F238E27FC236}">
                  <a16:creationId xmlns:a16="http://schemas.microsoft.com/office/drawing/2014/main" id="{C53C28E3-DC0F-4C61-A42D-5AC7B5E4C36E}"/>
                </a:ext>
              </a:extLst>
            </p:cNvPr>
            <p:cNvSpPr txBox="1"/>
            <p:nvPr/>
          </p:nvSpPr>
          <p:spPr>
            <a:xfrm>
              <a:off x="1698732" y="3469131"/>
              <a:ext cx="5852885" cy="523220"/>
            </a:xfrm>
            <a:prstGeom prst="rect">
              <a:avLst/>
            </a:prstGeom>
            <a:noFill/>
          </p:spPr>
          <p:txBody>
            <a:bodyPr wrap="none" rtlCol="0" anchor="t" anchorCtr="1">
              <a:spAutoFit/>
            </a:bodyPr>
            <a:lstStyle/>
            <a:p>
              <a:pPr algn="ctr"/>
              <a:r>
                <a:rPr lang="zh-CN" altLang="en-US"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rPr>
                <a:t>版权意识淡薄，抄袭现象泛滥</a:t>
              </a:r>
              <a:endParaRPr lang="en-US" altLang="zh-CN"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6" name="Group 39">
            <a:extLst>
              <a:ext uri="{FF2B5EF4-FFF2-40B4-BE49-F238E27FC236}">
                <a16:creationId xmlns:a16="http://schemas.microsoft.com/office/drawing/2014/main" id="{1EC9A97D-AC68-44D6-B8B7-5F3D45F1B872}"/>
              </a:ext>
            </a:extLst>
          </p:cNvPr>
          <p:cNvGrpSpPr/>
          <p:nvPr/>
        </p:nvGrpSpPr>
        <p:grpSpPr>
          <a:xfrm flipH="1">
            <a:off x="5913195" y="1071161"/>
            <a:ext cx="692092" cy="692092"/>
            <a:chOff x="6472355" y="2040370"/>
            <a:chExt cx="755703" cy="755703"/>
          </a:xfrm>
          <a:solidFill>
            <a:srgbClr val="113F4E"/>
          </a:solidFill>
        </p:grpSpPr>
        <p:sp>
          <p:nvSpPr>
            <p:cNvPr id="11" name="Oval 7">
              <a:extLst>
                <a:ext uri="{FF2B5EF4-FFF2-40B4-BE49-F238E27FC236}">
                  <a16:creationId xmlns:a16="http://schemas.microsoft.com/office/drawing/2014/main" id="{E074AFA3-4B43-435F-A9AA-BC55EB8D8684}"/>
                </a:ext>
              </a:extLst>
            </p:cNvPr>
            <p:cNvSpPr/>
            <p:nvPr/>
          </p:nvSpPr>
          <p:spPr>
            <a:xfrm>
              <a:off x="6472355" y="2040370"/>
              <a:ext cx="755703" cy="7557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1600" b="1">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TextBox 11">
              <a:extLst>
                <a:ext uri="{FF2B5EF4-FFF2-40B4-BE49-F238E27FC236}">
                  <a16:creationId xmlns:a16="http://schemas.microsoft.com/office/drawing/2014/main" id="{4F5350B4-4B94-4BB3-91CA-61D61DF7CBD1}"/>
                </a:ext>
              </a:extLst>
            </p:cNvPr>
            <p:cNvSpPr txBox="1"/>
            <p:nvPr/>
          </p:nvSpPr>
          <p:spPr>
            <a:xfrm>
              <a:off x="6646306" y="2208373"/>
              <a:ext cx="201710" cy="393756"/>
            </a:xfrm>
            <a:prstGeom prst="rect">
              <a:avLst/>
            </a:prstGeom>
            <a:grpFill/>
          </p:spPr>
          <p:txBody>
            <a:bodyPr wrap="none" rtlCol="0">
              <a:spAutoFit/>
            </a:bodyPr>
            <a:lstStyle/>
            <a:p>
              <a:pPr algn="just">
                <a:lnSpc>
                  <a:spcPct val="120000"/>
                </a:lnSpc>
              </a:pPr>
              <a:endParaRPr lang="en-GB" sz="1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 name="Group 40">
            <a:extLst>
              <a:ext uri="{FF2B5EF4-FFF2-40B4-BE49-F238E27FC236}">
                <a16:creationId xmlns:a16="http://schemas.microsoft.com/office/drawing/2014/main" id="{F1F1E075-E380-46EC-B7C1-9758B8991014}"/>
              </a:ext>
            </a:extLst>
          </p:cNvPr>
          <p:cNvGrpSpPr/>
          <p:nvPr/>
        </p:nvGrpSpPr>
        <p:grpSpPr>
          <a:xfrm flipH="1">
            <a:off x="5915201" y="2528887"/>
            <a:ext cx="692092" cy="692092"/>
            <a:chOff x="6369311" y="2992454"/>
            <a:chExt cx="755703" cy="755703"/>
          </a:xfrm>
          <a:solidFill>
            <a:srgbClr val="55C0AF"/>
          </a:solidFill>
        </p:grpSpPr>
        <p:sp>
          <p:nvSpPr>
            <p:cNvPr id="14" name="Oval 8">
              <a:extLst>
                <a:ext uri="{FF2B5EF4-FFF2-40B4-BE49-F238E27FC236}">
                  <a16:creationId xmlns:a16="http://schemas.microsoft.com/office/drawing/2014/main" id="{FCE2D422-BDE4-4ECB-807C-445878DC43C8}"/>
                </a:ext>
              </a:extLst>
            </p:cNvPr>
            <p:cNvSpPr/>
            <p:nvPr/>
          </p:nvSpPr>
          <p:spPr>
            <a:xfrm>
              <a:off x="6369311" y="2992454"/>
              <a:ext cx="755703" cy="7557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16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2">
              <a:extLst>
                <a:ext uri="{FF2B5EF4-FFF2-40B4-BE49-F238E27FC236}">
                  <a16:creationId xmlns:a16="http://schemas.microsoft.com/office/drawing/2014/main" id="{6B520844-FDB9-4B0D-A037-D47C00252B39}"/>
                </a:ext>
              </a:extLst>
            </p:cNvPr>
            <p:cNvSpPr txBox="1"/>
            <p:nvPr/>
          </p:nvSpPr>
          <p:spPr>
            <a:xfrm>
              <a:off x="6646306" y="3160455"/>
              <a:ext cx="201710" cy="393756"/>
            </a:xfrm>
            <a:prstGeom prst="rect">
              <a:avLst/>
            </a:prstGeom>
            <a:grpFill/>
          </p:spPr>
          <p:txBody>
            <a:bodyPr wrap="none" rtlCol="0">
              <a:spAutoFit/>
            </a:bodyPr>
            <a:lstStyle/>
            <a:p>
              <a:pPr algn="just">
                <a:lnSpc>
                  <a:spcPct val="120000"/>
                </a:lnSpc>
              </a:pPr>
              <a:endParaRPr lang="en-GB" sz="1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 name="Group 41">
            <a:extLst>
              <a:ext uri="{FF2B5EF4-FFF2-40B4-BE49-F238E27FC236}">
                <a16:creationId xmlns:a16="http://schemas.microsoft.com/office/drawing/2014/main" id="{B8BDDBBF-D3B1-42D0-A1DE-75286002BBB8}"/>
              </a:ext>
            </a:extLst>
          </p:cNvPr>
          <p:cNvGrpSpPr/>
          <p:nvPr/>
        </p:nvGrpSpPr>
        <p:grpSpPr>
          <a:xfrm flipH="1">
            <a:off x="5878778" y="4276700"/>
            <a:ext cx="692092" cy="692092"/>
            <a:chOff x="6369310" y="3944537"/>
            <a:chExt cx="755703" cy="755703"/>
          </a:xfrm>
          <a:solidFill>
            <a:srgbClr val="113F4E"/>
          </a:solidFill>
        </p:grpSpPr>
        <p:sp>
          <p:nvSpPr>
            <p:cNvPr id="17" name="Oval 10">
              <a:extLst>
                <a:ext uri="{FF2B5EF4-FFF2-40B4-BE49-F238E27FC236}">
                  <a16:creationId xmlns:a16="http://schemas.microsoft.com/office/drawing/2014/main" id="{FF3249E7-3668-4EA2-90F0-6694075BB13B}"/>
                </a:ext>
              </a:extLst>
            </p:cNvPr>
            <p:cNvSpPr/>
            <p:nvPr/>
          </p:nvSpPr>
          <p:spPr>
            <a:xfrm>
              <a:off x="6369310" y="3944537"/>
              <a:ext cx="755703" cy="7557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16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Box 13">
              <a:extLst>
                <a:ext uri="{FF2B5EF4-FFF2-40B4-BE49-F238E27FC236}">
                  <a16:creationId xmlns:a16="http://schemas.microsoft.com/office/drawing/2014/main" id="{A11C2724-3FF6-43C6-9660-D767E0324FEC}"/>
                </a:ext>
              </a:extLst>
            </p:cNvPr>
            <p:cNvSpPr txBox="1"/>
            <p:nvPr/>
          </p:nvSpPr>
          <p:spPr>
            <a:xfrm>
              <a:off x="6646305" y="4114593"/>
              <a:ext cx="201710" cy="393756"/>
            </a:xfrm>
            <a:prstGeom prst="rect">
              <a:avLst/>
            </a:prstGeom>
            <a:grpFill/>
          </p:spPr>
          <p:txBody>
            <a:bodyPr wrap="none" rtlCol="0">
              <a:spAutoFit/>
            </a:bodyPr>
            <a:lstStyle/>
            <a:p>
              <a:pPr algn="just">
                <a:lnSpc>
                  <a:spcPct val="120000"/>
                </a:lnSpc>
              </a:pPr>
              <a:endParaRPr lang="en-GB" sz="1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1" name="组合 30">
            <a:extLst>
              <a:ext uri="{FF2B5EF4-FFF2-40B4-BE49-F238E27FC236}">
                <a16:creationId xmlns:a16="http://schemas.microsoft.com/office/drawing/2014/main" id="{FABFC9F3-0A79-4128-BB9E-56C14BC5ACB6}"/>
              </a:ext>
            </a:extLst>
          </p:cNvPr>
          <p:cNvGrpSpPr/>
          <p:nvPr/>
        </p:nvGrpSpPr>
        <p:grpSpPr>
          <a:xfrm>
            <a:off x="1174758" y="1981692"/>
            <a:ext cx="3944481" cy="3478128"/>
            <a:chOff x="3250705" y="1400448"/>
            <a:chExt cx="2569104" cy="2265362"/>
          </a:xfrm>
          <a:solidFill>
            <a:schemeClr val="bg2">
              <a:lumMod val="25000"/>
            </a:schemeClr>
          </a:solidFill>
        </p:grpSpPr>
        <p:grpSp>
          <p:nvGrpSpPr>
            <p:cNvPr id="32" name="组合 31">
              <a:extLst>
                <a:ext uri="{FF2B5EF4-FFF2-40B4-BE49-F238E27FC236}">
                  <a16:creationId xmlns:a16="http://schemas.microsoft.com/office/drawing/2014/main" id="{650895C9-C7E7-4E16-AA41-5FFB9BFACBD2}"/>
                </a:ext>
              </a:extLst>
            </p:cNvPr>
            <p:cNvGrpSpPr/>
            <p:nvPr/>
          </p:nvGrpSpPr>
          <p:grpSpPr>
            <a:xfrm>
              <a:off x="3250705" y="1400448"/>
              <a:ext cx="2545258" cy="2265362"/>
              <a:chOff x="3250705" y="1400448"/>
              <a:chExt cx="2545258" cy="2265362"/>
            </a:xfrm>
            <a:grpFill/>
          </p:grpSpPr>
          <p:sp>
            <p:nvSpPr>
              <p:cNvPr id="36" name="Isosceles Triangle 1">
                <a:extLst>
                  <a:ext uri="{FF2B5EF4-FFF2-40B4-BE49-F238E27FC236}">
                    <a16:creationId xmlns:a16="http://schemas.microsoft.com/office/drawing/2014/main" id="{3CC012BF-954E-4172-979D-ECFF641F4643}"/>
                  </a:ext>
                </a:extLst>
              </p:cNvPr>
              <p:cNvSpPr/>
              <p:nvPr/>
            </p:nvSpPr>
            <p:spPr>
              <a:xfrm>
                <a:off x="3995738" y="2121173"/>
                <a:ext cx="1152525" cy="992187"/>
              </a:xfrm>
              <a:prstGeom prst="triangle">
                <a:avLst/>
              </a:prstGeom>
              <a:noFill/>
              <a:ln w="25400" cap="flat" cmpd="sng" algn="ctr">
                <a:solidFill>
                  <a:schemeClr val="bg1">
                    <a:lumMod val="50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a:ln>
                    <a:noFill/>
                  </a:ln>
                  <a:solidFill>
                    <a:schemeClr val="bg1">
                      <a:lumMod val="65000"/>
                    </a:schemeClr>
                  </a:solidFill>
                  <a:effectLst/>
                  <a:uLnTx/>
                  <a:uFillTx/>
                  <a:latin typeface="Calibri"/>
                  <a:ea typeface="宋体" panose="02010600030101010101" pitchFamily="2" charset="-122"/>
                  <a:cs typeface="Arial" pitchFamily="34" charset="0"/>
                </a:endParaRPr>
              </a:p>
            </p:txBody>
          </p:sp>
          <p:sp>
            <p:nvSpPr>
              <p:cNvPr id="37" name="Oval 2">
                <a:extLst>
                  <a:ext uri="{FF2B5EF4-FFF2-40B4-BE49-F238E27FC236}">
                    <a16:creationId xmlns:a16="http://schemas.microsoft.com/office/drawing/2014/main" id="{97E37F50-46D3-4AA8-BD56-3C4DF3CB123C}"/>
                  </a:ext>
                </a:extLst>
              </p:cNvPr>
              <p:cNvSpPr/>
              <p:nvPr/>
            </p:nvSpPr>
            <p:spPr>
              <a:xfrm>
                <a:off x="4049217" y="1400448"/>
                <a:ext cx="1009650" cy="1008062"/>
              </a:xfrm>
              <a:prstGeom prst="ellipse">
                <a:avLst/>
              </a:prstGeom>
              <a:solidFill>
                <a:srgbClr val="113F4E"/>
              </a:solidFill>
              <a:ln w="381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dirty="0">
                  <a:ln>
                    <a:noFill/>
                  </a:ln>
                  <a:solidFill>
                    <a:schemeClr val="bg1">
                      <a:lumMod val="65000"/>
                    </a:schemeClr>
                  </a:solidFill>
                  <a:effectLst/>
                  <a:uLnTx/>
                  <a:uFillTx/>
                  <a:latin typeface="Calibri"/>
                  <a:ea typeface="宋体" panose="02010600030101010101" pitchFamily="2" charset="-122"/>
                  <a:cs typeface="Arial" pitchFamily="34" charset="0"/>
                </a:endParaRPr>
              </a:p>
            </p:txBody>
          </p:sp>
          <p:sp>
            <p:nvSpPr>
              <p:cNvPr id="38" name="Oval 29">
                <a:extLst>
                  <a:ext uri="{FF2B5EF4-FFF2-40B4-BE49-F238E27FC236}">
                    <a16:creationId xmlns:a16="http://schemas.microsoft.com/office/drawing/2014/main" id="{CDE578AF-C3FC-4AC5-B469-7E46FBADF269}"/>
                  </a:ext>
                </a:extLst>
              </p:cNvPr>
              <p:cNvSpPr/>
              <p:nvPr/>
            </p:nvSpPr>
            <p:spPr>
              <a:xfrm>
                <a:off x="4787900" y="2657748"/>
                <a:ext cx="1008063" cy="1008062"/>
              </a:xfrm>
              <a:prstGeom prst="ellipse">
                <a:avLst/>
              </a:prstGeom>
              <a:solidFill>
                <a:srgbClr val="55C0AF"/>
              </a:solidFill>
              <a:ln w="381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dirty="0">
                  <a:ln>
                    <a:noFill/>
                  </a:ln>
                  <a:solidFill>
                    <a:schemeClr val="bg1">
                      <a:lumMod val="65000"/>
                    </a:schemeClr>
                  </a:solidFill>
                  <a:effectLst/>
                  <a:uLnTx/>
                  <a:uFillTx/>
                  <a:latin typeface="Calibri"/>
                  <a:ea typeface="宋体" panose="02010600030101010101" pitchFamily="2" charset="-122"/>
                  <a:cs typeface="Arial" pitchFamily="34" charset="0"/>
                </a:endParaRPr>
              </a:p>
            </p:txBody>
          </p:sp>
          <p:sp>
            <p:nvSpPr>
              <p:cNvPr id="39" name="Oval 31">
                <a:extLst>
                  <a:ext uri="{FF2B5EF4-FFF2-40B4-BE49-F238E27FC236}">
                    <a16:creationId xmlns:a16="http://schemas.microsoft.com/office/drawing/2014/main" id="{104C1B6B-65BA-4FBF-A7CE-8598E0E703DA}"/>
                  </a:ext>
                </a:extLst>
              </p:cNvPr>
              <p:cNvSpPr/>
              <p:nvPr/>
            </p:nvSpPr>
            <p:spPr>
              <a:xfrm>
                <a:off x="3250705" y="2657748"/>
                <a:ext cx="1008062" cy="1008062"/>
              </a:xfrm>
              <a:prstGeom prst="ellipse">
                <a:avLst/>
              </a:prstGeom>
              <a:solidFill>
                <a:srgbClr val="113F4E"/>
              </a:solidFill>
              <a:ln w="381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a:ln>
                    <a:noFill/>
                  </a:ln>
                  <a:solidFill>
                    <a:schemeClr val="bg1">
                      <a:lumMod val="65000"/>
                    </a:schemeClr>
                  </a:solidFill>
                  <a:effectLst/>
                  <a:uLnTx/>
                  <a:uFillTx/>
                  <a:latin typeface="Calibri"/>
                  <a:ea typeface="宋体" panose="02010600030101010101" pitchFamily="2" charset="-122"/>
                  <a:cs typeface="Arial" pitchFamily="34" charset="0"/>
                </a:endParaRPr>
              </a:p>
            </p:txBody>
          </p:sp>
        </p:grpSp>
        <p:sp>
          <p:nvSpPr>
            <p:cNvPr id="33" name="矩形 32">
              <a:extLst>
                <a:ext uri="{FF2B5EF4-FFF2-40B4-BE49-F238E27FC236}">
                  <a16:creationId xmlns:a16="http://schemas.microsoft.com/office/drawing/2014/main" id="{F577975E-B711-4850-81F8-E321DC01DCF9}"/>
                </a:ext>
              </a:extLst>
            </p:cNvPr>
            <p:cNvSpPr/>
            <p:nvPr/>
          </p:nvSpPr>
          <p:spPr>
            <a:xfrm>
              <a:off x="4049217" y="1751841"/>
              <a:ext cx="1055755" cy="340782"/>
            </a:xfrm>
            <a:prstGeom prst="rect">
              <a:avLst/>
            </a:prstGeom>
            <a:solidFill>
              <a:srgbClr val="113F4E"/>
            </a:solidFill>
          </p:spPr>
          <p:txBody>
            <a:bodyPr wrap="none">
              <a:spAutoFit/>
            </a:bodyPr>
            <a:lstStyle/>
            <a:p>
              <a:r>
                <a:rPr lang="zh-CN" altLang="en-US" sz="2800" dirty="0">
                  <a:solidFill>
                    <a:schemeClr val="bg1"/>
                  </a:solidFill>
                  <a:latin typeface="方正兰亭中黑_GBK" pitchFamily="2" charset="-122"/>
                  <a:ea typeface="方正兰亭中黑_GBK" pitchFamily="2" charset="-122"/>
                </a:rPr>
                <a:t>三生三世</a:t>
              </a:r>
            </a:p>
          </p:txBody>
        </p:sp>
        <p:sp>
          <p:nvSpPr>
            <p:cNvPr id="34" name="矩形 33">
              <a:extLst>
                <a:ext uri="{FF2B5EF4-FFF2-40B4-BE49-F238E27FC236}">
                  <a16:creationId xmlns:a16="http://schemas.microsoft.com/office/drawing/2014/main" id="{D99EC9A6-5542-4172-8D3F-179A243966FA}"/>
                </a:ext>
              </a:extLst>
            </p:cNvPr>
            <p:cNvSpPr/>
            <p:nvPr/>
          </p:nvSpPr>
          <p:spPr>
            <a:xfrm>
              <a:off x="3343793" y="2977113"/>
              <a:ext cx="821885" cy="340782"/>
            </a:xfrm>
            <a:prstGeom prst="rect">
              <a:avLst/>
            </a:prstGeom>
            <a:solidFill>
              <a:srgbClr val="113F4E"/>
            </a:solidFill>
          </p:spPr>
          <p:txBody>
            <a:bodyPr wrap="none">
              <a:spAutoFit/>
            </a:bodyPr>
            <a:lstStyle/>
            <a:p>
              <a:r>
                <a:rPr lang="zh-CN" altLang="en-US" sz="2800" dirty="0">
                  <a:solidFill>
                    <a:schemeClr val="bg1"/>
                  </a:solidFill>
                  <a:latin typeface="方正兰亭中黑_GBK" pitchFamily="2" charset="-122"/>
                  <a:ea typeface="方正兰亭中黑_GBK" pitchFamily="2" charset="-122"/>
                </a:rPr>
                <a:t>离人愁</a:t>
              </a:r>
            </a:p>
          </p:txBody>
        </p:sp>
        <p:sp>
          <p:nvSpPr>
            <p:cNvPr id="35" name="矩形 34">
              <a:extLst>
                <a:ext uri="{FF2B5EF4-FFF2-40B4-BE49-F238E27FC236}">
                  <a16:creationId xmlns:a16="http://schemas.microsoft.com/office/drawing/2014/main" id="{4DAA6A92-4B74-4A38-9DAC-80A56E2966F2}"/>
                </a:ext>
              </a:extLst>
            </p:cNvPr>
            <p:cNvSpPr/>
            <p:nvPr/>
          </p:nvSpPr>
          <p:spPr>
            <a:xfrm>
              <a:off x="4764054" y="2997077"/>
              <a:ext cx="1055755" cy="340782"/>
            </a:xfrm>
            <a:prstGeom prst="rect">
              <a:avLst/>
            </a:prstGeom>
            <a:solidFill>
              <a:srgbClr val="55C0AF"/>
            </a:solidFill>
          </p:spPr>
          <p:txBody>
            <a:bodyPr wrap="none">
              <a:spAutoFit/>
            </a:bodyPr>
            <a:lstStyle/>
            <a:p>
              <a:r>
                <a:rPr lang="zh-CN" altLang="en-US" sz="2800" dirty="0">
                  <a:solidFill>
                    <a:schemeClr val="bg1"/>
                  </a:solidFill>
                  <a:latin typeface="方正兰亭中黑_GBK" pitchFamily="2" charset="-122"/>
                  <a:ea typeface="方正兰亭中黑_GBK" pitchFamily="2" charset="-122"/>
                </a:rPr>
                <a:t>综艺节目</a:t>
              </a:r>
            </a:p>
          </p:txBody>
        </p:sp>
      </p:grpSp>
      <p:sp>
        <p:nvSpPr>
          <p:cNvPr id="2" name="TextBox 1"/>
          <p:cNvSpPr txBox="1"/>
          <p:nvPr/>
        </p:nvSpPr>
        <p:spPr>
          <a:xfrm>
            <a:off x="6792020" y="1049584"/>
            <a:ext cx="4740177" cy="1323439"/>
          </a:xfrm>
          <a:prstGeom prst="rect">
            <a:avLst/>
          </a:prstGeom>
          <a:noFill/>
        </p:spPr>
        <p:txBody>
          <a:bodyPr wrap="square" rtlCol="0">
            <a:spAutoFit/>
          </a:bodyPr>
          <a:lstStyle/>
          <a:p>
            <a:r>
              <a:rPr lang="zh-CN" altLang="en-US" sz="2000" dirty="0"/>
              <a:t>文学作品剽窃，抄袭成本低而维权成本高，从最开始的庄羽告郭敬明抄袭案件看，前后请了三个律师，而第三个律师却也是侥幸才能够胜诉。</a:t>
            </a:r>
          </a:p>
        </p:txBody>
      </p:sp>
      <p:sp>
        <p:nvSpPr>
          <p:cNvPr id="3" name="TextBox 2"/>
          <p:cNvSpPr txBox="1"/>
          <p:nvPr/>
        </p:nvSpPr>
        <p:spPr>
          <a:xfrm>
            <a:off x="6792020" y="2593813"/>
            <a:ext cx="4281544" cy="1631216"/>
          </a:xfrm>
          <a:prstGeom prst="rect">
            <a:avLst/>
          </a:prstGeom>
          <a:noFill/>
        </p:spPr>
        <p:txBody>
          <a:bodyPr wrap="square" rtlCol="0">
            <a:spAutoFit/>
          </a:bodyPr>
          <a:lstStyle/>
          <a:p>
            <a:r>
              <a:rPr lang="zh-CN" altLang="en-US" sz="2000" dirty="0"/>
              <a:t>音乐作品抄袭，靠抄袭后大火的作品成名的一些音乐人，典型代表为离人愁的李袁杰，以及他抄袭的离人愁，仍被广泛用于各大平台上，甚至出现在了许多节目中而被大众接受</a:t>
            </a:r>
            <a:r>
              <a:rPr lang="zh-CN" altLang="en-US" dirty="0"/>
              <a:t>。</a:t>
            </a:r>
          </a:p>
        </p:txBody>
      </p:sp>
      <p:sp>
        <p:nvSpPr>
          <p:cNvPr id="4" name="TextBox 3"/>
          <p:cNvSpPr txBox="1"/>
          <p:nvPr/>
        </p:nvSpPr>
        <p:spPr>
          <a:xfrm>
            <a:off x="6822733" y="4276700"/>
            <a:ext cx="4324574" cy="2554545"/>
          </a:xfrm>
          <a:prstGeom prst="rect">
            <a:avLst/>
          </a:prstGeom>
          <a:noFill/>
        </p:spPr>
        <p:txBody>
          <a:bodyPr wrap="square" rtlCol="0">
            <a:spAutoFit/>
          </a:bodyPr>
          <a:lstStyle/>
          <a:p>
            <a:r>
              <a:rPr lang="zh-CN" altLang="en-US" sz="2000" dirty="0"/>
              <a:t>综艺节目设定以及游戏的抄袭，尽管今年来许多综艺节目都以购买了其他国家优秀综艺节目的版权为噱头吸引原粉以及国内不了解原版节目的观众观看，也还是存在许多综艺节目设定以及游戏环节大量抄袭或者说是完全照搬，却还是被大众广泛接受而没有追责。</a:t>
            </a:r>
          </a:p>
        </p:txBody>
      </p:sp>
    </p:spTree>
    <p:extLst>
      <p:ext uri="{BB962C8B-B14F-4D97-AF65-F5344CB8AC3E}">
        <p14:creationId xmlns:p14="http://schemas.microsoft.com/office/powerpoint/2010/main" val="22269524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0-#ppt_w/2"/>
                                          </p:val>
                                        </p:tav>
                                        <p:tav tm="100000">
                                          <p:val>
                                            <p:strVal val="#ppt_x"/>
                                          </p:val>
                                        </p:tav>
                                      </p:tavLst>
                                    </p:anim>
                                    <p:anim calcmode="lin" valueType="num">
                                      <p:cBhvr additive="base">
                                        <p:cTn id="13" dur="25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750"/>
                            </p:stCondLst>
                            <p:childTnLst>
                              <p:par>
                                <p:cTn id="15" presetID="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250" fill="hold"/>
                                        <p:tgtEl>
                                          <p:spTgt spid="13"/>
                                        </p:tgtEl>
                                        <p:attrNameLst>
                                          <p:attrName>ppt_x</p:attrName>
                                        </p:attrNameLst>
                                      </p:cBhvr>
                                      <p:tavLst>
                                        <p:tav tm="0">
                                          <p:val>
                                            <p:strVal val="0-#ppt_w/2"/>
                                          </p:val>
                                        </p:tav>
                                        <p:tav tm="100000">
                                          <p:val>
                                            <p:strVal val="#ppt_x"/>
                                          </p:val>
                                        </p:tav>
                                      </p:tavLst>
                                    </p:anim>
                                    <p:anim calcmode="lin" valueType="num">
                                      <p:cBhvr additive="base">
                                        <p:cTn id="18" dur="250" fill="hold"/>
                                        <p:tgtEl>
                                          <p:spTgt spid="13"/>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250" fill="hold"/>
                                        <p:tgtEl>
                                          <p:spTgt spid="16"/>
                                        </p:tgtEl>
                                        <p:attrNameLst>
                                          <p:attrName>ppt_x</p:attrName>
                                        </p:attrNameLst>
                                      </p:cBhvr>
                                      <p:tavLst>
                                        <p:tav tm="0">
                                          <p:val>
                                            <p:strVal val="0-#ppt_w/2"/>
                                          </p:val>
                                        </p:tav>
                                        <p:tav tm="100000">
                                          <p:val>
                                            <p:strVal val="#ppt_x"/>
                                          </p:val>
                                        </p:tav>
                                      </p:tavLst>
                                    </p:anim>
                                    <p:anim calcmode="lin" valueType="num">
                                      <p:cBhvr additive="base">
                                        <p:cTn id="23" dur="25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1250"/>
                            </p:stCondLst>
                            <p:childTnLst>
                              <p:par>
                                <p:cTn id="25" presetID="2" presetClass="entr" presetSubtype="1"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1250" fill="hold"/>
                                        <p:tgtEl>
                                          <p:spTgt spid="31"/>
                                        </p:tgtEl>
                                        <p:attrNameLst>
                                          <p:attrName>ppt_x</p:attrName>
                                        </p:attrNameLst>
                                      </p:cBhvr>
                                      <p:tavLst>
                                        <p:tav tm="0">
                                          <p:val>
                                            <p:strVal val="#ppt_x"/>
                                          </p:val>
                                        </p:tav>
                                        <p:tav tm="100000">
                                          <p:val>
                                            <p:strVal val="#ppt_x"/>
                                          </p:val>
                                        </p:tav>
                                      </p:tavLst>
                                    </p:anim>
                                    <p:anim calcmode="lin" valueType="num">
                                      <p:cBhvr additive="base">
                                        <p:cTn id="28" dur="125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6477264" cy="622368"/>
            <a:chOff x="956666" y="3447854"/>
            <a:chExt cx="6477264" cy="622368"/>
          </a:xfrm>
        </p:grpSpPr>
        <p:sp>
          <p:nvSpPr>
            <p:cNvPr id="8" name="TextBox 38">
              <a:extLst>
                <a:ext uri="{FF2B5EF4-FFF2-40B4-BE49-F238E27FC236}">
                  <a16:creationId xmlns:a16="http://schemas.microsoft.com/office/drawing/2014/main" id="{C53C28E3-DC0F-4C61-A42D-5AC7B5E4C36E}"/>
                </a:ext>
              </a:extLst>
            </p:cNvPr>
            <p:cNvSpPr txBox="1"/>
            <p:nvPr/>
          </p:nvSpPr>
          <p:spPr>
            <a:xfrm>
              <a:off x="1581046" y="3447854"/>
              <a:ext cx="5852884" cy="523220"/>
            </a:xfrm>
            <a:prstGeom prst="rect">
              <a:avLst/>
            </a:prstGeom>
            <a:noFill/>
          </p:spPr>
          <p:txBody>
            <a:bodyPr wrap="none" rtlCol="0" anchor="t" anchorCtr="1">
              <a:spAutoFit/>
            </a:bodyPr>
            <a:lstStyle/>
            <a:p>
              <a:r>
                <a:rPr lang="zh-CN" altLang="en-US" sz="2800" b="1" spc="600" dirty="0">
                  <a:solidFill>
                    <a:srgbClr val="113F4E"/>
                  </a:solidFill>
                  <a:latin typeface="微软雅黑" panose="020B0503020204020204" pitchFamily="34" charset="-122"/>
                  <a:ea typeface="微软雅黑" panose="020B0503020204020204" pitchFamily="34" charset="-122"/>
                </a:rPr>
                <a:t>关于版权方面法律体系不完备</a:t>
              </a: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EE6E2EC5-A8BC-4F96-9896-53C59C990DCF}"/>
              </a:ext>
            </a:extLst>
          </p:cNvPr>
          <p:cNvGrpSpPr/>
          <p:nvPr/>
        </p:nvGrpSpPr>
        <p:grpSpPr>
          <a:xfrm>
            <a:off x="5151318" y="1872583"/>
            <a:ext cx="7730501" cy="3395799"/>
            <a:chOff x="6281848" y="2129247"/>
            <a:chExt cx="4913081" cy="2158183"/>
          </a:xfrm>
        </p:grpSpPr>
        <p:cxnSp>
          <p:nvCxnSpPr>
            <p:cNvPr id="11" name="Straight Connector 294">
              <a:extLst>
                <a:ext uri="{FF2B5EF4-FFF2-40B4-BE49-F238E27FC236}">
                  <a16:creationId xmlns:a16="http://schemas.microsoft.com/office/drawing/2014/main" id="{EC65F313-0C20-4D03-966E-09636B41F103}"/>
                </a:ext>
              </a:extLst>
            </p:cNvPr>
            <p:cNvCxnSpPr/>
            <p:nvPr/>
          </p:nvCxnSpPr>
          <p:spPr>
            <a:xfrm>
              <a:off x="6281848" y="2177551"/>
              <a:ext cx="0" cy="861807"/>
            </a:xfrm>
            <a:prstGeom prst="line">
              <a:avLst/>
            </a:prstGeom>
            <a:ln w="38100">
              <a:solidFill>
                <a:srgbClr val="113F4E"/>
              </a:solidFill>
            </a:ln>
          </p:spPr>
          <p:style>
            <a:lnRef idx="1">
              <a:schemeClr val="accent1"/>
            </a:lnRef>
            <a:fillRef idx="0">
              <a:schemeClr val="accent1"/>
            </a:fillRef>
            <a:effectRef idx="0">
              <a:schemeClr val="accent1"/>
            </a:effectRef>
            <a:fontRef idx="minor">
              <a:schemeClr val="tx1"/>
            </a:fontRef>
          </p:style>
        </p:cxnSp>
        <p:cxnSp>
          <p:nvCxnSpPr>
            <p:cNvPr id="12" name="Straight Connector 296">
              <a:extLst>
                <a:ext uri="{FF2B5EF4-FFF2-40B4-BE49-F238E27FC236}">
                  <a16:creationId xmlns:a16="http://schemas.microsoft.com/office/drawing/2014/main" id="{B653F88D-702C-4684-ADB0-38E83A36C8F9}"/>
                </a:ext>
              </a:extLst>
            </p:cNvPr>
            <p:cNvCxnSpPr/>
            <p:nvPr/>
          </p:nvCxnSpPr>
          <p:spPr>
            <a:xfrm>
              <a:off x="6281848" y="3425623"/>
              <a:ext cx="0" cy="861807"/>
            </a:xfrm>
            <a:prstGeom prst="line">
              <a:avLst/>
            </a:prstGeom>
            <a:ln w="38100">
              <a:solidFill>
                <a:srgbClr val="55C0AF"/>
              </a:solidFill>
            </a:ln>
          </p:spPr>
          <p:style>
            <a:lnRef idx="1">
              <a:schemeClr val="accent1"/>
            </a:lnRef>
            <a:fillRef idx="0">
              <a:schemeClr val="accent1"/>
            </a:fillRef>
            <a:effectRef idx="0">
              <a:schemeClr val="accent1"/>
            </a:effectRef>
            <a:fontRef idx="minor">
              <a:schemeClr val="tx1"/>
            </a:fontRef>
          </p:style>
        </p:cxnSp>
        <p:sp>
          <p:nvSpPr>
            <p:cNvPr id="13" name="Rectángulo 26">
              <a:extLst>
                <a:ext uri="{FF2B5EF4-FFF2-40B4-BE49-F238E27FC236}">
                  <a16:creationId xmlns:a16="http://schemas.microsoft.com/office/drawing/2014/main" id="{5E8D517B-ED8B-4E52-ABEC-8C459657DC71}"/>
                </a:ext>
              </a:extLst>
            </p:cNvPr>
            <p:cNvSpPr/>
            <p:nvPr/>
          </p:nvSpPr>
          <p:spPr>
            <a:xfrm>
              <a:off x="6368028" y="3670700"/>
              <a:ext cx="4826901" cy="371651"/>
            </a:xfrm>
            <a:prstGeom prst="rect">
              <a:avLst/>
            </a:prstGeom>
          </p:spPr>
          <p:txBody>
            <a:bodyPr wrap="square">
              <a:spAutoFit/>
            </a:bodyPr>
            <a:lstStyle/>
            <a:p>
              <a:r>
                <a:rPr lang="zh-CN" altLang="en-US" sz="3200" dirty="0">
                  <a:solidFill>
                    <a:schemeClr val="bg1">
                      <a:lumMod val="50000"/>
                    </a:schemeClr>
                  </a:solidFill>
                  <a:latin typeface="微软雅黑" panose="020B0503020204020204" pitchFamily="34" charset="-122"/>
                  <a:ea typeface="微软雅黑" panose="020B0503020204020204" pitchFamily="34" charset="-122"/>
                  <a:cs typeface="Lato Regular"/>
                </a:rPr>
                <a:t>例如：文学方面剽窃的官司难以胜诉</a:t>
              </a:r>
              <a:endParaRPr lang="en-US" altLang="zh-CN" sz="32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14" name="Rectángulo 28">
              <a:extLst>
                <a:ext uri="{FF2B5EF4-FFF2-40B4-BE49-F238E27FC236}">
                  <a16:creationId xmlns:a16="http://schemas.microsoft.com/office/drawing/2014/main" id="{6A33BA2F-142F-4607-A443-0C1B25C4109E}"/>
                </a:ext>
              </a:extLst>
            </p:cNvPr>
            <p:cNvSpPr/>
            <p:nvPr/>
          </p:nvSpPr>
          <p:spPr>
            <a:xfrm>
              <a:off x="6368028" y="2129247"/>
              <a:ext cx="2260399" cy="997590"/>
            </a:xfrm>
            <a:prstGeom prst="rect">
              <a:avLst/>
            </a:prstGeom>
          </p:spPr>
          <p:txBody>
            <a:bodyPr wrap="square">
              <a:spAutoFit/>
            </a:bodyPr>
            <a:lstStyle/>
            <a:p>
              <a:r>
                <a:rPr lang="zh-CN" altLang="en-US" sz="3200" dirty="0">
                  <a:solidFill>
                    <a:schemeClr val="bg1">
                      <a:lumMod val="50000"/>
                    </a:schemeClr>
                  </a:solidFill>
                  <a:latin typeface="微软雅黑" panose="020B0503020204020204" pitchFamily="34" charset="-122"/>
                  <a:ea typeface="微软雅黑" panose="020B0503020204020204" pitchFamily="34" charset="-122"/>
                  <a:cs typeface="Lato Regular"/>
                </a:rPr>
                <a:t>侵权成本低</a:t>
              </a:r>
              <a:endParaRPr lang="en-US" altLang="zh-CN" sz="32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en-US" altLang="zh-CN" sz="3200" dirty="0">
                  <a:solidFill>
                    <a:schemeClr val="bg1">
                      <a:lumMod val="50000"/>
                    </a:schemeClr>
                  </a:solidFill>
                  <a:latin typeface="微软雅黑" panose="020B0503020204020204" pitchFamily="34" charset="-122"/>
                  <a:ea typeface="微软雅黑" panose="020B0503020204020204" pitchFamily="34" charset="-122"/>
                  <a:cs typeface="Lato Regular"/>
                </a:rPr>
                <a:t>          </a:t>
              </a:r>
            </a:p>
            <a:p>
              <a:r>
                <a:rPr lang="en-US" altLang="zh-CN" sz="3200" dirty="0">
                  <a:solidFill>
                    <a:schemeClr val="bg1">
                      <a:lumMod val="50000"/>
                    </a:schemeClr>
                  </a:solidFill>
                  <a:latin typeface="微软雅黑" panose="020B0503020204020204" pitchFamily="34" charset="-122"/>
                  <a:ea typeface="微软雅黑" panose="020B0503020204020204" pitchFamily="34" charset="-122"/>
                  <a:cs typeface="Lato Regular"/>
                </a:rPr>
                <a:t>          </a:t>
              </a:r>
              <a:r>
                <a:rPr lang="zh-CN" altLang="en-US" sz="3200" dirty="0">
                  <a:solidFill>
                    <a:schemeClr val="bg1">
                      <a:lumMod val="50000"/>
                    </a:schemeClr>
                  </a:solidFill>
                  <a:latin typeface="微软雅黑" panose="020B0503020204020204" pitchFamily="34" charset="-122"/>
                  <a:ea typeface="微软雅黑" panose="020B0503020204020204" pitchFamily="34" charset="-122"/>
                  <a:cs typeface="Lato Regular"/>
                </a:rPr>
                <a:t>维权成本高</a:t>
              </a:r>
              <a:endParaRPr lang="en-US" altLang="zh-CN" sz="32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grpSp>
      <p:sp>
        <p:nvSpPr>
          <p:cNvPr id="20" name="Freeform 6">
            <a:extLst>
              <a:ext uri="{FF2B5EF4-FFF2-40B4-BE49-F238E27FC236}">
                <a16:creationId xmlns:a16="http://schemas.microsoft.com/office/drawing/2014/main" id="{DAB50BE9-3B8F-4E90-8A16-820D425AC6A6}"/>
              </a:ext>
            </a:extLst>
          </p:cNvPr>
          <p:cNvSpPr>
            <a:spLocks noEditPoints="1"/>
          </p:cNvSpPr>
          <p:nvPr/>
        </p:nvSpPr>
        <p:spPr bwMode="auto">
          <a:xfrm>
            <a:off x="2752050" y="1225648"/>
            <a:ext cx="1843088" cy="184150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a:extLst/>
        </p:spPr>
        <p:txBody>
          <a:bodyPr lIns="72574" tIns="36287" rIns="72574" bIns="36287"/>
          <a:lstStyle/>
          <a:p>
            <a:endParaRPr lang="zh-CN" altLang="en-US" dirty="0">
              <a:latin typeface="微软雅黑" panose="020B0503020204020204" pitchFamily="34" charset="-122"/>
              <a:ea typeface="微软雅黑" panose="020B0503020204020204" pitchFamily="34" charset="-122"/>
            </a:endParaRPr>
          </a:p>
        </p:txBody>
      </p:sp>
      <p:sp>
        <p:nvSpPr>
          <p:cNvPr id="21" name="Freeform 6">
            <a:extLst>
              <a:ext uri="{FF2B5EF4-FFF2-40B4-BE49-F238E27FC236}">
                <a16:creationId xmlns:a16="http://schemas.microsoft.com/office/drawing/2014/main" id="{F3E3A65B-644B-4379-B80D-C9E1FDD8C8ED}"/>
              </a:ext>
            </a:extLst>
          </p:cNvPr>
          <p:cNvSpPr>
            <a:spLocks noEditPoints="1"/>
          </p:cNvSpPr>
          <p:nvPr/>
        </p:nvSpPr>
        <p:spPr bwMode="auto">
          <a:xfrm>
            <a:off x="1292991" y="3215077"/>
            <a:ext cx="2535237" cy="2535237"/>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a:extLst/>
        </p:spPr>
        <p:txBody>
          <a:bodyPr lIns="72574" tIns="36287" rIns="72574" bIns="36287"/>
          <a:lstStyle/>
          <a:p>
            <a:endParaRPr lang="zh-CN" altLang="en-US" dirty="0">
              <a:latin typeface="微软雅黑" panose="020B0503020204020204" pitchFamily="34" charset="-122"/>
              <a:ea typeface="微软雅黑" panose="020B0503020204020204" pitchFamily="34" charset="-122"/>
            </a:endParaRPr>
          </a:p>
        </p:txBody>
      </p:sp>
      <p:sp>
        <p:nvSpPr>
          <p:cNvPr id="22" name="Freeform 6">
            <a:extLst>
              <a:ext uri="{FF2B5EF4-FFF2-40B4-BE49-F238E27FC236}">
                <a16:creationId xmlns:a16="http://schemas.microsoft.com/office/drawing/2014/main" id="{8107AA68-C0CE-4B4D-95CC-F92C508E1812}"/>
              </a:ext>
            </a:extLst>
          </p:cNvPr>
          <p:cNvSpPr>
            <a:spLocks noEditPoints="1"/>
          </p:cNvSpPr>
          <p:nvPr/>
        </p:nvSpPr>
        <p:spPr bwMode="auto">
          <a:xfrm>
            <a:off x="958359" y="1611977"/>
            <a:ext cx="1660525" cy="1660525"/>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a:extLst/>
        </p:spPr>
        <p:txBody>
          <a:bodyPr lIns="72574" tIns="36287" rIns="72574" bIns="36287"/>
          <a:lstStyle/>
          <a:p>
            <a:endParaRPr lang="zh-CN" altLang="en-US" dirty="0">
              <a:latin typeface="微软雅黑" panose="020B0503020204020204" pitchFamily="34" charset="-122"/>
              <a:ea typeface="微软雅黑" panose="020B0503020204020204" pitchFamily="34" charset="-122"/>
            </a:endParaRPr>
          </a:p>
        </p:txBody>
      </p:sp>
      <p:sp>
        <p:nvSpPr>
          <p:cNvPr id="23" name="Freeform 6">
            <a:extLst>
              <a:ext uri="{FF2B5EF4-FFF2-40B4-BE49-F238E27FC236}">
                <a16:creationId xmlns:a16="http://schemas.microsoft.com/office/drawing/2014/main" id="{495F1276-361E-4DBD-80C4-478B097BE4C3}"/>
              </a:ext>
            </a:extLst>
          </p:cNvPr>
          <p:cNvSpPr>
            <a:spLocks noEditPoints="1"/>
          </p:cNvSpPr>
          <p:nvPr/>
        </p:nvSpPr>
        <p:spPr bwMode="auto">
          <a:xfrm>
            <a:off x="3828228" y="3471014"/>
            <a:ext cx="1103460" cy="110346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a:extLst/>
        </p:spPr>
        <p:txBody>
          <a:bodyPr lIns="72574" tIns="36287" rIns="72574" bIns="36287"/>
          <a:lstStyle/>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04760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8" presetClass="emph" presetSubtype="0" repeatCount="indefinite" fill="hold" grpId="0" nodeType="withEffect">
                                  <p:stCondLst>
                                    <p:cond delay="0"/>
                                  </p:stCondLst>
                                  <p:childTnLst>
                                    <p:animRot by="-21599879">
                                      <p:cBhvr>
                                        <p:cTn id="15" dur="2000" fill="hold"/>
                                        <p:tgtEl>
                                          <p:spTgt spid="21"/>
                                        </p:tgtEl>
                                        <p:attrNameLst>
                                          <p:attrName>r</p:attrName>
                                        </p:attrNameLst>
                                      </p:cBhvr>
                                    </p:animRot>
                                  </p:childTnLst>
                                </p:cTn>
                              </p:par>
                              <p:par>
                                <p:cTn id="16" presetID="8" presetClass="emph" presetSubtype="0" repeatCount="indefinite" fill="hold" grpId="0" nodeType="withEffect">
                                  <p:stCondLst>
                                    <p:cond delay="0"/>
                                  </p:stCondLst>
                                  <p:endCondLst>
                                    <p:cond evt="onNext" delay="0">
                                      <p:tgtEl>
                                        <p:sldTgt/>
                                      </p:tgtEl>
                                    </p:cond>
                                  </p:endCondLst>
                                  <p:childTnLst>
                                    <p:animRot by="21600000">
                                      <p:cBhvr>
                                        <p:cTn id="17" dur="800" fill="hold"/>
                                        <p:tgtEl>
                                          <p:spTgt spid="22"/>
                                        </p:tgtEl>
                                        <p:attrNameLst>
                                          <p:attrName>r</p:attrName>
                                        </p:attrNameLst>
                                      </p:cBhvr>
                                    </p:animRot>
                                  </p:childTnLst>
                                </p:cTn>
                              </p:par>
                              <p:par>
                                <p:cTn id="18" presetID="8" presetClass="emph" presetSubtype="0" repeatCount="indefinite" fill="hold" grpId="0" nodeType="withEffect">
                                  <p:stCondLst>
                                    <p:cond delay="0"/>
                                  </p:stCondLst>
                                  <p:childTnLst>
                                    <p:animRot by="-21599879">
                                      <p:cBhvr>
                                        <p:cTn id="19" dur="1400" fill="hold"/>
                                        <p:tgtEl>
                                          <p:spTgt spid="20"/>
                                        </p:tgtEl>
                                        <p:attrNameLst>
                                          <p:attrName>r</p:attrName>
                                        </p:attrNameLst>
                                      </p:cBhvr>
                                    </p:animRot>
                                  </p:childTnLst>
                                </p:cTn>
                              </p:par>
                              <p:par>
                                <p:cTn id="20" presetID="8" presetClass="emph" presetSubtype="0" repeatCount="indefinite" fill="hold" grpId="0" nodeType="withEffect">
                                  <p:stCondLst>
                                    <p:cond delay="0"/>
                                  </p:stCondLst>
                                  <p:endCondLst>
                                    <p:cond evt="onNext" delay="0">
                                      <p:tgtEl>
                                        <p:sldTgt/>
                                      </p:tgtEl>
                                    </p:cond>
                                  </p:endCondLst>
                                  <p:childTnLst>
                                    <p:animRot by="21600000">
                                      <p:cBhvr>
                                        <p:cTn id="21" dur="800" fill="hold"/>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16A7B83-B7C0-4F4C-94CC-150681C0E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grpSp>
        <p:nvGrpSpPr>
          <p:cNvPr id="10" name="组合 9">
            <a:extLst>
              <a:ext uri="{FF2B5EF4-FFF2-40B4-BE49-F238E27FC236}">
                <a16:creationId xmlns:a16="http://schemas.microsoft.com/office/drawing/2014/main" id="{558CC3F4-24F2-4D71-8114-35FBC57E409E}"/>
              </a:ext>
            </a:extLst>
          </p:cNvPr>
          <p:cNvGrpSpPr/>
          <p:nvPr/>
        </p:nvGrpSpPr>
        <p:grpSpPr>
          <a:xfrm>
            <a:off x="2483544" y="1880707"/>
            <a:ext cx="6832578" cy="1203355"/>
            <a:chOff x="6081485" y="800550"/>
            <a:chExt cx="6832578" cy="1203355"/>
          </a:xfrm>
        </p:grpSpPr>
        <p:sp>
          <p:nvSpPr>
            <p:cNvPr id="11" name="文本框 10">
              <a:extLst>
                <a:ext uri="{FF2B5EF4-FFF2-40B4-BE49-F238E27FC236}">
                  <a16:creationId xmlns:a16="http://schemas.microsoft.com/office/drawing/2014/main" id="{D9B3EB80-36BA-4B82-862B-A9E9A822B277}"/>
                </a:ext>
              </a:extLst>
            </p:cNvPr>
            <p:cNvSpPr txBox="1"/>
            <p:nvPr/>
          </p:nvSpPr>
          <p:spPr>
            <a:xfrm>
              <a:off x="6124654" y="800550"/>
              <a:ext cx="4305300" cy="584775"/>
            </a:xfrm>
            <a:prstGeom prst="rect">
              <a:avLst/>
            </a:prstGeom>
            <a:noFill/>
            <a:effectLst/>
          </p:spPr>
          <p:txBody>
            <a:bodyPr wrap="square" rtlCol="0">
              <a:spAutoFit/>
            </a:bodyPr>
            <a:lstStyle/>
            <a:p>
              <a:endParaRPr lang="zh-CN" altLang="en-US" sz="3200" dirty="0">
                <a:solidFill>
                  <a:srgbClr val="55C0AF"/>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CC083D12-B503-4B67-8D8D-9790679E284D}"/>
                </a:ext>
              </a:extLst>
            </p:cNvPr>
            <p:cNvSpPr txBox="1"/>
            <p:nvPr/>
          </p:nvSpPr>
          <p:spPr>
            <a:xfrm>
              <a:off x="6081485" y="1296019"/>
              <a:ext cx="6832578" cy="707886"/>
            </a:xfrm>
            <a:prstGeom prst="rect">
              <a:avLst/>
            </a:prstGeom>
            <a:noFill/>
          </p:spPr>
          <p:txBody>
            <a:bodyPr wrap="square" rtlCol="0">
              <a:spAutoFit/>
            </a:bodyPr>
            <a:lstStyle/>
            <a:p>
              <a:r>
                <a:rPr lang="zh-CN" altLang="en-US" sz="4000" b="1" spc="600" dirty="0">
                  <a:solidFill>
                    <a:srgbClr val="113F4E"/>
                  </a:solidFill>
                  <a:latin typeface="微软雅黑" panose="020B0503020204020204" pitchFamily="34" charset="-122"/>
                  <a:ea typeface="微软雅黑" panose="020B0503020204020204" pitchFamily="34" charset="-122"/>
                </a:rPr>
                <a:t>版权意识中的法律意识</a:t>
              </a:r>
            </a:p>
          </p:txBody>
        </p:sp>
      </p:grpSp>
      <p:grpSp>
        <p:nvGrpSpPr>
          <p:cNvPr id="25" name="组合 24">
            <a:extLst>
              <a:ext uri="{FF2B5EF4-FFF2-40B4-BE49-F238E27FC236}">
                <a16:creationId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3" name="组合 22">
              <a:extLst>
                <a:ext uri="{FF2B5EF4-FFF2-40B4-BE49-F238E27FC236}">
                  <a16:creationId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21"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4" name="文本框 23">
              <a:extLst>
                <a:ext uri="{FF2B5EF4-FFF2-40B4-BE49-F238E27FC236}">
                  <a16:creationId xmlns:a16="http://schemas.microsoft.com/office/drawing/2014/main" id="{D4CDD749-5E1D-4D14-861D-8AB76BB9010E}"/>
                </a:ext>
              </a:extLst>
            </p:cNvPr>
            <p:cNvSpPr txBox="1"/>
            <p:nvPr/>
          </p:nvSpPr>
          <p:spPr>
            <a:xfrm>
              <a:off x="907668" y="2220553"/>
              <a:ext cx="611065"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chemeClr val="bg1"/>
                  </a:solidFill>
                  <a:latin typeface="微软雅黑" panose="020B0503020204020204" pitchFamily="34" charset="-122"/>
                  <a:ea typeface="微软雅黑" panose="020B0503020204020204" pitchFamily="34" charset="-122"/>
                </a:rPr>
                <a:t>2</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9851394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54000">
                                          <p:cBhvr additive="base">
                                            <p:cTn id="16"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2989131" cy="622368"/>
            <a:chOff x="956666" y="3447854"/>
            <a:chExt cx="2989131" cy="622368"/>
          </a:xfrm>
        </p:grpSpPr>
        <p:sp>
          <p:nvSpPr>
            <p:cNvPr id="8" name="TextBox 38">
              <a:extLst>
                <a:ext uri="{FF2B5EF4-FFF2-40B4-BE49-F238E27FC236}">
                  <a16:creationId xmlns:a16="http://schemas.microsoft.com/office/drawing/2014/main" id="{C53C28E3-DC0F-4C61-A42D-5AC7B5E4C36E}"/>
                </a:ext>
              </a:extLst>
            </p:cNvPr>
            <p:cNvSpPr txBox="1"/>
            <p:nvPr/>
          </p:nvSpPr>
          <p:spPr>
            <a:xfrm>
              <a:off x="2017064" y="3447854"/>
              <a:ext cx="1928733" cy="523220"/>
            </a:xfrm>
            <a:prstGeom prst="rect">
              <a:avLst/>
            </a:prstGeom>
            <a:noFill/>
          </p:spPr>
          <p:txBody>
            <a:bodyPr wrap="none" rtlCol="0" anchor="t" anchorCtr="1">
              <a:spAutoFit/>
            </a:bodyPr>
            <a:lstStyle/>
            <a:p>
              <a:pPr algn="ctr"/>
              <a:r>
                <a:rPr lang="zh-CN" altLang="en-US"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rPr>
                <a:t>版权意识</a:t>
              </a:r>
              <a:endParaRPr lang="en-US" altLang="zh-CN"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4B3D09E9-1C3C-4143-9D3C-843131AB4D92}"/>
              </a:ext>
            </a:extLst>
          </p:cNvPr>
          <p:cNvGrpSpPr/>
          <p:nvPr/>
        </p:nvGrpSpPr>
        <p:grpSpPr>
          <a:xfrm>
            <a:off x="1642819" y="1961181"/>
            <a:ext cx="1063828" cy="1063828"/>
            <a:chOff x="6406391" y="3446094"/>
            <a:chExt cx="838200" cy="838200"/>
          </a:xfrm>
        </p:grpSpPr>
        <p:sp>
          <p:nvSpPr>
            <p:cNvPr id="11" name="椭圆 10">
              <a:extLst>
                <a:ext uri="{FF2B5EF4-FFF2-40B4-BE49-F238E27FC236}">
                  <a16:creationId xmlns:a16="http://schemas.microsoft.com/office/drawing/2014/main" id="{60D45A50-FE43-4D8A-9904-8BAC3F9BDFE0}"/>
                </a:ext>
              </a:extLst>
            </p:cNvPr>
            <p:cNvSpPr/>
            <p:nvPr/>
          </p:nvSpPr>
          <p:spPr>
            <a:xfrm>
              <a:off x="6406391" y="3446094"/>
              <a:ext cx="838200" cy="838200"/>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Freeform 28">
              <a:extLst>
                <a:ext uri="{FF2B5EF4-FFF2-40B4-BE49-F238E27FC236}">
                  <a16:creationId xmlns:a16="http://schemas.microsoft.com/office/drawing/2014/main" id="{F1D0F295-21EF-43F7-B046-46A197321661}"/>
                </a:ext>
              </a:extLst>
            </p:cNvPr>
            <p:cNvSpPr>
              <a:spLocks noEditPoints="1"/>
            </p:cNvSpPr>
            <p:nvPr/>
          </p:nvSpPr>
          <p:spPr bwMode="auto">
            <a:xfrm>
              <a:off x="6525545" y="3642360"/>
              <a:ext cx="599892" cy="445668"/>
            </a:xfrm>
            <a:custGeom>
              <a:avLst/>
              <a:gdLst>
                <a:gd name="T0" fmla="*/ 44 w 209"/>
                <a:gd name="T1" fmla="*/ 99 h 155"/>
                <a:gd name="T2" fmla="*/ 24 w 209"/>
                <a:gd name="T3" fmla="*/ 87 h 155"/>
                <a:gd name="T4" fmla="*/ 28 w 209"/>
                <a:gd name="T5" fmla="*/ 4 h 155"/>
                <a:gd name="T6" fmla="*/ 179 w 209"/>
                <a:gd name="T7" fmla="*/ 4 h 155"/>
                <a:gd name="T8" fmla="*/ 182 w 209"/>
                <a:gd name="T9" fmla="*/ 87 h 155"/>
                <a:gd name="T10" fmla="*/ 161 w 209"/>
                <a:gd name="T11" fmla="*/ 99 h 155"/>
                <a:gd name="T12" fmla="*/ 209 w 209"/>
                <a:gd name="T13" fmla="*/ 141 h 155"/>
                <a:gd name="T14" fmla="*/ 7 w 209"/>
                <a:gd name="T15" fmla="*/ 155 h 155"/>
                <a:gd name="T16" fmla="*/ 63 w 209"/>
                <a:gd name="T17" fmla="*/ 102 h 155"/>
                <a:gd name="T18" fmla="*/ 63 w 209"/>
                <a:gd name="T19" fmla="*/ 99 h 155"/>
                <a:gd name="T20" fmla="*/ 36 w 209"/>
                <a:gd name="T21" fmla="*/ 12 h 155"/>
                <a:gd name="T22" fmla="*/ 36 w 209"/>
                <a:gd name="T23" fmla="*/ 12 h 155"/>
                <a:gd name="T24" fmla="*/ 36 w 209"/>
                <a:gd name="T25" fmla="*/ 87 h 155"/>
                <a:gd name="T26" fmla="*/ 170 w 209"/>
                <a:gd name="T27" fmla="*/ 87 h 155"/>
                <a:gd name="T28" fmla="*/ 170 w 209"/>
                <a:gd name="T29" fmla="*/ 12 h 155"/>
                <a:gd name="T30" fmla="*/ 27 w 209"/>
                <a:gd name="T31" fmla="*/ 133 h 155"/>
                <a:gd name="T32" fmla="*/ 31 w 209"/>
                <a:gd name="T33" fmla="*/ 126 h 155"/>
                <a:gd name="T34" fmla="*/ 61 w 209"/>
                <a:gd name="T35" fmla="*/ 115 h 155"/>
                <a:gd name="T36" fmla="*/ 157 w 209"/>
                <a:gd name="T37" fmla="*/ 110 h 155"/>
                <a:gd name="T38" fmla="*/ 170 w 209"/>
                <a:gd name="T39" fmla="*/ 110 h 155"/>
                <a:gd name="T40" fmla="*/ 140 w 209"/>
                <a:gd name="T41" fmla="*/ 115 h 155"/>
                <a:gd name="T42" fmla="*/ 139 w 209"/>
                <a:gd name="T43" fmla="*/ 110 h 155"/>
                <a:gd name="T44" fmla="*/ 136 w 209"/>
                <a:gd name="T45" fmla="*/ 115 h 155"/>
                <a:gd name="T46" fmla="*/ 103 w 209"/>
                <a:gd name="T47" fmla="*/ 110 h 155"/>
                <a:gd name="T48" fmla="*/ 117 w 209"/>
                <a:gd name="T49" fmla="*/ 110 h 155"/>
                <a:gd name="T50" fmla="*/ 84 w 209"/>
                <a:gd name="T51" fmla="*/ 115 h 155"/>
                <a:gd name="T52" fmla="*/ 85 w 209"/>
                <a:gd name="T53" fmla="*/ 110 h 155"/>
                <a:gd name="T54" fmla="*/ 80 w 209"/>
                <a:gd name="T55" fmla="*/ 115 h 155"/>
                <a:gd name="T56" fmla="*/ 152 w 209"/>
                <a:gd name="T57" fmla="*/ 117 h 155"/>
                <a:gd name="T58" fmla="*/ 175 w 209"/>
                <a:gd name="T59" fmla="*/ 117 h 155"/>
                <a:gd name="T60" fmla="*/ 134 w 209"/>
                <a:gd name="T61" fmla="*/ 123 h 155"/>
                <a:gd name="T62" fmla="*/ 132 w 209"/>
                <a:gd name="T63" fmla="*/ 117 h 155"/>
                <a:gd name="T64" fmla="*/ 129 w 209"/>
                <a:gd name="T65" fmla="*/ 123 h 155"/>
                <a:gd name="T66" fmla="*/ 94 w 209"/>
                <a:gd name="T67" fmla="*/ 117 h 155"/>
                <a:gd name="T68" fmla="*/ 109 w 209"/>
                <a:gd name="T69" fmla="*/ 117 h 155"/>
                <a:gd name="T70" fmla="*/ 73 w 209"/>
                <a:gd name="T71" fmla="*/ 123 h 155"/>
                <a:gd name="T72" fmla="*/ 75 w 209"/>
                <a:gd name="T73" fmla="*/ 117 h 155"/>
                <a:gd name="T74" fmla="*/ 68 w 209"/>
                <a:gd name="T75" fmla="*/ 123 h 155"/>
                <a:gd name="T76" fmla="*/ 37 w 209"/>
                <a:gd name="T77" fmla="*/ 117 h 155"/>
                <a:gd name="T78" fmla="*/ 51 w 209"/>
                <a:gd name="T79" fmla="*/ 117 h 155"/>
                <a:gd name="T80" fmla="*/ 163 w 209"/>
                <a:gd name="T81" fmla="*/ 133 h 155"/>
                <a:gd name="T82" fmla="*/ 160 w 209"/>
                <a:gd name="T83" fmla="*/ 126 h 155"/>
                <a:gd name="T84" fmla="*/ 158 w 209"/>
                <a:gd name="T85" fmla="*/ 133 h 155"/>
                <a:gd name="T86" fmla="*/ 119 w 209"/>
                <a:gd name="T87" fmla="*/ 126 h 155"/>
                <a:gd name="T88" fmla="*/ 135 w 209"/>
                <a:gd name="T89" fmla="*/ 126 h 155"/>
                <a:gd name="T90" fmla="*/ 98 w 209"/>
                <a:gd name="T91" fmla="*/ 133 h 155"/>
                <a:gd name="T92" fmla="*/ 98 w 209"/>
                <a:gd name="T93" fmla="*/ 126 h 155"/>
                <a:gd name="T94" fmla="*/ 92 w 209"/>
                <a:gd name="T95" fmla="*/ 133 h 155"/>
                <a:gd name="T96" fmla="*/ 57 w 209"/>
                <a:gd name="T97" fmla="*/ 126 h 155"/>
                <a:gd name="T98" fmla="*/ 73 w 209"/>
                <a:gd name="T99" fmla="*/ 12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9" h="155">
                  <a:moveTo>
                    <a:pt x="27" y="102"/>
                  </a:moveTo>
                  <a:cubicBezTo>
                    <a:pt x="44" y="102"/>
                    <a:pt x="44" y="102"/>
                    <a:pt x="44" y="102"/>
                  </a:cubicBezTo>
                  <a:cubicBezTo>
                    <a:pt x="44" y="99"/>
                    <a:pt x="44" y="99"/>
                    <a:pt x="44" y="99"/>
                  </a:cubicBezTo>
                  <a:cubicBezTo>
                    <a:pt x="36" y="99"/>
                    <a:pt x="36" y="99"/>
                    <a:pt x="36" y="99"/>
                  </a:cubicBezTo>
                  <a:cubicBezTo>
                    <a:pt x="33" y="99"/>
                    <a:pt x="30" y="98"/>
                    <a:pt x="28" y="96"/>
                  </a:cubicBezTo>
                  <a:cubicBezTo>
                    <a:pt x="25" y="93"/>
                    <a:pt x="24" y="90"/>
                    <a:pt x="24" y="87"/>
                  </a:cubicBezTo>
                  <a:cubicBezTo>
                    <a:pt x="24" y="12"/>
                    <a:pt x="24" y="12"/>
                    <a:pt x="24" y="12"/>
                  </a:cubicBezTo>
                  <a:cubicBezTo>
                    <a:pt x="24" y="9"/>
                    <a:pt x="25" y="6"/>
                    <a:pt x="28" y="4"/>
                  </a:cubicBezTo>
                  <a:cubicBezTo>
                    <a:pt x="28" y="4"/>
                    <a:pt x="28" y="4"/>
                    <a:pt x="28" y="4"/>
                  </a:cubicBezTo>
                  <a:cubicBezTo>
                    <a:pt x="30" y="1"/>
                    <a:pt x="33" y="0"/>
                    <a:pt x="36" y="0"/>
                  </a:cubicBezTo>
                  <a:cubicBezTo>
                    <a:pt x="170" y="0"/>
                    <a:pt x="170" y="0"/>
                    <a:pt x="170" y="0"/>
                  </a:cubicBezTo>
                  <a:cubicBezTo>
                    <a:pt x="173" y="0"/>
                    <a:pt x="177" y="1"/>
                    <a:pt x="179" y="4"/>
                  </a:cubicBezTo>
                  <a:cubicBezTo>
                    <a:pt x="179" y="4"/>
                    <a:pt x="179" y="4"/>
                    <a:pt x="179" y="4"/>
                  </a:cubicBezTo>
                  <a:cubicBezTo>
                    <a:pt x="181" y="6"/>
                    <a:pt x="182" y="9"/>
                    <a:pt x="182" y="12"/>
                  </a:cubicBezTo>
                  <a:cubicBezTo>
                    <a:pt x="182" y="87"/>
                    <a:pt x="182" y="87"/>
                    <a:pt x="182" y="87"/>
                  </a:cubicBezTo>
                  <a:cubicBezTo>
                    <a:pt x="182" y="90"/>
                    <a:pt x="181" y="93"/>
                    <a:pt x="179" y="96"/>
                  </a:cubicBezTo>
                  <a:cubicBezTo>
                    <a:pt x="177" y="98"/>
                    <a:pt x="173" y="99"/>
                    <a:pt x="170" y="99"/>
                  </a:cubicBezTo>
                  <a:cubicBezTo>
                    <a:pt x="161" y="99"/>
                    <a:pt x="161" y="99"/>
                    <a:pt x="161" y="99"/>
                  </a:cubicBezTo>
                  <a:cubicBezTo>
                    <a:pt x="161" y="102"/>
                    <a:pt x="161" y="102"/>
                    <a:pt x="161" y="102"/>
                  </a:cubicBezTo>
                  <a:cubicBezTo>
                    <a:pt x="180" y="102"/>
                    <a:pt x="180" y="102"/>
                    <a:pt x="180" y="102"/>
                  </a:cubicBezTo>
                  <a:cubicBezTo>
                    <a:pt x="209" y="141"/>
                    <a:pt x="209" y="141"/>
                    <a:pt x="209" y="141"/>
                  </a:cubicBezTo>
                  <a:cubicBezTo>
                    <a:pt x="209" y="141"/>
                    <a:pt x="209" y="141"/>
                    <a:pt x="209" y="141"/>
                  </a:cubicBezTo>
                  <a:cubicBezTo>
                    <a:pt x="202" y="155"/>
                    <a:pt x="202" y="155"/>
                    <a:pt x="202" y="155"/>
                  </a:cubicBezTo>
                  <a:cubicBezTo>
                    <a:pt x="7" y="155"/>
                    <a:pt x="7" y="155"/>
                    <a:pt x="7" y="155"/>
                  </a:cubicBezTo>
                  <a:cubicBezTo>
                    <a:pt x="0" y="141"/>
                    <a:pt x="0" y="141"/>
                    <a:pt x="0" y="141"/>
                  </a:cubicBezTo>
                  <a:cubicBezTo>
                    <a:pt x="27" y="102"/>
                    <a:pt x="27" y="102"/>
                    <a:pt x="27" y="102"/>
                  </a:cubicBezTo>
                  <a:close/>
                  <a:moveTo>
                    <a:pt x="63" y="102"/>
                  </a:moveTo>
                  <a:cubicBezTo>
                    <a:pt x="143" y="102"/>
                    <a:pt x="143" y="102"/>
                    <a:pt x="143" y="102"/>
                  </a:cubicBezTo>
                  <a:cubicBezTo>
                    <a:pt x="143" y="99"/>
                    <a:pt x="143" y="99"/>
                    <a:pt x="143" y="99"/>
                  </a:cubicBezTo>
                  <a:cubicBezTo>
                    <a:pt x="63" y="99"/>
                    <a:pt x="63" y="99"/>
                    <a:pt x="63" y="99"/>
                  </a:cubicBezTo>
                  <a:cubicBezTo>
                    <a:pt x="63" y="102"/>
                    <a:pt x="63" y="102"/>
                    <a:pt x="63" y="102"/>
                  </a:cubicBezTo>
                  <a:close/>
                  <a:moveTo>
                    <a:pt x="170" y="12"/>
                  </a:moveTo>
                  <a:cubicBezTo>
                    <a:pt x="36" y="12"/>
                    <a:pt x="36" y="12"/>
                    <a:pt x="36" y="12"/>
                  </a:cubicBezTo>
                  <a:cubicBezTo>
                    <a:pt x="36" y="12"/>
                    <a:pt x="36" y="12"/>
                    <a:pt x="36" y="12"/>
                  </a:cubicBezTo>
                  <a:cubicBezTo>
                    <a:pt x="36" y="12"/>
                    <a:pt x="36" y="12"/>
                    <a:pt x="36" y="12"/>
                  </a:cubicBezTo>
                  <a:cubicBezTo>
                    <a:pt x="36" y="12"/>
                    <a:pt x="36" y="12"/>
                    <a:pt x="36" y="12"/>
                  </a:cubicBezTo>
                  <a:cubicBezTo>
                    <a:pt x="36" y="87"/>
                    <a:pt x="36" y="87"/>
                    <a:pt x="36" y="87"/>
                  </a:cubicBezTo>
                  <a:cubicBezTo>
                    <a:pt x="36" y="87"/>
                    <a:pt x="36" y="87"/>
                    <a:pt x="36" y="87"/>
                  </a:cubicBezTo>
                  <a:cubicBezTo>
                    <a:pt x="36" y="87"/>
                    <a:pt x="36" y="87"/>
                    <a:pt x="36" y="87"/>
                  </a:cubicBezTo>
                  <a:cubicBezTo>
                    <a:pt x="170" y="87"/>
                    <a:pt x="170" y="87"/>
                    <a:pt x="170" y="87"/>
                  </a:cubicBezTo>
                  <a:cubicBezTo>
                    <a:pt x="170" y="87"/>
                    <a:pt x="170" y="87"/>
                    <a:pt x="170" y="87"/>
                  </a:cubicBezTo>
                  <a:cubicBezTo>
                    <a:pt x="170" y="87"/>
                    <a:pt x="170" y="87"/>
                    <a:pt x="170" y="87"/>
                  </a:cubicBezTo>
                  <a:cubicBezTo>
                    <a:pt x="170" y="12"/>
                    <a:pt x="170" y="12"/>
                    <a:pt x="170" y="12"/>
                  </a:cubicBezTo>
                  <a:cubicBezTo>
                    <a:pt x="170" y="12"/>
                    <a:pt x="170" y="12"/>
                    <a:pt x="170" y="12"/>
                  </a:cubicBezTo>
                  <a:cubicBezTo>
                    <a:pt x="170" y="12"/>
                    <a:pt x="170" y="12"/>
                    <a:pt x="170" y="12"/>
                  </a:cubicBezTo>
                  <a:cubicBezTo>
                    <a:pt x="170" y="12"/>
                    <a:pt x="170" y="12"/>
                    <a:pt x="170" y="12"/>
                  </a:cubicBezTo>
                  <a:close/>
                  <a:moveTo>
                    <a:pt x="31" y="126"/>
                  </a:moveTo>
                  <a:cubicBezTo>
                    <a:pt x="30" y="128"/>
                    <a:pt x="28" y="131"/>
                    <a:pt x="27" y="133"/>
                  </a:cubicBezTo>
                  <a:cubicBezTo>
                    <a:pt x="34" y="133"/>
                    <a:pt x="41" y="133"/>
                    <a:pt x="48" y="133"/>
                  </a:cubicBezTo>
                  <a:cubicBezTo>
                    <a:pt x="49" y="131"/>
                    <a:pt x="50" y="128"/>
                    <a:pt x="51" y="126"/>
                  </a:cubicBezTo>
                  <a:cubicBezTo>
                    <a:pt x="44" y="126"/>
                    <a:pt x="38" y="126"/>
                    <a:pt x="31" y="126"/>
                  </a:cubicBezTo>
                  <a:close/>
                  <a:moveTo>
                    <a:pt x="41" y="110"/>
                  </a:moveTo>
                  <a:cubicBezTo>
                    <a:pt x="40" y="111"/>
                    <a:pt x="39" y="113"/>
                    <a:pt x="38" y="115"/>
                  </a:cubicBezTo>
                  <a:cubicBezTo>
                    <a:pt x="46" y="115"/>
                    <a:pt x="53" y="115"/>
                    <a:pt x="61" y="115"/>
                  </a:cubicBezTo>
                  <a:cubicBezTo>
                    <a:pt x="62" y="113"/>
                    <a:pt x="62" y="111"/>
                    <a:pt x="63" y="110"/>
                  </a:cubicBezTo>
                  <a:cubicBezTo>
                    <a:pt x="56" y="110"/>
                    <a:pt x="49" y="110"/>
                    <a:pt x="41" y="110"/>
                  </a:cubicBezTo>
                  <a:close/>
                  <a:moveTo>
                    <a:pt x="157" y="110"/>
                  </a:moveTo>
                  <a:cubicBezTo>
                    <a:pt x="157" y="111"/>
                    <a:pt x="158" y="113"/>
                    <a:pt x="159" y="115"/>
                  </a:cubicBezTo>
                  <a:cubicBezTo>
                    <a:pt x="164" y="115"/>
                    <a:pt x="169" y="115"/>
                    <a:pt x="173" y="115"/>
                  </a:cubicBezTo>
                  <a:cubicBezTo>
                    <a:pt x="172" y="113"/>
                    <a:pt x="171" y="111"/>
                    <a:pt x="170" y="110"/>
                  </a:cubicBezTo>
                  <a:cubicBezTo>
                    <a:pt x="166" y="110"/>
                    <a:pt x="161" y="110"/>
                    <a:pt x="157" y="110"/>
                  </a:cubicBezTo>
                  <a:close/>
                  <a:moveTo>
                    <a:pt x="139" y="110"/>
                  </a:moveTo>
                  <a:cubicBezTo>
                    <a:pt x="139" y="111"/>
                    <a:pt x="140" y="113"/>
                    <a:pt x="140" y="115"/>
                  </a:cubicBezTo>
                  <a:cubicBezTo>
                    <a:pt x="145" y="115"/>
                    <a:pt x="150" y="115"/>
                    <a:pt x="155" y="115"/>
                  </a:cubicBezTo>
                  <a:cubicBezTo>
                    <a:pt x="154" y="113"/>
                    <a:pt x="153" y="111"/>
                    <a:pt x="152" y="110"/>
                  </a:cubicBezTo>
                  <a:cubicBezTo>
                    <a:pt x="148" y="110"/>
                    <a:pt x="143" y="110"/>
                    <a:pt x="139" y="110"/>
                  </a:cubicBezTo>
                  <a:close/>
                  <a:moveTo>
                    <a:pt x="121" y="110"/>
                  </a:moveTo>
                  <a:cubicBezTo>
                    <a:pt x="121" y="111"/>
                    <a:pt x="121" y="113"/>
                    <a:pt x="122" y="115"/>
                  </a:cubicBezTo>
                  <a:cubicBezTo>
                    <a:pt x="126" y="115"/>
                    <a:pt x="131" y="115"/>
                    <a:pt x="136" y="115"/>
                  </a:cubicBezTo>
                  <a:cubicBezTo>
                    <a:pt x="135" y="113"/>
                    <a:pt x="135" y="111"/>
                    <a:pt x="134" y="110"/>
                  </a:cubicBezTo>
                  <a:cubicBezTo>
                    <a:pt x="130" y="110"/>
                    <a:pt x="125" y="110"/>
                    <a:pt x="121" y="110"/>
                  </a:cubicBezTo>
                  <a:close/>
                  <a:moveTo>
                    <a:pt x="103" y="110"/>
                  </a:moveTo>
                  <a:cubicBezTo>
                    <a:pt x="103" y="111"/>
                    <a:pt x="103" y="113"/>
                    <a:pt x="103" y="115"/>
                  </a:cubicBezTo>
                  <a:cubicBezTo>
                    <a:pt x="108" y="115"/>
                    <a:pt x="113" y="115"/>
                    <a:pt x="117" y="115"/>
                  </a:cubicBezTo>
                  <a:cubicBezTo>
                    <a:pt x="117" y="113"/>
                    <a:pt x="117" y="111"/>
                    <a:pt x="117" y="110"/>
                  </a:cubicBezTo>
                  <a:cubicBezTo>
                    <a:pt x="112" y="110"/>
                    <a:pt x="108" y="110"/>
                    <a:pt x="103" y="110"/>
                  </a:cubicBezTo>
                  <a:close/>
                  <a:moveTo>
                    <a:pt x="85" y="110"/>
                  </a:moveTo>
                  <a:cubicBezTo>
                    <a:pt x="85" y="111"/>
                    <a:pt x="85" y="113"/>
                    <a:pt x="84" y="115"/>
                  </a:cubicBezTo>
                  <a:cubicBezTo>
                    <a:pt x="89" y="115"/>
                    <a:pt x="94" y="115"/>
                    <a:pt x="98" y="115"/>
                  </a:cubicBezTo>
                  <a:cubicBezTo>
                    <a:pt x="99" y="113"/>
                    <a:pt x="99" y="111"/>
                    <a:pt x="99" y="110"/>
                  </a:cubicBezTo>
                  <a:cubicBezTo>
                    <a:pt x="94" y="110"/>
                    <a:pt x="90" y="110"/>
                    <a:pt x="85" y="110"/>
                  </a:cubicBezTo>
                  <a:close/>
                  <a:moveTo>
                    <a:pt x="67" y="110"/>
                  </a:moveTo>
                  <a:cubicBezTo>
                    <a:pt x="67" y="111"/>
                    <a:pt x="66" y="113"/>
                    <a:pt x="66" y="115"/>
                  </a:cubicBezTo>
                  <a:cubicBezTo>
                    <a:pt x="70" y="115"/>
                    <a:pt x="75" y="115"/>
                    <a:pt x="80" y="115"/>
                  </a:cubicBezTo>
                  <a:cubicBezTo>
                    <a:pt x="80" y="113"/>
                    <a:pt x="81" y="111"/>
                    <a:pt x="81" y="110"/>
                  </a:cubicBezTo>
                  <a:cubicBezTo>
                    <a:pt x="77" y="110"/>
                    <a:pt x="72" y="110"/>
                    <a:pt x="67" y="110"/>
                  </a:cubicBezTo>
                  <a:close/>
                  <a:moveTo>
                    <a:pt x="152" y="117"/>
                  </a:moveTo>
                  <a:cubicBezTo>
                    <a:pt x="153" y="119"/>
                    <a:pt x="153" y="121"/>
                    <a:pt x="154" y="123"/>
                  </a:cubicBezTo>
                  <a:cubicBezTo>
                    <a:pt x="162" y="123"/>
                    <a:pt x="170" y="123"/>
                    <a:pt x="178" y="123"/>
                  </a:cubicBezTo>
                  <a:cubicBezTo>
                    <a:pt x="177" y="121"/>
                    <a:pt x="176" y="119"/>
                    <a:pt x="175" y="117"/>
                  </a:cubicBezTo>
                  <a:cubicBezTo>
                    <a:pt x="167" y="117"/>
                    <a:pt x="160" y="117"/>
                    <a:pt x="152" y="117"/>
                  </a:cubicBezTo>
                  <a:close/>
                  <a:moveTo>
                    <a:pt x="132" y="117"/>
                  </a:moveTo>
                  <a:cubicBezTo>
                    <a:pt x="133" y="119"/>
                    <a:pt x="133" y="121"/>
                    <a:pt x="134" y="123"/>
                  </a:cubicBezTo>
                  <a:cubicBezTo>
                    <a:pt x="139" y="123"/>
                    <a:pt x="144" y="123"/>
                    <a:pt x="149" y="123"/>
                  </a:cubicBezTo>
                  <a:cubicBezTo>
                    <a:pt x="148" y="121"/>
                    <a:pt x="148" y="119"/>
                    <a:pt x="147" y="117"/>
                  </a:cubicBezTo>
                  <a:cubicBezTo>
                    <a:pt x="142" y="117"/>
                    <a:pt x="137" y="117"/>
                    <a:pt x="132" y="117"/>
                  </a:cubicBezTo>
                  <a:close/>
                  <a:moveTo>
                    <a:pt x="113" y="117"/>
                  </a:moveTo>
                  <a:cubicBezTo>
                    <a:pt x="113" y="119"/>
                    <a:pt x="114" y="121"/>
                    <a:pt x="114" y="123"/>
                  </a:cubicBezTo>
                  <a:cubicBezTo>
                    <a:pt x="119" y="123"/>
                    <a:pt x="124" y="123"/>
                    <a:pt x="129" y="123"/>
                  </a:cubicBezTo>
                  <a:cubicBezTo>
                    <a:pt x="129" y="121"/>
                    <a:pt x="128" y="119"/>
                    <a:pt x="128" y="117"/>
                  </a:cubicBezTo>
                  <a:cubicBezTo>
                    <a:pt x="123" y="117"/>
                    <a:pt x="118" y="117"/>
                    <a:pt x="113" y="117"/>
                  </a:cubicBezTo>
                  <a:close/>
                  <a:moveTo>
                    <a:pt x="94" y="117"/>
                  </a:moveTo>
                  <a:cubicBezTo>
                    <a:pt x="94" y="119"/>
                    <a:pt x="94" y="121"/>
                    <a:pt x="93" y="123"/>
                  </a:cubicBezTo>
                  <a:cubicBezTo>
                    <a:pt x="99" y="123"/>
                    <a:pt x="104" y="123"/>
                    <a:pt x="109" y="123"/>
                  </a:cubicBezTo>
                  <a:cubicBezTo>
                    <a:pt x="109" y="121"/>
                    <a:pt x="109" y="119"/>
                    <a:pt x="109" y="117"/>
                  </a:cubicBezTo>
                  <a:cubicBezTo>
                    <a:pt x="104" y="117"/>
                    <a:pt x="99" y="117"/>
                    <a:pt x="94" y="117"/>
                  </a:cubicBezTo>
                  <a:close/>
                  <a:moveTo>
                    <a:pt x="75" y="117"/>
                  </a:moveTo>
                  <a:cubicBezTo>
                    <a:pt x="74" y="119"/>
                    <a:pt x="74" y="121"/>
                    <a:pt x="73" y="123"/>
                  </a:cubicBezTo>
                  <a:cubicBezTo>
                    <a:pt x="79" y="123"/>
                    <a:pt x="84" y="123"/>
                    <a:pt x="89" y="123"/>
                  </a:cubicBezTo>
                  <a:cubicBezTo>
                    <a:pt x="89" y="121"/>
                    <a:pt x="89" y="119"/>
                    <a:pt x="90" y="117"/>
                  </a:cubicBezTo>
                  <a:cubicBezTo>
                    <a:pt x="85" y="117"/>
                    <a:pt x="80" y="117"/>
                    <a:pt x="75" y="117"/>
                  </a:cubicBezTo>
                  <a:close/>
                  <a:moveTo>
                    <a:pt x="56" y="117"/>
                  </a:moveTo>
                  <a:cubicBezTo>
                    <a:pt x="55" y="119"/>
                    <a:pt x="54" y="121"/>
                    <a:pt x="53" y="123"/>
                  </a:cubicBezTo>
                  <a:cubicBezTo>
                    <a:pt x="58" y="123"/>
                    <a:pt x="63" y="123"/>
                    <a:pt x="68" y="123"/>
                  </a:cubicBezTo>
                  <a:cubicBezTo>
                    <a:pt x="69" y="121"/>
                    <a:pt x="70" y="119"/>
                    <a:pt x="70" y="117"/>
                  </a:cubicBezTo>
                  <a:cubicBezTo>
                    <a:pt x="65" y="117"/>
                    <a:pt x="60" y="117"/>
                    <a:pt x="56" y="117"/>
                  </a:cubicBezTo>
                  <a:close/>
                  <a:moveTo>
                    <a:pt x="37" y="117"/>
                  </a:moveTo>
                  <a:cubicBezTo>
                    <a:pt x="35" y="119"/>
                    <a:pt x="34" y="121"/>
                    <a:pt x="33" y="123"/>
                  </a:cubicBezTo>
                  <a:cubicBezTo>
                    <a:pt x="38" y="123"/>
                    <a:pt x="43" y="123"/>
                    <a:pt x="48" y="123"/>
                  </a:cubicBezTo>
                  <a:cubicBezTo>
                    <a:pt x="49" y="121"/>
                    <a:pt x="50" y="119"/>
                    <a:pt x="51" y="117"/>
                  </a:cubicBezTo>
                  <a:cubicBezTo>
                    <a:pt x="46" y="117"/>
                    <a:pt x="41" y="117"/>
                    <a:pt x="37" y="117"/>
                  </a:cubicBezTo>
                  <a:close/>
                  <a:moveTo>
                    <a:pt x="160" y="126"/>
                  </a:moveTo>
                  <a:cubicBezTo>
                    <a:pt x="161" y="128"/>
                    <a:pt x="162" y="131"/>
                    <a:pt x="163" y="133"/>
                  </a:cubicBezTo>
                  <a:cubicBezTo>
                    <a:pt x="170" y="133"/>
                    <a:pt x="177" y="133"/>
                    <a:pt x="184" y="133"/>
                  </a:cubicBezTo>
                  <a:cubicBezTo>
                    <a:pt x="183" y="131"/>
                    <a:pt x="182" y="128"/>
                    <a:pt x="180" y="126"/>
                  </a:cubicBezTo>
                  <a:cubicBezTo>
                    <a:pt x="174" y="126"/>
                    <a:pt x="167" y="126"/>
                    <a:pt x="160" y="126"/>
                  </a:cubicBezTo>
                  <a:close/>
                  <a:moveTo>
                    <a:pt x="139" y="126"/>
                  </a:moveTo>
                  <a:cubicBezTo>
                    <a:pt x="140" y="128"/>
                    <a:pt x="141" y="131"/>
                    <a:pt x="141" y="133"/>
                  </a:cubicBezTo>
                  <a:cubicBezTo>
                    <a:pt x="147" y="133"/>
                    <a:pt x="152" y="133"/>
                    <a:pt x="158" y="133"/>
                  </a:cubicBezTo>
                  <a:cubicBezTo>
                    <a:pt x="157" y="131"/>
                    <a:pt x="156" y="128"/>
                    <a:pt x="155" y="126"/>
                  </a:cubicBezTo>
                  <a:cubicBezTo>
                    <a:pt x="150" y="126"/>
                    <a:pt x="145" y="126"/>
                    <a:pt x="139" y="126"/>
                  </a:cubicBezTo>
                  <a:close/>
                  <a:moveTo>
                    <a:pt x="119" y="126"/>
                  </a:moveTo>
                  <a:cubicBezTo>
                    <a:pt x="119" y="128"/>
                    <a:pt x="119" y="131"/>
                    <a:pt x="119" y="133"/>
                  </a:cubicBezTo>
                  <a:cubicBezTo>
                    <a:pt x="125" y="133"/>
                    <a:pt x="131" y="133"/>
                    <a:pt x="136" y="133"/>
                  </a:cubicBezTo>
                  <a:cubicBezTo>
                    <a:pt x="136" y="131"/>
                    <a:pt x="135" y="128"/>
                    <a:pt x="135" y="126"/>
                  </a:cubicBezTo>
                  <a:cubicBezTo>
                    <a:pt x="129" y="126"/>
                    <a:pt x="124" y="126"/>
                    <a:pt x="119" y="126"/>
                  </a:cubicBezTo>
                  <a:close/>
                  <a:moveTo>
                    <a:pt x="98" y="126"/>
                  </a:moveTo>
                  <a:cubicBezTo>
                    <a:pt x="98" y="128"/>
                    <a:pt x="98" y="131"/>
                    <a:pt x="98" y="133"/>
                  </a:cubicBezTo>
                  <a:cubicBezTo>
                    <a:pt x="103" y="133"/>
                    <a:pt x="109" y="133"/>
                    <a:pt x="115" y="133"/>
                  </a:cubicBezTo>
                  <a:cubicBezTo>
                    <a:pt x="114" y="131"/>
                    <a:pt x="114" y="128"/>
                    <a:pt x="114" y="126"/>
                  </a:cubicBezTo>
                  <a:cubicBezTo>
                    <a:pt x="109" y="126"/>
                    <a:pt x="103" y="126"/>
                    <a:pt x="98" y="126"/>
                  </a:cubicBezTo>
                  <a:close/>
                  <a:moveTo>
                    <a:pt x="77" y="126"/>
                  </a:moveTo>
                  <a:cubicBezTo>
                    <a:pt x="77" y="128"/>
                    <a:pt x="76" y="131"/>
                    <a:pt x="76" y="133"/>
                  </a:cubicBezTo>
                  <a:cubicBezTo>
                    <a:pt x="81" y="133"/>
                    <a:pt x="87" y="133"/>
                    <a:pt x="92" y="133"/>
                  </a:cubicBezTo>
                  <a:cubicBezTo>
                    <a:pt x="93" y="131"/>
                    <a:pt x="93" y="128"/>
                    <a:pt x="93" y="126"/>
                  </a:cubicBezTo>
                  <a:cubicBezTo>
                    <a:pt x="88" y="126"/>
                    <a:pt x="83" y="126"/>
                    <a:pt x="77" y="126"/>
                  </a:cubicBezTo>
                  <a:close/>
                  <a:moveTo>
                    <a:pt x="57" y="126"/>
                  </a:moveTo>
                  <a:cubicBezTo>
                    <a:pt x="56" y="128"/>
                    <a:pt x="55" y="131"/>
                    <a:pt x="54" y="133"/>
                  </a:cubicBezTo>
                  <a:cubicBezTo>
                    <a:pt x="60" y="133"/>
                    <a:pt x="65" y="133"/>
                    <a:pt x="71" y="133"/>
                  </a:cubicBezTo>
                  <a:cubicBezTo>
                    <a:pt x="71" y="131"/>
                    <a:pt x="72" y="128"/>
                    <a:pt x="73" y="126"/>
                  </a:cubicBezTo>
                  <a:cubicBezTo>
                    <a:pt x="67" y="126"/>
                    <a:pt x="62" y="126"/>
                    <a:pt x="57" y="1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id="{03746800-7EDC-4AE7-A486-144AEE9880E4}"/>
              </a:ext>
            </a:extLst>
          </p:cNvPr>
          <p:cNvGrpSpPr/>
          <p:nvPr/>
        </p:nvGrpSpPr>
        <p:grpSpPr>
          <a:xfrm>
            <a:off x="3017569" y="1961180"/>
            <a:ext cx="8429386" cy="1821693"/>
            <a:chOff x="6568699" y="2146581"/>
            <a:chExt cx="5242301" cy="1132926"/>
          </a:xfrm>
        </p:grpSpPr>
        <p:sp>
          <p:nvSpPr>
            <p:cNvPr id="14" name="文本框 6">
              <a:extLst>
                <a:ext uri="{FF2B5EF4-FFF2-40B4-BE49-F238E27FC236}">
                  <a16:creationId xmlns:a16="http://schemas.microsoft.com/office/drawing/2014/main" id="{BAB6BA4A-C310-4730-BDE6-E019E34E7B0B}"/>
                </a:ext>
              </a:extLst>
            </p:cNvPr>
            <p:cNvSpPr txBox="1"/>
            <p:nvPr/>
          </p:nvSpPr>
          <p:spPr>
            <a:xfrm>
              <a:off x="6568699" y="2146581"/>
              <a:ext cx="1901326" cy="363677"/>
            </a:xfrm>
            <a:prstGeom prst="rect">
              <a:avLst/>
            </a:prstGeom>
            <a:noFill/>
          </p:spPr>
          <p:txBody>
            <a:bodyPr wrap="none" rtlCol="0">
              <a:spAutoFit/>
            </a:bodyPr>
            <a:lstStyle/>
            <a:p>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rPr>
                <a:t>国内的版权意识</a:t>
              </a:r>
            </a:p>
          </p:txBody>
        </p:sp>
        <p:sp>
          <p:nvSpPr>
            <p:cNvPr id="15" name="矩形 14">
              <a:extLst>
                <a:ext uri="{FF2B5EF4-FFF2-40B4-BE49-F238E27FC236}">
                  <a16:creationId xmlns:a16="http://schemas.microsoft.com/office/drawing/2014/main" id="{1CC3ACC2-3497-421F-96BB-076752AFD14A}"/>
                </a:ext>
              </a:extLst>
            </p:cNvPr>
            <p:cNvSpPr/>
            <p:nvPr/>
          </p:nvSpPr>
          <p:spPr>
            <a:xfrm>
              <a:off x="6568699" y="2456449"/>
              <a:ext cx="5242301" cy="823058"/>
            </a:xfrm>
            <a:prstGeom prst="rect">
              <a:avLst/>
            </a:prstGeom>
          </p:spPr>
          <p:txBody>
            <a:bodyPr wrap="square">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Lato Regular"/>
                </a:rPr>
                <a:t>整个社会对于知识版权保护的意识都不高，可以说是盗版横行</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Lato Regular"/>
                </a:rPr>
                <a:t>1.</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Lato Regular"/>
                </a:rPr>
                <a:t>盗版影音资源，绿色软件</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Lato Regular"/>
                </a:rPr>
                <a:t>2.</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Lato Regular"/>
                </a:rPr>
                <a:t>本地安装破解版软件</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Lato Regular"/>
              </a:endParaRPr>
            </a:p>
            <a:p>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Lato Regular"/>
                </a:rPr>
                <a:t>3.</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Lato Regular"/>
                </a:rPr>
                <a:t>枪版电影</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grpSp>
      <p:grpSp>
        <p:nvGrpSpPr>
          <p:cNvPr id="22" name="组合 21">
            <a:extLst>
              <a:ext uri="{FF2B5EF4-FFF2-40B4-BE49-F238E27FC236}">
                <a16:creationId xmlns:a16="http://schemas.microsoft.com/office/drawing/2014/main" id="{CD523A32-C049-4649-B750-5B7482CA0899}"/>
              </a:ext>
            </a:extLst>
          </p:cNvPr>
          <p:cNvGrpSpPr/>
          <p:nvPr/>
        </p:nvGrpSpPr>
        <p:grpSpPr>
          <a:xfrm>
            <a:off x="1642819" y="4166996"/>
            <a:ext cx="1063828" cy="1063828"/>
            <a:chOff x="9429750" y="3600450"/>
            <a:chExt cx="838200" cy="838200"/>
          </a:xfrm>
        </p:grpSpPr>
        <p:sp>
          <p:nvSpPr>
            <p:cNvPr id="23" name="椭圆 22">
              <a:extLst>
                <a:ext uri="{FF2B5EF4-FFF2-40B4-BE49-F238E27FC236}">
                  <a16:creationId xmlns:a16="http://schemas.microsoft.com/office/drawing/2014/main" id="{1E0A4D2B-E374-4C6B-A170-6116F6E0F684}"/>
                </a:ext>
              </a:extLst>
            </p:cNvPr>
            <p:cNvSpPr/>
            <p:nvPr/>
          </p:nvSpPr>
          <p:spPr>
            <a:xfrm>
              <a:off x="9429750" y="3600450"/>
              <a:ext cx="838200" cy="838200"/>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4" name="Freeform 5">
              <a:extLst>
                <a:ext uri="{FF2B5EF4-FFF2-40B4-BE49-F238E27FC236}">
                  <a16:creationId xmlns:a16="http://schemas.microsoft.com/office/drawing/2014/main" id="{DA928C74-1015-416C-8273-B89A4FD3EE21}"/>
                </a:ext>
              </a:extLst>
            </p:cNvPr>
            <p:cNvSpPr>
              <a:spLocks noEditPoints="1"/>
            </p:cNvSpPr>
            <p:nvPr/>
          </p:nvSpPr>
          <p:spPr bwMode="auto">
            <a:xfrm>
              <a:off x="9660213" y="3721403"/>
              <a:ext cx="377274" cy="596294"/>
            </a:xfrm>
            <a:custGeom>
              <a:avLst/>
              <a:gdLst>
                <a:gd name="T0" fmla="*/ 107 w 126"/>
                <a:gd name="T1" fmla="*/ 19 h 199"/>
                <a:gd name="T2" fmla="*/ 117 w 126"/>
                <a:gd name="T3" fmla="*/ 95 h 199"/>
                <a:gd name="T4" fmla="*/ 97 w 126"/>
                <a:gd name="T5" fmla="*/ 123 h 199"/>
                <a:gd name="T6" fmla="*/ 104 w 126"/>
                <a:gd name="T7" fmla="*/ 122 h 199"/>
                <a:gd name="T8" fmla="*/ 108 w 126"/>
                <a:gd name="T9" fmla="*/ 137 h 199"/>
                <a:gd name="T10" fmla="*/ 105 w 126"/>
                <a:gd name="T11" fmla="*/ 149 h 199"/>
                <a:gd name="T12" fmla="*/ 108 w 126"/>
                <a:gd name="T13" fmla="*/ 161 h 199"/>
                <a:gd name="T14" fmla="*/ 104 w 126"/>
                <a:gd name="T15" fmla="*/ 175 h 199"/>
                <a:gd name="T16" fmla="*/ 29 w 126"/>
                <a:gd name="T17" fmla="*/ 181 h 199"/>
                <a:gd name="T18" fmla="*/ 22 w 126"/>
                <a:gd name="T19" fmla="*/ 177 h 199"/>
                <a:gd name="T20" fmla="*/ 22 w 126"/>
                <a:gd name="T21" fmla="*/ 156 h 199"/>
                <a:gd name="T22" fmla="*/ 22 w 126"/>
                <a:gd name="T23" fmla="*/ 153 h 199"/>
                <a:gd name="T24" fmla="*/ 22 w 126"/>
                <a:gd name="T25" fmla="*/ 132 h 199"/>
                <a:gd name="T26" fmla="*/ 28 w 126"/>
                <a:gd name="T27" fmla="*/ 129 h 199"/>
                <a:gd name="T28" fmla="*/ 31 w 126"/>
                <a:gd name="T29" fmla="*/ 117 h 199"/>
                <a:gd name="T30" fmla="*/ 0 w 126"/>
                <a:gd name="T31" fmla="*/ 63 h 199"/>
                <a:gd name="T32" fmla="*/ 63 w 126"/>
                <a:gd name="T33" fmla="*/ 0 h 199"/>
                <a:gd name="T34" fmla="*/ 52 w 126"/>
                <a:gd name="T35" fmla="*/ 76 h 199"/>
                <a:gd name="T36" fmla="*/ 57 w 126"/>
                <a:gd name="T37" fmla="*/ 73 h 199"/>
                <a:gd name="T38" fmla="*/ 63 w 126"/>
                <a:gd name="T39" fmla="*/ 76 h 199"/>
                <a:gd name="T40" fmla="*/ 68 w 126"/>
                <a:gd name="T41" fmla="*/ 73 h 199"/>
                <a:gd name="T42" fmla="*/ 74 w 126"/>
                <a:gd name="T43" fmla="*/ 76 h 199"/>
                <a:gd name="T44" fmla="*/ 81 w 126"/>
                <a:gd name="T45" fmla="*/ 71 h 199"/>
                <a:gd name="T46" fmla="*/ 73 w 126"/>
                <a:gd name="T47" fmla="*/ 96 h 199"/>
                <a:gd name="T48" fmla="*/ 84 w 126"/>
                <a:gd name="T49" fmla="*/ 124 h 199"/>
                <a:gd name="T50" fmla="*/ 84 w 126"/>
                <a:gd name="T51" fmla="*/ 109 h 199"/>
                <a:gd name="T52" fmla="*/ 106 w 126"/>
                <a:gd name="T53" fmla="*/ 88 h 199"/>
                <a:gd name="T54" fmla="*/ 98 w 126"/>
                <a:gd name="T55" fmla="*/ 28 h 199"/>
                <a:gd name="T56" fmla="*/ 28 w 126"/>
                <a:gd name="T57" fmla="*/ 28 h 199"/>
                <a:gd name="T58" fmla="*/ 20 w 126"/>
                <a:gd name="T59" fmla="*/ 89 h 199"/>
                <a:gd name="T60" fmla="*/ 44 w 126"/>
                <a:gd name="T61" fmla="*/ 109 h 199"/>
                <a:gd name="T62" fmla="*/ 44 w 126"/>
                <a:gd name="T63" fmla="*/ 125 h 199"/>
                <a:gd name="T64" fmla="*/ 55 w 126"/>
                <a:gd name="T65" fmla="*/ 96 h 199"/>
                <a:gd name="T66" fmla="*/ 47 w 126"/>
                <a:gd name="T67" fmla="*/ 71 h 199"/>
                <a:gd name="T68" fmla="*/ 76 w 126"/>
                <a:gd name="T69" fmla="*/ 79 h 199"/>
                <a:gd name="T70" fmla="*/ 68 w 126"/>
                <a:gd name="T71" fmla="*/ 78 h 199"/>
                <a:gd name="T72" fmla="*/ 57 w 126"/>
                <a:gd name="T73" fmla="*/ 78 h 199"/>
                <a:gd name="T74" fmla="*/ 52 w 126"/>
                <a:gd name="T75" fmla="*/ 79 h 199"/>
                <a:gd name="T76" fmla="*/ 61 w 126"/>
                <a:gd name="T77" fmla="*/ 94 h 199"/>
                <a:gd name="T78" fmla="*/ 61 w 126"/>
                <a:gd name="T79" fmla="*/ 125 h 199"/>
                <a:gd name="T80" fmla="*/ 66 w 126"/>
                <a:gd name="T81" fmla="*/ 95 h 199"/>
                <a:gd name="T82" fmla="*/ 67 w 126"/>
                <a:gd name="T83" fmla="*/ 93 h 199"/>
                <a:gd name="T84" fmla="*/ 82 w 126"/>
                <a:gd name="T85" fmla="*/ 180 h 199"/>
                <a:gd name="T86" fmla="*/ 64 w 126"/>
                <a:gd name="T87" fmla="*/ 199 h 199"/>
                <a:gd name="T88" fmla="*/ 82 w 126"/>
                <a:gd name="T89" fmla="*/ 180 h 199"/>
                <a:gd name="T90" fmla="*/ 33 w 126"/>
                <a:gd name="T91" fmla="*/ 165 h 199"/>
                <a:gd name="T92" fmla="*/ 33 w 126"/>
                <a:gd name="T93" fmla="*/ 168 h 199"/>
                <a:gd name="T94" fmla="*/ 95 w 126"/>
                <a:gd name="T95" fmla="*/ 161 h 199"/>
                <a:gd name="T96" fmla="*/ 95 w 126"/>
                <a:gd name="T97" fmla="*/ 136 h 199"/>
                <a:gd name="T98" fmla="*/ 33 w 126"/>
                <a:gd name="T99" fmla="*/ 143 h 199"/>
                <a:gd name="T100" fmla="*/ 95 w 126"/>
                <a:gd name="T101" fmla="*/ 139 h 199"/>
                <a:gd name="T102" fmla="*/ 95 w 126"/>
                <a:gd name="T103" fmla="*/ 13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99">
                  <a:moveTo>
                    <a:pt x="63" y="0"/>
                  </a:moveTo>
                  <a:cubicBezTo>
                    <a:pt x="80" y="0"/>
                    <a:pt x="96" y="7"/>
                    <a:pt x="107" y="19"/>
                  </a:cubicBezTo>
                  <a:cubicBezTo>
                    <a:pt x="119" y="30"/>
                    <a:pt x="126" y="46"/>
                    <a:pt x="126" y="63"/>
                  </a:cubicBezTo>
                  <a:cubicBezTo>
                    <a:pt x="126" y="75"/>
                    <a:pt x="123" y="86"/>
                    <a:pt x="117" y="95"/>
                  </a:cubicBezTo>
                  <a:cubicBezTo>
                    <a:pt x="112" y="104"/>
                    <a:pt x="105" y="111"/>
                    <a:pt x="97" y="116"/>
                  </a:cubicBezTo>
                  <a:cubicBezTo>
                    <a:pt x="97" y="123"/>
                    <a:pt x="97" y="123"/>
                    <a:pt x="97" y="123"/>
                  </a:cubicBezTo>
                  <a:cubicBezTo>
                    <a:pt x="99" y="122"/>
                    <a:pt x="99" y="122"/>
                    <a:pt x="99" y="122"/>
                  </a:cubicBezTo>
                  <a:cubicBezTo>
                    <a:pt x="104" y="122"/>
                    <a:pt x="104" y="122"/>
                    <a:pt x="104" y="122"/>
                  </a:cubicBezTo>
                  <a:cubicBezTo>
                    <a:pt x="106" y="126"/>
                    <a:pt x="106" y="126"/>
                    <a:pt x="106" y="126"/>
                  </a:cubicBezTo>
                  <a:cubicBezTo>
                    <a:pt x="107" y="130"/>
                    <a:pt x="108" y="134"/>
                    <a:pt x="108" y="137"/>
                  </a:cubicBezTo>
                  <a:cubicBezTo>
                    <a:pt x="108" y="141"/>
                    <a:pt x="107" y="144"/>
                    <a:pt x="106" y="148"/>
                  </a:cubicBezTo>
                  <a:cubicBezTo>
                    <a:pt x="105" y="149"/>
                    <a:pt x="105" y="149"/>
                    <a:pt x="105" y="149"/>
                  </a:cubicBezTo>
                  <a:cubicBezTo>
                    <a:pt x="106" y="150"/>
                    <a:pt x="106" y="150"/>
                    <a:pt x="106" y="150"/>
                  </a:cubicBezTo>
                  <a:cubicBezTo>
                    <a:pt x="107" y="154"/>
                    <a:pt x="108" y="157"/>
                    <a:pt x="108" y="161"/>
                  </a:cubicBezTo>
                  <a:cubicBezTo>
                    <a:pt x="108" y="164"/>
                    <a:pt x="107" y="168"/>
                    <a:pt x="106" y="171"/>
                  </a:cubicBezTo>
                  <a:cubicBezTo>
                    <a:pt x="104" y="175"/>
                    <a:pt x="104" y="175"/>
                    <a:pt x="104" y="175"/>
                  </a:cubicBezTo>
                  <a:cubicBezTo>
                    <a:pt x="100" y="175"/>
                    <a:pt x="100" y="175"/>
                    <a:pt x="100" y="175"/>
                  </a:cubicBezTo>
                  <a:cubicBezTo>
                    <a:pt x="29" y="181"/>
                    <a:pt x="29" y="181"/>
                    <a:pt x="29" y="181"/>
                  </a:cubicBezTo>
                  <a:cubicBezTo>
                    <a:pt x="24" y="182"/>
                    <a:pt x="24" y="182"/>
                    <a:pt x="24" y="182"/>
                  </a:cubicBezTo>
                  <a:cubicBezTo>
                    <a:pt x="22" y="177"/>
                    <a:pt x="22" y="177"/>
                    <a:pt x="22" y="177"/>
                  </a:cubicBezTo>
                  <a:cubicBezTo>
                    <a:pt x="21" y="174"/>
                    <a:pt x="20" y="171"/>
                    <a:pt x="20" y="167"/>
                  </a:cubicBezTo>
                  <a:cubicBezTo>
                    <a:pt x="20" y="164"/>
                    <a:pt x="21" y="160"/>
                    <a:pt x="22" y="156"/>
                  </a:cubicBezTo>
                  <a:cubicBezTo>
                    <a:pt x="23" y="155"/>
                    <a:pt x="23" y="155"/>
                    <a:pt x="23" y="155"/>
                  </a:cubicBezTo>
                  <a:cubicBezTo>
                    <a:pt x="22" y="153"/>
                    <a:pt x="22" y="153"/>
                    <a:pt x="22" y="153"/>
                  </a:cubicBezTo>
                  <a:cubicBezTo>
                    <a:pt x="21" y="150"/>
                    <a:pt x="20" y="147"/>
                    <a:pt x="20" y="144"/>
                  </a:cubicBezTo>
                  <a:cubicBezTo>
                    <a:pt x="20" y="140"/>
                    <a:pt x="21" y="136"/>
                    <a:pt x="22" y="132"/>
                  </a:cubicBezTo>
                  <a:cubicBezTo>
                    <a:pt x="24" y="129"/>
                    <a:pt x="24" y="129"/>
                    <a:pt x="24" y="129"/>
                  </a:cubicBezTo>
                  <a:cubicBezTo>
                    <a:pt x="28" y="129"/>
                    <a:pt x="28" y="129"/>
                    <a:pt x="28" y="129"/>
                  </a:cubicBezTo>
                  <a:cubicBezTo>
                    <a:pt x="31" y="129"/>
                    <a:pt x="31" y="129"/>
                    <a:pt x="31" y="129"/>
                  </a:cubicBezTo>
                  <a:cubicBezTo>
                    <a:pt x="31" y="117"/>
                    <a:pt x="31" y="117"/>
                    <a:pt x="31" y="117"/>
                  </a:cubicBezTo>
                  <a:cubicBezTo>
                    <a:pt x="22" y="112"/>
                    <a:pt x="15" y="104"/>
                    <a:pt x="9" y="96"/>
                  </a:cubicBezTo>
                  <a:cubicBezTo>
                    <a:pt x="3" y="86"/>
                    <a:pt x="0" y="75"/>
                    <a:pt x="0" y="63"/>
                  </a:cubicBezTo>
                  <a:cubicBezTo>
                    <a:pt x="0" y="46"/>
                    <a:pt x="7" y="30"/>
                    <a:pt x="19" y="19"/>
                  </a:cubicBezTo>
                  <a:cubicBezTo>
                    <a:pt x="30" y="7"/>
                    <a:pt x="46" y="0"/>
                    <a:pt x="63" y="0"/>
                  </a:cubicBezTo>
                  <a:close/>
                  <a:moveTo>
                    <a:pt x="49" y="75"/>
                  </a:moveTo>
                  <a:cubicBezTo>
                    <a:pt x="50" y="76"/>
                    <a:pt x="51" y="76"/>
                    <a:pt x="52" y="76"/>
                  </a:cubicBezTo>
                  <a:cubicBezTo>
                    <a:pt x="54" y="76"/>
                    <a:pt x="55" y="75"/>
                    <a:pt x="56" y="74"/>
                  </a:cubicBezTo>
                  <a:cubicBezTo>
                    <a:pt x="57" y="73"/>
                    <a:pt x="57" y="73"/>
                    <a:pt x="57" y="73"/>
                  </a:cubicBezTo>
                  <a:cubicBezTo>
                    <a:pt x="58" y="74"/>
                    <a:pt x="58" y="74"/>
                    <a:pt x="58" y="74"/>
                  </a:cubicBezTo>
                  <a:cubicBezTo>
                    <a:pt x="60" y="76"/>
                    <a:pt x="61" y="76"/>
                    <a:pt x="63" y="76"/>
                  </a:cubicBezTo>
                  <a:cubicBezTo>
                    <a:pt x="64" y="76"/>
                    <a:pt x="65" y="76"/>
                    <a:pt x="67" y="74"/>
                  </a:cubicBezTo>
                  <a:cubicBezTo>
                    <a:pt x="68" y="73"/>
                    <a:pt x="68" y="73"/>
                    <a:pt x="68" y="73"/>
                  </a:cubicBezTo>
                  <a:cubicBezTo>
                    <a:pt x="69" y="74"/>
                    <a:pt x="69" y="74"/>
                    <a:pt x="69" y="74"/>
                  </a:cubicBezTo>
                  <a:cubicBezTo>
                    <a:pt x="71" y="76"/>
                    <a:pt x="72" y="76"/>
                    <a:pt x="74" y="76"/>
                  </a:cubicBezTo>
                  <a:cubicBezTo>
                    <a:pt x="76" y="76"/>
                    <a:pt x="77" y="75"/>
                    <a:pt x="79" y="75"/>
                  </a:cubicBezTo>
                  <a:cubicBezTo>
                    <a:pt x="81" y="71"/>
                    <a:pt x="81" y="71"/>
                    <a:pt x="81" y="71"/>
                  </a:cubicBezTo>
                  <a:cubicBezTo>
                    <a:pt x="87" y="74"/>
                    <a:pt x="87" y="74"/>
                    <a:pt x="87" y="74"/>
                  </a:cubicBezTo>
                  <a:cubicBezTo>
                    <a:pt x="73" y="96"/>
                    <a:pt x="73" y="96"/>
                    <a:pt x="73" y="96"/>
                  </a:cubicBezTo>
                  <a:cubicBezTo>
                    <a:pt x="73" y="125"/>
                    <a:pt x="73" y="125"/>
                    <a:pt x="73" y="125"/>
                  </a:cubicBezTo>
                  <a:cubicBezTo>
                    <a:pt x="84" y="124"/>
                    <a:pt x="84" y="124"/>
                    <a:pt x="84" y="124"/>
                  </a:cubicBezTo>
                  <a:cubicBezTo>
                    <a:pt x="84" y="112"/>
                    <a:pt x="84" y="112"/>
                    <a:pt x="84" y="112"/>
                  </a:cubicBezTo>
                  <a:cubicBezTo>
                    <a:pt x="84" y="109"/>
                    <a:pt x="84" y="109"/>
                    <a:pt x="84" y="109"/>
                  </a:cubicBezTo>
                  <a:cubicBezTo>
                    <a:pt x="87" y="107"/>
                    <a:pt x="87" y="107"/>
                    <a:pt x="87" y="107"/>
                  </a:cubicBezTo>
                  <a:cubicBezTo>
                    <a:pt x="95" y="102"/>
                    <a:pt x="101" y="96"/>
                    <a:pt x="106" y="88"/>
                  </a:cubicBezTo>
                  <a:cubicBezTo>
                    <a:pt x="110" y="81"/>
                    <a:pt x="113" y="72"/>
                    <a:pt x="113" y="63"/>
                  </a:cubicBezTo>
                  <a:cubicBezTo>
                    <a:pt x="113" y="49"/>
                    <a:pt x="107" y="37"/>
                    <a:pt x="98" y="28"/>
                  </a:cubicBezTo>
                  <a:cubicBezTo>
                    <a:pt x="89" y="19"/>
                    <a:pt x="77" y="13"/>
                    <a:pt x="63" y="13"/>
                  </a:cubicBezTo>
                  <a:cubicBezTo>
                    <a:pt x="49" y="13"/>
                    <a:pt x="37" y="19"/>
                    <a:pt x="28" y="28"/>
                  </a:cubicBezTo>
                  <a:cubicBezTo>
                    <a:pt x="19" y="37"/>
                    <a:pt x="13" y="49"/>
                    <a:pt x="13" y="63"/>
                  </a:cubicBezTo>
                  <a:cubicBezTo>
                    <a:pt x="13" y="73"/>
                    <a:pt x="16" y="81"/>
                    <a:pt x="20" y="89"/>
                  </a:cubicBezTo>
                  <a:cubicBezTo>
                    <a:pt x="25" y="97"/>
                    <a:pt x="32" y="103"/>
                    <a:pt x="40" y="107"/>
                  </a:cubicBezTo>
                  <a:cubicBezTo>
                    <a:pt x="44" y="109"/>
                    <a:pt x="44" y="109"/>
                    <a:pt x="44" y="109"/>
                  </a:cubicBezTo>
                  <a:cubicBezTo>
                    <a:pt x="44" y="113"/>
                    <a:pt x="44" y="113"/>
                    <a:pt x="44" y="113"/>
                  </a:cubicBezTo>
                  <a:cubicBezTo>
                    <a:pt x="44" y="125"/>
                    <a:pt x="44" y="125"/>
                    <a:pt x="44" y="125"/>
                  </a:cubicBezTo>
                  <a:cubicBezTo>
                    <a:pt x="55" y="125"/>
                    <a:pt x="55" y="125"/>
                    <a:pt x="55" y="125"/>
                  </a:cubicBezTo>
                  <a:cubicBezTo>
                    <a:pt x="55" y="96"/>
                    <a:pt x="55" y="96"/>
                    <a:pt x="55" y="96"/>
                  </a:cubicBezTo>
                  <a:cubicBezTo>
                    <a:pt x="41" y="74"/>
                    <a:pt x="41" y="74"/>
                    <a:pt x="41" y="74"/>
                  </a:cubicBezTo>
                  <a:cubicBezTo>
                    <a:pt x="47" y="71"/>
                    <a:pt x="47" y="71"/>
                    <a:pt x="47" y="71"/>
                  </a:cubicBezTo>
                  <a:cubicBezTo>
                    <a:pt x="49" y="75"/>
                    <a:pt x="49" y="75"/>
                    <a:pt x="49" y="75"/>
                  </a:cubicBezTo>
                  <a:close/>
                  <a:moveTo>
                    <a:pt x="76" y="79"/>
                  </a:moveTo>
                  <a:cubicBezTo>
                    <a:pt x="75" y="79"/>
                    <a:pt x="75" y="79"/>
                    <a:pt x="74" y="79"/>
                  </a:cubicBezTo>
                  <a:cubicBezTo>
                    <a:pt x="72" y="80"/>
                    <a:pt x="70" y="79"/>
                    <a:pt x="68" y="78"/>
                  </a:cubicBezTo>
                  <a:cubicBezTo>
                    <a:pt x="66" y="79"/>
                    <a:pt x="65" y="80"/>
                    <a:pt x="63" y="80"/>
                  </a:cubicBezTo>
                  <a:cubicBezTo>
                    <a:pt x="61" y="80"/>
                    <a:pt x="59" y="79"/>
                    <a:pt x="57" y="78"/>
                  </a:cubicBezTo>
                  <a:cubicBezTo>
                    <a:pt x="56" y="79"/>
                    <a:pt x="54" y="79"/>
                    <a:pt x="52" y="79"/>
                  </a:cubicBezTo>
                  <a:cubicBezTo>
                    <a:pt x="52" y="79"/>
                    <a:pt x="52" y="79"/>
                    <a:pt x="52" y="79"/>
                  </a:cubicBezTo>
                  <a:cubicBezTo>
                    <a:pt x="61" y="93"/>
                    <a:pt x="61" y="93"/>
                    <a:pt x="61" y="93"/>
                  </a:cubicBezTo>
                  <a:cubicBezTo>
                    <a:pt x="61" y="94"/>
                    <a:pt x="61" y="94"/>
                    <a:pt x="61" y="94"/>
                  </a:cubicBezTo>
                  <a:cubicBezTo>
                    <a:pt x="61" y="95"/>
                    <a:pt x="61" y="95"/>
                    <a:pt x="61" y="95"/>
                  </a:cubicBezTo>
                  <a:cubicBezTo>
                    <a:pt x="61" y="125"/>
                    <a:pt x="61" y="125"/>
                    <a:pt x="61" y="125"/>
                  </a:cubicBezTo>
                  <a:cubicBezTo>
                    <a:pt x="66" y="125"/>
                    <a:pt x="66" y="125"/>
                    <a:pt x="66" y="125"/>
                  </a:cubicBezTo>
                  <a:cubicBezTo>
                    <a:pt x="66" y="95"/>
                    <a:pt x="66" y="95"/>
                    <a:pt x="66" y="95"/>
                  </a:cubicBezTo>
                  <a:cubicBezTo>
                    <a:pt x="66" y="94"/>
                    <a:pt x="66" y="94"/>
                    <a:pt x="66" y="94"/>
                  </a:cubicBezTo>
                  <a:cubicBezTo>
                    <a:pt x="67" y="93"/>
                    <a:pt x="67" y="93"/>
                    <a:pt x="67" y="93"/>
                  </a:cubicBezTo>
                  <a:cubicBezTo>
                    <a:pt x="76" y="79"/>
                    <a:pt x="76" y="79"/>
                    <a:pt x="76" y="79"/>
                  </a:cubicBezTo>
                  <a:close/>
                  <a:moveTo>
                    <a:pt x="82" y="180"/>
                  </a:moveTo>
                  <a:cubicBezTo>
                    <a:pt x="46" y="184"/>
                    <a:pt x="46" y="184"/>
                    <a:pt x="46" y="184"/>
                  </a:cubicBezTo>
                  <a:cubicBezTo>
                    <a:pt x="47" y="192"/>
                    <a:pt x="54" y="199"/>
                    <a:pt x="64" y="199"/>
                  </a:cubicBezTo>
                  <a:cubicBezTo>
                    <a:pt x="74" y="199"/>
                    <a:pt x="82" y="191"/>
                    <a:pt x="82" y="181"/>
                  </a:cubicBezTo>
                  <a:cubicBezTo>
                    <a:pt x="82" y="181"/>
                    <a:pt x="82" y="181"/>
                    <a:pt x="82" y="180"/>
                  </a:cubicBezTo>
                  <a:close/>
                  <a:moveTo>
                    <a:pt x="95" y="159"/>
                  </a:moveTo>
                  <a:cubicBezTo>
                    <a:pt x="33" y="165"/>
                    <a:pt x="33" y="165"/>
                    <a:pt x="33" y="165"/>
                  </a:cubicBezTo>
                  <a:cubicBezTo>
                    <a:pt x="33" y="166"/>
                    <a:pt x="33" y="166"/>
                    <a:pt x="33" y="167"/>
                  </a:cubicBezTo>
                  <a:cubicBezTo>
                    <a:pt x="33" y="167"/>
                    <a:pt x="33" y="167"/>
                    <a:pt x="33" y="168"/>
                  </a:cubicBezTo>
                  <a:cubicBezTo>
                    <a:pt x="95" y="162"/>
                    <a:pt x="95" y="162"/>
                    <a:pt x="95" y="162"/>
                  </a:cubicBezTo>
                  <a:cubicBezTo>
                    <a:pt x="95" y="162"/>
                    <a:pt x="95" y="161"/>
                    <a:pt x="95" y="161"/>
                  </a:cubicBezTo>
                  <a:cubicBezTo>
                    <a:pt x="95" y="160"/>
                    <a:pt x="95" y="160"/>
                    <a:pt x="95" y="159"/>
                  </a:cubicBezTo>
                  <a:close/>
                  <a:moveTo>
                    <a:pt x="95" y="136"/>
                  </a:moveTo>
                  <a:cubicBezTo>
                    <a:pt x="33" y="141"/>
                    <a:pt x="33" y="141"/>
                    <a:pt x="33" y="141"/>
                  </a:cubicBezTo>
                  <a:cubicBezTo>
                    <a:pt x="33" y="142"/>
                    <a:pt x="33" y="143"/>
                    <a:pt x="33" y="143"/>
                  </a:cubicBezTo>
                  <a:cubicBezTo>
                    <a:pt x="33" y="144"/>
                    <a:pt x="33" y="144"/>
                    <a:pt x="33" y="144"/>
                  </a:cubicBezTo>
                  <a:cubicBezTo>
                    <a:pt x="95" y="139"/>
                    <a:pt x="95" y="139"/>
                    <a:pt x="95" y="139"/>
                  </a:cubicBezTo>
                  <a:cubicBezTo>
                    <a:pt x="95" y="138"/>
                    <a:pt x="95" y="138"/>
                    <a:pt x="95" y="137"/>
                  </a:cubicBezTo>
                  <a:cubicBezTo>
                    <a:pt x="95" y="137"/>
                    <a:pt x="95" y="136"/>
                    <a:pt x="95" y="1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grpSp>
      <p:grpSp>
        <p:nvGrpSpPr>
          <p:cNvPr id="25" name="组合 24">
            <a:extLst>
              <a:ext uri="{FF2B5EF4-FFF2-40B4-BE49-F238E27FC236}">
                <a16:creationId xmlns:a16="http://schemas.microsoft.com/office/drawing/2014/main" id="{E11BC367-5DC6-4B21-AA20-654C8E3E0E67}"/>
              </a:ext>
            </a:extLst>
          </p:cNvPr>
          <p:cNvGrpSpPr/>
          <p:nvPr/>
        </p:nvGrpSpPr>
        <p:grpSpPr>
          <a:xfrm>
            <a:off x="3017569" y="4166995"/>
            <a:ext cx="7560616" cy="735264"/>
            <a:chOff x="6568700" y="4960855"/>
            <a:chExt cx="4702005" cy="457266"/>
          </a:xfrm>
        </p:grpSpPr>
        <p:sp>
          <p:nvSpPr>
            <p:cNvPr id="26" name="文本框 18">
              <a:extLst>
                <a:ext uri="{FF2B5EF4-FFF2-40B4-BE49-F238E27FC236}">
                  <a16:creationId xmlns:a16="http://schemas.microsoft.com/office/drawing/2014/main" id="{21437467-0666-4E55-B4E6-85BA7DC67435}"/>
                </a:ext>
              </a:extLst>
            </p:cNvPr>
            <p:cNvSpPr txBox="1"/>
            <p:nvPr/>
          </p:nvSpPr>
          <p:spPr>
            <a:xfrm>
              <a:off x="6568700" y="4960855"/>
              <a:ext cx="1247904" cy="248831"/>
            </a:xfrm>
            <a:prstGeom prst="rect">
              <a:avLst/>
            </a:prstGeom>
            <a:noFill/>
          </p:spPr>
          <p:txBody>
            <a:bodyPr wrap="none" rtlCol="0">
              <a:spAutoFit/>
            </a:bodyPr>
            <a:lstStyle/>
            <a:p>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国外的版权意识</a:t>
              </a:r>
            </a:p>
          </p:txBody>
        </p:sp>
        <p:sp>
          <p:nvSpPr>
            <p:cNvPr id="27" name="矩形 26">
              <a:extLst>
                <a:ext uri="{FF2B5EF4-FFF2-40B4-BE49-F238E27FC236}">
                  <a16:creationId xmlns:a16="http://schemas.microsoft.com/office/drawing/2014/main" id="{E8A66A28-42A8-476E-A636-BE537ACC0F5A}"/>
                </a:ext>
              </a:extLst>
            </p:cNvPr>
            <p:cNvSpPr/>
            <p:nvPr/>
          </p:nvSpPr>
          <p:spPr>
            <a:xfrm>
              <a:off x="6568700" y="5226712"/>
              <a:ext cx="4702005" cy="191409"/>
            </a:xfrm>
            <a:prstGeom prst="rect">
              <a:avLst/>
            </a:prstGeom>
          </p:spPr>
          <p:txBody>
            <a:bodyPr wrap="square">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Lato Regular"/>
                </a:rPr>
                <a:t>盗版只是一个较小众的行为，并且比较偷偷摸摸</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grpSp>
      <p:sp>
        <p:nvSpPr>
          <p:cNvPr id="28" name="文本框 27">
            <a:extLst>
              <a:ext uri="{FF2B5EF4-FFF2-40B4-BE49-F238E27FC236}">
                <a16:creationId xmlns:a16="http://schemas.microsoft.com/office/drawing/2014/main" id="{5F7D5817-0BA2-4F9F-9F31-0E202878E67A}"/>
              </a:ext>
            </a:extLst>
          </p:cNvPr>
          <p:cNvSpPr txBox="1"/>
          <p:nvPr/>
        </p:nvSpPr>
        <p:spPr>
          <a:xfrm>
            <a:off x="4180895" y="5713868"/>
            <a:ext cx="8011105" cy="707886"/>
          </a:xfrm>
          <a:prstGeom prst="rect">
            <a:avLst/>
          </a:prstGeom>
          <a:noFill/>
        </p:spPr>
        <p:txBody>
          <a:bodyPr wrap="square" rtlCol="0">
            <a:spAutoFit/>
          </a:bodyPr>
          <a:lstStyle/>
          <a:p>
            <a:r>
              <a:rPr lang="en-US" altLang="zh-CN" sz="4000" b="1" spc="600" dirty="0">
                <a:solidFill>
                  <a:srgbClr val="113F4E"/>
                </a:solidFill>
                <a:latin typeface="微软雅黑" panose="020B0503020204020204" pitchFamily="34" charset="-122"/>
                <a:ea typeface="微软雅黑" panose="020B0503020204020204" pitchFamily="34" charset="-122"/>
              </a:rPr>
              <a:t>2018</a:t>
            </a:r>
            <a:r>
              <a:rPr lang="zh-CN" altLang="en-US" sz="4000" b="1" spc="600" dirty="0">
                <a:solidFill>
                  <a:srgbClr val="113F4E"/>
                </a:solidFill>
                <a:latin typeface="微软雅黑" panose="020B0503020204020204" pitchFamily="34" charset="-122"/>
                <a:ea typeface="微软雅黑" panose="020B0503020204020204" pitchFamily="34" charset="-122"/>
              </a:rPr>
              <a:t>中华人民共和国著作法</a:t>
            </a:r>
          </a:p>
        </p:txBody>
      </p:sp>
    </p:spTree>
    <p:extLst>
      <p:ext uri="{BB962C8B-B14F-4D97-AF65-F5344CB8AC3E}">
        <p14:creationId xmlns:p14="http://schemas.microsoft.com/office/powerpoint/2010/main" val="1795285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2989131" cy="622368"/>
            <a:chOff x="956666" y="3447854"/>
            <a:chExt cx="2989131" cy="622368"/>
          </a:xfrm>
        </p:grpSpPr>
        <p:sp>
          <p:nvSpPr>
            <p:cNvPr id="8" name="TextBox 38">
              <a:extLst>
                <a:ext uri="{FF2B5EF4-FFF2-40B4-BE49-F238E27FC236}">
                  <a16:creationId xmlns:a16="http://schemas.microsoft.com/office/drawing/2014/main" id="{C53C28E3-DC0F-4C61-A42D-5AC7B5E4C36E}"/>
                </a:ext>
              </a:extLst>
            </p:cNvPr>
            <p:cNvSpPr txBox="1"/>
            <p:nvPr/>
          </p:nvSpPr>
          <p:spPr>
            <a:xfrm>
              <a:off x="2017064" y="3447854"/>
              <a:ext cx="1928733" cy="523220"/>
            </a:xfrm>
            <a:prstGeom prst="rect">
              <a:avLst/>
            </a:prstGeom>
            <a:noFill/>
          </p:spPr>
          <p:txBody>
            <a:bodyPr wrap="none" rtlCol="0" anchor="t" anchorCtr="1">
              <a:spAutoFit/>
            </a:bodyPr>
            <a:lstStyle/>
            <a:p>
              <a:pPr algn="ctr"/>
              <a:r>
                <a:rPr lang="zh-CN" altLang="en-US"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rPr>
                <a:t>法律意识</a:t>
              </a:r>
              <a:endParaRPr lang="en-US" altLang="zh-CN"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E63A6E93-853D-4D20-860E-D9FE0A1EACF2}"/>
              </a:ext>
            </a:extLst>
          </p:cNvPr>
          <p:cNvGrpSpPr/>
          <p:nvPr/>
        </p:nvGrpSpPr>
        <p:grpSpPr>
          <a:xfrm>
            <a:off x="1586691" y="2122629"/>
            <a:ext cx="8935143" cy="3357847"/>
            <a:chOff x="3815801" y="2555364"/>
            <a:chExt cx="6987989" cy="2626103"/>
          </a:xfrm>
        </p:grpSpPr>
        <p:sp>
          <p:nvSpPr>
            <p:cNvPr id="11" name="椭圆 10">
              <a:extLst>
                <a:ext uri="{FF2B5EF4-FFF2-40B4-BE49-F238E27FC236}">
                  <a16:creationId xmlns:a16="http://schemas.microsoft.com/office/drawing/2014/main" id="{CB36FB00-2EB1-422B-966C-14A9C223DAEF}"/>
                </a:ext>
              </a:extLst>
            </p:cNvPr>
            <p:cNvSpPr/>
            <p:nvPr/>
          </p:nvSpPr>
          <p:spPr>
            <a:xfrm>
              <a:off x="3815801" y="2555364"/>
              <a:ext cx="2164977" cy="2164977"/>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24F75BA1-C645-46AD-9107-4DA833EEDCA3}"/>
                </a:ext>
              </a:extLst>
            </p:cNvPr>
            <p:cNvSpPr/>
            <p:nvPr/>
          </p:nvSpPr>
          <p:spPr>
            <a:xfrm>
              <a:off x="6227307" y="2555365"/>
              <a:ext cx="2164977" cy="2164977"/>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C695A5E5-9B13-464A-9BD8-D0087FB1C207}"/>
                </a:ext>
              </a:extLst>
            </p:cNvPr>
            <p:cNvSpPr/>
            <p:nvPr/>
          </p:nvSpPr>
          <p:spPr>
            <a:xfrm>
              <a:off x="8638813" y="2555364"/>
              <a:ext cx="2164977" cy="2164977"/>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20" name="文本框 39">
              <a:extLst>
                <a:ext uri="{FF2B5EF4-FFF2-40B4-BE49-F238E27FC236}">
                  <a16:creationId xmlns:a16="http://schemas.microsoft.com/office/drawing/2014/main" id="{81791587-897A-4C8D-8AC7-BAFF1A700B96}"/>
                </a:ext>
              </a:extLst>
            </p:cNvPr>
            <p:cNvSpPr txBox="1"/>
            <p:nvPr/>
          </p:nvSpPr>
          <p:spPr>
            <a:xfrm>
              <a:off x="4540788" y="4916691"/>
              <a:ext cx="786305" cy="264776"/>
            </a:xfrm>
            <a:prstGeom prst="rect">
              <a:avLst/>
            </a:prstGeom>
            <a:noFill/>
            <a:effectLst/>
          </p:spPr>
          <p:txBody>
            <a:bodyPr wrap="none" rtlCol="0">
              <a:spAutoFit/>
            </a:bodyPr>
            <a:lstStyle/>
            <a:p>
              <a:pPr algn="ct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Lato Regular"/>
                </a:rPr>
                <a:t>偷税漏税</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21" name="文本框 40">
              <a:extLst>
                <a:ext uri="{FF2B5EF4-FFF2-40B4-BE49-F238E27FC236}">
                  <a16:creationId xmlns:a16="http://schemas.microsoft.com/office/drawing/2014/main" id="{F3C5437E-857C-43C2-A569-05027550F9FD}"/>
                </a:ext>
              </a:extLst>
            </p:cNvPr>
            <p:cNvSpPr txBox="1"/>
            <p:nvPr/>
          </p:nvSpPr>
          <p:spPr>
            <a:xfrm>
              <a:off x="6838611" y="4916691"/>
              <a:ext cx="788813" cy="264776"/>
            </a:xfrm>
            <a:prstGeom prst="rect">
              <a:avLst/>
            </a:prstGeom>
            <a:noFill/>
            <a:effectLst/>
          </p:spPr>
          <p:txBody>
            <a:bodyPr wrap="none" rtlCol="0">
              <a:spAutoFit/>
            </a:bodyPr>
            <a:lstStyle/>
            <a:p>
              <a:pPr algn="ct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Lato Regular"/>
                </a:rPr>
                <a:t>食品安全</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sp>
          <p:nvSpPr>
            <p:cNvPr id="22" name="文本框 41">
              <a:extLst>
                <a:ext uri="{FF2B5EF4-FFF2-40B4-BE49-F238E27FC236}">
                  <a16:creationId xmlns:a16="http://schemas.microsoft.com/office/drawing/2014/main" id="{D1915FE4-EF3B-48DC-BD92-3A3DCED182BB}"/>
                </a:ext>
              </a:extLst>
            </p:cNvPr>
            <p:cNvSpPr txBox="1"/>
            <p:nvPr/>
          </p:nvSpPr>
          <p:spPr>
            <a:xfrm>
              <a:off x="9392129" y="4916691"/>
              <a:ext cx="786305" cy="264776"/>
            </a:xfrm>
            <a:prstGeom prst="rect">
              <a:avLst/>
            </a:prstGeom>
            <a:noFill/>
            <a:effectLst/>
          </p:spPr>
          <p:txBody>
            <a:bodyPr wrap="none" rtlCol="0">
              <a:spAutoFit/>
            </a:bodyPr>
            <a:lstStyle/>
            <a:p>
              <a:pPr algn="ct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Lato Regular"/>
                </a:rPr>
                <a:t>非法排污</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grpSp>
    </p:spTree>
    <p:extLst>
      <p:ext uri="{BB962C8B-B14F-4D97-AF65-F5344CB8AC3E}">
        <p14:creationId xmlns:p14="http://schemas.microsoft.com/office/powerpoint/2010/main" val="1834779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335447"/>
            <a:ext cx="4273217" cy="582895"/>
            <a:chOff x="956666" y="3487327"/>
            <a:chExt cx="4273217" cy="582895"/>
          </a:xfrm>
        </p:grpSpPr>
        <p:sp>
          <p:nvSpPr>
            <p:cNvPr id="8" name="TextBox 38">
              <a:extLst>
                <a:ext uri="{FF2B5EF4-FFF2-40B4-BE49-F238E27FC236}">
                  <a16:creationId xmlns:a16="http://schemas.microsoft.com/office/drawing/2014/main" id="{C53C28E3-DC0F-4C61-A42D-5AC7B5E4C36E}"/>
                </a:ext>
              </a:extLst>
            </p:cNvPr>
            <p:cNvSpPr txBox="1"/>
            <p:nvPr/>
          </p:nvSpPr>
          <p:spPr>
            <a:xfrm>
              <a:off x="1557083" y="3487327"/>
              <a:ext cx="3672800" cy="523220"/>
            </a:xfrm>
            <a:prstGeom prst="rect">
              <a:avLst/>
            </a:prstGeom>
            <a:noFill/>
          </p:spPr>
          <p:txBody>
            <a:bodyPr wrap="none" rtlCol="0" anchor="t" anchorCtr="1">
              <a:spAutoFit/>
            </a:bodyPr>
            <a:lstStyle/>
            <a:p>
              <a:pPr algn="ctr"/>
              <a:r>
                <a:rPr lang="zh-CN" altLang="en-US"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rPr>
                <a:t>如何提升法律意识</a:t>
              </a:r>
              <a:endParaRPr lang="en-US" altLang="zh-CN"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C3C33723-3873-47DC-9958-B731EAE8660E}"/>
              </a:ext>
            </a:extLst>
          </p:cNvPr>
          <p:cNvGrpSpPr/>
          <p:nvPr/>
        </p:nvGrpSpPr>
        <p:grpSpPr>
          <a:xfrm flipH="1">
            <a:off x="6381188" y="2142966"/>
            <a:ext cx="4382884" cy="2606370"/>
            <a:chOff x="8747036" y="2266899"/>
            <a:chExt cx="2800777" cy="2319649"/>
          </a:xfrm>
        </p:grpSpPr>
        <p:sp>
          <p:nvSpPr>
            <p:cNvPr id="13" name="矩形 12">
              <a:extLst>
                <a:ext uri="{FF2B5EF4-FFF2-40B4-BE49-F238E27FC236}">
                  <a16:creationId xmlns:a16="http://schemas.microsoft.com/office/drawing/2014/main" id="{D8E43803-C2F6-4323-9E42-C2AB6B6FC2C7}"/>
                </a:ext>
              </a:extLst>
            </p:cNvPr>
            <p:cNvSpPr/>
            <p:nvPr/>
          </p:nvSpPr>
          <p:spPr>
            <a:xfrm>
              <a:off x="8747037" y="2266899"/>
              <a:ext cx="2800776" cy="412728"/>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spcAft>
                  <a:spcPts val="0"/>
                </a:spcAft>
              </a:pPr>
              <a:r>
                <a:rPr lang="zh-CN" altLang="en-US" sz="2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抓好课堂教育，注重明理导行</a:t>
              </a:r>
              <a:endPar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矩形 11">
              <a:extLst>
                <a:ext uri="{FF2B5EF4-FFF2-40B4-BE49-F238E27FC236}">
                  <a16:creationId xmlns:a16="http://schemas.microsoft.com/office/drawing/2014/main" id="{2516DCBC-69F6-433D-BAE4-EA2467271ADE}"/>
                </a:ext>
              </a:extLst>
            </p:cNvPr>
            <p:cNvSpPr/>
            <p:nvPr/>
          </p:nvSpPr>
          <p:spPr>
            <a:xfrm>
              <a:off x="8747036" y="4173820"/>
              <a:ext cx="2800777" cy="412728"/>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spcAft>
                  <a:spcPts val="0"/>
                </a:spcAft>
              </a:pPr>
              <a:r>
                <a:rPr lang="zh-CN" altLang="en-US" sz="2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结合三观教育，形成法律观念</a:t>
              </a:r>
              <a:endPar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grpSp>
        <p:nvGrpSpPr>
          <p:cNvPr id="16" name="组合 15">
            <a:extLst>
              <a:ext uri="{FF2B5EF4-FFF2-40B4-BE49-F238E27FC236}">
                <a16:creationId xmlns:a16="http://schemas.microsoft.com/office/drawing/2014/main" id="{2B3E4EDA-A206-4460-972D-324ECA54D84D}"/>
              </a:ext>
            </a:extLst>
          </p:cNvPr>
          <p:cNvGrpSpPr/>
          <p:nvPr/>
        </p:nvGrpSpPr>
        <p:grpSpPr>
          <a:xfrm>
            <a:off x="1624531" y="1886515"/>
            <a:ext cx="4251563" cy="4146348"/>
            <a:chOff x="2810223" y="1003877"/>
            <a:chExt cx="3952033" cy="3854231"/>
          </a:xfrm>
        </p:grpSpPr>
        <p:grpSp>
          <p:nvGrpSpPr>
            <p:cNvPr id="17" name="组合 16">
              <a:extLst>
                <a:ext uri="{FF2B5EF4-FFF2-40B4-BE49-F238E27FC236}">
                  <a16:creationId xmlns:a16="http://schemas.microsoft.com/office/drawing/2014/main" id="{0DFA833E-A6AC-4B18-99FD-CB267073B229}"/>
                </a:ext>
              </a:extLst>
            </p:cNvPr>
            <p:cNvGrpSpPr/>
            <p:nvPr/>
          </p:nvGrpSpPr>
          <p:grpSpPr>
            <a:xfrm>
              <a:off x="2873515" y="1003877"/>
              <a:ext cx="2065893" cy="1757720"/>
              <a:chOff x="2873515" y="1003877"/>
              <a:chExt cx="2065893" cy="1757720"/>
            </a:xfrm>
          </p:grpSpPr>
          <p:sp>
            <p:nvSpPr>
              <p:cNvPr id="52" name="任意多边形 54">
                <a:extLst>
                  <a:ext uri="{FF2B5EF4-FFF2-40B4-BE49-F238E27FC236}">
                    <a16:creationId xmlns:a16="http://schemas.microsoft.com/office/drawing/2014/main" id="{569F58E1-9E73-4C5C-A459-3A2A5ABF0EA5}"/>
                  </a:ext>
                </a:extLst>
              </p:cNvPr>
              <p:cNvSpPr/>
              <p:nvPr/>
            </p:nvSpPr>
            <p:spPr>
              <a:xfrm rot="5400000">
                <a:off x="3027602" y="849790"/>
                <a:ext cx="1757720" cy="2065893"/>
              </a:xfrm>
              <a:custGeom>
                <a:avLst/>
                <a:gdLst>
                  <a:gd name="connsiteX0" fmla="*/ 0 w 2232000"/>
                  <a:gd name="connsiteY0" fmla="*/ 2335309 h 2590940"/>
                  <a:gd name="connsiteX1" fmla="*/ 0 w 2232000"/>
                  <a:gd name="connsiteY1" fmla="*/ 614571 h 2590940"/>
                  <a:gd name="connsiteX2" fmla="*/ 255630 w 2232000"/>
                  <a:gd name="connsiteY2" fmla="*/ 358940 h 2590940"/>
                  <a:gd name="connsiteX3" fmla="*/ 907815 w 2232000"/>
                  <a:gd name="connsiteY3" fmla="*/ 358940 h 2590940"/>
                  <a:gd name="connsiteX4" fmla="*/ 1116000 w 2232000"/>
                  <a:gd name="connsiteY4" fmla="*/ 0 h 2590940"/>
                  <a:gd name="connsiteX5" fmla="*/ 1324185 w 2232000"/>
                  <a:gd name="connsiteY5" fmla="*/ 358940 h 2590940"/>
                  <a:gd name="connsiteX6" fmla="*/ 1976369 w 2232000"/>
                  <a:gd name="connsiteY6" fmla="*/ 358940 h 2590940"/>
                  <a:gd name="connsiteX7" fmla="*/ 2232000 w 2232000"/>
                  <a:gd name="connsiteY7" fmla="*/ 614571 h 2590940"/>
                  <a:gd name="connsiteX8" fmla="*/ 2232000 w 2232000"/>
                  <a:gd name="connsiteY8" fmla="*/ 2335309 h 2590940"/>
                  <a:gd name="connsiteX9" fmla="*/ 1976369 w 2232000"/>
                  <a:gd name="connsiteY9" fmla="*/ 2590940 h 2590940"/>
                  <a:gd name="connsiteX10" fmla="*/ 255630 w 2232000"/>
                  <a:gd name="connsiteY10" fmla="*/ 2590940 h 2590940"/>
                  <a:gd name="connsiteX11" fmla="*/ 0 w 2232000"/>
                  <a:gd name="connsiteY11" fmla="*/ 2335309 h 259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2000" h="2590940">
                    <a:moveTo>
                      <a:pt x="0" y="2335309"/>
                    </a:moveTo>
                    <a:lnTo>
                      <a:pt x="0" y="614571"/>
                    </a:lnTo>
                    <a:cubicBezTo>
                      <a:pt x="0" y="473390"/>
                      <a:pt x="114449" y="358940"/>
                      <a:pt x="255630" y="358940"/>
                    </a:cubicBezTo>
                    <a:lnTo>
                      <a:pt x="907815" y="358940"/>
                    </a:lnTo>
                    <a:lnTo>
                      <a:pt x="1116000" y="0"/>
                    </a:lnTo>
                    <a:lnTo>
                      <a:pt x="1324185" y="358940"/>
                    </a:lnTo>
                    <a:lnTo>
                      <a:pt x="1976369" y="358940"/>
                    </a:lnTo>
                    <a:cubicBezTo>
                      <a:pt x="2117550" y="358940"/>
                      <a:pt x="2232000" y="473390"/>
                      <a:pt x="2232000" y="614571"/>
                    </a:cubicBezTo>
                    <a:lnTo>
                      <a:pt x="2232000" y="2335309"/>
                    </a:lnTo>
                    <a:cubicBezTo>
                      <a:pt x="2232000" y="2476490"/>
                      <a:pt x="2117550" y="2590940"/>
                      <a:pt x="1976369" y="2590940"/>
                    </a:cubicBezTo>
                    <a:lnTo>
                      <a:pt x="255630" y="2590940"/>
                    </a:lnTo>
                    <a:cubicBezTo>
                      <a:pt x="114449" y="2590940"/>
                      <a:pt x="0" y="2476490"/>
                      <a:pt x="0" y="2335309"/>
                    </a:cubicBezTo>
                    <a:close/>
                  </a:path>
                </a:pathLst>
              </a:custGeom>
              <a:solidFill>
                <a:srgbClr val="113F4E"/>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72585" tIns="36293" rIns="72585" bIns="36293" anchor="ctr"/>
              <a:lstStyle/>
              <a:p>
                <a:pPr algn="ctr" fontAlgn="auto">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nvGrpSpPr>
              <p:cNvPr id="53" name="组合 199">
                <a:extLst>
                  <a:ext uri="{FF2B5EF4-FFF2-40B4-BE49-F238E27FC236}">
                    <a16:creationId xmlns:a16="http://schemas.microsoft.com/office/drawing/2014/main" id="{9758B06C-3A21-499A-B766-7FA95EE9E8BB}"/>
                  </a:ext>
                </a:extLst>
              </p:cNvPr>
              <p:cNvGrpSpPr>
                <a:grpSpLocks/>
              </p:cNvGrpSpPr>
              <p:nvPr/>
            </p:nvGrpSpPr>
            <p:grpSpPr bwMode="auto">
              <a:xfrm>
                <a:off x="3516576" y="1705213"/>
                <a:ext cx="464573" cy="416302"/>
                <a:chOff x="6942138" y="1422400"/>
                <a:chExt cx="357188" cy="323851"/>
              </a:xfrm>
            </p:grpSpPr>
            <p:sp>
              <p:nvSpPr>
                <p:cNvPr id="55" name="Freeform 31">
                  <a:extLst>
                    <a:ext uri="{FF2B5EF4-FFF2-40B4-BE49-F238E27FC236}">
                      <a16:creationId xmlns:a16="http://schemas.microsoft.com/office/drawing/2014/main" id="{88274B4A-3A94-4956-940A-4B8047D2D7B7}"/>
                    </a:ext>
                  </a:extLst>
                </p:cNvPr>
                <p:cNvSpPr>
                  <a:spLocks/>
                </p:cNvSpPr>
                <p:nvPr/>
              </p:nvSpPr>
              <p:spPr bwMode="auto">
                <a:xfrm>
                  <a:off x="6942138" y="1706563"/>
                  <a:ext cx="357188" cy="39688"/>
                </a:xfrm>
                <a:custGeom>
                  <a:avLst/>
                  <a:gdLst>
                    <a:gd name="T0" fmla="*/ 357188 w 136"/>
                    <a:gd name="T1" fmla="*/ 18521 h 15"/>
                    <a:gd name="T2" fmla="*/ 336177 w 136"/>
                    <a:gd name="T3" fmla="*/ 39688 h 15"/>
                    <a:gd name="T4" fmla="*/ 21011 w 136"/>
                    <a:gd name="T5" fmla="*/ 39688 h 15"/>
                    <a:gd name="T6" fmla="*/ 0 w 136"/>
                    <a:gd name="T7" fmla="*/ 18521 h 15"/>
                    <a:gd name="T8" fmla="*/ 21011 w 136"/>
                    <a:gd name="T9" fmla="*/ 0 h 15"/>
                    <a:gd name="T10" fmla="*/ 336177 w 136"/>
                    <a:gd name="T11" fmla="*/ 0 h 15"/>
                    <a:gd name="T12" fmla="*/ 357188 w 136"/>
                    <a:gd name="T13" fmla="*/ 18521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 h="15">
                      <a:moveTo>
                        <a:pt x="136" y="7"/>
                      </a:moveTo>
                      <a:cubicBezTo>
                        <a:pt x="136" y="12"/>
                        <a:pt x="133" y="15"/>
                        <a:pt x="128" y="15"/>
                      </a:cubicBezTo>
                      <a:cubicBezTo>
                        <a:pt x="8" y="15"/>
                        <a:pt x="8" y="15"/>
                        <a:pt x="8" y="15"/>
                      </a:cubicBezTo>
                      <a:cubicBezTo>
                        <a:pt x="3" y="15"/>
                        <a:pt x="0" y="12"/>
                        <a:pt x="0" y="7"/>
                      </a:cubicBezTo>
                      <a:cubicBezTo>
                        <a:pt x="0" y="3"/>
                        <a:pt x="3" y="0"/>
                        <a:pt x="8" y="0"/>
                      </a:cubicBezTo>
                      <a:cubicBezTo>
                        <a:pt x="128" y="0"/>
                        <a:pt x="128" y="0"/>
                        <a:pt x="128" y="0"/>
                      </a:cubicBezTo>
                      <a:cubicBezTo>
                        <a:pt x="133" y="0"/>
                        <a:pt x="136" y="3"/>
                        <a:pt x="136"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6" name="Freeform 32">
                  <a:extLst>
                    <a:ext uri="{FF2B5EF4-FFF2-40B4-BE49-F238E27FC236}">
                      <a16:creationId xmlns:a16="http://schemas.microsoft.com/office/drawing/2014/main" id="{E76CA284-8EFA-49E2-948F-7A25B03C3204}"/>
                    </a:ext>
                  </a:extLst>
                </p:cNvPr>
                <p:cNvSpPr>
                  <a:spLocks/>
                </p:cNvSpPr>
                <p:nvPr/>
              </p:nvSpPr>
              <p:spPr bwMode="auto">
                <a:xfrm>
                  <a:off x="6986588" y="1562100"/>
                  <a:ext cx="42863" cy="123825"/>
                </a:xfrm>
                <a:custGeom>
                  <a:avLst/>
                  <a:gdLst>
                    <a:gd name="T0" fmla="*/ 21432 w 16"/>
                    <a:gd name="T1" fmla="*/ 123825 h 47"/>
                    <a:gd name="T2" fmla="*/ 0 w 16"/>
                    <a:gd name="T3" fmla="*/ 102748 h 47"/>
                    <a:gd name="T4" fmla="*/ 0 w 16"/>
                    <a:gd name="T5" fmla="*/ 21077 h 47"/>
                    <a:gd name="T6" fmla="*/ 21432 w 16"/>
                    <a:gd name="T7" fmla="*/ 0 h 47"/>
                    <a:gd name="T8" fmla="*/ 42863 w 16"/>
                    <a:gd name="T9" fmla="*/ 21077 h 47"/>
                    <a:gd name="T10" fmla="*/ 42863 w 16"/>
                    <a:gd name="T11" fmla="*/ 102748 h 47"/>
                    <a:gd name="T12" fmla="*/ 21432 w 16"/>
                    <a:gd name="T13" fmla="*/ 123825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47">
                      <a:moveTo>
                        <a:pt x="8" y="47"/>
                      </a:moveTo>
                      <a:cubicBezTo>
                        <a:pt x="4" y="47"/>
                        <a:pt x="0" y="44"/>
                        <a:pt x="0" y="39"/>
                      </a:cubicBezTo>
                      <a:cubicBezTo>
                        <a:pt x="0" y="8"/>
                        <a:pt x="0" y="8"/>
                        <a:pt x="0" y="8"/>
                      </a:cubicBezTo>
                      <a:cubicBezTo>
                        <a:pt x="0" y="4"/>
                        <a:pt x="4" y="0"/>
                        <a:pt x="8" y="0"/>
                      </a:cubicBezTo>
                      <a:cubicBezTo>
                        <a:pt x="12" y="0"/>
                        <a:pt x="16" y="4"/>
                        <a:pt x="16" y="8"/>
                      </a:cubicBezTo>
                      <a:cubicBezTo>
                        <a:pt x="16" y="39"/>
                        <a:pt x="16" y="39"/>
                        <a:pt x="16" y="39"/>
                      </a:cubicBezTo>
                      <a:cubicBezTo>
                        <a:pt x="16" y="44"/>
                        <a:pt x="12" y="47"/>
                        <a:pt x="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7" name="Freeform 33">
                  <a:extLst>
                    <a:ext uri="{FF2B5EF4-FFF2-40B4-BE49-F238E27FC236}">
                      <a16:creationId xmlns:a16="http://schemas.microsoft.com/office/drawing/2014/main" id="{C00E6EC6-87BD-46CB-AD56-7DE3FA6F2DAE}"/>
                    </a:ext>
                  </a:extLst>
                </p:cNvPr>
                <p:cNvSpPr>
                  <a:spLocks/>
                </p:cNvSpPr>
                <p:nvPr/>
              </p:nvSpPr>
              <p:spPr bwMode="auto">
                <a:xfrm>
                  <a:off x="7062788" y="1562100"/>
                  <a:ext cx="39688" cy="123825"/>
                </a:xfrm>
                <a:custGeom>
                  <a:avLst/>
                  <a:gdLst>
                    <a:gd name="T0" fmla="*/ 21167 w 15"/>
                    <a:gd name="T1" fmla="*/ 123825 h 47"/>
                    <a:gd name="T2" fmla="*/ 0 w 15"/>
                    <a:gd name="T3" fmla="*/ 102748 h 47"/>
                    <a:gd name="T4" fmla="*/ 0 w 15"/>
                    <a:gd name="T5" fmla="*/ 21077 h 47"/>
                    <a:gd name="T6" fmla="*/ 21167 w 15"/>
                    <a:gd name="T7" fmla="*/ 0 h 47"/>
                    <a:gd name="T8" fmla="*/ 39688 w 15"/>
                    <a:gd name="T9" fmla="*/ 21077 h 47"/>
                    <a:gd name="T10" fmla="*/ 39688 w 15"/>
                    <a:gd name="T11" fmla="*/ 102748 h 47"/>
                    <a:gd name="T12" fmla="*/ 21167 w 15"/>
                    <a:gd name="T13" fmla="*/ 123825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47">
                      <a:moveTo>
                        <a:pt x="8" y="47"/>
                      </a:moveTo>
                      <a:cubicBezTo>
                        <a:pt x="3" y="47"/>
                        <a:pt x="0" y="44"/>
                        <a:pt x="0" y="39"/>
                      </a:cubicBezTo>
                      <a:cubicBezTo>
                        <a:pt x="0" y="8"/>
                        <a:pt x="0" y="8"/>
                        <a:pt x="0" y="8"/>
                      </a:cubicBezTo>
                      <a:cubicBezTo>
                        <a:pt x="0" y="4"/>
                        <a:pt x="3" y="0"/>
                        <a:pt x="8" y="0"/>
                      </a:cubicBezTo>
                      <a:cubicBezTo>
                        <a:pt x="12" y="0"/>
                        <a:pt x="15" y="4"/>
                        <a:pt x="15" y="8"/>
                      </a:cubicBezTo>
                      <a:cubicBezTo>
                        <a:pt x="15" y="39"/>
                        <a:pt x="15" y="39"/>
                        <a:pt x="15" y="39"/>
                      </a:cubicBezTo>
                      <a:cubicBezTo>
                        <a:pt x="15" y="44"/>
                        <a:pt x="12" y="47"/>
                        <a:pt x="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8" name="Freeform 34">
                  <a:extLst>
                    <a:ext uri="{FF2B5EF4-FFF2-40B4-BE49-F238E27FC236}">
                      <a16:creationId xmlns:a16="http://schemas.microsoft.com/office/drawing/2014/main" id="{26A9F83D-33DB-462A-85FA-311AF4165D19}"/>
                    </a:ext>
                  </a:extLst>
                </p:cNvPr>
                <p:cNvSpPr>
                  <a:spLocks/>
                </p:cNvSpPr>
                <p:nvPr/>
              </p:nvSpPr>
              <p:spPr bwMode="auto">
                <a:xfrm>
                  <a:off x="7138988" y="1562100"/>
                  <a:ext cx="39688" cy="123825"/>
                </a:xfrm>
                <a:custGeom>
                  <a:avLst/>
                  <a:gdLst>
                    <a:gd name="T0" fmla="*/ 18521 w 15"/>
                    <a:gd name="T1" fmla="*/ 123825 h 47"/>
                    <a:gd name="T2" fmla="*/ 0 w 15"/>
                    <a:gd name="T3" fmla="*/ 102748 h 47"/>
                    <a:gd name="T4" fmla="*/ 0 w 15"/>
                    <a:gd name="T5" fmla="*/ 21077 h 47"/>
                    <a:gd name="T6" fmla="*/ 18521 w 15"/>
                    <a:gd name="T7" fmla="*/ 0 h 47"/>
                    <a:gd name="T8" fmla="*/ 39688 w 15"/>
                    <a:gd name="T9" fmla="*/ 21077 h 47"/>
                    <a:gd name="T10" fmla="*/ 39688 w 15"/>
                    <a:gd name="T11" fmla="*/ 102748 h 47"/>
                    <a:gd name="T12" fmla="*/ 18521 w 15"/>
                    <a:gd name="T13" fmla="*/ 123825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47">
                      <a:moveTo>
                        <a:pt x="7" y="47"/>
                      </a:moveTo>
                      <a:cubicBezTo>
                        <a:pt x="3" y="47"/>
                        <a:pt x="0" y="44"/>
                        <a:pt x="0" y="39"/>
                      </a:cubicBezTo>
                      <a:cubicBezTo>
                        <a:pt x="0" y="8"/>
                        <a:pt x="0" y="8"/>
                        <a:pt x="0" y="8"/>
                      </a:cubicBezTo>
                      <a:cubicBezTo>
                        <a:pt x="0" y="4"/>
                        <a:pt x="3" y="0"/>
                        <a:pt x="7" y="0"/>
                      </a:cubicBezTo>
                      <a:cubicBezTo>
                        <a:pt x="12" y="0"/>
                        <a:pt x="15" y="4"/>
                        <a:pt x="15" y="8"/>
                      </a:cubicBezTo>
                      <a:cubicBezTo>
                        <a:pt x="15" y="39"/>
                        <a:pt x="15" y="39"/>
                        <a:pt x="15" y="39"/>
                      </a:cubicBezTo>
                      <a:cubicBezTo>
                        <a:pt x="15" y="44"/>
                        <a:pt x="12" y="47"/>
                        <a:pt x="7"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9" name="Freeform 35">
                  <a:extLst>
                    <a:ext uri="{FF2B5EF4-FFF2-40B4-BE49-F238E27FC236}">
                      <a16:creationId xmlns:a16="http://schemas.microsoft.com/office/drawing/2014/main" id="{CB51FC1D-BAA7-49EA-B68F-30F4EC5986B2}"/>
                    </a:ext>
                  </a:extLst>
                </p:cNvPr>
                <p:cNvSpPr>
                  <a:spLocks/>
                </p:cNvSpPr>
                <p:nvPr/>
              </p:nvSpPr>
              <p:spPr bwMode="auto">
                <a:xfrm>
                  <a:off x="7212013" y="1562100"/>
                  <a:ext cx="42863" cy="123825"/>
                </a:xfrm>
                <a:custGeom>
                  <a:avLst/>
                  <a:gdLst>
                    <a:gd name="T0" fmla="*/ 21432 w 16"/>
                    <a:gd name="T1" fmla="*/ 123825 h 47"/>
                    <a:gd name="T2" fmla="*/ 0 w 16"/>
                    <a:gd name="T3" fmla="*/ 102748 h 47"/>
                    <a:gd name="T4" fmla="*/ 0 w 16"/>
                    <a:gd name="T5" fmla="*/ 21077 h 47"/>
                    <a:gd name="T6" fmla="*/ 21432 w 16"/>
                    <a:gd name="T7" fmla="*/ 0 h 47"/>
                    <a:gd name="T8" fmla="*/ 42863 w 16"/>
                    <a:gd name="T9" fmla="*/ 21077 h 47"/>
                    <a:gd name="T10" fmla="*/ 42863 w 16"/>
                    <a:gd name="T11" fmla="*/ 102748 h 47"/>
                    <a:gd name="T12" fmla="*/ 21432 w 16"/>
                    <a:gd name="T13" fmla="*/ 123825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47">
                      <a:moveTo>
                        <a:pt x="8" y="47"/>
                      </a:moveTo>
                      <a:cubicBezTo>
                        <a:pt x="4" y="47"/>
                        <a:pt x="0" y="44"/>
                        <a:pt x="0" y="39"/>
                      </a:cubicBezTo>
                      <a:cubicBezTo>
                        <a:pt x="0" y="8"/>
                        <a:pt x="0" y="8"/>
                        <a:pt x="0" y="8"/>
                      </a:cubicBezTo>
                      <a:cubicBezTo>
                        <a:pt x="0" y="4"/>
                        <a:pt x="4" y="0"/>
                        <a:pt x="8" y="0"/>
                      </a:cubicBezTo>
                      <a:cubicBezTo>
                        <a:pt x="12" y="0"/>
                        <a:pt x="16" y="4"/>
                        <a:pt x="16" y="8"/>
                      </a:cubicBezTo>
                      <a:cubicBezTo>
                        <a:pt x="16" y="39"/>
                        <a:pt x="16" y="39"/>
                        <a:pt x="16" y="39"/>
                      </a:cubicBezTo>
                      <a:cubicBezTo>
                        <a:pt x="16" y="44"/>
                        <a:pt x="12" y="47"/>
                        <a:pt x="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0" name="Freeform 36">
                  <a:extLst>
                    <a:ext uri="{FF2B5EF4-FFF2-40B4-BE49-F238E27FC236}">
                      <a16:creationId xmlns:a16="http://schemas.microsoft.com/office/drawing/2014/main" id="{78C255F6-3D2B-46BA-8F32-32B782186AA5}"/>
                    </a:ext>
                  </a:extLst>
                </p:cNvPr>
                <p:cNvSpPr>
                  <a:spLocks/>
                </p:cNvSpPr>
                <p:nvPr/>
              </p:nvSpPr>
              <p:spPr bwMode="auto">
                <a:xfrm>
                  <a:off x="7010400" y="1422400"/>
                  <a:ext cx="220663" cy="66675"/>
                </a:xfrm>
                <a:custGeom>
                  <a:avLst/>
                  <a:gdLst>
                    <a:gd name="T0" fmla="*/ 220663 w 84"/>
                    <a:gd name="T1" fmla="*/ 66675 h 25"/>
                    <a:gd name="T2" fmla="*/ 136601 w 84"/>
                    <a:gd name="T3" fmla="*/ 10668 h 25"/>
                    <a:gd name="T4" fmla="*/ 84062 w 84"/>
                    <a:gd name="T5" fmla="*/ 10668 h 25"/>
                    <a:gd name="T6" fmla="*/ 47285 w 84"/>
                    <a:gd name="T7" fmla="*/ 34671 h 25"/>
                    <a:gd name="T8" fmla="*/ 0 w 84"/>
                    <a:gd name="T9" fmla="*/ 66675 h 25"/>
                    <a:gd name="T10" fmla="*/ 220663 w 84"/>
                    <a:gd name="T11" fmla="*/ 66675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4" h="25">
                      <a:moveTo>
                        <a:pt x="84" y="25"/>
                      </a:moveTo>
                      <a:cubicBezTo>
                        <a:pt x="52" y="4"/>
                        <a:pt x="52" y="4"/>
                        <a:pt x="52" y="4"/>
                      </a:cubicBezTo>
                      <a:cubicBezTo>
                        <a:pt x="46" y="0"/>
                        <a:pt x="38" y="0"/>
                        <a:pt x="32" y="4"/>
                      </a:cubicBezTo>
                      <a:cubicBezTo>
                        <a:pt x="18" y="13"/>
                        <a:pt x="18" y="13"/>
                        <a:pt x="18" y="13"/>
                      </a:cubicBezTo>
                      <a:cubicBezTo>
                        <a:pt x="0" y="25"/>
                        <a:pt x="0" y="25"/>
                        <a:pt x="0" y="25"/>
                      </a:cubicBezTo>
                      <a:lnTo>
                        <a:pt x="84"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1" name="Freeform 37">
                  <a:extLst>
                    <a:ext uri="{FF2B5EF4-FFF2-40B4-BE49-F238E27FC236}">
                      <a16:creationId xmlns:a16="http://schemas.microsoft.com/office/drawing/2014/main" id="{7CD555D3-6406-4B57-8CDB-7C0811E2EDF0}"/>
                    </a:ext>
                  </a:extLst>
                </p:cNvPr>
                <p:cNvSpPr>
                  <a:spLocks/>
                </p:cNvSpPr>
                <p:nvPr/>
              </p:nvSpPr>
              <p:spPr bwMode="auto">
                <a:xfrm>
                  <a:off x="6962775" y="1509713"/>
                  <a:ext cx="315913" cy="41275"/>
                </a:xfrm>
                <a:custGeom>
                  <a:avLst/>
                  <a:gdLst>
                    <a:gd name="T0" fmla="*/ 315913 w 120"/>
                    <a:gd name="T1" fmla="*/ 20638 h 16"/>
                    <a:gd name="T2" fmla="*/ 294852 w 120"/>
                    <a:gd name="T3" fmla="*/ 41275 h 16"/>
                    <a:gd name="T4" fmla="*/ 21061 w 120"/>
                    <a:gd name="T5" fmla="*/ 41275 h 16"/>
                    <a:gd name="T6" fmla="*/ 0 w 120"/>
                    <a:gd name="T7" fmla="*/ 20638 h 16"/>
                    <a:gd name="T8" fmla="*/ 21061 w 120"/>
                    <a:gd name="T9" fmla="*/ 0 h 16"/>
                    <a:gd name="T10" fmla="*/ 294852 w 120"/>
                    <a:gd name="T11" fmla="*/ 0 h 16"/>
                    <a:gd name="T12" fmla="*/ 315913 w 120"/>
                    <a:gd name="T13" fmla="*/ 20638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 h="16">
                      <a:moveTo>
                        <a:pt x="120" y="8"/>
                      </a:moveTo>
                      <a:cubicBezTo>
                        <a:pt x="120" y="12"/>
                        <a:pt x="116" y="16"/>
                        <a:pt x="112" y="16"/>
                      </a:cubicBezTo>
                      <a:cubicBezTo>
                        <a:pt x="8" y="16"/>
                        <a:pt x="8" y="16"/>
                        <a:pt x="8" y="16"/>
                      </a:cubicBezTo>
                      <a:cubicBezTo>
                        <a:pt x="4" y="16"/>
                        <a:pt x="0" y="12"/>
                        <a:pt x="0" y="8"/>
                      </a:cubicBezTo>
                      <a:cubicBezTo>
                        <a:pt x="0" y="3"/>
                        <a:pt x="4" y="0"/>
                        <a:pt x="8" y="0"/>
                      </a:cubicBezTo>
                      <a:cubicBezTo>
                        <a:pt x="112" y="0"/>
                        <a:pt x="112" y="0"/>
                        <a:pt x="112" y="0"/>
                      </a:cubicBezTo>
                      <a:cubicBezTo>
                        <a:pt x="116" y="0"/>
                        <a:pt x="120" y="3"/>
                        <a:pt x="12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54" name="文本框 226">
                <a:extLst>
                  <a:ext uri="{FF2B5EF4-FFF2-40B4-BE49-F238E27FC236}">
                    <a16:creationId xmlns:a16="http://schemas.microsoft.com/office/drawing/2014/main" id="{0EA22BA2-F5AF-4A25-8D42-72149B127FCC}"/>
                  </a:ext>
                </a:extLst>
              </p:cNvPr>
              <p:cNvSpPr txBox="1">
                <a:spLocks noChangeArrowheads="1"/>
              </p:cNvSpPr>
              <p:nvPr/>
            </p:nvSpPr>
            <p:spPr bwMode="auto">
              <a:xfrm>
                <a:off x="3491201" y="2257053"/>
                <a:ext cx="517717" cy="297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585" tIns="36293" rIns="72585" bIns="36293">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r>
                  <a:rPr lang="zh-CN" altLang="en-US" sz="1600" dirty="0">
                    <a:solidFill>
                      <a:schemeClr val="bg1"/>
                    </a:solidFill>
                    <a:latin typeface="微软雅黑" panose="020B0503020204020204" pitchFamily="34" charset="-122"/>
                    <a:cs typeface="Arial Unicode MS" pitchFamily="34" charset="-122"/>
                  </a:rPr>
                  <a:t>教育</a:t>
                </a:r>
              </a:p>
            </p:txBody>
          </p:sp>
        </p:grpSp>
        <p:grpSp>
          <p:nvGrpSpPr>
            <p:cNvPr id="18" name="组合 17">
              <a:extLst>
                <a:ext uri="{FF2B5EF4-FFF2-40B4-BE49-F238E27FC236}">
                  <a16:creationId xmlns:a16="http://schemas.microsoft.com/office/drawing/2014/main" id="{9824FFEC-9AB0-4058-9F88-4293C1ED2601}"/>
                </a:ext>
              </a:extLst>
            </p:cNvPr>
            <p:cNvGrpSpPr/>
            <p:nvPr/>
          </p:nvGrpSpPr>
          <p:grpSpPr>
            <a:xfrm>
              <a:off x="4983715" y="1011377"/>
              <a:ext cx="1778541" cy="2040255"/>
              <a:chOff x="4983715" y="1011377"/>
              <a:chExt cx="1778541" cy="2040255"/>
            </a:xfrm>
          </p:grpSpPr>
          <p:sp>
            <p:nvSpPr>
              <p:cNvPr id="44" name="任意多边形 46">
                <a:extLst>
                  <a:ext uri="{FF2B5EF4-FFF2-40B4-BE49-F238E27FC236}">
                    <a16:creationId xmlns:a16="http://schemas.microsoft.com/office/drawing/2014/main" id="{2B448B51-435F-4C41-97FB-9B8980CABD00}"/>
                  </a:ext>
                </a:extLst>
              </p:cNvPr>
              <p:cNvSpPr/>
              <p:nvPr/>
            </p:nvSpPr>
            <p:spPr>
              <a:xfrm flipH="1" flipV="1">
                <a:off x="4983715" y="1011377"/>
                <a:ext cx="1778541" cy="2040255"/>
              </a:xfrm>
              <a:custGeom>
                <a:avLst/>
                <a:gdLst>
                  <a:gd name="connsiteX0" fmla="*/ 0 w 2232000"/>
                  <a:gd name="connsiteY0" fmla="*/ 2335309 h 2590940"/>
                  <a:gd name="connsiteX1" fmla="*/ 0 w 2232000"/>
                  <a:gd name="connsiteY1" fmla="*/ 614571 h 2590940"/>
                  <a:gd name="connsiteX2" fmla="*/ 255630 w 2232000"/>
                  <a:gd name="connsiteY2" fmla="*/ 358940 h 2590940"/>
                  <a:gd name="connsiteX3" fmla="*/ 907815 w 2232000"/>
                  <a:gd name="connsiteY3" fmla="*/ 358940 h 2590940"/>
                  <a:gd name="connsiteX4" fmla="*/ 1116000 w 2232000"/>
                  <a:gd name="connsiteY4" fmla="*/ 0 h 2590940"/>
                  <a:gd name="connsiteX5" fmla="*/ 1324185 w 2232000"/>
                  <a:gd name="connsiteY5" fmla="*/ 358940 h 2590940"/>
                  <a:gd name="connsiteX6" fmla="*/ 1976369 w 2232000"/>
                  <a:gd name="connsiteY6" fmla="*/ 358940 h 2590940"/>
                  <a:gd name="connsiteX7" fmla="*/ 2232000 w 2232000"/>
                  <a:gd name="connsiteY7" fmla="*/ 614571 h 2590940"/>
                  <a:gd name="connsiteX8" fmla="*/ 2232000 w 2232000"/>
                  <a:gd name="connsiteY8" fmla="*/ 2335309 h 2590940"/>
                  <a:gd name="connsiteX9" fmla="*/ 1976369 w 2232000"/>
                  <a:gd name="connsiteY9" fmla="*/ 2590940 h 2590940"/>
                  <a:gd name="connsiteX10" fmla="*/ 255630 w 2232000"/>
                  <a:gd name="connsiteY10" fmla="*/ 2590940 h 2590940"/>
                  <a:gd name="connsiteX11" fmla="*/ 0 w 2232000"/>
                  <a:gd name="connsiteY11" fmla="*/ 2335309 h 259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2000" h="2590940">
                    <a:moveTo>
                      <a:pt x="0" y="2335309"/>
                    </a:moveTo>
                    <a:lnTo>
                      <a:pt x="0" y="614571"/>
                    </a:lnTo>
                    <a:cubicBezTo>
                      <a:pt x="0" y="473390"/>
                      <a:pt x="114449" y="358940"/>
                      <a:pt x="255630" y="358940"/>
                    </a:cubicBezTo>
                    <a:lnTo>
                      <a:pt x="907815" y="358940"/>
                    </a:lnTo>
                    <a:lnTo>
                      <a:pt x="1116000" y="0"/>
                    </a:lnTo>
                    <a:lnTo>
                      <a:pt x="1324185" y="358940"/>
                    </a:lnTo>
                    <a:lnTo>
                      <a:pt x="1976369" y="358940"/>
                    </a:lnTo>
                    <a:cubicBezTo>
                      <a:pt x="2117550" y="358940"/>
                      <a:pt x="2232000" y="473390"/>
                      <a:pt x="2232000" y="614571"/>
                    </a:cubicBezTo>
                    <a:lnTo>
                      <a:pt x="2232000" y="2335309"/>
                    </a:lnTo>
                    <a:cubicBezTo>
                      <a:pt x="2232000" y="2476490"/>
                      <a:pt x="2117550" y="2590940"/>
                      <a:pt x="1976369" y="2590940"/>
                    </a:cubicBezTo>
                    <a:lnTo>
                      <a:pt x="255630" y="2590940"/>
                    </a:lnTo>
                    <a:cubicBezTo>
                      <a:pt x="114449" y="2590940"/>
                      <a:pt x="0" y="2476490"/>
                      <a:pt x="0" y="2335309"/>
                    </a:cubicBezTo>
                    <a:close/>
                  </a:path>
                </a:pathLst>
              </a:custGeom>
              <a:solidFill>
                <a:srgbClr val="55C0AF"/>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72585" tIns="36293" rIns="72585" bIns="36293" anchor="ctr"/>
              <a:lstStyle/>
              <a:p>
                <a:pPr algn="ctr" fontAlgn="auto">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nvGrpSpPr>
              <p:cNvPr id="45" name="组合 193">
                <a:extLst>
                  <a:ext uri="{FF2B5EF4-FFF2-40B4-BE49-F238E27FC236}">
                    <a16:creationId xmlns:a16="http://schemas.microsoft.com/office/drawing/2014/main" id="{B97224D9-0F0C-4B00-BA57-154E72C0722B}"/>
                  </a:ext>
                </a:extLst>
              </p:cNvPr>
              <p:cNvGrpSpPr>
                <a:grpSpLocks/>
              </p:cNvGrpSpPr>
              <p:nvPr/>
            </p:nvGrpSpPr>
            <p:grpSpPr bwMode="auto">
              <a:xfrm>
                <a:off x="5557151" y="1782723"/>
                <a:ext cx="431661" cy="356295"/>
                <a:chOff x="9478963" y="1489075"/>
                <a:chExt cx="307975" cy="257176"/>
              </a:xfrm>
            </p:grpSpPr>
            <p:sp>
              <p:nvSpPr>
                <p:cNvPr id="47" name="Freeform 26">
                  <a:extLst>
                    <a:ext uri="{FF2B5EF4-FFF2-40B4-BE49-F238E27FC236}">
                      <a16:creationId xmlns:a16="http://schemas.microsoft.com/office/drawing/2014/main" id="{81F0C54F-646C-4A05-AD78-386C1098C5D8}"/>
                    </a:ext>
                  </a:extLst>
                </p:cNvPr>
                <p:cNvSpPr>
                  <a:spLocks/>
                </p:cNvSpPr>
                <p:nvPr/>
              </p:nvSpPr>
              <p:spPr bwMode="auto">
                <a:xfrm>
                  <a:off x="9478963" y="1706563"/>
                  <a:ext cx="307975" cy="39688"/>
                </a:xfrm>
                <a:custGeom>
                  <a:avLst/>
                  <a:gdLst>
                    <a:gd name="T0" fmla="*/ 307975 w 118"/>
                    <a:gd name="T1" fmla="*/ 18521 h 15"/>
                    <a:gd name="T2" fmla="*/ 287095 w 118"/>
                    <a:gd name="T3" fmla="*/ 39688 h 15"/>
                    <a:gd name="T4" fmla="*/ 18270 w 118"/>
                    <a:gd name="T5" fmla="*/ 39688 h 15"/>
                    <a:gd name="T6" fmla="*/ 0 w 118"/>
                    <a:gd name="T7" fmla="*/ 18521 h 15"/>
                    <a:gd name="T8" fmla="*/ 18270 w 118"/>
                    <a:gd name="T9" fmla="*/ 0 h 15"/>
                    <a:gd name="T10" fmla="*/ 287095 w 118"/>
                    <a:gd name="T11" fmla="*/ 0 h 15"/>
                    <a:gd name="T12" fmla="*/ 307975 w 118"/>
                    <a:gd name="T13" fmla="*/ 18521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 h="15">
                      <a:moveTo>
                        <a:pt x="118" y="7"/>
                      </a:moveTo>
                      <a:cubicBezTo>
                        <a:pt x="118" y="12"/>
                        <a:pt x="115" y="15"/>
                        <a:pt x="110" y="15"/>
                      </a:cubicBezTo>
                      <a:cubicBezTo>
                        <a:pt x="7" y="15"/>
                        <a:pt x="7" y="15"/>
                        <a:pt x="7" y="15"/>
                      </a:cubicBezTo>
                      <a:cubicBezTo>
                        <a:pt x="3" y="15"/>
                        <a:pt x="0" y="12"/>
                        <a:pt x="0" y="7"/>
                      </a:cubicBezTo>
                      <a:cubicBezTo>
                        <a:pt x="0" y="3"/>
                        <a:pt x="3" y="0"/>
                        <a:pt x="7" y="0"/>
                      </a:cubicBezTo>
                      <a:cubicBezTo>
                        <a:pt x="110" y="0"/>
                        <a:pt x="110" y="0"/>
                        <a:pt x="110" y="0"/>
                      </a:cubicBezTo>
                      <a:cubicBezTo>
                        <a:pt x="115" y="0"/>
                        <a:pt x="118" y="3"/>
                        <a:pt x="118"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 name="Freeform 27">
                  <a:extLst>
                    <a:ext uri="{FF2B5EF4-FFF2-40B4-BE49-F238E27FC236}">
                      <a16:creationId xmlns:a16="http://schemas.microsoft.com/office/drawing/2014/main" id="{88FDB68B-4A6A-414E-AAC2-8D607CE44BD8}"/>
                    </a:ext>
                  </a:extLst>
                </p:cNvPr>
                <p:cNvSpPr>
                  <a:spLocks/>
                </p:cNvSpPr>
                <p:nvPr/>
              </p:nvSpPr>
              <p:spPr bwMode="auto">
                <a:xfrm>
                  <a:off x="9504363" y="1562100"/>
                  <a:ext cx="41275" cy="123825"/>
                </a:xfrm>
                <a:custGeom>
                  <a:avLst/>
                  <a:gdLst>
                    <a:gd name="T0" fmla="*/ 20638 w 16"/>
                    <a:gd name="T1" fmla="*/ 123825 h 47"/>
                    <a:gd name="T2" fmla="*/ 0 w 16"/>
                    <a:gd name="T3" fmla="*/ 102748 h 47"/>
                    <a:gd name="T4" fmla="*/ 0 w 16"/>
                    <a:gd name="T5" fmla="*/ 21077 h 47"/>
                    <a:gd name="T6" fmla="*/ 20638 w 16"/>
                    <a:gd name="T7" fmla="*/ 0 h 47"/>
                    <a:gd name="T8" fmla="*/ 41275 w 16"/>
                    <a:gd name="T9" fmla="*/ 21077 h 47"/>
                    <a:gd name="T10" fmla="*/ 41275 w 16"/>
                    <a:gd name="T11" fmla="*/ 102748 h 47"/>
                    <a:gd name="T12" fmla="*/ 20638 w 16"/>
                    <a:gd name="T13" fmla="*/ 123825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47">
                      <a:moveTo>
                        <a:pt x="8" y="47"/>
                      </a:moveTo>
                      <a:cubicBezTo>
                        <a:pt x="4" y="47"/>
                        <a:pt x="0" y="44"/>
                        <a:pt x="0" y="39"/>
                      </a:cubicBezTo>
                      <a:cubicBezTo>
                        <a:pt x="0" y="8"/>
                        <a:pt x="0" y="8"/>
                        <a:pt x="0" y="8"/>
                      </a:cubicBezTo>
                      <a:cubicBezTo>
                        <a:pt x="0" y="4"/>
                        <a:pt x="4" y="0"/>
                        <a:pt x="8" y="0"/>
                      </a:cubicBezTo>
                      <a:cubicBezTo>
                        <a:pt x="12" y="0"/>
                        <a:pt x="16" y="4"/>
                        <a:pt x="16" y="8"/>
                      </a:cubicBezTo>
                      <a:cubicBezTo>
                        <a:pt x="16" y="39"/>
                        <a:pt x="16" y="39"/>
                        <a:pt x="16" y="39"/>
                      </a:cubicBezTo>
                      <a:cubicBezTo>
                        <a:pt x="16" y="44"/>
                        <a:pt x="12" y="47"/>
                        <a:pt x="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9" name="Freeform 28">
                  <a:extLst>
                    <a:ext uri="{FF2B5EF4-FFF2-40B4-BE49-F238E27FC236}">
                      <a16:creationId xmlns:a16="http://schemas.microsoft.com/office/drawing/2014/main" id="{82D41FA0-E60E-4701-A7F7-537D7BE851E6}"/>
                    </a:ext>
                  </a:extLst>
                </p:cNvPr>
                <p:cNvSpPr>
                  <a:spLocks/>
                </p:cNvSpPr>
                <p:nvPr/>
              </p:nvSpPr>
              <p:spPr bwMode="auto">
                <a:xfrm>
                  <a:off x="9577388" y="1525588"/>
                  <a:ext cx="42863" cy="160338"/>
                </a:xfrm>
                <a:custGeom>
                  <a:avLst/>
                  <a:gdLst>
                    <a:gd name="T0" fmla="*/ 21432 w 16"/>
                    <a:gd name="T1" fmla="*/ 160338 h 61"/>
                    <a:gd name="T2" fmla="*/ 0 w 16"/>
                    <a:gd name="T3" fmla="*/ 139310 h 61"/>
                    <a:gd name="T4" fmla="*/ 0 w 16"/>
                    <a:gd name="T5" fmla="*/ 21028 h 61"/>
                    <a:gd name="T6" fmla="*/ 21432 w 16"/>
                    <a:gd name="T7" fmla="*/ 0 h 61"/>
                    <a:gd name="T8" fmla="*/ 42863 w 16"/>
                    <a:gd name="T9" fmla="*/ 21028 h 61"/>
                    <a:gd name="T10" fmla="*/ 42863 w 16"/>
                    <a:gd name="T11" fmla="*/ 139310 h 61"/>
                    <a:gd name="T12" fmla="*/ 21432 w 16"/>
                    <a:gd name="T13" fmla="*/ 160338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61">
                      <a:moveTo>
                        <a:pt x="8" y="61"/>
                      </a:moveTo>
                      <a:cubicBezTo>
                        <a:pt x="3" y="61"/>
                        <a:pt x="0" y="58"/>
                        <a:pt x="0" y="53"/>
                      </a:cubicBezTo>
                      <a:cubicBezTo>
                        <a:pt x="0" y="8"/>
                        <a:pt x="0" y="8"/>
                        <a:pt x="0" y="8"/>
                      </a:cubicBezTo>
                      <a:cubicBezTo>
                        <a:pt x="0" y="4"/>
                        <a:pt x="3" y="0"/>
                        <a:pt x="8" y="0"/>
                      </a:cubicBezTo>
                      <a:cubicBezTo>
                        <a:pt x="12" y="0"/>
                        <a:pt x="16" y="4"/>
                        <a:pt x="16" y="8"/>
                      </a:cubicBezTo>
                      <a:cubicBezTo>
                        <a:pt x="16" y="53"/>
                        <a:pt x="16" y="53"/>
                        <a:pt x="16" y="53"/>
                      </a:cubicBezTo>
                      <a:cubicBezTo>
                        <a:pt x="16" y="58"/>
                        <a:pt x="12" y="61"/>
                        <a:pt x="8"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0" name="Freeform 29">
                  <a:extLst>
                    <a:ext uri="{FF2B5EF4-FFF2-40B4-BE49-F238E27FC236}">
                      <a16:creationId xmlns:a16="http://schemas.microsoft.com/office/drawing/2014/main" id="{6EA6D3A3-705D-491E-B7AE-BAB342DDBB78}"/>
                    </a:ext>
                  </a:extLst>
                </p:cNvPr>
                <p:cNvSpPr>
                  <a:spLocks/>
                </p:cNvSpPr>
                <p:nvPr/>
              </p:nvSpPr>
              <p:spPr bwMode="auto">
                <a:xfrm>
                  <a:off x="9652000" y="1489075"/>
                  <a:ext cx="38100" cy="196850"/>
                </a:xfrm>
                <a:custGeom>
                  <a:avLst/>
                  <a:gdLst>
                    <a:gd name="T0" fmla="*/ 20320 w 15"/>
                    <a:gd name="T1" fmla="*/ 196850 h 75"/>
                    <a:gd name="T2" fmla="*/ 0 w 15"/>
                    <a:gd name="T3" fmla="*/ 175853 h 75"/>
                    <a:gd name="T4" fmla="*/ 0 w 15"/>
                    <a:gd name="T5" fmla="*/ 20997 h 75"/>
                    <a:gd name="T6" fmla="*/ 20320 w 15"/>
                    <a:gd name="T7" fmla="*/ 0 h 75"/>
                    <a:gd name="T8" fmla="*/ 38100 w 15"/>
                    <a:gd name="T9" fmla="*/ 20997 h 75"/>
                    <a:gd name="T10" fmla="*/ 38100 w 15"/>
                    <a:gd name="T11" fmla="*/ 175853 h 75"/>
                    <a:gd name="T12" fmla="*/ 20320 w 15"/>
                    <a:gd name="T13" fmla="*/ 196850 h 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75">
                      <a:moveTo>
                        <a:pt x="8" y="75"/>
                      </a:moveTo>
                      <a:cubicBezTo>
                        <a:pt x="3" y="75"/>
                        <a:pt x="0" y="72"/>
                        <a:pt x="0" y="67"/>
                      </a:cubicBezTo>
                      <a:cubicBezTo>
                        <a:pt x="0" y="8"/>
                        <a:pt x="0" y="8"/>
                        <a:pt x="0" y="8"/>
                      </a:cubicBezTo>
                      <a:cubicBezTo>
                        <a:pt x="0" y="3"/>
                        <a:pt x="3" y="0"/>
                        <a:pt x="8" y="0"/>
                      </a:cubicBezTo>
                      <a:cubicBezTo>
                        <a:pt x="12" y="0"/>
                        <a:pt x="15" y="3"/>
                        <a:pt x="15" y="8"/>
                      </a:cubicBezTo>
                      <a:cubicBezTo>
                        <a:pt x="15" y="67"/>
                        <a:pt x="15" y="67"/>
                        <a:pt x="15" y="67"/>
                      </a:cubicBezTo>
                      <a:cubicBezTo>
                        <a:pt x="15" y="72"/>
                        <a:pt x="12" y="75"/>
                        <a:pt x="8"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1" name="Freeform 30">
                  <a:extLst>
                    <a:ext uri="{FF2B5EF4-FFF2-40B4-BE49-F238E27FC236}">
                      <a16:creationId xmlns:a16="http://schemas.microsoft.com/office/drawing/2014/main" id="{18D2FE2F-9164-490F-AB10-ABDA802B02FB}"/>
                    </a:ext>
                  </a:extLst>
                </p:cNvPr>
                <p:cNvSpPr>
                  <a:spLocks/>
                </p:cNvSpPr>
                <p:nvPr/>
              </p:nvSpPr>
              <p:spPr bwMode="auto">
                <a:xfrm>
                  <a:off x="9725025" y="1498600"/>
                  <a:ext cx="39688" cy="187325"/>
                </a:xfrm>
                <a:custGeom>
                  <a:avLst/>
                  <a:gdLst>
                    <a:gd name="T0" fmla="*/ 18521 w 15"/>
                    <a:gd name="T1" fmla="*/ 187325 h 71"/>
                    <a:gd name="T2" fmla="*/ 0 w 15"/>
                    <a:gd name="T3" fmla="*/ 166218 h 71"/>
                    <a:gd name="T4" fmla="*/ 0 w 15"/>
                    <a:gd name="T5" fmla="*/ 21107 h 71"/>
                    <a:gd name="T6" fmla="*/ 18521 w 15"/>
                    <a:gd name="T7" fmla="*/ 0 h 71"/>
                    <a:gd name="T8" fmla="*/ 39688 w 15"/>
                    <a:gd name="T9" fmla="*/ 21107 h 71"/>
                    <a:gd name="T10" fmla="*/ 39688 w 15"/>
                    <a:gd name="T11" fmla="*/ 166218 h 71"/>
                    <a:gd name="T12" fmla="*/ 18521 w 15"/>
                    <a:gd name="T13" fmla="*/ 187325 h 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71">
                      <a:moveTo>
                        <a:pt x="7" y="71"/>
                      </a:moveTo>
                      <a:cubicBezTo>
                        <a:pt x="3" y="71"/>
                        <a:pt x="0" y="68"/>
                        <a:pt x="0" y="63"/>
                      </a:cubicBezTo>
                      <a:cubicBezTo>
                        <a:pt x="0" y="8"/>
                        <a:pt x="0" y="8"/>
                        <a:pt x="0" y="8"/>
                      </a:cubicBezTo>
                      <a:cubicBezTo>
                        <a:pt x="0" y="3"/>
                        <a:pt x="3" y="0"/>
                        <a:pt x="7" y="0"/>
                      </a:cubicBezTo>
                      <a:cubicBezTo>
                        <a:pt x="12" y="0"/>
                        <a:pt x="15" y="3"/>
                        <a:pt x="15" y="8"/>
                      </a:cubicBezTo>
                      <a:cubicBezTo>
                        <a:pt x="15" y="63"/>
                        <a:pt x="15" y="63"/>
                        <a:pt x="15" y="63"/>
                      </a:cubicBezTo>
                      <a:cubicBezTo>
                        <a:pt x="15" y="68"/>
                        <a:pt x="12" y="71"/>
                        <a:pt x="7" y="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46" name="文本框 227">
                <a:extLst>
                  <a:ext uri="{FF2B5EF4-FFF2-40B4-BE49-F238E27FC236}">
                    <a16:creationId xmlns:a16="http://schemas.microsoft.com/office/drawing/2014/main" id="{833B5892-949E-4B4F-A0C4-9836C183A088}"/>
                  </a:ext>
                </a:extLst>
              </p:cNvPr>
              <p:cNvSpPr txBox="1">
                <a:spLocks noChangeArrowheads="1"/>
              </p:cNvSpPr>
              <p:nvPr/>
            </p:nvSpPr>
            <p:spPr bwMode="auto">
              <a:xfrm>
                <a:off x="5536443" y="2240474"/>
                <a:ext cx="517717" cy="297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585" tIns="36293" rIns="72585" bIns="36293">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r>
                  <a:rPr lang="zh-CN" altLang="en-US" sz="1600" dirty="0">
                    <a:solidFill>
                      <a:schemeClr val="bg1"/>
                    </a:solidFill>
                    <a:latin typeface="微软雅黑" panose="020B0503020204020204" pitchFamily="34" charset="-122"/>
                    <a:cs typeface="Arial Unicode MS" pitchFamily="34" charset="-122"/>
                  </a:rPr>
                  <a:t>活动</a:t>
                </a:r>
              </a:p>
            </p:txBody>
          </p:sp>
        </p:grpSp>
        <p:grpSp>
          <p:nvGrpSpPr>
            <p:cNvPr id="19" name="组合 18">
              <a:extLst>
                <a:ext uri="{FF2B5EF4-FFF2-40B4-BE49-F238E27FC236}">
                  <a16:creationId xmlns:a16="http://schemas.microsoft.com/office/drawing/2014/main" id="{69D0200E-13D2-488E-B5A0-7C06D11992D3}"/>
                </a:ext>
              </a:extLst>
            </p:cNvPr>
            <p:cNvGrpSpPr/>
            <p:nvPr/>
          </p:nvGrpSpPr>
          <p:grpSpPr>
            <a:xfrm>
              <a:off x="2810223" y="2814102"/>
              <a:ext cx="1779807" cy="2040255"/>
              <a:chOff x="2810223" y="2814102"/>
              <a:chExt cx="1779807" cy="2040255"/>
            </a:xfrm>
          </p:grpSpPr>
          <p:sp>
            <p:nvSpPr>
              <p:cNvPr id="31" name="任意多边形 33">
                <a:extLst>
                  <a:ext uri="{FF2B5EF4-FFF2-40B4-BE49-F238E27FC236}">
                    <a16:creationId xmlns:a16="http://schemas.microsoft.com/office/drawing/2014/main" id="{C159AAB5-A4A6-4B71-9F8C-4ACF0752491B}"/>
                  </a:ext>
                </a:extLst>
              </p:cNvPr>
              <p:cNvSpPr/>
              <p:nvPr/>
            </p:nvSpPr>
            <p:spPr>
              <a:xfrm flipH="1">
                <a:off x="2810223" y="2814102"/>
                <a:ext cx="1779807" cy="2040255"/>
              </a:xfrm>
              <a:custGeom>
                <a:avLst/>
                <a:gdLst>
                  <a:gd name="connsiteX0" fmla="*/ 0 w 2232000"/>
                  <a:gd name="connsiteY0" fmla="*/ 2335309 h 2590940"/>
                  <a:gd name="connsiteX1" fmla="*/ 0 w 2232000"/>
                  <a:gd name="connsiteY1" fmla="*/ 614571 h 2590940"/>
                  <a:gd name="connsiteX2" fmla="*/ 255630 w 2232000"/>
                  <a:gd name="connsiteY2" fmla="*/ 358940 h 2590940"/>
                  <a:gd name="connsiteX3" fmla="*/ 907815 w 2232000"/>
                  <a:gd name="connsiteY3" fmla="*/ 358940 h 2590940"/>
                  <a:gd name="connsiteX4" fmla="*/ 1116000 w 2232000"/>
                  <a:gd name="connsiteY4" fmla="*/ 0 h 2590940"/>
                  <a:gd name="connsiteX5" fmla="*/ 1324185 w 2232000"/>
                  <a:gd name="connsiteY5" fmla="*/ 358940 h 2590940"/>
                  <a:gd name="connsiteX6" fmla="*/ 1976369 w 2232000"/>
                  <a:gd name="connsiteY6" fmla="*/ 358940 h 2590940"/>
                  <a:gd name="connsiteX7" fmla="*/ 2232000 w 2232000"/>
                  <a:gd name="connsiteY7" fmla="*/ 614571 h 2590940"/>
                  <a:gd name="connsiteX8" fmla="*/ 2232000 w 2232000"/>
                  <a:gd name="connsiteY8" fmla="*/ 2335309 h 2590940"/>
                  <a:gd name="connsiteX9" fmla="*/ 1976369 w 2232000"/>
                  <a:gd name="connsiteY9" fmla="*/ 2590940 h 2590940"/>
                  <a:gd name="connsiteX10" fmla="*/ 255630 w 2232000"/>
                  <a:gd name="connsiteY10" fmla="*/ 2590940 h 2590940"/>
                  <a:gd name="connsiteX11" fmla="*/ 0 w 2232000"/>
                  <a:gd name="connsiteY11" fmla="*/ 2335309 h 259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2000" h="2590940">
                    <a:moveTo>
                      <a:pt x="0" y="2335309"/>
                    </a:moveTo>
                    <a:lnTo>
                      <a:pt x="0" y="614571"/>
                    </a:lnTo>
                    <a:cubicBezTo>
                      <a:pt x="0" y="473390"/>
                      <a:pt x="114449" y="358940"/>
                      <a:pt x="255630" y="358940"/>
                    </a:cubicBezTo>
                    <a:lnTo>
                      <a:pt x="907815" y="358940"/>
                    </a:lnTo>
                    <a:lnTo>
                      <a:pt x="1116000" y="0"/>
                    </a:lnTo>
                    <a:lnTo>
                      <a:pt x="1324185" y="358940"/>
                    </a:lnTo>
                    <a:lnTo>
                      <a:pt x="1976369" y="358940"/>
                    </a:lnTo>
                    <a:cubicBezTo>
                      <a:pt x="2117550" y="358940"/>
                      <a:pt x="2232000" y="473390"/>
                      <a:pt x="2232000" y="614571"/>
                    </a:cubicBezTo>
                    <a:lnTo>
                      <a:pt x="2232000" y="2335309"/>
                    </a:lnTo>
                    <a:cubicBezTo>
                      <a:pt x="2232000" y="2476490"/>
                      <a:pt x="2117550" y="2590940"/>
                      <a:pt x="1976369" y="2590940"/>
                    </a:cubicBezTo>
                    <a:lnTo>
                      <a:pt x="255630" y="2590940"/>
                    </a:lnTo>
                    <a:cubicBezTo>
                      <a:pt x="114449" y="2590940"/>
                      <a:pt x="0" y="2476490"/>
                      <a:pt x="0" y="2335309"/>
                    </a:cubicBezTo>
                    <a:close/>
                  </a:path>
                </a:pathLst>
              </a:custGeom>
              <a:solidFill>
                <a:srgbClr val="55C0AF"/>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72585" tIns="36293" rIns="72585" bIns="36293"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grpSp>
            <p:nvGrpSpPr>
              <p:cNvPr id="32" name="组合 207">
                <a:extLst>
                  <a:ext uri="{FF2B5EF4-FFF2-40B4-BE49-F238E27FC236}">
                    <a16:creationId xmlns:a16="http://schemas.microsoft.com/office/drawing/2014/main" id="{20CCB9E1-7970-44F4-B34B-8829E2C7D4D8}"/>
                  </a:ext>
                </a:extLst>
              </p:cNvPr>
              <p:cNvGrpSpPr>
                <a:grpSpLocks/>
              </p:cNvGrpSpPr>
              <p:nvPr/>
            </p:nvGrpSpPr>
            <p:grpSpPr bwMode="auto">
              <a:xfrm>
                <a:off x="3450751" y="3914240"/>
                <a:ext cx="596223" cy="418802"/>
                <a:chOff x="6934200" y="4259263"/>
                <a:chExt cx="373063" cy="265113"/>
              </a:xfrm>
            </p:grpSpPr>
            <p:sp>
              <p:nvSpPr>
                <p:cNvPr id="34" name="Oval 38">
                  <a:extLst>
                    <a:ext uri="{FF2B5EF4-FFF2-40B4-BE49-F238E27FC236}">
                      <a16:creationId xmlns:a16="http://schemas.microsoft.com/office/drawing/2014/main" id="{7417FE3F-2F20-445A-88F2-9C4011E60E70}"/>
                    </a:ext>
                  </a:extLst>
                </p:cNvPr>
                <p:cNvSpPr>
                  <a:spLocks noChangeArrowheads="1"/>
                </p:cNvSpPr>
                <p:nvPr/>
              </p:nvSpPr>
              <p:spPr bwMode="auto">
                <a:xfrm>
                  <a:off x="7094538" y="4395788"/>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微软雅黑" panose="020B0503020204020204" pitchFamily="34" charset="-122"/>
                  </a:endParaRPr>
                </a:p>
              </p:txBody>
            </p:sp>
            <p:sp>
              <p:nvSpPr>
                <p:cNvPr id="35" name="Freeform 39">
                  <a:extLst>
                    <a:ext uri="{FF2B5EF4-FFF2-40B4-BE49-F238E27FC236}">
                      <a16:creationId xmlns:a16="http://schemas.microsoft.com/office/drawing/2014/main" id="{ACF40C1B-C172-402F-BFB7-1CB61BB5C0BD}"/>
                    </a:ext>
                  </a:extLst>
                </p:cNvPr>
                <p:cNvSpPr>
                  <a:spLocks/>
                </p:cNvSpPr>
                <p:nvPr/>
              </p:nvSpPr>
              <p:spPr bwMode="auto">
                <a:xfrm>
                  <a:off x="7073900" y="4449763"/>
                  <a:ext cx="93663" cy="74613"/>
                </a:xfrm>
                <a:custGeom>
                  <a:avLst/>
                  <a:gdLst>
                    <a:gd name="T0" fmla="*/ 70247 w 36"/>
                    <a:gd name="T1" fmla="*/ 0 h 28"/>
                    <a:gd name="T2" fmla="*/ 46832 w 36"/>
                    <a:gd name="T3" fmla="*/ 29312 h 28"/>
                    <a:gd name="T4" fmla="*/ 23416 w 36"/>
                    <a:gd name="T5" fmla="*/ 0 h 28"/>
                    <a:gd name="T6" fmla="*/ 0 w 36"/>
                    <a:gd name="T7" fmla="*/ 47966 h 28"/>
                    <a:gd name="T8" fmla="*/ 2602 w 36"/>
                    <a:gd name="T9" fmla="*/ 69284 h 28"/>
                    <a:gd name="T10" fmla="*/ 46832 w 36"/>
                    <a:gd name="T11" fmla="*/ 74613 h 28"/>
                    <a:gd name="T12" fmla="*/ 91061 w 36"/>
                    <a:gd name="T13" fmla="*/ 69284 h 28"/>
                    <a:gd name="T14" fmla="*/ 93663 w 36"/>
                    <a:gd name="T15" fmla="*/ 47966 h 28"/>
                    <a:gd name="T16" fmla="*/ 70247 w 36"/>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28">
                      <a:moveTo>
                        <a:pt x="27" y="0"/>
                      </a:moveTo>
                      <a:cubicBezTo>
                        <a:pt x="18" y="11"/>
                        <a:pt x="18" y="11"/>
                        <a:pt x="18" y="11"/>
                      </a:cubicBezTo>
                      <a:cubicBezTo>
                        <a:pt x="9" y="0"/>
                        <a:pt x="9" y="0"/>
                        <a:pt x="9" y="0"/>
                      </a:cubicBezTo>
                      <a:cubicBezTo>
                        <a:pt x="3" y="4"/>
                        <a:pt x="0" y="11"/>
                        <a:pt x="0" y="18"/>
                      </a:cubicBezTo>
                      <a:cubicBezTo>
                        <a:pt x="0" y="21"/>
                        <a:pt x="0" y="23"/>
                        <a:pt x="1" y="26"/>
                      </a:cubicBezTo>
                      <a:cubicBezTo>
                        <a:pt x="6" y="27"/>
                        <a:pt x="12" y="28"/>
                        <a:pt x="18" y="28"/>
                      </a:cubicBezTo>
                      <a:cubicBezTo>
                        <a:pt x="24" y="28"/>
                        <a:pt x="30" y="27"/>
                        <a:pt x="35" y="26"/>
                      </a:cubicBezTo>
                      <a:cubicBezTo>
                        <a:pt x="36" y="23"/>
                        <a:pt x="36" y="21"/>
                        <a:pt x="36" y="18"/>
                      </a:cubicBezTo>
                      <a:cubicBezTo>
                        <a:pt x="36" y="11"/>
                        <a:pt x="33" y="4"/>
                        <a:pt x="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6" name="Oval 40">
                  <a:extLst>
                    <a:ext uri="{FF2B5EF4-FFF2-40B4-BE49-F238E27FC236}">
                      <a16:creationId xmlns:a16="http://schemas.microsoft.com/office/drawing/2014/main" id="{97261CA3-DA98-444D-BC1E-DC29D89FC760}"/>
                    </a:ext>
                  </a:extLst>
                </p:cNvPr>
                <p:cNvSpPr>
                  <a:spLocks noChangeArrowheads="1"/>
                </p:cNvSpPr>
                <p:nvPr/>
              </p:nvSpPr>
              <p:spPr bwMode="auto">
                <a:xfrm>
                  <a:off x="6958013" y="4395788"/>
                  <a:ext cx="50800"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微软雅黑" panose="020B0503020204020204" pitchFamily="34" charset="-122"/>
                  </a:endParaRPr>
                </a:p>
              </p:txBody>
            </p:sp>
            <p:sp>
              <p:nvSpPr>
                <p:cNvPr id="37" name="Freeform 41">
                  <a:extLst>
                    <a:ext uri="{FF2B5EF4-FFF2-40B4-BE49-F238E27FC236}">
                      <a16:creationId xmlns:a16="http://schemas.microsoft.com/office/drawing/2014/main" id="{211039B9-0FDA-490A-A01E-31ED5056B946}"/>
                    </a:ext>
                  </a:extLst>
                </p:cNvPr>
                <p:cNvSpPr>
                  <a:spLocks/>
                </p:cNvSpPr>
                <p:nvPr/>
              </p:nvSpPr>
              <p:spPr bwMode="auto">
                <a:xfrm>
                  <a:off x="6934200" y="4449763"/>
                  <a:ext cx="96838" cy="74613"/>
                </a:xfrm>
                <a:custGeom>
                  <a:avLst/>
                  <a:gdLst>
                    <a:gd name="T0" fmla="*/ 73283 w 37"/>
                    <a:gd name="T1" fmla="*/ 0 h 28"/>
                    <a:gd name="T2" fmla="*/ 49728 w 37"/>
                    <a:gd name="T3" fmla="*/ 29312 h 28"/>
                    <a:gd name="T4" fmla="*/ 23555 w 37"/>
                    <a:gd name="T5" fmla="*/ 0 h 28"/>
                    <a:gd name="T6" fmla="*/ 0 w 37"/>
                    <a:gd name="T7" fmla="*/ 47966 h 28"/>
                    <a:gd name="T8" fmla="*/ 2617 w 37"/>
                    <a:gd name="T9" fmla="*/ 69284 h 28"/>
                    <a:gd name="T10" fmla="*/ 49728 w 37"/>
                    <a:gd name="T11" fmla="*/ 74613 h 28"/>
                    <a:gd name="T12" fmla="*/ 94221 w 37"/>
                    <a:gd name="T13" fmla="*/ 69284 h 28"/>
                    <a:gd name="T14" fmla="*/ 96838 w 37"/>
                    <a:gd name="T15" fmla="*/ 47966 h 28"/>
                    <a:gd name="T16" fmla="*/ 73283 w 3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8" name="Oval 42">
                  <a:extLst>
                    <a:ext uri="{FF2B5EF4-FFF2-40B4-BE49-F238E27FC236}">
                      <a16:creationId xmlns:a16="http://schemas.microsoft.com/office/drawing/2014/main" id="{15F8218F-06AF-49F4-9D44-FF6C3393240D}"/>
                    </a:ext>
                  </a:extLst>
                </p:cNvPr>
                <p:cNvSpPr>
                  <a:spLocks noChangeArrowheads="1"/>
                </p:cNvSpPr>
                <p:nvPr/>
              </p:nvSpPr>
              <p:spPr bwMode="auto">
                <a:xfrm>
                  <a:off x="7234238" y="4395788"/>
                  <a:ext cx="49213"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微软雅黑" panose="020B0503020204020204" pitchFamily="34" charset="-122"/>
                  </a:endParaRPr>
                </a:p>
              </p:txBody>
            </p:sp>
            <p:sp>
              <p:nvSpPr>
                <p:cNvPr id="39" name="Freeform 43">
                  <a:extLst>
                    <a:ext uri="{FF2B5EF4-FFF2-40B4-BE49-F238E27FC236}">
                      <a16:creationId xmlns:a16="http://schemas.microsoft.com/office/drawing/2014/main" id="{B98F77BA-7789-4EAB-B64D-D8BD3C9F0528}"/>
                    </a:ext>
                  </a:extLst>
                </p:cNvPr>
                <p:cNvSpPr>
                  <a:spLocks/>
                </p:cNvSpPr>
                <p:nvPr/>
              </p:nvSpPr>
              <p:spPr bwMode="auto">
                <a:xfrm>
                  <a:off x="7210425" y="4449763"/>
                  <a:ext cx="96838" cy="74613"/>
                </a:xfrm>
                <a:custGeom>
                  <a:avLst/>
                  <a:gdLst>
                    <a:gd name="T0" fmla="*/ 73283 w 37"/>
                    <a:gd name="T1" fmla="*/ 0 h 28"/>
                    <a:gd name="T2" fmla="*/ 47110 w 37"/>
                    <a:gd name="T3" fmla="*/ 29312 h 28"/>
                    <a:gd name="T4" fmla="*/ 23555 w 37"/>
                    <a:gd name="T5" fmla="*/ 0 h 28"/>
                    <a:gd name="T6" fmla="*/ 0 w 37"/>
                    <a:gd name="T7" fmla="*/ 47966 h 28"/>
                    <a:gd name="T8" fmla="*/ 2617 w 37"/>
                    <a:gd name="T9" fmla="*/ 69284 h 28"/>
                    <a:gd name="T10" fmla="*/ 47110 w 37"/>
                    <a:gd name="T11" fmla="*/ 74613 h 28"/>
                    <a:gd name="T12" fmla="*/ 94221 w 37"/>
                    <a:gd name="T13" fmla="*/ 69284 h 28"/>
                    <a:gd name="T14" fmla="*/ 96838 w 37"/>
                    <a:gd name="T15" fmla="*/ 47966 h 28"/>
                    <a:gd name="T16" fmla="*/ 73283 w 3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28">
                      <a:moveTo>
                        <a:pt x="28" y="0"/>
                      </a:moveTo>
                      <a:cubicBezTo>
                        <a:pt x="18" y="11"/>
                        <a:pt x="18" y="11"/>
                        <a:pt x="18" y="11"/>
                      </a:cubicBezTo>
                      <a:cubicBezTo>
                        <a:pt x="9" y="0"/>
                        <a:pt x="9" y="0"/>
                        <a:pt x="9" y="0"/>
                      </a:cubicBezTo>
                      <a:cubicBezTo>
                        <a:pt x="4" y="4"/>
                        <a:pt x="0" y="11"/>
                        <a:pt x="0" y="18"/>
                      </a:cubicBezTo>
                      <a:cubicBezTo>
                        <a:pt x="0" y="21"/>
                        <a:pt x="0" y="23"/>
                        <a:pt x="1" y="26"/>
                      </a:cubicBezTo>
                      <a:cubicBezTo>
                        <a:pt x="6" y="27"/>
                        <a:pt x="12" y="28"/>
                        <a:pt x="18" y="28"/>
                      </a:cubicBezTo>
                      <a:cubicBezTo>
                        <a:pt x="25" y="28"/>
                        <a:pt x="30" y="27"/>
                        <a:pt x="36" y="26"/>
                      </a:cubicBezTo>
                      <a:cubicBezTo>
                        <a:pt x="36" y="23"/>
                        <a:pt x="37" y="21"/>
                        <a:pt x="37" y="18"/>
                      </a:cubicBezTo>
                      <a:cubicBezTo>
                        <a:pt x="37" y="11"/>
                        <a:pt x="33"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0" name="Oval 44">
                  <a:extLst>
                    <a:ext uri="{FF2B5EF4-FFF2-40B4-BE49-F238E27FC236}">
                      <a16:creationId xmlns:a16="http://schemas.microsoft.com/office/drawing/2014/main" id="{D4F530CC-BEE2-4AC7-ABE3-C40E57413513}"/>
                    </a:ext>
                  </a:extLst>
                </p:cNvPr>
                <p:cNvSpPr>
                  <a:spLocks noChangeArrowheads="1"/>
                </p:cNvSpPr>
                <p:nvPr/>
              </p:nvSpPr>
              <p:spPr bwMode="auto">
                <a:xfrm>
                  <a:off x="7026275" y="42592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微软雅黑" panose="020B0503020204020204" pitchFamily="34" charset="-122"/>
                  </a:endParaRPr>
                </a:p>
              </p:txBody>
            </p:sp>
            <p:sp>
              <p:nvSpPr>
                <p:cNvPr id="41" name="Freeform 45">
                  <a:extLst>
                    <a:ext uri="{FF2B5EF4-FFF2-40B4-BE49-F238E27FC236}">
                      <a16:creationId xmlns:a16="http://schemas.microsoft.com/office/drawing/2014/main" id="{B659C1A3-56AA-4110-B3A1-2D1FF8B41382}"/>
                    </a:ext>
                  </a:extLst>
                </p:cNvPr>
                <p:cNvSpPr>
                  <a:spLocks/>
                </p:cNvSpPr>
                <p:nvPr/>
              </p:nvSpPr>
              <p:spPr bwMode="auto">
                <a:xfrm>
                  <a:off x="7002463" y="4313238"/>
                  <a:ext cx="96838" cy="74613"/>
                </a:xfrm>
                <a:custGeom>
                  <a:avLst/>
                  <a:gdLst>
                    <a:gd name="T0" fmla="*/ 73283 w 37"/>
                    <a:gd name="T1" fmla="*/ 0 h 28"/>
                    <a:gd name="T2" fmla="*/ 49728 w 37"/>
                    <a:gd name="T3" fmla="*/ 29312 h 28"/>
                    <a:gd name="T4" fmla="*/ 23555 w 37"/>
                    <a:gd name="T5" fmla="*/ 0 h 28"/>
                    <a:gd name="T6" fmla="*/ 0 w 37"/>
                    <a:gd name="T7" fmla="*/ 47966 h 28"/>
                    <a:gd name="T8" fmla="*/ 5234 w 37"/>
                    <a:gd name="T9" fmla="*/ 69284 h 28"/>
                    <a:gd name="T10" fmla="*/ 49728 w 37"/>
                    <a:gd name="T11" fmla="*/ 74613 h 28"/>
                    <a:gd name="T12" fmla="*/ 94221 w 37"/>
                    <a:gd name="T13" fmla="*/ 69284 h 28"/>
                    <a:gd name="T14" fmla="*/ 96838 w 37"/>
                    <a:gd name="T15" fmla="*/ 47966 h 28"/>
                    <a:gd name="T16" fmla="*/ 73283 w 3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2" y="26"/>
                      </a:cubicBezTo>
                      <a:cubicBezTo>
                        <a:pt x="7" y="27"/>
                        <a:pt x="13" y="28"/>
                        <a:pt x="19" y="28"/>
                      </a:cubicBezTo>
                      <a:cubicBezTo>
                        <a:pt x="25" y="28"/>
                        <a:pt x="31" y="27"/>
                        <a:pt x="36" y="26"/>
                      </a:cubicBezTo>
                      <a:cubicBezTo>
                        <a:pt x="37" y="23"/>
                        <a:pt x="37" y="21"/>
                        <a:pt x="37" y="18"/>
                      </a:cubicBezTo>
                      <a:cubicBezTo>
                        <a:pt x="37" y="11"/>
                        <a:pt x="34"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2" name="Oval 46">
                  <a:extLst>
                    <a:ext uri="{FF2B5EF4-FFF2-40B4-BE49-F238E27FC236}">
                      <a16:creationId xmlns:a16="http://schemas.microsoft.com/office/drawing/2014/main" id="{24124D95-CABB-459C-B05D-3068491130FD}"/>
                    </a:ext>
                  </a:extLst>
                </p:cNvPr>
                <p:cNvSpPr>
                  <a:spLocks noChangeArrowheads="1"/>
                </p:cNvSpPr>
                <p:nvPr/>
              </p:nvSpPr>
              <p:spPr bwMode="auto">
                <a:xfrm>
                  <a:off x="7162800" y="42592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微软雅黑" panose="020B0503020204020204" pitchFamily="34" charset="-122"/>
                  </a:endParaRPr>
                </a:p>
              </p:txBody>
            </p:sp>
            <p:sp>
              <p:nvSpPr>
                <p:cNvPr id="43" name="Freeform 47">
                  <a:extLst>
                    <a:ext uri="{FF2B5EF4-FFF2-40B4-BE49-F238E27FC236}">
                      <a16:creationId xmlns:a16="http://schemas.microsoft.com/office/drawing/2014/main" id="{D2632B66-C7F1-42B6-954D-A616248BAD9A}"/>
                    </a:ext>
                  </a:extLst>
                </p:cNvPr>
                <p:cNvSpPr>
                  <a:spLocks/>
                </p:cNvSpPr>
                <p:nvPr/>
              </p:nvSpPr>
              <p:spPr bwMode="auto">
                <a:xfrm>
                  <a:off x="7142163" y="4313238"/>
                  <a:ext cx="96838" cy="74613"/>
                </a:xfrm>
                <a:custGeom>
                  <a:avLst/>
                  <a:gdLst>
                    <a:gd name="T0" fmla="*/ 73283 w 37"/>
                    <a:gd name="T1" fmla="*/ 0 h 28"/>
                    <a:gd name="T2" fmla="*/ 47110 w 37"/>
                    <a:gd name="T3" fmla="*/ 29312 h 28"/>
                    <a:gd name="T4" fmla="*/ 23555 w 37"/>
                    <a:gd name="T5" fmla="*/ 0 h 28"/>
                    <a:gd name="T6" fmla="*/ 0 w 37"/>
                    <a:gd name="T7" fmla="*/ 47966 h 28"/>
                    <a:gd name="T8" fmla="*/ 2617 w 37"/>
                    <a:gd name="T9" fmla="*/ 69284 h 28"/>
                    <a:gd name="T10" fmla="*/ 47110 w 37"/>
                    <a:gd name="T11" fmla="*/ 74613 h 28"/>
                    <a:gd name="T12" fmla="*/ 91604 w 37"/>
                    <a:gd name="T13" fmla="*/ 69284 h 28"/>
                    <a:gd name="T14" fmla="*/ 96838 w 37"/>
                    <a:gd name="T15" fmla="*/ 47966 h 28"/>
                    <a:gd name="T16" fmla="*/ 73283 w 3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28">
                      <a:moveTo>
                        <a:pt x="28" y="0"/>
                      </a:moveTo>
                      <a:cubicBezTo>
                        <a:pt x="18" y="11"/>
                        <a:pt x="18" y="11"/>
                        <a:pt x="18" y="11"/>
                      </a:cubicBezTo>
                      <a:cubicBezTo>
                        <a:pt x="9" y="0"/>
                        <a:pt x="9" y="0"/>
                        <a:pt x="9" y="0"/>
                      </a:cubicBezTo>
                      <a:cubicBezTo>
                        <a:pt x="3" y="4"/>
                        <a:pt x="0" y="11"/>
                        <a:pt x="0" y="18"/>
                      </a:cubicBezTo>
                      <a:cubicBezTo>
                        <a:pt x="0" y="21"/>
                        <a:pt x="0" y="23"/>
                        <a:pt x="1" y="26"/>
                      </a:cubicBezTo>
                      <a:cubicBezTo>
                        <a:pt x="6" y="27"/>
                        <a:pt x="12" y="28"/>
                        <a:pt x="18" y="28"/>
                      </a:cubicBezTo>
                      <a:cubicBezTo>
                        <a:pt x="24" y="28"/>
                        <a:pt x="30" y="27"/>
                        <a:pt x="35" y="26"/>
                      </a:cubicBezTo>
                      <a:cubicBezTo>
                        <a:pt x="36" y="23"/>
                        <a:pt x="37" y="21"/>
                        <a:pt x="37" y="18"/>
                      </a:cubicBezTo>
                      <a:cubicBezTo>
                        <a:pt x="37" y="11"/>
                        <a:pt x="33"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33" name="文本框 228">
                <a:extLst>
                  <a:ext uri="{FF2B5EF4-FFF2-40B4-BE49-F238E27FC236}">
                    <a16:creationId xmlns:a16="http://schemas.microsoft.com/office/drawing/2014/main" id="{60E90A3C-72BD-4AB9-866F-7F3A61D6553D}"/>
                  </a:ext>
                </a:extLst>
              </p:cNvPr>
              <p:cNvSpPr txBox="1">
                <a:spLocks noChangeArrowheads="1"/>
              </p:cNvSpPr>
              <p:nvPr/>
            </p:nvSpPr>
            <p:spPr bwMode="auto">
              <a:xfrm>
                <a:off x="3488808" y="4461406"/>
                <a:ext cx="517717" cy="297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585" tIns="36293" rIns="72585" bIns="36293">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r>
                  <a:rPr lang="zh-CN" altLang="en-US" sz="1600" dirty="0">
                    <a:solidFill>
                      <a:schemeClr val="bg1"/>
                    </a:solidFill>
                    <a:latin typeface="微软雅黑" panose="020B0503020204020204" pitchFamily="34" charset="-122"/>
                    <a:cs typeface="Arial Unicode MS" pitchFamily="34" charset="-122"/>
                  </a:rPr>
                  <a:t>社会</a:t>
                </a:r>
              </a:p>
            </p:txBody>
          </p:sp>
        </p:grpSp>
        <p:grpSp>
          <p:nvGrpSpPr>
            <p:cNvPr id="20" name="组合 19">
              <a:extLst>
                <a:ext uri="{FF2B5EF4-FFF2-40B4-BE49-F238E27FC236}">
                  <a16:creationId xmlns:a16="http://schemas.microsoft.com/office/drawing/2014/main" id="{703AEB8F-0E0F-4DE1-B20A-585BD5FA0752}"/>
                </a:ext>
              </a:extLst>
            </p:cNvPr>
            <p:cNvGrpSpPr/>
            <p:nvPr/>
          </p:nvGrpSpPr>
          <p:grpSpPr>
            <a:xfrm>
              <a:off x="4696362" y="3100388"/>
              <a:ext cx="2065893" cy="1757720"/>
              <a:chOff x="4696362" y="3100388"/>
              <a:chExt cx="2065893" cy="1757720"/>
            </a:xfrm>
          </p:grpSpPr>
          <p:sp>
            <p:nvSpPr>
              <p:cNvPr id="21" name="任意多边形 23">
                <a:extLst>
                  <a:ext uri="{FF2B5EF4-FFF2-40B4-BE49-F238E27FC236}">
                    <a16:creationId xmlns:a16="http://schemas.microsoft.com/office/drawing/2014/main" id="{12345E46-FB73-4596-AF46-D4299EEEA6CA}"/>
                  </a:ext>
                </a:extLst>
              </p:cNvPr>
              <p:cNvSpPr/>
              <p:nvPr/>
            </p:nvSpPr>
            <p:spPr>
              <a:xfrm rot="16200000" flipH="1">
                <a:off x="4850449" y="2946301"/>
                <a:ext cx="1757720" cy="2065893"/>
              </a:xfrm>
              <a:custGeom>
                <a:avLst/>
                <a:gdLst>
                  <a:gd name="connsiteX0" fmla="*/ 0 w 2232000"/>
                  <a:gd name="connsiteY0" fmla="*/ 2335309 h 2590940"/>
                  <a:gd name="connsiteX1" fmla="*/ 0 w 2232000"/>
                  <a:gd name="connsiteY1" fmla="*/ 614571 h 2590940"/>
                  <a:gd name="connsiteX2" fmla="*/ 255630 w 2232000"/>
                  <a:gd name="connsiteY2" fmla="*/ 358940 h 2590940"/>
                  <a:gd name="connsiteX3" fmla="*/ 907815 w 2232000"/>
                  <a:gd name="connsiteY3" fmla="*/ 358940 h 2590940"/>
                  <a:gd name="connsiteX4" fmla="*/ 1116000 w 2232000"/>
                  <a:gd name="connsiteY4" fmla="*/ 0 h 2590940"/>
                  <a:gd name="connsiteX5" fmla="*/ 1324185 w 2232000"/>
                  <a:gd name="connsiteY5" fmla="*/ 358940 h 2590940"/>
                  <a:gd name="connsiteX6" fmla="*/ 1976369 w 2232000"/>
                  <a:gd name="connsiteY6" fmla="*/ 358940 h 2590940"/>
                  <a:gd name="connsiteX7" fmla="*/ 2232000 w 2232000"/>
                  <a:gd name="connsiteY7" fmla="*/ 614571 h 2590940"/>
                  <a:gd name="connsiteX8" fmla="*/ 2232000 w 2232000"/>
                  <a:gd name="connsiteY8" fmla="*/ 2335309 h 2590940"/>
                  <a:gd name="connsiteX9" fmla="*/ 1976369 w 2232000"/>
                  <a:gd name="connsiteY9" fmla="*/ 2590940 h 2590940"/>
                  <a:gd name="connsiteX10" fmla="*/ 255630 w 2232000"/>
                  <a:gd name="connsiteY10" fmla="*/ 2590940 h 2590940"/>
                  <a:gd name="connsiteX11" fmla="*/ 0 w 2232000"/>
                  <a:gd name="connsiteY11" fmla="*/ 2335309 h 259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2000" h="2590940">
                    <a:moveTo>
                      <a:pt x="0" y="2335309"/>
                    </a:moveTo>
                    <a:lnTo>
                      <a:pt x="0" y="614571"/>
                    </a:lnTo>
                    <a:cubicBezTo>
                      <a:pt x="0" y="473390"/>
                      <a:pt x="114449" y="358940"/>
                      <a:pt x="255630" y="358940"/>
                    </a:cubicBezTo>
                    <a:lnTo>
                      <a:pt x="907815" y="358940"/>
                    </a:lnTo>
                    <a:lnTo>
                      <a:pt x="1116000" y="0"/>
                    </a:lnTo>
                    <a:lnTo>
                      <a:pt x="1324185" y="358940"/>
                    </a:lnTo>
                    <a:lnTo>
                      <a:pt x="1976369" y="358940"/>
                    </a:lnTo>
                    <a:cubicBezTo>
                      <a:pt x="2117550" y="358940"/>
                      <a:pt x="2232000" y="473390"/>
                      <a:pt x="2232000" y="614571"/>
                    </a:cubicBezTo>
                    <a:lnTo>
                      <a:pt x="2232000" y="2335309"/>
                    </a:lnTo>
                    <a:cubicBezTo>
                      <a:pt x="2232000" y="2476490"/>
                      <a:pt x="2117550" y="2590940"/>
                      <a:pt x="1976369" y="2590940"/>
                    </a:cubicBezTo>
                    <a:lnTo>
                      <a:pt x="255630" y="2590940"/>
                    </a:lnTo>
                    <a:cubicBezTo>
                      <a:pt x="114449" y="2590940"/>
                      <a:pt x="0" y="2476490"/>
                      <a:pt x="0" y="2335309"/>
                    </a:cubicBezTo>
                    <a:close/>
                  </a:path>
                </a:pathLst>
              </a:custGeom>
              <a:solidFill>
                <a:srgbClr val="113F4E"/>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72585" tIns="36293" rIns="72585" bIns="36293" anchor="ctr"/>
              <a:lstStyle/>
              <a:p>
                <a:pPr algn="ctr" fontAlgn="auto">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nvGrpSpPr>
              <p:cNvPr id="22" name="组合 218">
                <a:extLst>
                  <a:ext uri="{FF2B5EF4-FFF2-40B4-BE49-F238E27FC236}">
                    <a16:creationId xmlns:a16="http://schemas.microsoft.com/office/drawing/2014/main" id="{99A1579F-8373-4125-829B-2C2F227AE7DD}"/>
                  </a:ext>
                </a:extLst>
              </p:cNvPr>
              <p:cNvGrpSpPr>
                <a:grpSpLocks/>
              </p:cNvGrpSpPr>
              <p:nvPr/>
            </p:nvGrpSpPr>
            <p:grpSpPr bwMode="auto">
              <a:xfrm>
                <a:off x="5506517" y="3859233"/>
                <a:ext cx="532930" cy="531316"/>
                <a:chOff x="9488488" y="4192588"/>
                <a:chExt cx="341313" cy="344487"/>
              </a:xfrm>
            </p:grpSpPr>
            <p:sp>
              <p:nvSpPr>
                <p:cNvPr id="24" name="Freeform 48">
                  <a:extLst>
                    <a:ext uri="{FF2B5EF4-FFF2-40B4-BE49-F238E27FC236}">
                      <a16:creationId xmlns:a16="http://schemas.microsoft.com/office/drawing/2014/main" id="{7A323361-F8F6-4883-AAC3-8B87D613BF0E}"/>
                    </a:ext>
                  </a:extLst>
                </p:cNvPr>
                <p:cNvSpPr>
                  <a:spLocks noEditPoints="1"/>
                </p:cNvSpPr>
                <p:nvPr/>
              </p:nvSpPr>
              <p:spPr bwMode="auto">
                <a:xfrm>
                  <a:off x="9567863" y="4206875"/>
                  <a:ext cx="182563" cy="330200"/>
                </a:xfrm>
                <a:custGeom>
                  <a:avLst/>
                  <a:gdLst>
                    <a:gd name="T0" fmla="*/ 91282 w 70"/>
                    <a:gd name="T1" fmla="*/ 330200 h 126"/>
                    <a:gd name="T2" fmla="*/ 0 w 70"/>
                    <a:gd name="T3" fmla="*/ 165100 h 126"/>
                    <a:gd name="T4" fmla="*/ 91282 w 70"/>
                    <a:gd name="T5" fmla="*/ 0 h 126"/>
                    <a:gd name="T6" fmla="*/ 182563 w 70"/>
                    <a:gd name="T7" fmla="*/ 165100 h 126"/>
                    <a:gd name="T8" fmla="*/ 91282 w 70"/>
                    <a:gd name="T9" fmla="*/ 330200 h 126"/>
                    <a:gd name="T10" fmla="*/ 91282 w 70"/>
                    <a:gd name="T11" fmla="*/ 15724 h 126"/>
                    <a:gd name="T12" fmla="*/ 15648 w 70"/>
                    <a:gd name="T13" fmla="*/ 165100 h 126"/>
                    <a:gd name="T14" fmla="*/ 91282 w 70"/>
                    <a:gd name="T15" fmla="*/ 314476 h 126"/>
                    <a:gd name="T16" fmla="*/ 166915 w 70"/>
                    <a:gd name="T17" fmla="*/ 165100 h 126"/>
                    <a:gd name="T18" fmla="*/ 91282 w 70"/>
                    <a:gd name="T19" fmla="*/ 15724 h 1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0" h="126">
                      <a:moveTo>
                        <a:pt x="35" y="126"/>
                      </a:moveTo>
                      <a:cubicBezTo>
                        <a:pt x="15" y="126"/>
                        <a:pt x="0" y="98"/>
                        <a:pt x="0" y="63"/>
                      </a:cubicBezTo>
                      <a:cubicBezTo>
                        <a:pt x="0" y="27"/>
                        <a:pt x="15" y="0"/>
                        <a:pt x="35" y="0"/>
                      </a:cubicBezTo>
                      <a:cubicBezTo>
                        <a:pt x="55" y="0"/>
                        <a:pt x="70" y="27"/>
                        <a:pt x="70" y="63"/>
                      </a:cubicBezTo>
                      <a:cubicBezTo>
                        <a:pt x="70" y="98"/>
                        <a:pt x="55" y="126"/>
                        <a:pt x="35" y="126"/>
                      </a:cubicBezTo>
                      <a:close/>
                      <a:moveTo>
                        <a:pt x="35" y="6"/>
                      </a:moveTo>
                      <a:cubicBezTo>
                        <a:pt x="19" y="6"/>
                        <a:pt x="6" y="32"/>
                        <a:pt x="6" y="63"/>
                      </a:cubicBezTo>
                      <a:cubicBezTo>
                        <a:pt x="6" y="93"/>
                        <a:pt x="19" y="120"/>
                        <a:pt x="35" y="120"/>
                      </a:cubicBezTo>
                      <a:cubicBezTo>
                        <a:pt x="51" y="120"/>
                        <a:pt x="64" y="93"/>
                        <a:pt x="64" y="63"/>
                      </a:cubicBezTo>
                      <a:cubicBezTo>
                        <a:pt x="64" y="32"/>
                        <a:pt x="51" y="6"/>
                        <a:pt x="35"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 name="Freeform 49">
                  <a:extLst>
                    <a:ext uri="{FF2B5EF4-FFF2-40B4-BE49-F238E27FC236}">
                      <a16:creationId xmlns:a16="http://schemas.microsoft.com/office/drawing/2014/main" id="{4DD82ED7-9BB0-414D-91C6-C3B58924B9FA}"/>
                    </a:ext>
                  </a:extLst>
                </p:cNvPr>
                <p:cNvSpPr>
                  <a:spLocks noEditPoints="1"/>
                </p:cNvSpPr>
                <p:nvPr/>
              </p:nvSpPr>
              <p:spPr bwMode="auto">
                <a:xfrm>
                  <a:off x="9488488" y="4260850"/>
                  <a:ext cx="341313" cy="219075"/>
                </a:xfrm>
                <a:custGeom>
                  <a:avLst/>
                  <a:gdLst>
                    <a:gd name="T0" fmla="*/ 105019 w 130"/>
                    <a:gd name="T1" fmla="*/ 219075 h 83"/>
                    <a:gd name="T2" fmla="*/ 21004 w 130"/>
                    <a:gd name="T3" fmla="*/ 179483 h 83"/>
                    <a:gd name="T4" fmla="*/ 131274 w 130"/>
                    <a:gd name="T5" fmla="*/ 23755 h 83"/>
                    <a:gd name="T6" fmla="*/ 236294 w 130"/>
                    <a:gd name="T7" fmla="*/ 0 h 83"/>
                    <a:gd name="T8" fmla="*/ 320309 w 130"/>
                    <a:gd name="T9" fmla="*/ 39592 h 83"/>
                    <a:gd name="T10" fmla="*/ 210039 w 130"/>
                    <a:gd name="T11" fmla="*/ 195320 h 83"/>
                    <a:gd name="T12" fmla="*/ 105019 w 130"/>
                    <a:gd name="T13" fmla="*/ 219075 h 83"/>
                    <a:gd name="T14" fmla="*/ 236294 w 130"/>
                    <a:gd name="T15" fmla="*/ 15837 h 83"/>
                    <a:gd name="T16" fmla="*/ 139151 w 130"/>
                    <a:gd name="T17" fmla="*/ 39592 h 83"/>
                    <a:gd name="T18" fmla="*/ 34131 w 130"/>
                    <a:gd name="T19" fmla="*/ 174204 h 83"/>
                    <a:gd name="T20" fmla="*/ 105019 w 130"/>
                    <a:gd name="T21" fmla="*/ 203238 h 83"/>
                    <a:gd name="T22" fmla="*/ 202162 w 130"/>
                    <a:gd name="T23" fmla="*/ 179483 h 83"/>
                    <a:gd name="T24" fmla="*/ 307182 w 130"/>
                    <a:gd name="T25" fmla="*/ 44871 h 83"/>
                    <a:gd name="T26" fmla="*/ 236294 w 130"/>
                    <a:gd name="T27" fmla="*/ 15837 h 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0" h="83">
                      <a:moveTo>
                        <a:pt x="40" y="83"/>
                      </a:moveTo>
                      <a:cubicBezTo>
                        <a:pt x="24" y="83"/>
                        <a:pt x="12" y="78"/>
                        <a:pt x="8" y="68"/>
                      </a:cubicBezTo>
                      <a:cubicBezTo>
                        <a:pt x="0" y="50"/>
                        <a:pt x="18" y="24"/>
                        <a:pt x="50" y="9"/>
                      </a:cubicBezTo>
                      <a:cubicBezTo>
                        <a:pt x="63" y="3"/>
                        <a:pt x="78" y="0"/>
                        <a:pt x="90" y="0"/>
                      </a:cubicBezTo>
                      <a:cubicBezTo>
                        <a:pt x="106" y="0"/>
                        <a:pt x="118" y="5"/>
                        <a:pt x="122" y="15"/>
                      </a:cubicBezTo>
                      <a:cubicBezTo>
                        <a:pt x="130" y="33"/>
                        <a:pt x="112" y="59"/>
                        <a:pt x="80" y="74"/>
                      </a:cubicBezTo>
                      <a:cubicBezTo>
                        <a:pt x="67" y="80"/>
                        <a:pt x="52" y="83"/>
                        <a:pt x="40" y="83"/>
                      </a:cubicBezTo>
                      <a:close/>
                      <a:moveTo>
                        <a:pt x="90" y="6"/>
                      </a:moveTo>
                      <a:cubicBezTo>
                        <a:pt x="79" y="6"/>
                        <a:pt x="65" y="9"/>
                        <a:pt x="53" y="15"/>
                      </a:cubicBezTo>
                      <a:cubicBezTo>
                        <a:pt x="25" y="28"/>
                        <a:pt x="7" y="51"/>
                        <a:pt x="13" y="66"/>
                      </a:cubicBezTo>
                      <a:cubicBezTo>
                        <a:pt x="17" y="73"/>
                        <a:pt x="26" y="77"/>
                        <a:pt x="40" y="77"/>
                      </a:cubicBezTo>
                      <a:cubicBezTo>
                        <a:pt x="51" y="77"/>
                        <a:pt x="65" y="74"/>
                        <a:pt x="77" y="68"/>
                      </a:cubicBezTo>
                      <a:cubicBezTo>
                        <a:pt x="105" y="55"/>
                        <a:pt x="123" y="32"/>
                        <a:pt x="117" y="17"/>
                      </a:cubicBezTo>
                      <a:cubicBezTo>
                        <a:pt x="113" y="10"/>
                        <a:pt x="104" y="6"/>
                        <a:pt x="90"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6" name="Freeform 50">
                  <a:extLst>
                    <a:ext uri="{FF2B5EF4-FFF2-40B4-BE49-F238E27FC236}">
                      <a16:creationId xmlns:a16="http://schemas.microsoft.com/office/drawing/2014/main" id="{71038C7A-AC0A-4478-8F74-34F047CC1278}"/>
                    </a:ext>
                  </a:extLst>
                </p:cNvPr>
                <p:cNvSpPr>
                  <a:spLocks noEditPoints="1"/>
                </p:cNvSpPr>
                <p:nvPr/>
              </p:nvSpPr>
              <p:spPr bwMode="auto">
                <a:xfrm>
                  <a:off x="9493250" y="4267200"/>
                  <a:ext cx="331788" cy="206375"/>
                </a:xfrm>
                <a:custGeom>
                  <a:avLst/>
                  <a:gdLst>
                    <a:gd name="T0" fmla="*/ 223825 w 126"/>
                    <a:gd name="T1" fmla="*/ 206375 h 79"/>
                    <a:gd name="T2" fmla="*/ 134295 w 126"/>
                    <a:gd name="T3" fmla="*/ 190701 h 79"/>
                    <a:gd name="T4" fmla="*/ 34232 w 126"/>
                    <a:gd name="T5" fmla="*/ 125392 h 79"/>
                    <a:gd name="T6" fmla="*/ 10533 w 126"/>
                    <a:gd name="T7" fmla="*/ 47022 h 79"/>
                    <a:gd name="T8" fmla="*/ 107963 w 126"/>
                    <a:gd name="T9" fmla="*/ 0 h 79"/>
                    <a:gd name="T10" fmla="*/ 197493 w 126"/>
                    <a:gd name="T11" fmla="*/ 15674 h 79"/>
                    <a:gd name="T12" fmla="*/ 297556 w 126"/>
                    <a:gd name="T13" fmla="*/ 80983 h 79"/>
                    <a:gd name="T14" fmla="*/ 321255 w 126"/>
                    <a:gd name="T15" fmla="*/ 159353 h 79"/>
                    <a:gd name="T16" fmla="*/ 223825 w 126"/>
                    <a:gd name="T17" fmla="*/ 206375 h 79"/>
                    <a:gd name="T18" fmla="*/ 107963 w 126"/>
                    <a:gd name="T19" fmla="*/ 15674 h 79"/>
                    <a:gd name="T20" fmla="*/ 23699 w 126"/>
                    <a:gd name="T21" fmla="*/ 52247 h 79"/>
                    <a:gd name="T22" fmla="*/ 47398 w 126"/>
                    <a:gd name="T23" fmla="*/ 117555 h 79"/>
                    <a:gd name="T24" fmla="*/ 139562 w 126"/>
                    <a:gd name="T25" fmla="*/ 175027 h 79"/>
                    <a:gd name="T26" fmla="*/ 223825 w 126"/>
                    <a:gd name="T27" fmla="*/ 190701 h 79"/>
                    <a:gd name="T28" fmla="*/ 308089 w 126"/>
                    <a:gd name="T29" fmla="*/ 154128 h 79"/>
                    <a:gd name="T30" fmla="*/ 284390 w 126"/>
                    <a:gd name="T31" fmla="*/ 88820 h 79"/>
                    <a:gd name="T32" fmla="*/ 192226 w 126"/>
                    <a:gd name="T33" fmla="*/ 31348 h 79"/>
                    <a:gd name="T34" fmla="*/ 107963 w 126"/>
                    <a:gd name="T35" fmla="*/ 15674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6" h="79">
                      <a:moveTo>
                        <a:pt x="85" y="79"/>
                      </a:moveTo>
                      <a:cubicBezTo>
                        <a:pt x="74" y="79"/>
                        <a:pt x="63" y="77"/>
                        <a:pt x="51" y="73"/>
                      </a:cubicBezTo>
                      <a:cubicBezTo>
                        <a:pt x="35" y="67"/>
                        <a:pt x="22" y="58"/>
                        <a:pt x="13" y="48"/>
                      </a:cubicBezTo>
                      <a:cubicBezTo>
                        <a:pt x="4" y="38"/>
                        <a:pt x="0" y="27"/>
                        <a:pt x="4" y="18"/>
                      </a:cubicBezTo>
                      <a:cubicBezTo>
                        <a:pt x="8" y="7"/>
                        <a:pt x="22" y="0"/>
                        <a:pt x="41" y="0"/>
                      </a:cubicBezTo>
                      <a:cubicBezTo>
                        <a:pt x="52" y="0"/>
                        <a:pt x="63" y="2"/>
                        <a:pt x="75" y="6"/>
                      </a:cubicBezTo>
                      <a:cubicBezTo>
                        <a:pt x="91" y="12"/>
                        <a:pt x="104" y="21"/>
                        <a:pt x="113" y="31"/>
                      </a:cubicBezTo>
                      <a:cubicBezTo>
                        <a:pt x="122" y="41"/>
                        <a:pt x="126" y="52"/>
                        <a:pt x="122" y="61"/>
                      </a:cubicBezTo>
                      <a:cubicBezTo>
                        <a:pt x="118" y="72"/>
                        <a:pt x="104" y="79"/>
                        <a:pt x="85" y="79"/>
                      </a:cubicBezTo>
                      <a:close/>
                      <a:moveTo>
                        <a:pt x="41" y="6"/>
                      </a:moveTo>
                      <a:cubicBezTo>
                        <a:pt x="24" y="6"/>
                        <a:pt x="13" y="11"/>
                        <a:pt x="9" y="20"/>
                      </a:cubicBezTo>
                      <a:cubicBezTo>
                        <a:pt x="7" y="27"/>
                        <a:pt x="10" y="36"/>
                        <a:pt x="18" y="45"/>
                      </a:cubicBezTo>
                      <a:cubicBezTo>
                        <a:pt x="26" y="54"/>
                        <a:pt x="38" y="62"/>
                        <a:pt x="53" y="67"/>
                      </a:cubicBezTo>
                      <a:cubicBezTo>
                        <a:pt x="64" y="71"/>
                        <a:pt x="75" y="73"/>
                        <a:pt x="85" y="73"/>
                      </a:cubicBezTo>
                      <a:cubicBezTo>
                        <a:pt x="102" y="73"/>
                        <a:pt x="113" y="68"/>
                        <a:pt x="117" y="59"/>
                      </a:cubicBezTo>
                      <a:cubicBezTo>
                        <a:pt x="119" y="52"/>
                        <a:pt x="116" y="43"/>
                        <a:pt x="108" y="34"/>
                      </a:cubicBezTo>
                      <a:cubicBezTo>
                        <a:pt x="100" y="25"/>
                        <a:pt x="88" y="17"/>
                        <a:pt x="73" y="12"/>
                      </a:cubicBezTo>
                      <a:cubicBezTo>
                        <a:pt x="62" y="8"/>
                        <a:pt x="51" y="6"/>
                        <a:pt x="41"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7" name="Oval 51">
                  <a:extLst>
                    <a:ext uri="{FF2B5EF4-FFF2-40B4-BE49-F238E27FC236}">
                      <a16:creationId xmlns:a16="http://schemas.microsoft.com/office/drawing/2014/main" id="{A412767A-C396-4A08-A659-2028F2218030}"/>
                    </a:ext>
                  </a:extLst>
                </p:cNvPr>
                <p:cNvSpPr>
                  <a:spLocks noChangeArrowheads="1"/>
                </p:cNvSpPr>
                <p:nvPr/>
              </p:nvSpPr>
              <p:spPr bwMode="auto">
                <a:xfrm>
                  <a:off x="9617075" y="4329113"/>
                  <a:ext cx="84138" cy="841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微软雅黑" panose="020B0503020204020204" pitchFamily="34" charset="-122"/>
                  </a:endParaRPr>
                </a:p>
              </p:txBody>
            </p:sp>
            <p:sp>
              <p:nvSpPr>
                <p:cNvPr id="28" name="Oval 52">
                  <a:extLst>
                    <a:ext uri="{FF2B5EF4-FFF2-40B4-BE49-F238E27FC236}">
                      <a16:creationId xmlns:a16="http://schemas.microsoft.com/office/drawing/2014/main" id="{D36D2EAA-E779-4123-ACB4-AE9B022029EF}"/>
                    </a:ext>
                  </a:extLst>
                </p:cNvPr>
                <p:cNvSpPr>
                  <a:spLocks noChangeArrowheads="1"/>
                </p:cNvSpPr>
                <p:nvPr/>
              </p:nvSpPr>
              <p:spPr bwMode="auto">
                <a:xfrm>
                  <a:off x="9785350" y="4413250"/>
                  <a:ext cx="41275"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微软雅黑" panose="020B0503020204020204" pitchFamily="34" charset="-122"/>
                  </a:endParaRPr>
                </a:p>
              </p:txBody>
            </p:sp>
            <p:sp>
              <p:nvSpPr>
                <p:cNvPr id="29" name="Oval 53">
                  <a:extLst>
                    <a:ext uri="{FF2B5EF4-FFF2-40B4-BE49-F238E27FC236}">
                      <a16:creationId xmlns:a16="http://schemas.microsoft.com/office/drawing/2014/main" id="{87C721A7-6836-4279-923E-05A71CFD4349}"/>
                    </a:ext>
                  </a:extLst>
                </p:cNvPr>
                <p:cNvSpPr>
                  <a:spLocks noChangeArrowheads="1"/>
                </p:cNvSpPr>
                <p:nvPr/>
              </p:nvSpPr>
              <p:spPr bwMode="auto">
                <a:xfrm>
                  <a:off x="9491663" y="4413250"/>
                  <a:ext cx="41275"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微软雅黑" panose="020B0503020204020204" pitchFamily="34" charset="-122"/>
                  </a:endParaRPr>
                </a:p>
              </p:txBody>
            </p:sp>
            <p:sp>
              <p:nvSpPr>
                <p:cNvPr id="30" name="Oval 54">
                  <a:extLst>
                    <a:ext uri="{FF2B5EF4-FFF2-40B4-BE49-F238E27FC236}">
                      <a16:creationId xmlns:a16="http://schemas.microsoft.com/office/drawing/2014/main" id="{A48D49BF-6EAC-4723-B535-CF88123027B3}"/>
                    </a:ext>
                  </a:extLst>
                </p:cNvPr>
                <p:cNvSpPr>
                  <a:spLocks noChangeArrowheads="1"/>
                </p:cNvSpPr>
                <p:nvPr/>
              </p:nvSpPr>
              <p:spPr bwMode="auto">
                <a:xfrm>
                  <a:off x="9637713" y="4192588"/>
                  <a:ext cx="42863"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微软雅黑" panose="020B0503020204020204" pitchFamily="34" charset="-122"/>
                  </a:endParaRPr>
                </a:p>
              </p:txBody>
            </p:sp>
          </p:grpSp>
          <p:sp>
            <p:nvSpPr>
              <p:cNvPr id="23" name="文本框 229">
                <a:extLst>
                  <a:ext uri="{FF2B5EF4-FFF2-40B4-BE49-F238E27FC236}">
                    <a16:creationId xmlns:a16="http://schemas.microsoft.com/office/drawing/2014/main" id="{5BA4D84B-C1F1-42C1-AE13-F5888C50EB00}"/>
                  </a:ext>
                </a:extLst>
              </p:cNvPr>
              <p:cNvSpPr txBox="1">
                <a:spLocks noChangeArrowheads="1"/>
              </p:cNvSpPr>
              <p:nvPr/>
            </p:nvSpPr>
            <p:spPr bwMode="auto">
              <a:xfrm>
                <a:off x="5543698" y="4408572"/>
                <a:ext cx="517717" cy="297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585" tIns="36293" rIns="72585" bIns="36293">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r>
                  <a:rPr lang="zh-CN" altLang="en-US" sz="1600" dirty="0">
                    <a:solidFill>
                      <a:schemeClr val="bg1"/>
                    </a:solidFill>
                    <a:latin typeface="微软雅黑" panose="020B0503020204020204" pitchFamily="34" charset="-122"/>
                    <a:cs typeface="Arial Unicode MS" pitchFamily="34" charset="-122"/>
                  </a:rPr>
                  <a:t>家庭</a:t>
                </a:r>
              </a:p>
            </p:txBody>
          </p:sp>
        </p:grpSp>
      </p:grpSp>
      <p:sp>
        <p:nvSpPr>
          <p:cNvPr id="62" name="矩形 61">
            <a:extLst>
              <a:ext uri="{FF2B5EF4-FFF2-40B4-BE49-F238E27FC236}">
                <a16:creationId xmlns:a16="http://schemas.microsoft.com/office/drawing/2014/main" id="{7329D44B-103E-4B68-8B03-D61AB03116AA}"/>
              </a:ext>
            </a:extLst>
          </p:cNvPr>
          <p:cNvSpPr/>
          <p:nvPr/>
        </p:nvSpPr>
        <p:spPr>
          <a:xfrm flipH="1">
            <a:off x="6381188" y="3560412"/>
            <a:ext cx="4382882" cy="463743"/>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spcAft>
                <a:spcPts val="0"/>
              </a:spcAft>
            </a:pPr>
            <a:r>
              <a:rPr lang="zh-CN" altLang="en-US" sz="2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统一家庭教育，形成教育合力</a:t>
            </a:r>
            <a:endPar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3" name="矩形 62">
            <a:extLst>
              <a:ext uri="{FF2B5EF4-FFF2-40B4-BE49-F238E27FC236}">
                <a16:creationId xmlns:a16="http://schemas.microsoft.com/office/drawing/2014/main" id="{CCC0A24D-750E-440D-A142-3A6F6B3E0068}"/>
              </a:ext>
            </a:extLst>
          </p:cNvPr>
          <p:cNvSpPr/>
          <p:nvPr/>
        </p:nvSpPr>
        <p:spPr>
          <a:xfrm flipH="1">
            <a:off x="6381188" y="2868145"/>
            <a:ext cx="4382884" cy="463743"/>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spcAft>
                <a:spcPts val="0"/>
              </a:spcAft>
            </a:pPr>
            <a:r>
              <a:rPr lang="zh-CN" altLang="en-US" sz="2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开展法制活动，培养良好习惯</a:t>
            </a:r>
            <a:endPar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8582604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5169214" cy="622368"/>
            <a:chOff x="956666" y="3447854"/>
            <a:chExt cx="5169214" cy="622368"/>
          </a:xfrm>
        </p:grpSpPr>
        <p:sp>
          <p:nvSpPr>
            <p:cNvPr id="8" name="TextBox 38">
              <a:extLst>
                <a:ext uri="{FF2B5EF4-FFF2-40B4-BE49-F238E27FC236}">
                  <a16:creationId xmlns:a16="http://schemas.microsoft.com/office/drawing/2014/main" id="{C53C28E3-DC0F-4C61-A42D-5AC7B5E4C36E}"/>
                </a:ext>
              </a:extLst>
            </p:cNvPr>
            <p:cNvSpPr txBox="1"/>
            <p:nvPr/>
          </p:nvSpPr>
          <p:spPr>
            <a:xfrm>
              <a:off x="1581046" y="3447854"/>
              <a:ext cx="4544834" cy="523220"/>
            </a:xfrm>
            <a:prstGeom prst="rect">
              <a:avLst/>
            </a:prstGeom>
            <a:noFill/>
          </p:spPr>
          <p:txBody>
            <a:bodyPr wrap="none" rtlCol="0" anchor="t" anchorCtr="1">
              <a:spAutoFit/>
            </a:bodyPr>
            <a:lstStyle/>
            <a:p>
              <a:r>
                <a:rPr lang="zh-CN" altLang="en-US" sz="2800" b="1" spc="600" dirty="0">
                  <a:solidFill>
                    <a:srgbClr val="113F4E"/>
                  </a:solidFill>
                  <a:latin typeface="微软雅黑" panose="020B0503020204020204" pitchFamily="34" charset="-122"/>
                  <a:ea typeface="微软雅黑" panose="020B0503020204020204" pitchFamily="34" charset="-122"/>
                </a:rPr>
                <a:t>版权意识中的法律意识</a:t>
              </a: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1" name="组合 10">
            <a:extLst>
              <a:ext uri="{FF2B5EF4-FFF2-40B4-BE49-F238E27FC236}">
                <a16:creationId xmlns:a16="http://schemas.microsoft.com/office/drawing/2014/main" id="{BDB75784-1C3B-4989-A066-DA8BCFF4C91C}"/>
              </a:ext>
            </a:extLst>
          </p:cNvPr>
          <p:cNvGrpSpPr/>
          <p:nvPr/>
        </p:nvGrpSpPr>
        <p:grpSpPr>
          <a:xfrm>
            <a:off x="3913499" y="1985052"/>
            <a:ext cx="4207254" cy="3015502"/>
            <a:chOff x="1567491" y="2841689"/>
            <a:chExt cx="4507508" cy="2887332"/>
          </a:xfrm>
          <a:solidFill>
            <a:srgbClr val="55C0AF"/>
          </a:solidFill>
        </p:grpSpPr>
        <p:sp>
          <p:nvSpPr>
            <p:cNvPr id="12" name="圆角矩形 25">
              <a:extLst>
                <a:ext uri="{FF2B5EF4-FFF2-40B4-BE49-F238E27FC236}">
                  <a16:creationId xmlns:a16="http://schemas.microsoft.com/office/drawing/2014/main" id="{57169D19-2F99-4193-B284-A622BB0BD093}"/>
                </a:ext>
              </a:extLst>
            </p:cNvPr>
            <p:cNvSpPr/>
            <p:nvPr/>
          </p:nvSpPr>
          <p:spPr>
            <a:xfrm>
              <a:off x="1567491" y="2841689"/>
              <a:ext cx="4507508" cy="492758"/>
            </a:xfrm>
            <a:prstGeom prst="roundRect">
              <a:avLst>
                <a:gd name="adj" fmla="val 20638"/>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lIns="182459" tIns="91230" rIns="182459" bIns="91230" rtlCol="0" anchor="ctr"/>
            <a:lstStyle/>
            <a:p>
              <a:pPr algn="ct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27">
              <a:extLst>
                <a:ext uri="{FF2B5EF4-FFF2-40B4-BE49-F238E27FC236}">
                  <a16:creationId xmlns:a16="http://schemas.microsoft.com/office/drawing/2014/main" id="{6632EE7B-C850-4783-A1D7-38DC5CB8A640}"/>
                </a:ext>
              </a:extLst>
            </p:cNvPr>
            <p:cNvSpPr/>
            <p:nvPr/>
          </p:nvSpPr>
          <p:spPr>
            <a:xfrm>
              <a:off x="1567491" y="4087024"/>
              <a:ext cx="4507508" cy="492758"/>
            </a:xfrm>
            <a:prstGeom prst="roundRect">
              <a:avLst>
                <a:gd name="adj" fmla="val 2527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82459" tIns="91230" rIns="182459" bIns="91230" rtlCol="0" anchor="ctr"/>
            <a:lstStyle/>
            <a:p>
              <a:pPr algn="ct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28">
              <a:extLst>
                <a:ext uri="{FF2B5EF4-FFF2-40B4-BE49-F238E27FC236}">
                  <a16:creationId xmlns:a16="http://schemas.microsoft.com/office/drawing/2014/main" id="{14C38C69-4F64-4D70-9D63-DBBA6D9FCA4E}"/>
                </a:ext>
              </a:extLst>
            </p:cNvPr>
            <p:cNvSpPr/>
            <p:nvPr/>
          </p:nvSpPr>
          <p:spPr>
            <a:xfrm>
              <a:off x="1567491" y="5236263"/>
              <a:ext cx="4507508" cy="492758"/>
            </a:xfrm>
            <a:prstGeom prst="roundRect">
              <a:avLst>
                <a:gd name="adj" fmla="val 25274"/>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lIns="182459" tIns="91230" rIns="182459" bIns="91230" rtlCol="0" anchor="ctr"/>
            <a:lstStyle/>
            <a:p>
              <a:pPr algn="ct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TextBox 30">
              <a:extLst>
                <a:ext uri="{FF2B5EF4-FFF2-40B4-BE49-F238E27FC236}">
                  <a16:creationId xmlns:a16="http://schemas.microsoft.com/office/drawing/2014/main" id="{3391E618-0CCC-4B6E-AB09-7761C80539A2}"/>
                </a:ext>
              </a:extLst>
            </p:cNvPr>
            <p:cNvSpPr txBox="1"/>
            <p:nvPr/>
          </p:nvSpPr>
          <p:spPr>
            <a:xfrm>
              <a:off x="1757058" y="2958587"/>
              <a:ext cx="4128373" cy="258963"/>
            </a:xfrm>
            <a:prstGeom prst="rect">
              <a:avLst/>
            </a:prstGeom>
            <a:solidFill>
              <a:srgbClr val="113F4E"/>
            </a:solid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20000"/>
                </a:lnSpc>
              </a:pPr>
              <a:r>
                <a:rPr lang="zh-CN" altLang="en-US" sz="1600" dirty="0">
                  <a:solidFill>
                    <a:schemeClr val="bg1"/>
                  </a:solidFill>
                </a:rPr>
                <a:t>知法懂法     守法遵法</a:t>
              </a:r>
              <a:endParaRPr lang="en-US" altLang="zh-CN" sz="1600" dirty="0">
                <a:solidFill>
                  <a:schemeClr val="bg1"/>
                </a:solidFill>
              </a:endParaRPr>
            </a:p>
          </p:txBody>
        </p:sp>
        <p:sp>
          <p:nvSpPr>
            <p:cNvPr id="17" name="TextBox 31">
              <a:extLst>
                <a:ext uri="{FF2B5EF4-FFF2-40B4-BE49-F238E27FC236}">
                  <a16:creationId xmlns:a16="http://schemas.microsoft.com/office/drawing/2014/main" id="{65BA66F1-FCBC-49C9-B5E2-86ECD934BF8B}"/>
                </a:ext>
              </a:extLst>
            </p:cNvPr>
            <p:cNvSpPr txBox="1"/>
            <p:nvPr/>
          </p:nvSpPr>
          <p:spPr>
            <a:xfrm>
              <a:off x="1757058" y="4191789"/>
              <a:ext cx="4128373" cy="258963"/>
            </a:xfrm>
            <a:prstGeom prst="rect">
              <a:avLst/>
            </a:prstGeom>
            <a:grp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20000"/>
                </a:lnSpc>
              </a:pPr>
              <a:r>
                <a:rPr lang="zh-CN" altLang="en-US" sz="1600" dirty="0">
                  <a:solidFill>
                    <a:schemeClr val="bg1"/>
                  </a:solidFill>
                </a:rPr>
                <a:t>有法比依     与法同行</a:t>
              </a:r>
              <a:endParaRPr lang="en-US" altLang="zh-CN" sz="1600" dirty="0">
                <a:solidFill>
                  <a:schemeClr val="bg1"/>
                </a:solidFill>
              </a:endParaRPr>
            </a:p>
          </p:txBody>
        </p:sp>
        <p:sp>
          <p:nvSpPr>
            <p:cNvPr id="18" name="TextBox 32">
              <a:extLst>
                <a:ext uri="{FF2B5EF4-FFF2-40B4-BE49-F238E27FC236}">
                  <a16:creationId xmlns:a16="http://schemas.microsoft.com/office/drawing/2014/main" id="{85BF8016-9166-439A-B70D-638CF2FF83BA}"/>
                </a:ext>
              </a:extLst>
            </p:cNvPr>
            <p:cNvSpPr txBox="1"/>
            <p:nvPr/>
          </p:nvSpPr>
          <p:spPr>
            <a:xfrm>
              <a:off x="1757058" y="5332359"/>
              <a:ext cx="4128373" cy="258963"/>
            </a:xfrm>
            <a:prstGeom prst="rect">
              <a:avLst/>
            </a:prstGeom>
            <a:solidFill>
              <a:srgbClr val="113F4E"/>
            </a:solid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20000"/>
                </a:lnSpc>
              </a:pPr>
              <a:r>
                <a:rPr lang="zh-CN" altLang="en-US" sz="1600" dirty="0">
                  <a:solidFill>
                    <a:schemeClr val="bg1"/>
                  </a:solidFill>
                </a:rPr>
                <a:t>天网恢恢     疏而不漏</a:t>
              </a:r>
              <a:endParaRPr lang="en-US" altLang="zh-CN" sz="1600" dirty="0">
                <a:solidFill>
                  <a:schemeClr val="bg1"/>
                </a:solidFill>
              </a:endParaRPr>
            </a:p>
          </p:txBody>
        </p:sp>
      </p:grpSp>
    </p:spTree>
    <p:extLst>
      <p:ext uri="{BB962C8B-B14F-4D97-AF65-F5344CB8AC3E}">
        <p14:creationId xmlns:p14="http://schemas.microsoft.com/office/powerpoint/2010/main" val="2705561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2117096" cy="622368"/>
            <a:chOff x="956666" y="3447854"/>
            <a:chExt cx="2117096" cy="622368"/>
          </a:xfrm>
        </p:grpSpPr>
        <p:sp>
          <p:nvSpPr>
            <p:cNvPr id="8" name="TextBox 38">
              <a:extLst>
                <a:ext uri="{FF2B5EF4-FFF2-40B4-BE49-F238E27FC236}">
                  <a16:creationId xmlns:a16="http://schemas.microsoft.com/office/drawing/2014/main" id="{C53C28E3-DC0F-4C61-A42D-5AC7B5E4C36E}"/>
                </a:ext>
              </a:extLst>
            </p:cNvPr>
            <p:cNvSpPr txBox="1"/>
            <p:nvPr/>
          </p:nvSpPr>
          <p:spPr>
            <a:xfrm>
              <a:off x="1581046" y="3447854"/>
              <a:ext cx="1492716" cy="523220"/>
            </a:xfrm>
            <a:prstGeom prst="rect">
              <a:avLst/>
            </a:prstGeom>
            <a:noFill/>
          </p:spPr>
          <p:txBody>
            <a:bodyPr wrap="none" rtlCol="0" anchor="t" anchorCtr="1">
              <a:spAutoFit/>
            </a:bodyPr>
            <a:lstStyle/>
            <a:p>
              <a:r>
                <a:rPr lang="zh-CN" altLang="en-US" sz="2800" b="1" spc="600" dirty="0">
                  <a:solidFill>
                    <a:srgbClr val="113F4E"/>
                  </a:solidFill>
                  <a:latin typeface="微软雅黑" panose="020B0503020204020204" pitchFamily="34" charset="-122"/>
                  <a:ea typeface="微软雅黑" panose="020B0503020204020204" pitchFamily="34" charset="-122"/>
                </a:rPr>
                <a:t>何为法</a:t>
              </a: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5" name="TextBox 2">
            <a:extLst>
              <a:ext uri="{FF2B5EF4-FFF2-40B4-BE49-F238E27FC236}">
                <a16:creationId xmlns:a16="http://schemas.microsoft.com/office/drawing/2014/main" id="{C3F76E36-6652-4A3D-9114-4A4B3D9EA3FE}"/>
              </a:ext>
            </a:extLst>
          </p:cNvPr>
          <p:cNvSpPr txBox="1"/>
          <p:nvPr/>
        </p:nvSpPr>
        <p:spPr>
          <a:xfrm>
            <a:off x="509695" y="1232406"/>
            <a:ext cx="5881273" cy="4524315"/>
          </a:xfrm>
          <a:prstGeom prst="rect">
            <a:avLst/>
          </a:prstGeom>
          <a:noFill/>
        </p:spPr>
        <p:txBody>
          <a:bodyPr wrap="square" rtlCol="0">
            <a:spAutoFit/>
          </a:bodyPr>
          <a:lstStyle/>
          <a:p>
            <a:r>
              <a:rPr lang="zh-CN" altLang="en-US" sz="2400" dirty="0"/>
              <a:t>我很喜欢法律。我认为法律是人类发明过的最好的东西。你知道什么是人吗？在我眼里，人是神性和动物性的总和。就是它有你想象不到的好，更有你想象不到的恶，没有对错，这就是人。所以说，法律特别可爱。它不管你能好到哪儿，就限制你不能恶到没边儿。它清楚每个人心里都有那么点脏事儿，想想可以，但做出来不行。法律更像人性的低保，是一种强制性的修养。它不像宗教要求你眼高手低，就踏踏实实的告诉你，至少应该是什么样儿。又讲人情，又残酷无情。</a:t>
            </a:r>
          </a:p>
        </p:txBody>
      </p:sp>
      <p:pic>
        <p:nvPicPr>
          <p:cNvPr id="3" name="图片 2">
            <a:extLst>
              <a:ext uri="{FF2B5EF4-FFF2-40B4-BE49-F238E27FC236}">
                <a16:creationId xmlns:a16="http://schemas.microsoft.com/office/drawing/2014/main" id="{E0396954-923D-45C1-8F18-7681F61E0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968" y="1868129"/>
            <a:ext cx="4831852" cy="2748116"/>
          </a:xfrm>
          <a:prstGeom prst="rect">
            <a:avLst/>
          </a:prstGeom>
        </p:spPr>
      </p:pic>
    </p:spTree>
    <p:extLst>
      <p:ext uri="{BB962C8B-B14F-4D97-AF65-F5344CB8AC3E}">
        <p14:creationId xmlns:p14="http://schemas.microsoft.com/office/powerpoint/2010/main" val="25355797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4E69740-094E-4BD9-8E7B-FA87FE1FC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a:extLst>
              <a:ext uri="{FF2B5EF4-FFF2-40B4-BE49-F238E27FC236}">
                <a16:creationId xmlns:a16="http://schemas.microsoft.com/office/drawing/2014/main" id="{D8D55282-118C-433D-95F1-C83357E2766C}"/>
              </a:ext>
            </a:extLst>
          </p:cNvPr>
          <p:cNvSpPr txBox="1"/>
          <p:nvPr/>
        </p:nvSpPr>
        <p:spPr>
          <a:xfrm>
            <a:off x="6222333" y="2278927"/>
            <a:ext cx="5555810" cy="1107996"/>
          </a:xfrm>
          <a:prstGeom prst="rect">
            <a:avLst/>
          </a:prstGeom>
          <a:noFill/>
        </p:spPr>
        <p:txBody>
          <a:bodyPr wrap="square" rtlCol="0">
            <a:spAutoFit/>
          </a:bodyPr>
          <a:lstStyle/>
          <a:p>
            <a:r>
              <a:rPr lang="zh-CN" altLang="en-US" sz="6600" b="1" dirty="0">
                <a:solidFill>
                  <a:srgbClr val="113F4E"/>
                </a:solidFill>
                <a:latin typeface="微软雅黑" panose="020B0503020204020204" pitchFamily="34" charset="-122"/>
                <a:ea typeface="微软雅黑" panose="020B0503020204020204" pitchFamily="34" charset="-122"/>
              </a:rPr>
              <a:t>谢谢您的观看</a:t>
            </a:r>
            <a:r>
              <a:rPr lang="en-US" altLang="zh-CN" sz="6600" b="1" dirty="0">
                <a:solidFill>
                  <a:srgbClr val="113F4E"/>
                </a:solidFill>
                <a:latin typeface="微软雅黑" panose="020B0503020204020204" pitchFamily="34" charset="-122"/>
                <a:ea typeface="微软雅黑" panose="020B0503020204020204" pitchFamily="34" charset="-122"/>
              </a:rPr>
              <a:t>!</a:t>
            </a:r>
            <a:endParaRPr lang="zh-CN" altLang="en-US" sz="6600" b="1" dirty="0">
              <a:solidFill>
                <a:srgbClr val="113F4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2068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par>
                          <p:cTn id="8" fill="hold">
                            <p:stCondLst>
                              <p:cond delay="75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16A7B83-B7C0-4F4C-94CC-150681C0E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28600" y="0"/>
            <a:ext cx="12192000" cy="6858000"/>
          </a:xfrm>
          <a:prstGeom prst="rect">
            <a:avLst/>
          </a:prstGeom>
        </p:spPr>
      </p:pic>
      <p:sp>
        <p:nvSpPr>
          <p:cNvPr id="12" name="文本框 11">
            <a:extLst>
              <a:ext uri="{FF2B5EF4-FFF2-40B4-BE49-F238E27FC236}">
                <a16:creationId xmlns:a16="http://schemas.microsoft.com/office/drawing/2014/main" id="{CC083D12-B503-4B67-8D8D-9790679E284D}"/>
              </a:ext>
            </a:extLst>
          </p:cNvPr>
          <p:cNvSpPr txBox="1"/>
          <p:nvPr/>
        </p:nvSpPr>
        <p:spPr>
          <a:xfrm>
            <a:off x="2369699" y="1928374"/>
            <a:ext cx="4688780" cy="1323439"/>
          </a:xfrm>
          <a:prstGeom prst="rect">
            <a:avLst/>
          </a:prstGeom>
          <a:noFill/>
        </p:spPr>
        <p:txBody>
          <a:bodyPr wrap="square" rtlCol="0">
            <a:spAutoFit/>
          </a:bodyPr>
          <a:lstStyle/>
          <a:p>
            <a:r>
              <a:rPr lang="zh-CN" altLang="en-US" sz="8000" b="1" spc="600" dirty="0">
                <a:solidFill>
                  <a:srgbClr val="113F4E"/>
                </a:solidFill>
                <a:latin typeface="微软雅黑" panose="020B0503020204020204" pitchFamily="34" charset="-122"/>
                <a:ea typeface="微软雅黑" panose="020B0503020204020204" pitchFamily="34" charset="-122"/>
              </a:rPr>
              <a:t>事件回顾</a:t>
            </a:r>
          </a:p>
        </p:txBody>
      </p:sp>
      <p:grpSp>
        <p:nvGrpSpPr>
          <p:cNvPr id="25" name="组合 24">
            <a:extLst>
              <a:ext uri="{FF2B5EF4-FFF2-40B4-BE49-F238E27FC236}">
                <a16:creationId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3" name="组合 22">
              <a:extLst>
                <a:ext uri="{FF2B5EF4-FFF2-40B4-BE49-F238E27FC236}">
                  <a16:creationId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21"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4" name="文本框 23">
              <a:extLst>
                <a:ext uri="{FF2B5EF4-FFF2-40B4-BE49-F238E27FC236}">
                  <a16:creationId xmlns:a16="http://schemas.microsoft.com/office/drawing/2014/main" id="{D4CDD749-5E1D-4D14-861D-8AB76BB9010E}"/>
                </a:ext>
              </a:extLst>
            </p:cNvPr>
            <p:cNvSpPr txBox="1"/>
            <p:nvPr/>
          </p:nvSpPr>
          <p:spPr>
            <a:xfrm>
              <a:off x="907668" y="2220553"/>
              <a:ext cx="611065"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chemeClr val="bg1"/>
                  </a:solidFill>
                  <a:latin typeface="微软雅黑" panose="020B0503020204020204" pitchFamily="34" charset="-122"/>
                  <a:ea typeface="微软雅黑" panose="020B0503020204020204" pitchFamily="34" charset="-122"/>
                </a:rPr>
                <a:t>1</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2137199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1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p:tgtEl>
                                              <p:spTgt spid="14"/>
                                            </p:tgtEl>
                                            <p:attrNameLst>
                                              <p:attrName>ppt_x</p:attrName>
                                            </p:attrNameLst>
                                          </p:cBhvr>
                                          <p:tavLst>
                                            <p:tav tm="0">
                                              <p:val>
                                                <p:strVal val="#ppt_x-#ppt_w*1.125000"/>
                                              </p:val>
                                            </p:tav>
                                            <p:tav tm="100000">
                                              <p:val>
                                                <p:strVal val="#ppt_x"/>
                                              </p:val>
                                            </p:tav>
                                          </p:tavLst>
                                        </p:anim>
                                        <p:animEffect transition="in" filter="wipe(right)">
                                          <p:cBhvr>
                                            <p:cTn id="22" dur="500"/>
                                            <p:tgtEl>
                                              <p:spTgt spid="14"/>
                                            </p:tgtEl>
                                          </p:cBhvr>
                                        </p:animEffect>
                                      </p:childTnLst>
                                    </p:cTn>
                                  </p:par>
                                </p:childTnLst>
                              </p:cTn>
                            </p:par>
                            <p:par>
                              <p:cTn id="23" fill="hold">
                                <p:stCondLst>
                                  <p:cond delay="2500"/>
                                </p:stCondLst>
                                <p:childTnLst>
                                  <p:par>
                                    <p:cTn id="24" presetID="12" presetClass="entr" presetSubtype="8"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p:tgtEl>
                                              <p:spTgt spid="15"/>
                                            </p:tgtEl>
                                            <p:attrNameLst>
                                              <p:attrName>ppt_x</p:attrName>
                                            </p:attrNameLst>
                                          </p:cBhvr>
                                          <p:tavLst>
                                            <p:tav tm="0">
                                              <p:val>
                                                <p:strVal val="#ppt_x-#ppt_w*1.125000"/>
                                              </p:val>
                                            </p:tav>
                                            <p:tav tm="100000">
                                              <p:val>
                                                <p:strVal val="#ppt_x"/>
                                              </p:val>
                                            </p:tav>
                                          </p:tavLst>
                                        </p:anim>
                                        <p:animEffect transition="in" filter="wipe(right)">
                                          <p:cBhvr>
                                            <p:cTn id="27" dur="500"/>
                                            <p:tgtEl>
                                              <p:spTgt spid="15"/>
                                            </p:tgtEl>
                                          </p:cBhvr>
                                        </p:animEffect>
                                      </p:childTnLst>
                                    </p:cTn>
                                  </p:par>
                                </p:childTnLst>
                              </p:cTn>
                            </p:par>
                            <p:par>
                              <p:cTn id="28" fill="hold">
                                <p:stCondLst>
                                  <p:cond delay="3000"/>
                                </p:stCondLst>
                                <p:childTnLst>
                                  <p:par>
                                    <p:cTn id="29" presetID="1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p:tgtEl>
                                              <p:spTgt spid="16"/>
                                            </p:tgtEl>
                                            <p:attrNameLst>
                                              <p:attrName>ppt_x</p:attrName>
                                            </p:attrNameLst>
                                          </p:cBhvr>
                                          <p:tavLst>
                                            <p:tav tm="0">
                                              <p:val>
                                                <p:strVal val="#ppt_x-#ppt_w*1.125000"/>
                                              </p:val>
                                            </p:tav>
                                            <p:tav tm="100000">
                                              <p:val>
                                                <p:strVal val="#ppt_x"/>
                                              </p:val>
                                            </p:tav>
                                          </p:tavLst>
                                        </p:anim>
                                        <p:animEffect transition="in" filter="wipe(right)">
                                          <p:cBhvr>
                                            <p:cTn id="32" dur="500"/>
                                            <p:tgtEl>
                                              <p:spTgt spid="16"/>
                                            </p:tgtEl>
                                          </p:cBhvr>
                                        </p:animEffect>
                                      </p:childTnLst>
                                    </p:cTn>
                                  </p:par>
                                </p:childTnLst>
                              </p:cTn>
                            </p:par>
                            <p:par>
                              <p:cTn id="33" fill="hold">
                                <p:stCondLst>
                                  <p:cond delay="3500"/>
                                </p:stCondLst>
                                <p:childTnLst>
                                  <p:par>
                                    <p:cTn id="34" presetID="12" presetClass="entr" presetSubtype="8"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p:tgtEl>
                                              <p:spTgt spid="17"/>
                                            </p:tgtEl>
                                            <p:attrNameLst>
                                              <p:attrName>ppt_x</p:attrName>
                                            </p:attrNameLst>
                                          </p:cBhvr>
                                          <p:tavLst>
                                            <p:tav tm="0">
                                              <p:val>
                                                <p:strVal val="#ppt_x-#ppt_w*1.125000"/>
                                              </p:val>
                                            </p:tav>
                                            <p:tav tm="100000">
                                              <p:val>
                                                <p:strVal val="#ppt_x"/>
                                              </p:val>
                                            </p:tav>
                                          </p:tavLst>
                                        </p:anim>
                                        <p:animEffect transition="in" filter="wipe(righ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2989130" cy="622368"/>
            <a:chOff x="956666" y="3447854"/>
            <a:chExt cx="2989130" cy="622368"/>
          </a:xfrm>
        </p:grpSpPr>
        <p:sp>
          <p:nvSpPr>
            <p:cNvPr id="8" name="TextBox 38">
              <a:extLst>
                <a:ext uri="{FF2B5EF4-FFF2-40B4-BE49-F238E27FC236}">
                  <a16:creationId xmlns:a16="http://schemas.microsoft.com/office/drawing/2014/main" id="{C53C28E3-DC0F-4C61-A42D-5AC7B5E4C36E}"/>
                </a:ext>
              </a:extLst>
            </p:cNvPr>
            <p:cNvSpPr txBox="1"/>
            <p:nvPr/>
          </p:nvSpPr>
          <p:spPr>
            <a:xfrm>
              <a:off x="2017063" y="3447854"/>
              <a:ext cx="1928733" cy="523220"/>
            </a:xfrm>
            <a:prstGeom prst="rect">
              <a:avLst/>
            </a:prstGeom>
            <a:noFill/>
          </p:spPr>
          <p:txBody>
            <a:bodyPr wrap="none" rtlCol="0" anchor="t" anchorCtr="1">
              <a:spAutoFit/>
            </a:bodyPr>
            <a:lstStyle/>
            <a:p>
              <a:pPr algn="ctr"/>
              <a:r>
                <a:rPr lang="zh-CN" altLang="en-US"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rPr>
                <a:t>事件概览</a:t>
              </a:r>
              <a:endParaRPr lang="zh-CN" altLang="en-US" sz="800" b="1" cap="all" spc="600" dirty="0">
                <a:solidFill>
                  <a:schemeClr val="bg1">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4" name="组合 23">
            <a:extLst>
              <a:ext uri="{FF2B5EF4-FFF2-40B4-BE49-F238E27FC236}">
                <a16:creationId xmlns:a16="http://schemas.microsoft.com/office/drawing/2014/main" id="{C7CAAC24-1472-4877-A969-01AACC1A6BD3}"/>
              </a:ext>
            </a:extLst>
          </p:cNvPr>
          <p:cNvGrpSpPr/>
          <p:nvPr/>
        </p:nvGrpSpPr>
        <p:grpSpPr>
          <a:xfrm>
            <a:off x="6591300" y="794868"/>
            <a:ext cx="4629150" cy="5160953"/>
            <a:chOff x="1065741" y="555278"/>
            <a:chExt cx="3934604" cy="4386618"/>
          </a:xfrm>
        </p:grpSpPr>
        <p:sp>
          <p:nvSpPr>
            <p:cNvPr id="25" name="圆角矩形 10">
              <a:extLst>
                <a:ext uri="{FF2B5EF4-FFF2-40B4-BE49-F238E27FC236}">
                  <a16:creationId xmlns:a16="http://schemas.microsoft.com/office/drawing/2014/main" id="{594F58D6-FC44-4609-82D3-BF9A5F319DBE}"/>
                </a:ext>
              </a:extLst>
            </p:cNvPr>
            <p:cNvSpPr/>
            <p:nvPr/>
          </p:nvSpPr>
          <p:spPr bwMode="auto">
            <a:xfrm>
              <a:off x="1065741" y="3287413"/>
              <a:ext cx="3934604" cy="1654483"/>
            </a:xfrm>
            <a:prstGeom prst="roundRect">
              <a:avLst>
                <a:gd name="adj" fmla="val 0"/>
              </a:avLst>
            </a:prstGeom>
            <a:noFill/>
            <a:ln>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600" dirty="0">
                <a:solidFill>
                  <a:schemeClr val="accent2"/>
                </a:solidFill>
                <a:latin typeface="微软雅黑" pitchFamily="34" charset="-122"/>
                <a:ea typeface="微软雅黑" pitchFamily="34" charset="-122"/>
              </a:endParaRPr>
            </a:p>
          </p:txBody>
        </p:sp>
        <p:sp>
          <p:nvSpPr>
            <p:cNvPr id="26" name="矩形 87">
              <a:extLst>
                <a:ext uri="{FF2B5EF4-FFF2-40B4-BE49-F238E27FC236}">
                  <a16:creationId xmlns:a16="http://schemas.microsoft.com/office/drawing/2014/main" id="{71C461E6-262B-4FEE-B7CA-BAD37BF3BED0}"/>
                </a:ext>
              </a:extLst>
            </p:cNvPr>
            <p:cNvSpPr>
              <a:spLocks noChangeArrowheads="1"/>
            </p:cNvSpPr>
            <p:nvPr/>
          </p:nvSpPr>
          <p:spPr bwMode="auto">
            <a:xfrm>
              <a:off x="1352623" y="3392214"/>
              <a:ext cx="3360839" cy="1491105"/>
            </a:xfrm>
            <a:prstGeom prst="rect">
              <a:avLst/>
            </a:prstGeom>
            <a:noFill/>
            <a:ln w="9525">
              <a:noFill/>
              <a:miter lim="800000"/>
              <a:headEnd/>
              <a:tailEnd/>
            </a:ln>
          </p:spPr>
          <p:txBody>
            <a:bodyPr wrap="square" lIns="91430" tIns="45716" rIns="91430" bIns="45716">
              <a:spAutoFit/>
            </a:bodyPr>
            <a:lstStyle/>
            <a:p>
              <a:r>
                <a:rPr lang="zh-CN" altLang="en-US" spc="600" dirty="0">
                  <a:solidFill>
                    <a:srgbClr val="113F4E"/>
                  </a:solidFill>
                  <a:latin typeface="微软雅黑" panose="020B0503020204020204" pitchFamily="34" charset="-122"/>
                  <a:ea typeface="微软雅黑" panose="020B0503020204020204" pitchFamily="34" charset="-122"/>
                </a:rPr>
                <a:t>根据媒体报道信息，越来越多的自媒体和企业开始收到来自视觉中国的律师函，被告知涉嫌图片侵权，而且要价不菲，数额最高可达数万元。</a:t>
              </a:r>
            </a:p>
          </p:txBody>
        </p:sp>
        <p:sp>
          <p:nvSpPr>
            <p:cNvPr id="27" name="圆角矩形 12">
              <a:extLst>
                <a:ext uri="{FF2B5EF4-FFF2-40B4-BE49-F238E27FC236}">
                  <a16:creationId xmlns:a16="http://schemas.microsoft.com/office/drawing/2014/main" id="{9F5CD9FA-F01D-405F-A64A-640A4815AAF9}"/>
                </a:ext>
              </a:extLst>
            </p:cNvPr>
            <p:cNvSpPr/>
            <p:nvPr/>
          </p:nvSpPr>
          <p:spPr bwMode="auto">
            <a:xfrm>
              <a:off x="1065741" y="555278"/>
              <a:ext cx="3934604" cy="2381629"/>
            </a:xfrm>
            <a:prstGeom prst="roundRect">
              <a:avLst>
                <a:gd name="adj" fmla="val 0"/>
              </a:avLst>
            </a:prstGeom>
            <a:noFill/>
            <a:ln>
              <a:solidFill>
                <a:schemeClr val="bg1">
                  <a:lumMod val="50000"/>
                </a:schemeClr>
              </a:solidFill>
            </a:ln>
          </p:spPr>
          <p:style>
            <a:lnRef idx="2">
              <a:schemeClr val="accent3"/>
            </a:lnRef>
            <a:fillRef idx="1">
              <a:schemeClr val="lt1"/>
            </a:fillRef>
            <a:effectRef idx="0">
              <a:schemeClr val="accent3"/>
            </a:effectRef>
            <a:fontRef idx="minor">
              <a:schemeClr val="dk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600" dirty="0">
                <a:solidFill>
                  <a:schemeClr val="tx1"/>
                </a:solidFill>
                <a:latin typeface="微软雅黑" pitchFamily="34" charset="-122"/>
                <a:ea typeface="微软雅黑" pitchFamily="34" charset="-122"/>
              </a:endParaRPr>
            </a:p>
          </p:txBody>
        </p:sp>
        <p:sp>
          <p:nvSpPr>
            <p:cNvPr id="28" name="矩形 87">
              <a:extLst>
                <a:ext uri="{FF2B5EF4-FFF2-40B4-BE49-F238E27FC236}">
                  <a16:creationId xmlns:a16="http://schemas.microsoft.com/office/drawing/2014/main" id="{74EC1EE7-20B3-4659-BB5F-E27177EE67A4}"/>
                </a:ext>
              </a:extLst>
            </p:cNvPr>
            <p:cNvSpPr>
              <a:spLocks noChangeArrowheads="1"/>
            </p:cNvSpPr>
            <p:nvPr/>
          </p:nvSpPr>
          <p:spPr bwMode="auto">
            <a:xfrm>
              <a:off x="1299289" y="660389"/>
              <a:ext cx="3620288" cy="2197422"/>
            </a:xfrm>
            <a:prstGeom prst="rect">
              <a:avLst/>
            </a:prstGeom>
            <a:noFill/>
            <a:ln w="9525">
              <a:noFill/>
              <a:miter lim="800000"/>
              <a:headEnd/>
              <a:tailEnd/>
            </a:ln>
          </p:spPr>
          <p:txBody>
            <a:bodyPr wrap="square" lIns="91430" tIns="45716" rIns="91430" bIns="45716">
              <a:spAutoFit/>
            </a:bodyPr>
            <a:lstStyle/>
            <a:p>
              <a:pPr algn="ctr" eaLnBrk="0" fontAlgn="ctr" hangingPunct="0">
                <a:buClr>
                  <a:srgbClr val="FF0000"/>
                </a:buClr>
                <a:buSzPct val="70000"/>
              </a:pPr>
              <a:r>
                <a:rPr lang="en-US" altLang="zh-CN" spc="600" dirty="0">
                  <a:solidFill>
                    <a:srgbClr val="113F4E"/>
                  </a:solidFill>
                  <a:latin typeface="微软雅黑" panose="020B0503020204020204" pitchFamily="34" charset="-122"/>
                  <a:ea typeface="微软雅黑" panose="020B0503020204020204" pitchFamily="34" charset="-122"/>
                </a:rPr>
                <a:t>4</a:t>
              </a:r>
              <a:r>
                <a:rPr lang="zh-CN" altLang="en-US" spc="600" dirty="0">
                  <a:solidFill>
                    <a:srgbClr val="113F4E"/>
                  </a:solidFill>
                  <a:latin typeface="微软雅黑" panose="020B0503020204020204" pitchFamily="34" charset="-122"/>
                  <a:ea typeface="微软雅黑" panose="020B0503020204020204" pitchFamily="34" charset="-122"/>
                </a:rPr>
                <a:t>月</a:t>
              </a:r>
              <a:r>
                <a:rPr lang="en-US" altLang="zh-CN" spc="600" dirty="0">
                  <a:solidFill>
                    <a:srgbClr val="113F4E"/>
                  </a:solidFill>
                  <a:latin typeface="微软雅黑" panose="020B0503020204020204" pitchFamily="34" charset="-122"/>
                  <a:ea typeface="微软雅黑" panose="020B0503020204020204" pitchFamily="34" charset="-122"/>
                </a:rPr>
                <a:t>10</a:t>
              </a:r>
              <a:r>
                <a:rPr lang="zh-CN" altLang="en-US" spc="600" dirty="0">
                  <a:solidFill>
                    <a:srgbClr val="113F4E"/>
                  </a:solidFill>
                  <a:latin typeface="微软雅黑" panose="020B0503020204020204" pitchFamily="34" charset="-122"/>
                  <a:ea typeface="微软雅黑" panose="020B0503020204020204" pitchFamily="34" charset="-122"/>
                </a:rPr>
                <a:t>日晚</a:t>
              </a:r>
              <a:r>
                <a:rPr lang="en-US" altLang="zh-CN" spc="600" dirty="0">
                  <a:solidFill>
                    <a:srgbClr val="113F4E"/>
                  </a:solidFill>
                  <a:latin typeface="微软雅黑" panose="020B0503020204020204" pitchFamily="34" charset="-122"/>
                  <a:ea typeface="微软雅黑" panose="020B0503020204020204" pitchFamily="34" charset="-122"/>
                </a:rPr>
                <a:t>9</a:t>
              </a:r>
              <a:r>
                <a:rPr lang="zh-CN" altLang="en-US" spc="600" dirty="0">
                  <a:solidFill>
                    <a:srgbClr val="113F4E"/>
                  </a:solidFill>
                  <a:latin typeface="微软雅黑" panose="020B0503020204020204" pitchFamily="34" charset="-122"/>
                  <a:ea typeface="微软雅黑" panose="020B0503020204020204" pitchFamily="34" charset="-122"/>
                </a:rPr>
                <a:t>点，人类历史上第一张黑洞照片正式对外公布，照片一经放出就洒满在互联网的各个角落。然而很快就有人发现，黑洞的照片悄然出现在了视觉中国官网，被印上了视觉中国自己的标签，并注明此图如用于商业用途，请致电或咨询客户代表。</a:t>
              </a:r>
            </a:p>
          </p:txBody>
        </p:sp>
      </p:grpSp>
      <p:pic>
        <p:nvPicPr>
          <p:cNvPr id="2050" name="Picture 2" descr="https://pics3.baidu.com/feed/8644ebf81a4c510fbd1d205d29098c29d52aa575.png?token=c0613d4f6a5a4da0d126f51a84e19361&amp;s=FF24556EEC2EA7344DE039B903003012">
            <a:extLst>
              <a:ext uri="{FF2B5EF4-FFF2-40B4-BE49-F238E27FC236}">
                <a16:creationId xmlns:a16="http://schemas.microsoft.com/office/drawing/2014/main" id="{76816FAD-9176-4418-8690-1692E13E1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76" y="1447395"/>
            <a:ext cx="6096000"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895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2989130" cy="622368"/>
            <a:chOff x="956666" y="3447854"/>
            <a:chExt cx="2989130" cy="622368"/>
          </a:xfrm>
        </p:grpSpPr>
        <p:sp>
          <p:nvSpPr>
            <p:cNvPr id="8" name="TextBox 38">
              <a:extLst>
                <a:ext uri="{FF2B5EF4-FFF2-40B4-BE49-F238E27FC236}">
                  <a16:creationId xmlns:a16="http://schemas.microsoft.com/office/drawing/2014/main" id="{C53C28E3-DC0F-4C61-A42D-5AC7B5E4C36E}"/>
                </a:ext>
              </a:extLst>
            </p:cNvPr>
            <p:cNvSpPr txBox="1"/>
            <p:nvPr/>
          </p:nvSpPr>
          <p:spPr>
            <a:xfrm>
              <a:off x="2017063" y="3447854"/>
              <a:ext cx="1928733" cy="523220"/>
            </a:xfrm>
            <a:prstGeom prst="rect">
              <a:avLst/>
            </a:prstGeom>
            <a:noFill/>
          </p:spPr>
          <p:txBody>
            <a:bodyPr wrap="none" rtlCol="0" anchor="t" anchorCtr="1">
              <a:spAutoFit/>
            </a:bodyPr>
            <a:lstStyle/>
            <a:p>
              <a:pPr algn="ctr"/>
              <a:r>
                <a:rPr lang="zh-CN" altLang="en-US"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rPr>
                <a:t>事件回顾</a:t>
              </a:r>
              <a:endParaRPr lang="zh-CN" altLang="en-US" sz="800" b="1" cap="all" spc="600" dirty="0">
                <a:solidFill>
                  <a:schemeClr val="bg1">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6" name="Rounded Rectangle 6">
            <a:extLst>
              <a:ext uri="{FF2B5EF4-FFF2-40B4-BE49-F238E27FC236}">
                <a16:creationId xmlns:a16="http://schemas.microsoft.com/office/drawing/2014/main" id="{6E52DE49-4208-4029-B77A-7385D7DCC48B}"/>
              </a:ext>
            </a:extLst>
          </p:cNvPr>
          <p:cNvSpPr/>
          <p:nvPr/>
        </p:nvSpPr>
        <p:spPr>
          <a:xfrm>
            <a:off x="6388025" y="3406037"/>
            <a:ext cx="1553972" cy="488138"/>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sp>
        <p:nvSpPr>
          <p:cNvPr id="13" name="Oval 9">
            <a:extLst>
              <a:ext uri="{FF2B5EF4-FFF2-40B4-BE49-F238E27FC236}">
                <a16:creationId xmlns:a16="http://schemas.microsoft.com/office/drawing/2014/main" id="{0E3C2109-02FF-4B17-B215-133D1F38A65E}"/>
              </a:ext>
            </a:extLst>
          </p:cNvPr>
          <p:cNvSpPr/>
          <p:nvPr/>
        </p:nvSpPr>
        <p:spPr>
          <a:xfrm>
            <a:off x="7501903" y="3458850"/>
            <a:ext cx="392048" cy="39204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5000"/>
                    <a:lumOff val="35000"/>
                  </a:schemeClr>
                </a:solidFill>
                <a:latin typeface="FontAwesome" pitchFamily="2" charset="0"/>
              </a:rPr>
              <a:t>3</a:t>
            </a:r>
            <a:endParaRPr lang="en-US" sz="1400" dirty="0">
              <a:solidFill>
                <a:schemeClr val="tx1">
                  <a:lumMod val="65000"/>
                  <a:lumOff val="35000"/>
                </a:schemeClr>
              </a:solidFill>
              <a:latin typeface="微软雅黑" panose="020B0503020204020204" pitchFamily="34" charset="-122"/>
            </a:endParaRPr>
          </a:p>
        </p:txBody>
      </p:sp>
      <p:sp>
        <p:nvSpPr>
          <p:cNvPr id="14" name="Rounded Rectangle 18">
            <a:extLst>
              <a:ext uri="{FF2B5EF4-FFF2-40B4-BE49-F238E27FC236}">
                <a16:creationId xmlns:a16="http://schemas.microsoft.com/office/drawing/2014/main" id="{19F5097C-80DA-4183-BF3E-B698C01ECF0F}"/>
              </a:ext>
            </a:extLst>
          </p:cNvPr>
          <p:cNvSpPr/>
          <p:nvPr/>
        </p:nvSpPr>
        <p:spPr>
          <a:xfrm>
            <a:off x="8140710" y="2801604"/>
            <a:ext cx="1553972" cy="488138"/>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sp>
        <p:nvSpPr>
          <p:cNvPr id="15" name="Rounded Rectangle 19">
            <a:extLst>
              <a:ext uri="{FF2B5EF4-FFF2-40B4-BE49-F238E27FC236}">
                <a16:creationId xmlns:a16="http://schemas.microsoft.com/office/drawing/2014/main" id="{AC80F7DA-A713-4E55-9233-15B1A1452254}"/>
              </a:ext>
            </a:extLst>
          </p:cNvPr>
          <p:cNvSpPr/>
          <p:nvPr/>
        </p:nvSpPr>
        <p:spPr>
          <a:xfrm rot="5400000">
            <a:off x="8673819" y="3334329"/>
            <a:ext cx="1553587" cy="488138"/>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sp>
        <p:nvSpPr>
          <p:cNvPr id="17" name="Oval 21">
            <a:extLst>
              <a:ext uri="{FF2B5EF4-FFF2-40B4-BE49-F238E27FC236}">
                <a16:creationId xmlns:a16="http://schemas.microsoft.com/office/drawing/2014/main" id="{FC5B7DA2-EF97-40B6-90BC-52B1D45AD336}"/>
              </a:ext>
            </a:extLst>
          </p:cNvPr>
          <p:cNvSpPr/>
          <p:nvPr/>
        </p:nvSpPr>
        <p:spPr>
          <a:xfrm>
            <a:off x="9254588" y="2854417"/>
            <a:ext cx="392048" cy="39204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5000"/>
                    <a:lumOff val="35000"/>
                  </a:schemeClr>
                </a:solidFill>
                <a:latin typeface="FontAwesome" pitchFamily="2" charset="0"/>
              </a:rPr>
              <a:t>2</a:t>
            </a:r>
            <a:endParaRPr lang="en-US" sz="1400" dirty="0">
              <a:solidFill>
                <a:schemeClr val="tx1">
                  <a:lumMod val="65000"/>
                  <a:lumOff val="35000"/>
                </a:schemeClr>
              </a:solidFill>
              <a:latin typeface="微软雅黑" panose="020B0503020204020204" pitchFamily="34" charset="-122"/>
            </a:endParaRPr>
          </a:p>
        </p:txBody>
      </p:sp>
      <p:sp>
        <p:nvSpPr>
          <p:cNvPr id="18" name="Rounded Rectangle 26">
            <a:extLst>
              <a:ext uri="{FF2B5EF4-FFF2-40B4-BE49-F238E27FC236}">
                <a16:creationId xmlns:a16="http://schemas.microsoft.com/office/drawing/2014/main" id="{8EFD1A0D-3F74-45E0-B0AE-A8C8E56C5A19}"/>
              </a:ext>
            </a:extLst>
          </p:cNvPr>
          <p:cNvSpPr/>
          <p:nvPr/>
        </p:nvSpPr>
        <p:spPr>
          <a:xfrm>
            <a:off x="9893395" y="2197172"/>
            <a:ext cx="1553972" cy="488138"/>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sp>
        <p:nvSpPr>
          <p:cNvPr id="19" name="Rounded Rectangle 27">
            <a:extLst>
              <a:ext uri="{FF2B5EF4-FFF2-40B4-BE49-F238E27FC236}">
                <a16:creationId xmlns:a16="http://schemas.microsoft.com/office/drawing/2014/main" id="{2F70D8F2-EA7D-4353-821D-BE0E8082947A}"/>
              </a:ext>
            </a:extLst>
          </p:cNvPr>
          <p:cNvSpPr/>
          <p:nvPr/>
        </p:nvSpPr>
        <p:spPr>
          <a:xfrm rot="5400000">
            <a:off x="10426504" y="2729897"/>
            <a:ext cx="1553587" cy="488138"/>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sp>
        <p:nvSpPr>
          <p:cNvPr id="20" name="Rounded Rectangle 28">
            <a:extLst>
              <a:ext uri="{FF2B5EF4-FFF2-40B4-BE49-F238E27FC236}">
                <a16:creationId xmlns:a16="http://schemas.microsoft.com/office/drawing/2014/main" id="{ADA8F8C9-19C0-4C38-B992-E555F85D142C}"/>
              </a:ext>
            </a:extLst>
          </p:cNvPr>
          <p:cNvSpPr/>
          <p:nvPr/>
        </p:nvSpPr>
        <p:spPr>
          <a:xfrm rot="8183085">
            <a:off x="8873142" y="3032553"/>
            <a:ext cx="2912458" cy="488138"/>
          </a:xfrm>
          <a:prstGeom prst="roundRect">
            <a:avLst>
              <a:gd name="adj" fmla="val 50000"/>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ndParaRPr>
          </a:p>
        </p:txBody>
      </p:sp>
      <p:sp>
        <p:nvSpPr>
          <p:cNvPr id="21" name="Oval 29">
            <a:extLst>
              <a:ext uri="{FF2B5EF4-FFF2-40B4-BE49-F238E27FC236}">
                <a16:creationId xmlns:a16="http://schemas.microsoft.com/office/drawing/2014/main" id="{726047E4-00E7-4EE9-8C76-E73A2D9B3706}"/>
              </a:ext>
            </a:extLst>
          </p:cNvPr>
          <p:cNvSpPr/>
          <p:nvPr/>
        </p:nvSpPr>
        <p:spPr>
          <a:xfrm>
            <a:off x="11007274" y="2249985"/>
            <a:ext cx="392048" cy="39204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5000"/>
                    <a:lumOff val="35000"/>
                  </a:schemeClr>
                </a:solidFill>
                <a:latin typeface="FontAwesome" pitchFamily="2" charset="0"/>
              </a:rPr>
              <a:t>1</a:t>
            </a:r>
            <a:endParaRPr lang="en-US" sz="1400" dirty="0">
              <a:solidFill>
                <a:schemeClr val="tx1">
                  <a:lumMod val="65000"/>
                  <a:lumOff val="35000"/>
                </a:schemeClr>
              </a:solidFill>
              <a:latin typeface="微软雅黑" panose="020B0503020204020204" pitchFamily="34" charset="-122"/>
            </a:endParaRPr>
          </a:p>
        </p:txBody>
      </p:sp>
      <p:sp>
        <p:nvSpPr>
          <p:cNvPr id="25" name="TextBox 20">
            <a:extLst>
              <a:ext uri="{FF2B5EF4-FFF2-40B4-BE49-F238E27FC236}">
                <a16:creationId xmlns:a16="http://schemas.microsoft.com/office/drawing/2014/main" id="{51AC290B-70D8-47A9-84E6-54F1605F9BBE}"/>
              </a:ext>
            </a:extLst>
          </p:cNvPr>
          <p:cNvSpPr txBox="1"/>
          <p:nvPr/>
        </p:nvSpPr>
        <p:spPr>
          <a:xfrm>
            <a:off x="297910" y="1593239"/>
            <a:ext cx="6134764" cy="5078313"/>
          </a:xfrm>
          <a:prstGeom prst="rect">
            <a:avLst/>
          </a:prstGeom>
          <a:noFill/>
        </p:spPr>
        <p:txBody>
          <a:bodyPr wrap="square" rtlCol="0">
            <a:spAutoFit/>
          </a:bodyPr>
          <a:lstStyle/>
          <a:p>
            <a:pPr marL="285750" indent="-285750">
              <a:buFont typeface="Arial" panose="020B0604020202020204" pitchFamily="34" charset="0"/>
              <a:buChar char="•"/>
            </a:pPr>
            <a:r>
              <a:rPr lang="en-US" altLang="zh-CN" spc="600" dirty="0">
                <a:solidFill>
                  <a:srgbClr val="113F4E"/>
                </a:solidFill>
                <a:latin typeface="微软雅黑" panose="020B0503020204020204" pitchFamily="34" charset="-122"/>
                <a:ea typeface="微软雅黑" panose="020B0503020204020204" pitchFamily="34" charset="-122"/>
              </a:rPr>
              <a:t>4</a:t>
            </a:r>
            <a:r>
              <a:rPr lang="zh-CN" altLang="en-US" spc="600" dirty="0">
                <a:solidFill>
                  <a:srgbClr val="113F4E"/>
                </a:solidFill>
                <a:latin typeface="微软雅黑" panose="020B0503020204020204" pitchFamily="34" charset="-122"/>
                <a:ea typeface="微软雅黑" panose="020B0503020204020204" pitchFamily="34" charset="-122"/>
              </a:rPr>
              <a:t>月</a:t>
            </a:r>
            <a:r>
              <a:rPr lang="en-US" altLang="zh-CN" spc="600" dirty="0">
                <a:solidFill>
                  <a:srgbClr val="113F4E"/>
                </a:solidFill>
                <a:latin typeface="微软雅黑" panose="020B0503020204020204" pitchFamily="34" charset="-122"/>
                <a:ea typeface="微软雅黑" panose="020B0503020204020204" pitchFamily="34" charset="-122"/>
              </a:rPr>
              <a:t>11</a:t>
            </a:r>
            <a:r>
              <a:rPr lang="zh-CN" altLang="en-US" spc="600" dirty="0">
                <a:solidFill>
                  <a:srgbClr val="113F4E"/>
                </a:solidFill>
                <a:latin typeface="微软雅黑" panose="020B0503020204020204" pitchFamily="34" charset="-122"/>
                <a:ea typeface="微软雅黑" panose="020B0503020204020204" pitchFamily="34" charset="-122"/>
              </a:rPr>
              <a:t>日下午，</a:t>
            </a:r>
            <a:r>
              <a:rPr lang="en-US" altLang="zh-CN" spc="600" dirty="0">
                <a:solidFill>
                  <a:srgbClr val="113F4E"/>
                </a:solidFill>
                <a:latin typeface="微软雅黑" panose="020B0503020204020204" pitchFamily="34" charset="-122"/>
                <a:ea typeface="微软雅黑" panose="020B0503020204020204" pitchFamily="34" charset="-122"/>
              </a:rPr>
              <a:t>@</a:t>
            </a:r>
            <a:r>
              <a:rPr lang="zh-CN" altLang="en-US" spc="600" dirty="0">
                <a:solidFill>
                  <a:srgbClr val="113F4E"/>
                </a:solidFill>
                <a:latin typeface="微软雅黑" panose="020B0503020204020204" pitchFamily="34" charset="-122"/>
                <a:ea typeface="微软雅黑" panose="020B0503020204020204" pitchFamily="34" charset="-122"/>
              </a:rPr>
              <a:t>共青团中央官微发布两张截图，分别是在视觉中国网站上提供的中华人民共和国国旗和国徽图案的截屏。截屏中带有“版权所有：视觉中国”的版权声明以及如用于商业的咨询电话。团中央官微表示“国旗、国徽的版权也是贵公司的？”并</a:t>
            </a:r>
            <a:r>
              <a:rPr lang="en-US" altLang="zh-CN" spc="600" dirty="0">
                <a:solidFill>
                  <a:srgbClr val="113F4E"/>
                </a:solidFill>
                <a:latin typeface="微软雅黑" panose="020B0503020204020204" pitchFamily="34" charset="-122"/>
                <a:ea typeface="微软雅黑" panose="020B0503020204020204" pitchFamily="34" charset="-122"/>
              </a:rPr>
              <a:t>@</a:t>
            </a:r>
            <a:r>
              <a:rPr lang="zh-CN" altLang="en-US" spc="600" dirty="0">
                <a:solidFill>
                  <a:srgbClr val="113F4E"/>
                </a:solidFill>
                <a:latin typeface="微软雅黑" panose="020B0503020204020204" pitchFamily="34" charset="-122"/>
                <a:ea typeface="微软雅黑" panose="020B0503020204020204" pitchFamily="34" charset="-122"/>
              </a:rPr>
              <a:t>视觉中国影像。</a:t>
            </a:r>
            <a:endParaRPr lang="en-US" altLang="zh-CN" spc="600" dirty="0">
              <a:solidFill>
                <a:srgbClr val="113F4E"/>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pc="600" dirty="0">
              <a:solidFill>
                <a:srgbClr val="113F4E"/>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pc="600" dirty="0">
              <a:solidFill>
                <a:srgbClr val="113F4E"/>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pc="600" dirty="0">
                <a:solidFill>
                  <a:srgbClr val="113F4E"/>
                </a:solidFill>
                <a:latin typeface="微软雅黑" panose="020B0503020204020204" pitchFamily="34" charset="-122"/>
                <a:ea typeface="微软雅黑" panose="020B0503020204020204" pitchFamily="34" charset="-122"/>
              </a:rPr>
              <a:t>记者注意到，在共青团中央贴出的截屏中可以看到，国徽一图的价格提示中表示，用于内文（报纸、网站、杂志内容）不低于</a:t>
            </a:r>
            <a:r>
              <a:rPr lang="en-US" altLang="zh-CN" spc="600" dirty="0">
                <a:solidFill>
                  <a:srgbClr val="113F4E"/>
                </a:solidFill>
                <a:latin typeface="微软雅黑" panose="020B0503020204020204" pitchFamily="34" charset="-122"/>
                <a:ea typeface="微软雅黑" panose="020B0503020204020204" pitchFamily="34" charset="-122"/>
              </a:rPr>
              <a:t>150</a:t>
            </a:r>
            <a:r>
              <a:rPr lang="zh-CN" altLang="en-US" spc="600" dirty="0">
                <a:solidFill>
                  <a:srgbClr val="113F4E"/>
                </a:solidFill>
                <a:latin typeface="微软雅黑" panose="020B0503020204020204" pitchFamily="34" charset="-122"/>
                <a:ea typeface="微软雅黑" panose="020B0503020204020204" pitchFamily="34" charset="-122"/>
              </a:rPr>
              <a:t>元，整版跨页不低于</a:t>
            </a:r>
            <a:r>
              <a:rPr lang="en-US" altLang="zh-CN" spc="600" dirty="0">
                <a:solidFill>
                  <a:srgbClr val="113F4E"/>
                </a:solidFill>
                <a:latin typeface="微软雅黑" panose="020B0503020204020204" pitchFamily="34" charset="-122"/>
                <a:ea typeface="微软雅黑" panose="020B0503020204020204" pitchFamily="34" charset="-122"/>
              </a:rPr>
              <a:t>500</a:t>
            </a:r>
            <a:r>
              <a:rPr lang="zh-CN" altLang="en-US" spc="600" dirty="0">
                <a:solidFill>
                  <a:srgbClr val="113F4E"/>
                </a:solidFill>
                <a:latin typeface="微软雅黑" panose="020B0503020204020204" pitchFamily="34" charset="-122"/>
                <a:ea typeface="微软雅黑" panose="020B0503020204020204" pitchFamily="34" charset="-122"/>
              </a:rPr>
              <a:t>元，杂志封面不低于</a:t>
            </a:r>
            <a:r>
              <a:rPr lang="en-US" altLang="zh-CN" spc="600" dirty="0">
                <a:solidFill>
                  <a:srgbClr val="113F4E"/>
                </a:solidFill>
                <a:latin typeface="微软雅黑" panose="020B0503020204020204" pitchFamily="34" charset="-122"/>
                <a:ea typeface="微软雅黑" panose="020B0503020204020204" pitchFamily="34" charset="-122"/>
              </a:rPr>
              <a:t>1000</a:t>
            </a:r>
            <a:r>
              <a:rPr lang="zh-CN" altLang="en-US" spc="600" dirty="0">
                <a:solidFill>
                  <a:srgbClr val="113F4E"/>
                </a:solidFill>
                <a:latin typeface="微软雅黑" panose="020B0503020204020204" pitchFamily="34" charset="-122"/>
                <a:ea typeface="微软雅黑" panose="020B0503020204020204" pitchFamily="34" charset="-122"/>
              </a:rPr>
              <a:t>元。而</a:t>
            </a:r>
            <a:r>
              <a:rPr lang="en-US" altLang="zh-CN" spc="600" dirty="0">
                <a:solidFill>
                  <a:srgbClr val="113F4E"/>
                </a:solidFill>
                <a:latin typeface="微软雅黑" panose="020B0503020204020204" pitchFamily="34" charset="-122"/>
                <a:ea typeface="微软雅黑" panose="020B0503020204020204" pitchFamily="34" charset="-122"/>
              </a:rPr>
              <a:t>《</a:t>
            </a:r>
            <a:r>
              <a:rPr lang="zh-CN" altLang="en-US" spc="600" dirty="0">
                <a:solidFill>
                  <a:srgbClr val="113F4E"/>
                </a:solidFill>
                <a:latin typeface="微软雅黑" panose="020B0503020204020204" pitchFamily="34" charset="-122"/>
                <a:ea typeface="微软雅黑" panose="020B0503020204020204" pitchFamily="34" charset="-122"/>
              </a:rPr>
              <a:t>中华人民共和国国徽法</a:t>
            </a:r>
            <a:r>
              <a:rPr lang="en-US" altLang="zh-CN" spc="600" dirty="0">
                <a:solidFill>
                  <a:srgbClr val="113F4E"/>
                </a:solidFill>
                <a:latin typeface="微软雅黑" panose="020B0503020204020204" pitchFamily="34" charset="-122"/>
                <a:ea typeface="微软雅黑" panose="020B0503020204020204" pitchFamily="34" charset="-122"/>
              </a:rPr>
              <a:t>》</a:t>
            </a:r>
            <a:r>
              <a:rPr lang="zh-CN" altLang="en-US" spc="600" dirty="0">
                <a:solidFill>
                  <a:srgbClr val="113F4E"/>
                </a:solidFill>
                <a:latin typeface="微软雅黑" panose="020B0503020204020204" pitchFamily="34" charset="-122"/>
                <a:ea typeface="微软雅黑" panose="020B0503020204020204" pitchFamily="34" charset="-122"/>
              </a:rPr>
              <a:t>中明确国徽不得用于商标、广告；日常生活的陈设布置；私人庆吊活动；国务院办公厅规定不得使用国徽及其图案的其他场合。</a:t>
            </a:r>
            <a:endParaRPr lang="en-US" altLang="zh-CN" spc="600" dirty="0">
              <a:solidFill>
                <a:srgbClr val="113F4E"/>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D5BC065-6211-446C-8D65-1ADBD528C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325" y="1707410"/>
            <a:ext cx="6516573" cy="2676525"/>
          </a:xfrm>
          <a:prstGeom prst="rect">
            <a:avLst/>
          </a:prstGeom>
        </p:spPr>
      </p:pic>
    </p:spTree>
    <p:extLst>
      <p:ext uri="{BB962C8B-B14F-4D97-AF65-F5344CB8AC3E}">
        <p14:creationId xmlns:p14="http://schemas.microsoft.com/office/powerpoint/2010/main" val="1492018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ppt_x"/>
                                          </p:val>
                                        </p:tav>
                                        <p:tav tm="100000">
                                          <p:val>
                                            <p:strVal val="#ppt_x"/>
                                          </p:val>
                                        </p:tav>
                                      </p:tavLst>
                                    </p:anim>
                                    <p:anim calcmode="lin" valueType="num">
                                      <p:cBhvr additive="base">
                                        <p:cTn id="13" dur="25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 presetClass="entr" presetSubtype="4"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250" fill="hold"/>
                                        <p:tgtEl>
                                          <p:spTgt spid="13"/>
                                        </p:tgtEl>
                                        <p:attrNameLst>
                                          <p:attrName>ppt_x</p:attrName>
                                        </p:attrNameLst>
                                      </p:cBhvr>
                                      <p:tavLst>
                                        <p:tav tm="0">
                                          <p:val>
                                            <p:strVal val="#ppt_x"/>
                                          </p:val>
                                        </p:tav>
                                        <p:tav tm="100000">
                                          <p:val>
                                            <p:strVal val="#ppt_x"/>
                                          </p:val>
                                        </p:tav>
                                      </p:tavLst>
                                    </p:anim>
                                    <p:anim calcmode="lin" valueType="num">
                                      <p:cBhvr additive="base">
                                        <p:cTn id="18" dur="25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250" fill="hold"/>
                                        <p:tgtEl>
                                          <p:spTgt spid="14"/>
                                        </p:tgtEl>
                                        <p:attrNameLst>
                                          <p:attrName>ppt_x</p:attrName>
                                        </p:attrNameLst>
                                      </p:cBhvr>
                                      <p:tavLst>
                                        <p:tav tm="0">
                                          <p:val>
                                            <p:strVal val="#ppt_x"/>
                                          </p:val>
                                        </p:tav>
                                        <p:tav tm="100000">
                                          <p:val>
                                            <p:strVal val="#ppt_x"/>
                                          </p:val>
                                        </p:tav>
                                      </p:tavLst>
                                    </p:anim>
                                    <p:anim calcmode="lin" valueType="num">
                                      <p:cBhvr additive="base">
                                        <p:cTn id="23" dur="25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1250"/>
                            </p:stCondLst>
                            <p:childTnLst>
                              <p:par>
                                <p:cTn id="25" presetID="2" presetClass="entr" presetSubtype="4"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ppt_x"/>
                                          </p:val>
                                        </p:tav>
                                        <p:tav tm="100000">
                                          <p:val>
                                            <p:strVal val="#ppt_x"/>
                                          </p:val>
                                        </p:tav>
                                      </p:tavLst>
                                    </p:anim>
                                    <p:anim calcmode="lin" valueType="num">
                                      <p:cBhvr additive="base">
                                        <p:cTn id="28" dur="250" fill="hold"/>
                                        <p:tgtEl>
                                          <p:spTgt spid="15"/>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250" fill="hold"/>
                                        <p:tgtEl>
                                          <p:spTgt spid="17"/>
                                        </p:tgtEl>
                                        <p:attrNameLst>
                                          <p:attrName>ppt_x</p:attrName>
                                        </p:attrNameLst>
                                      </p:cBhvr>
                                      <p:tavLst>
                                        <p:tav tm="0">
                                          <p:val>
                                            <p:strVal val="#ppt_x"/>
                                          </p:val>
                                        </p:tav>
                                        <p:tav tm="100000">
                                          <p:val>
                                            <p:strVal val="#ppt_x"/>
                                          </p:val>
                                        </p:tav>
                                      </p:tavLst>
                                    </p:anim>
                                    <p:anim calcmode="lin" valueType="num">
                                      <p:cBhvr additive="base">
                                        <p:cTn id="33" dur="250" fill="hold"/>
                                        <p:tgtEl>
                                          <p:spTgt spid="17"/>
                                        </p:tgtEl>
                                        <p:attrNameLst>
                                          <p:attrName>ppt_y</p:attrName>
                                        </p:attrNameLst>
                                      </p:cBhvr>
                                      <p:tavLst>
                                        <p:tav tm="0">
                                          <p:val>
                                            <p:strVal val="1+#ppt_h/2"/>
                                          </p:val>
                                        </p:tav>
                                        <p:tav tm="100000">
                                          <p:val>
                                            <p:strVal val="#ppt_y"/>
                                          </p:val>
                                        </p:tav>
                                      </p:tavLst>
                                    </p:anim>
                                  </p:childTnLst>
                                </p:cTn>
                              </p:par>
                            </p:childTnLst>
                          </p:cTn>
                        </p:par>
                        <p:par>
                          <p:cTn id="34" fill="hold">
                            <p:stCondLst>
                              <p:cond delay="1750"/>
                            </p:stCondLst>
                            <p:childTnLst>
                              <p:par>
                                <p:cTn id="35" presetID="2" presetClass="entr" presetSubtype="4"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250" fill="hold"/>
                                        <p:tgtEl>
                                          <p:spTgt spid="18"/>
                                        </p:tgtEl>
                                        <p:attrNameLst>
                                          <p:attrName>ppt_x</p:attrName>
                                        </p:attrNameLst>
                                      </p:cBhvr>
                                      <p:tavLst>
                                        <p:tav tm="0">
                                          <p:val>
                                            <p:strVal val="#ppt_x"/>
                                          </p:val>
                                        </p:tav>
                                        <p:tav tm="100000">
                                          <p:val>
                                            <p:strVal val="#ppt_x"/>
                                          </p:val>
                                        </p:tav>
                                      </p:tavLst>
                                    </p:anim>
                                    <p:anim calcmode="lin" valueType="num">
                                      <p:cBhvr additive="base">
                                        <p:cTn id="38" dur="250" fill="hold"/>
                                        <p:tgtEl>
                                          <p:spTgt spid="18"/>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2" presetClass="entr" presetSubtype="4"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250" fill="hold"/>
                                        <p:tgtEl>
                                          <p:spTgt spid="19"/>
                                        </p:tgtEl>
                                        <p:attrNameLst>
                                          <p:attrName>ppt_x</p:attrName>
                                        </p:attrNameLst>
                                      </p:cBhvr>
                                      <p:tavLst>
                                        <p:tav tm="0">
                                          <p:val>
                                            <p:strVal val="#ppt_x"/>
                                          </p:val>
                                        </p:tav>
                                        <p:tav tm="100000">
                                          <p:val>
                                            <p:strVal val="#ppt_x"/>
                                          </p:val>
                                        </p:tav>
                                      </p:tavLst>
                                    </p:anim>
                                    <p:anim calcmode="lin" valueType="num">
                                      <p:cBhvr additive="base">
                                        <p:cTn id="43" dur="250" fill="hold"/>
                                        <p:tgtEl>
                                          <p:spTgt spid="19"/>
                                        </p:tgtEl>
                                        <p:attrNameLst>
                                          <p:attrName>ppt_y</p:attrName>
                                        </p:attrNameLst>
                                      </p:cBhvr>
                                      <p:tavLst>
                                        <p:tav tm="0">
                                          <p:val>
                                            <p:strVal val="1+#ppt_h/2"/>
                                          </p:val>
                                        </p:tav>
                                        <p:tav tm="100000">
                                          <p:val>
                                            <p:strVal val="#ppt_y"/>
                                          </p:val>
                                        </p:tav>
                                      </p:tavLst>
                                    </p:anim>
                                  </p:childTnLst>
                                </p:cTn>
                              </p:par>
                            </p:childTnLst>
                          </p:cTn>
                        </p:par>
                        <p:par>
                          <p:cTn id="44" fill="hold">
                            <p:stCondLst>
                              <p:cond delay="2250"/>
                            </p:stCondLst>
                            <p:childTnLst>
                              <p:par>
                                <p:cTn id="45" presetID="2" presetClass="entr" presetSubtype="4"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250" fill="hold"/>
                                        <p:tgtEl>
                                          <p:spTgt spid="20"/>
                                        </p:tgtEl>
                                        <p:attrNameLst>
                                          <p:attrName>ppt_x</p:attrName>
                                        </p:attrNameLst>
                                      </p:cBhvr>
                                      <p:tavLst>
                                        <p:tav tm="0">
                                          <p:val>
                                            <p:strVal val="#ppt_x"/>
                                          </p:val>
                                        </p:tav>
                                        <p:tav tm="100000">
                                          <p:val>
                                            <p:strVal val="#ppt_x"/>
                                          </p:val>
                                        </p:tav>
                                      </p:tavLst>
                                    </p:anim>
                                    <p:anim calcmode="lin" valueType="num">
                                      <p:cBhvr additive="base">
                                        <p:cTn id="48" dur="25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ID="2" presetClass="entr" presetSubtype="4"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250" fill="hold"/>
                                        <p:tgtEl>
                                          <p:spTgt spid="21"/>
                                        </p:tgtEl>
                                        <p:attrNameLst>
                                          <p:attrName>ppt_x</p:attrName>
                                        </p:attrNameLst>
                                      </p:cBhvr>
                                      <p:tavLst>
                                        <p:tav tm="0">
                                          <p:val>
                                            <p:strVal val="#ppt_x"/>
                                          </p:val>
                                        </p:tav>
                                        <p:tav tm="100000">
                                          <p:val>
                                            <p:strVal val="#ppt_x"/>
                                          </p:val>
                                        </p:tav>
                                      </p:tavLst>
                                    </p:anim>
                                    <p:anim calcmode="lin" valueType="num">
                                      <p:cBhvr additive="base">
                                        <p:cTn id="53" dur="250" fill="hold"/>
                                        <p:tgtEl>
                                          <p:spTgt spid="21"/>
                                        </p:tgtEl>
                                        <p:attrNameLst>
                                          <p:attrName>ppt_y</p:attrName>
                                        </p:attrNameLst>
                                      </p:cBhvr>
                                      <p:tavLst>
                                        <p:tav tm="0">
                                          <p:val>
                                            <p:strVal val="1+#ppt_h/2"/>
                                          </p:val>
                                        </p:tav>
                                        <p:tav tm="100000">
                                          <p:val>
                                            <p:strVal val="#ppt_y"/>
                                          </p:val>
                                        </p:tav>
                                      </p:tavLst>
                                    </p:anim>
                                  </p:childTnLst>
                                </p:cTn>
                              </p:par>
                            </p:childTnLst>
                          </p:cTn>
                        </p:par>
                        <p:par>
                          <p:cTn id="54" fill="hold">
                            <p:stCondLst>
                              <p:cond delay="2750"/>
                            </p:stCondLst>
                            <p:childTnLst>
                              <p:par>
                                <p:cTn id="55" presetID="2" presetClass="entr" presetSubtype="4"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250" fill="hold"/>
                                        <p:tgtEl>
                                          <p:spTgt spid="25"/>
                                        </p:tgtEl>
                                        <p:attrNameLst>
                                          <p:attrName>ppt_x</p:attrName>
                                        </p:attrNameLst>
                                      </p:cBhvr>
                                      <p:tavLst>
                                        <p:tav tm="0">
                                          <p:val>
                                            <p:strVal val="#ppt_x"/>
                                          </p:val>
                                        </p:tav>
                                        <p:tav tm="100000">
                                          <p:val>
                                            <p:strVal val="#ppt_x"/>
                                          </p:val>
                                        </p:tav>
                                      </p:tavLst>
                                    </p:anim>
                                    <p:anim calcmode="lin" valueType="num">
                                      <p:cBhvr additive="base">
                                        <p:cTn id="58" dur="25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P spid="17" grpId="0" animBg="1"/>
      <p:bldP spid="18" grpId="0" animBg="1"/>
      <p:bldP spid="19" grpId="0" animBg="1"/>
      <p:bldP spid="20" grpId="0" animBg="1"/>
      <p:bldP spid="21" grpId="0" animBg="1"/>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3425147" cy="646331"/>
            <a:chOff x="956666" y="3447854"/>
            <a:chExt cx="3425147" cy="646331"/>
          </a:xfrm>
        </p:grpSpPr>
        <p:sp>
          <p:nvSpPr>
            <p:cNvPr id="8" name="TextBox 38">
              <a:extLst>
                <a:ext uri="{FF2B5EF4-FFF2-40B4-BE49-F238E27FC236}">
                  <a16:creationId xmlns:a16="http://schemas.microsoft.com/office/drawing/2014/main" id="{C53C28E3-DC0F-4C61-A42D-5AC7B5E4C36E}"/>
                </a:ext>
              </a:extLst>
            </p:cNvPr>
            <p:cNvSpPr txBox="1"/>
            <p:nvPr/>
          </p:nvSpPr>
          <p:spPr>
            <a:xfrm>
              <a:off x="1581046" y="3447854"/>
              <a:ext cx="2800767" cy="646331"/>
            </a:xfrm>
            <a:prstGeom prst="rect">
              <a:avLst/>
            </a:prstGeom>
            <a:noFill/>
          </p:spPr>
          <p:txBody>
            <a:bodyPr wrap="none" rtlCol="0" anchor="t" anchorCtr="1">
              <a:spAutoFit/>
            </a:bodyPr>
            <a:lstStyle/>
            <a:p>
              <a:pPr algn="ctr"/>
              <a:r>
                <a:rPr lang="zh-CN" altLang="en-US"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rPr>
                <a:t>事件回顾</a:t>
              </a:r>
              <a:endParaRPr lang="zh-CN" altLang="en-US" sz="800" b="1" cap="all" spc="600" dirty="0">
                <a:solidFill>
                  <a:schemeClr val="bg1">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endParaRPr>
            </a:p>
            <a:p>
              <a:pPr algn="ctr"/>
              <a:r>
                <a:rPr lang="en-US" altLang="zh-CN" sz="800" b="1" cap="all" spc="600" dirty="0">
                  <a:solidFill>
                    <a:schemeClr val="bg1">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rPr>
                <a:t>THE Scenery DESIGN</a:t>
              </a:r>
              <a:endParaRPr lang="zh-CN" altLang="en-US" sz="800" b="1" cap="all" spc="600" dirty="0">
                <a:solidFill>
                  <a:schemeClr val="bg1">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7BDCA4A0-E6D4-49BC-812E-3A7958652A19}"/>
              </a:ext>
            </a:extLst>
          </p:cNvPr>
          <p:cNvGrpSpPr/>
          <p:nvPr/>
        </p:nvGrpSpPr>
        <p:grpSpPr>
          <a:xfrm>
            <a:off x="4705937" y="295974"/>
            <a:ext cx="7219363" cy="6328982"/>
            <a:chOff x="103995" y="466248"/>
            <a:chExt cx="8106475" cy="7106684"/>
          </a:xfrm>
          <a:solidFill>
            <a:srgbClr val="55C0AF"/>
          </a:solidFill>
        </p:grpSpPr>
        <p:grpSp>
          <p:nvGrpSpPr>
            <p:cNvPr id="11" name="组合 10">
              <a:extLst>
                <a:ext uri="{FF2B5EF4-FFF2-40B4-BE49-F238E27FC236}">
                  <a16:creationId xmlns:a16="http://schemas.microsoft.com/office/drawing/2014/main" id="{9756078C-A76D-4882-9B0E-0A6FD4E99336}"/>
                </a:ext>
              </a:extLst>
            </p:cNvPr>
            <p:cNvGrpSpPr/>
            <p:nvPr/>
          </p:nvGrpSpPr>
          <p:grpSpPr>
            <a:xfrm>
              <a:off x="103995" y="466248"/>
              <a:ext cx="5039044" cy="246505"/>
              <a:chOff x="4272354" y="-351356"/>
              <a:chExt cx="4310634" cy="234302"/>
            </a:xfrm>
            <a:grpFill/>
          </p:grpSpPr>
          <p:sp>
            <p:nvSpPr>
              <p:cNvPr id="25" name="矩形 24">
                <a:extLst>
                  <a:ext uri="{FF2B5EF4-FFF2-40B4-BE49-F238E27FC236}">
                    <a16:creationId xmlns:a16="http://schemas.microsoft.com/office/drawing/2014/main" id="{A4F39937-EAAF-416C-82A9-17B193653B95}"/>
                  </a:ext>
                </a:extLst>
              </p:cNvPr>
              <p:cNvSpPr/>
              <p:nvPr/>
            </p:nvSpPr>
            <p:spPr>
              <a:xfrm>
                <a:off x="4272354" y="-351356"/>
                <a:ext cx="543904" cy="234302"/>
              </a:xfrm>
              <a:prstGeom prst="rect">
                <a:avLst/>
              </a:prstGeom>
              <a:solidFill>
                <a:srgbClr val="113F4E"/>
              </a:solidFill>
              <a:ln>
                <a:solidFill>
                  <a:srgbClr val="113F4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b="0" dirty="0">
                  <a:solidFill>
                    <a:srgbClr val="FFB850"/>
                  </a:solidFill>
                  <a:latin typeface="微软雅黑" panose="020B0503020204020204" pitchFamily="34" charset="-122"/>
                  <a:ea typeface="微软雅黑" panose="020B0503020204020204" pitchFamily="34" charset="-122"/>
                </a:endParaRPr>
              </a:p>
            </p:txBody>
          </p:sp>
          <p:cxnSp>
            <p:nvCxnSpPr>
              <p:cNvPr id="26" name="直接连接符 25">
                <a:extLst>
                  <a:ext uri="{FF2B5EF4-FFF2-40B4-BE49-F238E27FC236}">
                    <a16:creationId xmlns:a16="http://schemas.microsoft.com/office/drawing/2014/main" id="{BA19FF1F-AB22-4F92-A884-16AF5390B39D}"/>
                  </a:ext>
                </a:extLst>
              </p:cNvPr>
              <p:cNvCxnSpPr>
                <a:cxnSpLocks/>
              </p:cNvCxnSpPr>
              <p:nvPr/>
            </p:nvCxnSpPr>
            <p:spPr>
              <a:xfrm>
                <a:off x="4816258" y="-229679"/>
                <a:ext cx="3766730" cy="0"/>
              </a:xfrm>
              <a:prstGeom prst="line">
                <a:avLst/>
              </a:prstGeom>
              <a:solidFill>
                <a:srgbClr val="113F4E"/>
              </a:solidFill>
              <a:ln>
                <a:solidFill>
                  <a:srgbClr val="113F4E"/>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组合 11">
              <a:extLst>
                <a:ext uri="{FF2B5EF4-FFF2-40B4-BE49-F238E27FC236}">
                  <a16:creationId xmlns:a16="http://schemas.microsoft.com/office/drawing/2014/main" id="{4419CE4E-B25A-43AE-97E8-59B2F1BB9324}"/>
                </a:ext>
              </a:extLst>
            </p:cNvPr>
            <p:cNvGrpSpPr/>
            <p:nvPr/>
          </p:nvGrpSpPr>
          <p:grpSpPr>
            <a:xfrm>
              <a:off x="103996" y="3208861"/>
              <a:ext cx="5338552" cy="256301"/>
              <a:chOff x="4272354" y="2528593"/>
              <a:chExt cx="4566846" cy="243613"/>
            </a:xfrm>
            <a:grpFill/>
          </p:grpSpPr>
          <p:sp>
            <p:nvSpPr>
              <p:cNvPr id="23" name="矩形 22">
                <a:extLst>
                  <a:ext uri="{FF2B5EF4-FFF2-40B4-BE49-F238E27FC236}">
                    <a16:creationId xmlns:a16="http://schemas.microsoft.com/office/drawing/2014/main" id="{3E724C53-A262-4172-B4FD-EE47E9A85335}"/>
                  </a:ext>
                </a:extLst>
              </p:cNvPr>
              <p:cNvSpPr/>
              <p:nvPr/>
            </p:nvSpPr>
            <p:spPr>
              <a:xfrm>
                <a:off x="4272354" y="2528593"/>
                <a:ext cx="543903" cy="243613"/>
              </a:xfrm>
              <a:prstGeom prst="rect">
                <a:avLst/>
              </a:prstGeom>
              <a:grpFill/>
              <a:ln>
                <a:solidFill>
                  <a:srgbClr val="55C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b="0" dirty="0">
                  <a:latin typeface="微软雅黑" panose="020B0503020204020204" pitchFamily="34" charset="-122"/>
                  <a:ea typeface="微软雅黑" panose="020B0503020204020204" pitchFamily="34" charset="-122"/>
                </a:endParaRPr>
              </a:p>
            </p:txBody>
          </p:sp>
          <p:cxnSp>
            <p:nvCxnSpPr>
              <p:cNvPr id="24" name="直接连接符 23">
                <a:extLst>
                  <a:ext uri="{FF2B5EF4-FFF2-40B4-BE49-F238E27FC236}">
                    <a16:creationId xmlns:a16="http://schemas.microsoft.com/office/drawing/2014/main" id="{56A58A56-B02F-4409-AE86-6DF0706EE9FA}"/>
                  </a:ext>
                </a:extLst>
              </p:cNvPr>
              <p:cNvCxnSpPr>
                <a:cxnSpLocks/>
                <a:stCxn id="23" idx="3"/>
              </p:cNvCxnSpPr>
              <p:nvPr/>
            </p:nvCxnSpPr>
            <p:spPr>
              <a:xfrm>
                <a:off x="4816257" y="2650401"/>
                <a:ext cx="4022943" cy="38666"/>
              </a:xfrm>
              <a:prstGeom prst="line">
                <a:avLst/>
              </a:prstGeom>
              <a:grpFill/>
              <a:ln>
                <a:solidFill>
                  <a:srgbClr val="55C0AF"/>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14" name="TextBox 35">
              <a:extLst>
                <a:ext uri="{FF2B5EF4-FFF2-40B4-BE49-F238E27FC236}">
                  <a16:creationId xmlns:a16="http://schemas.microsoft.com/office/drawing/2014/main" id="{3195FC0F-E1AC-4A07-A636-B71150627532}"/>
                </a:ext>
              </a:extLst>
            </p:cNvPr>
            <p:cNvSpPr txBox="1"/>
            <p:nvPr/>
          </p:nvSpPr>
          <p:spPr>
            <a:xfrm>
              <a:off x="480577" y="737944"/>
              <a:ext cx="7612243" cy="2086033"/>
            </a:xfrm>
            <a:prstGeom prst="rect">
              <a:avLst/>
            </a:prstGeom>
            <a:noFill/>
            <a:ln>
              <a:noFill/>
            </a:ln>
          </p:spPr>
          <p:txBody>
            <a:bodyPr wrap="square" rtlCol="0">
              <a:spAutoFit/>
            </a:bodyPr>
            <a:lstStyle/>
            <a:p>
              <a:pPr>
                <a:lnSpc>
                  <a:spcPct val="130000"/>
                </a:lnSpc>
              </a:pPr>
              <a:r>
                <a:rPr lang="en-US" altLang="zh-CN" spc="600" dirty="0">
                  <a:solidFill>
                    <a:srgbClr val="113F4E"/>
                  </a:solidFill>
                  <a:latin typeface="微软雅黑" panose="020B0503020204020204" pitchFamily="34" charset="-122"/>
                  <a:ea typeface="微软雅黑" panose="020B0503020204020204" pitchFamily="34" charset="-122"/>
                </a:rPr>
                <a:t>4</a:t>
              </a:r>
              <a:r>
                <a:rPr lang="zh-CN" altLang="en-US" spc="600" dirty="0">
                  <a:solidFill>
                    <a:srgbClr val="113F4E"/>
                  </a:solidFill>
                  <a:latin typeface="微软雅黑" panose="020B0503020204020204" pitchFamily="34" charset="-122"/>
                  <a:ea typeface="微软雅黑" panose="020B0503020204020204" pitchFamily="34" charset="-122"/>
                </a:rPr>
                <a:t>月</a:t>
              </a:r>
              <a:r>
                <a:rPr lang="en-US" altLang="zh-CN" spc="600" dirty="0">
                  <a:solidFill>
                    <a:srgbClr val="113F4E"/>
                  </a:solidFill>
                  <a:latin typeface="微软雅黑" panose="020B0503020204020204" pitchFamily="34" charset="-122"/>
                  <a:ea typeface="微软雅黑" panose="020B0503020204020204" pitchFamily="34" charset="-122"/>
                </a:rPr>
                <a:t>11</a:t>
              </a:r>
              <a:r>
                <a:rPr lang="zh-CN" altLang="en-US" spc="600" dirty="0">
                  <a:solidFill>
                    <a:srgbClr val="113F4E"/>
                  </a:solidFill>
                  <a:latin typeface="微软雅黑" panose="020B0503020204020204" pitchFamily="34" charset="-122"/>
                  <a:ea typeface="微软雅黑" panose="020B0503020204020204" pitchFamily="34" charset="-122"/>
                </a:rPr>
                <a:t>日，天津市互联网信息办公室连夜约谈视觉中国网站，责令该网站立即停止违法违规行为，全面彻底整改。</a:t>
              </a:r>
              <a:r>
                <a:rPr lang="en-US" altLang="zh-CN" spc="600" dirty="0">
                  <a:solidFill>
                    <a:srgbClr val="113F4E"/>
                  </a:solidFill>
                  <a:latin typeface="微软雅黑" panose="020B0503020204020204" pitchFamily="34" charset="-122"/>
                  <a:ea typeface="微软雅黑" panose="020B0503020204020204" pitchFamily="34" charset="-122"/>
                </a:rPr>
                <a:t>12</a:t>
              </a:r>
              <a:r>
                <a:rPr lang="zh-CN" altLang="en-US" spc="600" dirty="0">
                  <a:solidFill>
                    <a:srgbClr val="113F4E"/>
                  </a:solidFill>
                  <a:latin typeface="微软雅黑" panose="020B0503020204020204" pitchFamily="34" charset="-122"/>
                  <a:ea typeface="微软雅黑" panose="020B0503020204020204" pitchFamily="34" charset="-122"/>
                </a:rPr>
                <a:t>日凌晨，视觉中国再发致歉信，表示根据相关法律法规自愿关闭网站开展整改，自愿接受天津市互联网信息办公室的处理</a:t>
              </a:r>
              <a:r>
                <a:rPr lang="zh-CN" altLang="en-US" sz="1400" spc="600" dirty="0">
                  <a:solidFill>
                    <a:srgbClr val="113F4E"/>
                  </a:solidFill>
                  <a:latin typeface="微软雅黑" panose="020B0503020204020204" pitchFamily="34" charset="-122"/>
                  <a:ea typeface="微软雅黑" panose="020B0503020204020204" pitchFamily="34" charset="-122"/>
                </a:rPr>
                <a:t>。</a:t>
              </a:r>
              <a:endParaRPr lang="en-US" altLang="zh-CN" sz="1400" spc="600" dirty="0">
                <a:solidFill>
                  <a:srgbClr val="113F4E"/>
                </a:solidFill>
                <a:latin typeface="微软雅黑" panose="020B0503020204020204" pitchFamily="34" charset="-122"/>
                <a:ea typeface="微软雅黑" panose="020B0503020204020204" pitchFamily="34" charset="-122"/>
              </a:endParaRPr>
            </a:p>
          </p:txBody>
        </p:sp>
        <p:sp>
          <p:nvSpPr>
            <p:cNvPr id="15" name="TextBox 36">
              <a:extLst>
                <a:ext uri="{FF2B5EF4-FFF2-40B4-BE49-F238E27FC236}">
                  <a16:creationId xmlns:a16="http://schemas.microsoft.com/office/drawing/2014/main" id="{E8AF9A4F-75DE-4F07-861C-CB4DE5811E96}"/>
                </a:ext>
              </a:extLst>
            </p:cNvPr>
            <p:cNvSpPr txBox="1"/>
            <p:nvPr/>
          </p:nvSpPr>
          <p:spPr>
            <a:xfrm>
              <a:off x="844938" y="3601564"/>
              <a:ext cx="4597610" cy="346964"/>
            </a:xfrm>
            <a:prstGeom prst="rect">
              <a:avLst/>
            </a:prstGeom>
            <a:noFill/>
            <a:ln>
              <a:noFill/>
            </a:ln>
          </p:spPr>
          <p:txBody>
            <a:bodyPr wrap="square" rtlCol="0">
              <a:spAutoFit/>
            </a:bodyPr>
            <a:lstStyle/>
            <a:p>
              <a:pPr algn="just">
                <a:lnSpc>
                  <a:spcPct val="130000"/>
                </a:lnSpc>
              </a:pPr>
              <a:endParaRPr lang="en-US" altLang="zh-CN" sz="1200" b="0" dirty="0">
                <a:solidFill>
                  <a:schemeClr val="bg1">
                    <a:lumMod val="50000"/>
                  </a:schemeClr>
                </a:solidFill>
                <a:latin typeface="微软雅黑" pitchFamily="34" charset="-122"/>
                <a:ea typeface="微软雅黑" pitchFamily="34" charset="-122"/>
              </a:endParaRPr>
            </a:p>
          </p:txBody>
        </p:sp>
        <p:sp>
          <p:nvSpPr>
            <p:cNvPr id="16" name="TextBox 37">
              <a:extLst>
                <a:ext uri="{FF2B5EF4-FFF2-40B4-BE49-F238E27FC236}">
                  <a16:creationId xmlns:a16="http://schemas.microsoft.com/office/drawing/2014/main" id="{BDDAD16A-9FD3-4F92-8CAF-23A93B2C2C2C}"/>
                </a:ext>
              </a:extLst>
            </p:cNvPr>
            <p:cNvSpPr txBox="1"/>
            <p:nvPr/>
          </p:nvSpPr>
          <p:spPr>
            <a:xfrm>
              <a:off x="421901" y="3465162"/>
              <a:ext cx="7788569" cy="4107770"/>
            </a:xfrm>
            <a:prstGeom prst="rect">
              <a:avLst/>
            </a:prstGeom>
            <a:noFill/>
            <a:ln>
              <a:noFill/>
            </a:ln>
          </p:spPr>
          <p:txBody>
            <a:bodyPr wrap="square" rtlCol="0">
              <a:spAutoFit/>
            </a:bodyPr>
            <a:lstStyle/>
            <a:p>
              <a:pPr>
                <a:lnSpc>
                  <a:spcPct val="130000"/>
                </a:lnSpc>
              </a:pPr>
              <a:r>
                <a:rPr lang="en-US" altLang="zh-CN" spc="600" dirty="0">
                  <a:solidFill>
                    <a:srgbClr val="113F4E"/>
                  </a:solidFill>
                  <a:latin typeface="微软雅黑" panose="020B0503020204020204" pitchFamily="34" charset="-122"/>
                  <a:ea typeface="微软雅黑" panose="020B0503020204020204" pitchFamily="34" charset="-122"/>
                </a:rPr>
                <a:t>12</a:t>
              </a:r>
              <a:r>
                <a:rPr lang="zh-CN" altLang="en-US" spc="600" dirty="0">
                  <a:solidFill>
                    <a:srgbClr val="113F4E"/>
                  </a:solidFill>
                  <a:latin typeface="微软雅黑" panose="020B0503020204020204" pitchFamily="34" charset="-122"/>
                  <a:ea typeface="微软雅黑" panose="020B0503020204020204" pitchFamily="34" charset="-122"/>
                </a:rPr>
                <a:t>日凌晨，视觉中国通过官方微博再发致歉信，表示接受广大网民和媒体的监督批评，全面配合监管部门彻底积极整改。视觉中国称，经网民举报的视觉中国网站存在关于国旗、国徽等不合规图片的问题，公司高度重视，立即开展自查。经查核，该图片由视觉中国签约供稿人提供，视觉中国作为平台方没有严格落实企业主体责任，没有尽到严格审核的职责，导致不合规的内容出现在网上。这些问题暴露出视觉中国在管理上存在薄弱环节，为此视觉中国深表歉意。</a:t>
              </a:r>
              <a:endParaRPr lang="en-US" altLang="zh-CN" spc="600" dirty="0">
                <a:solidFill>
                  <a:srgbClr val="113F4E"/>
                </a:solidFill>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C25CEF2A-CED1-4141-9761-0D97F7CFA942}"/>
              </a:ext>
            </a:extLst>
          </p:cNvPr>
          <p:cNvGrpSpPr/>
          <p:nvPr/>
        </p:nvGrpSpPr>
        <p:grpSpPr>
          <a:xfrm>
            <a:off x="669054" y="1621793"/>
            <a:ext cx="3984530" cy="4019326"/>
            <a:chOff x="3711479" y="1272985"/>
            <a:chExt cx="5138799" cy="5183677"/>
          </a:xfrm>
        </p:grpSpPr>
        <p:grpSp>
          <p:nvGrpSpPr>
            <p:cNvPr id="28" name="组合 27">
              <a:extLst>
                <a:ext uri="{FF2B5EF4-FFF2-40B4-BE49-F238E27FC236}">
                  <a16:creationId xmlns:a16="http://schemas.microsoft.com/office/drawing/2014/main" id="{F8AA0AED-40F4-445B-A817-C74FDBC3218E}"/>
                </a:ext>
              </a:extLst>
            </p:cNvPr>
            <p:cNvGrpSpPr/>
            <p:nvPr/>
          </p:nvGrpSpPr>
          <p:grpSpPr>
            <a:xfrm>
              <a:off x="3711479" y="1272985"/>
              <a:ext cx="5138799" cy="5183677"/>
              <a:chOff x="3765171" y="1421575"/>
              <a:chExt cx="4704460" cy="4745545"/>
            </a:xfrm>
          </p:grpSpPr>
          <p:sp>
            <p:nvSpPr>
              <p:cNvPr id="47" name="任意多边形 25">
                <a:extLst>
                  <a:ext uri="{FF2B5EF4-FFF2-40B4-BE49-F238E27FC236}">
                    <a16:creationId xmlns:a16="http://schemas.microsoft.com/office/drawing/2014/main" id="{0A1CDF87-FB35-45E4-BAC7-F1F884B84761}"/>
                  </a:ext>
                </a:extLst>
              </p:cNvPr>
              <p:cNvSpPr/>
              <p:nvPr/>
            </p:nvSpPr>
            <p:spPr>
              <a:xfrm rot="10800000">
                <a:off x="3765171" y="275463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48" name="任意多边形 26">
                <a:extLst>
                  <a:ext uri="{FF2B5EF4-FFF2-40B4-BE49-F238E27FC236}">
                    <a16:creationId xmlns:a16="http://schemas.microsoft.com/office/drawing/2014/main" id="{A3963871-CDA2-4A1A-AD6F-AC1B0B745C26}"/>
                  </a:ext>
                </a:extLst>
              </p:cNvPr>
              <p:cNvSpPr/>
              <p:nvPr/>
            </p:nvSpPr>
            <p:spPr>
              <a:xfrm rot="16200000">
                <a:off x="4900552" y="159258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49" name="任意多边形 27">
                <a:extLst>
                  <a:ext uri="{FF2B5EF4-FFF2-40B4-BE49-F238E27FC236}">
                    <a16:creationId xmlns:a16="http://schemas.microsoft.com/office/drawing/2014/main" id="{59191C25-6CD1-4437-9562-11B3B50FB310}"/>
                  </a:ext>
                </a:extLst>
              </p:cNvPr>
              <p:cNvSpPr/>
              <p:nvPr/>
            </p:nvSpPr>
            <p:spPr>
              <a:xfrm>
                <a:off x="6047362" y="275082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50" name="任意多边形 28">
                <a:extLst>
                  <a:ext uri="{FF2B5EF4-FFF2-40B4-BE49-F238E27FC236}">
                    <a16:creationId xmlns:a16="http://schemas.microsoft.com/office/drawing/2014/main" id="{F4230581-BBB3-4FE4-A752-A49ABDEA246A}"/>
                  </a:ext>
                </a:extLst>
              </p:cNvPr>
              <p:cNvSpPr/>
              <p:nvPr/>
            </p:nvSpPr>
            <p:spPr>
              <a:xfrm rot="5400000">
                <a:off x="4910820" y="3915856"/>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29" name="组合 28">
              <a:extLst>
                <a:ext uri="{FF2B5EF4-FFF2-40B4-BE49-F238E27FC236}">
                  <a16:creationId xmlns:a16="http://schemas.microsoft.com/office/drawing/2014/main" id="{D9E91F4B-C42B-4ACD-9B31-7DF2C295E111}"/>
                </a:ext>
              </a:extLst>
            </p:cNvPr>
            <p:cNvGrpSpPr/>
            <p:nvPr/>
          </p:nvGrpSpPr>
          <p:grpSpPr>
            <a:xfrm>
              <a:off x="6008748" y="5754167"/>
              <a:ext cx="478650" cy="476767"/>
              <a:chOff x="4557733" y="2434359"/>
              <a:chExt cx="512624" cy="510606"/>
            </a:xfrm>
            <a:solidFill>
              <a:schemeClr val="bg1"/>
            </a:solidFill>
          </p:grpSpPr>
          <p:sp>
            <p:nvSpPr>
              <p:cNvPr id="45" name="Freeform 7">
                <a:extLst>
                  <a:ext uri="{FF2B5EF4-FFF2-40B4-BE49-F238E27FC236}">
                    <a16:creationId xmlns:a16="http://schemas.microsoft.com/office/drawing/2014/main" id="{7E215444-123A-4BBD-90D9-7A0807F3CD72}"/>
                  </a:ext>
                </a:extLst>
              </p:cNvPr>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sp>
            <p:nvSpPr>
              <p:cNvPr id="46" name="Freeform 8">
                <a:extLst>
                  <a:ext uri="{FF2B5EF4-FFF2-40B4-BE49-F238E27FC236}">
                    <a16:creationId xmlns:a16="http://schemas.microsoft.com/office/drawing/2014/main" id="{38C6FFC8-96D2-4EE9-A726-F54CA26AF0D5}"/>
                  </a:ext>
                </a:extLst>
              </p:cNvPr>
              <p:cNvSpPr>
                <a:spLocks/>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grpSp>
        <p:grpSp>
          <p:nvGrpSpPr>
            <p:cNvPr id="30" name="组合 29">
              <a:extLst>
                <a:ext uri="{FF2B5EF4-FFF2-40B4-BE49-F238E27FC236}">
                  <a16:creationId xmlns:a16="http://schemas.microsoft.com/office/drawing/2014/main" id="{247D0781-E625-4E08-8C43-FE7EDE8B4F12}"/>
                </a:ext>
              </a:extLst>
            </p:cNvPr>
            <p:cNvGrpSpPr/>
            <p:nvPr/>
          </p:nvGrpSpPr>
          <p:grpSpPr>
            <a:xfrm>
              <a:off x="5930321" y="1546570"/>
              <a:ext cx="438279" cy="421487"/>
              <a:chOff x="6159731" y="1864447"/>
              <a:chExt cx="469385" cy="451400"/>
            </a:xfrm>
            <a:solidFill>
              <a:schemeClr val="bg1"/>
            </a:solidFill>
          </p:grpSpPr>
          <p:sp>
            <p:nvSpPr>
              <p:cNvPr id="43" name="Oval 131">
                <a:extLst>
                  <a:ext uri="{FF2B5EF4-FFF2-40B4-BE49-F238E27FC236}">
                    <a16:creationId xmlns:a16="http://schemas.microsoft.com/office/drawing/2014/main" id="{03A5222B-37DA-44AD-B3C4-010D7686AC3E}"/>
                  </a:ext>
                </a:extLst>
              </p:cNvPr>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44" name="Freeform 134">
                <a:extLst>
                  <a:ext uri="{FF2B5EF4-FFF2-40B4-BE49-F238E27FC236}">
                    <a16:creationId xmlns:a16="http://schemas.microsoft.com/office/drawing/2014/main" id="{1F57389A-21A2-4740-B721-E478B6A52425}"/>
                  </a:ext>
                </a:extLst>
              </p:cNvPr>
              <p:cNvSpPr>
                <a:spLocks/>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800" dirty="0">
                  <a:solidFill>
                    <a:prstClr val="black"/>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id="{4D7E3DFC-42B8-4416-95B6-2C8551C4E450}"/>
                </a:ext>
              </a:extLst>
            </p:cNvPr>
            <p:cNvGrpSpPr/>
            <p:nvPr/>
          </p:nvGrpSpPr>
          <p:grpSpPr>
            <a:xfrm>
              <a:off x="4034399" y="3712281"/>
              <a:ext cx="396186" cy="343361"/>
              <a:chOff x="7090992" y="4839631"/>
              <a:chExt cx="424306" cy="367732"/>
            </a:xfrm>
            <a:solidFill>
              <a:schemeClr val="bg1"/>
            </a:solidFill>
          </p:grpSpPr>
          <p:sp>
            <p:nvSpPr>
              <p:cNvPr id="39" name="Freeform 19">
                <a:extLst>
                  <a:ext uri="{FF2B5EF4-FFF2-40B4-BE49-F238E27FC236}">
                    <a16:creationId xmlns:a16="http://schemas.microsoft.com/office/drawing/2014/main" id="{F435E763-594C-46A5-8A88-5C1E3F21554F}"/>
                  </a:ext>
                </a:extLst>
              </p:cNvPr>
              <p:cNvSpPr>
                <a:spLocks/>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40" name="Freeform 20">
                <a:extLst>
                  <a:ext uri="{FF2B5EF4-FFF2-40B4-BE49-F238E27FC236}">
                    <a16:creationId xmlns:a16="http://schemas.microsoft.com/office/drawing/2014/main" id="{8225308D-3E13-4075-8E6A-557DB98996BC}"/>
                  </a:ext>
                </a:extLst>
              </p:cNvPr>
              <p:cNvSpPr>
                <a:spLocks/>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41" name="Freeform 21">
                <a:extLst>
                  <a:ext uri="{FF2B5EF4-FFF2-40B4-BE49-F238E27FC236}">
                    <a16:creationId xmlns:a16="http://schemas.microsoft.com/office/drawing/2014/main" id="{640C5339-2955-428F-8EC3-86B604D90A35}"/>
                  </a:ext>
                </a:extLst>
              </p:cNvPr>
              <p:cNvSpPr>
                <a:spLocks/>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42" name="Freeform 22">
                <a:extLst>
                  <a:ext uri="{FF2B5EF4-FFF2-40B4-BE49-F238E27FC236}">
                    <a16:creationId xmlns:a16="http://schemas.microsoft.com/office/drawing/2014/main" id="{7C4B00BD-49CD-46B2-8A81-FC2A34B1F52A}"/>
                  </a:ext>
                </a:extLst>
              </p:cNvPr>
              <p:cNvSpPr>
                <a:spLocks/>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33E83A20-4FCE-4FA6-911D-4F0912D36C0B}"/>
                </a:ext>
              </a:extLst>
            </p:cNvPr>
            <p:cNvGrpSpPr/>
            <p:nvPr/>
          </p:nvGrpSpPr>
          <p:grpSpPr>
            <a:xfrm>
              <a:off x="8189322" y="3651952"/>
              <a:ext cx="364689" cy="360929"/>
              <a:chOff x="4270293" y="4090633"/>
              <a:chExt cx="390570" cy="386543"/>
            </a:xfrm>
            <a:solidFill>
              <a:schemeClr val="bg1"/>
            </a:solidFill>
          </p:grpSpPr>
          <p:sp>
            <p:nvSpPr>
              <p:cNvPr id="37" name="Freeform 136">
                <a:extLst>
                  <a:ext uri="{FF2B5EF4-FFF2-40B4-BE49-F238E27FC236}">
                    <a16:creationId xmlns:a16="http://schemas.microsoft.com/office/drawing/2014/main" id="{4545441F-03E8-4957-903B-45AF0C0062BE}"/>
                  </a:ext>
                </a:extLst>
              </p:cNvPr>
              <p:cNvSpPr>
                <a:spLocks/>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38" name="Freeform 137">
                <a:extLst>
                  <a:ext uri="{FF2B5EF4-FFF2-40B4-BE49-F238E27FC236}">
                    <a16:creationId xmlns:a16="http://schemas.microsoft.com/office/drawing/2014/main" id="{77BB9B3A-88D0-41E1-A79C-406EBE7514CE}"/>
                  </a:ext>
                </a:extLst>
              </p:cNvPr>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微软雅黑" panose="020B0503020204020204" pitchFamily="34" charset="-122"/>
                  <a:ea typeface="微软雅黑" panose="020B0503020204020204" pitchFamily="34" charset="-122"/>
                </a:endParaRPr>
              </a:p>
            </p:txBody>
          </p:sp>
        </p:grpSp>
        <p:sp>
          <p:nvSpPr>
            <p:cNvPr id="33" name="矩形 32">
              <a:extLst>
                <a:ext uri="{FF2B5EF4-FFF2-40B4-BE49-F238E27FC236}">
                  <a16:creationId xmlns:a16="http://schemas.microsoft.com/office/drawing/2014/main" id="{6467D567-1E6E-4C9E-9319-8261B3FCA07E}"/>
                </a:ext>
              </a:extLst>
            </p:cNvPr>
            <p:cNvSpPr/>
            <p:nvPr/>
          </p:nvSpPr>
          <p:spPr>
            <a:xfrm>
              <a:off x="5204058" y="2867849"/>
              <a:ext cx="744492" cy="754177"/>
            </a:xfrm>
            <a:prstGeom prst="rect">
              <a:avLst/>
            </a:prstGeom>
          </p:spPr>
          <p:txBody>
            <a:bodyPr wrap="square">
              <a:spAutoFit/>
            </a:bodyPr>
            <a:lstStyle/>
            <a:p>
              <a:pPr algn="ctr"/>
              <a:r>
                <a:rPr lang="en-US" altLang="zh-CN" sz="3200" dirty="0">
                  <a:solidFill>
                    <a:prstClr val="white"/>
                  </a:solidFill>
                  <a:latin typeface="Impact" panose="020B0806030902050204" pitchFamily="34" charset="0"/>
                  <a:ea typeface="微软雅黑" panose="020B0503020204020204" pitchFamily="34" charset="-122"/>
                </a:rPr>
                <a:t>01</a:t>
              </a:r>
              <a:endParaRPr lang="zh-CN" altLang="en-US" sz="3200" dirty="0">
                <a:solidFill>
                  <a:prstClr val="white"/>
                </a:solidFill>
                <a:latin typeface="Impact" panose="020B0806030902050204" pitchFamily="34" charset="0"/>
                <a:ea typeface="微软雅黑" panose="020B0503020204020204" pitchFamily="34" charset="-122"/>
              </a:endParaRPr>
            </a:p>
          </p:txBody>
        </p:sp>
        <p:sp>
          <p:nvSpPr>
            <p:cNvPr id="34" name="矩形 33">
              <a:extLst>
                <a:ext uri="{FF2B5EF4-FFF2-40B4-BE49-F238E27FC236}">
                  <a16:creationId xmlns:a16="http://schemas.microsoft.com/office/drawing/2014/main" id="{2FAF2874-DD1A-41DF-9CB5-68CA6E3F04AF}"/>
                </a:ext>
              </a:extLst>
            </p:cNvPr>
            <p:cNvSpPr/>
            <p:nvPr/>
          </p:nvSpPr>
          <p:spPr>
            <a:xfrm>
              <a:off x="6436986" y="2877142"/>
              <a:ext cx="1039393" cy="754177"/>
            </a:xfrm>
            <a:prstGeom prst="rect">
              <a:avLst/>
            </a:prstGeom>
          </p:spPr>
          <p:txBody>
            <a:bodyPr wrap="square">
              <a:spAutoFit/>
            </a:bodyPr>
            <a:lstStyle/>
            <a:p>
              <a:pPr algn="ctr"/>
              <a:r>
                <a:rPr lang="en-US" altLang="zh-CN" sz="3200" dirty="0">
                  <a:solidFill>
                    <a:prstClr val="white"/>
                  </a:solidFill>
                  <a:latin typeface="Impact" panose="020B0806030902050204" pitchFamily="34" charset="0"/>
                  <a:ea typeface="微软雅黑" panose="020B0503020204020204" pitchFamily="34" charset="-122"/>
                </a:rPr>
                <a:t>02</a:t>
              </a:r>
              <a:endParaRPr lang="zh-CN" altLang="en-US" sz="3200" dirty="0">
                <a:solidFill>
                  <a:prstClr val="white"/>
                </a:solidFill>
                <a:latin typeface="Impact" panose="020B0806030902050204" pitchFamily="34" charset="0"/>
                <a:ea typeface="微软雅黑" panose="020B0503020204020204" pitchFamily="34" charset="-122"/>
              </a:endParaRPr>
            </a:p>
          </p:txBody>
        </p:sp>
        <p:sp>
          <p:nvSpPr>
            <p:cNvPr id="35" name="矩形 34">
              <a:extLst>
                <a:ext uri="{FF2B5EF4-FFF2-40B4-BE49-F238E27FC236}">
                  <a16:creationId xmlns:a16="http://schemas.microsoft.com/office/drawing/2014/main" id="{7552EAC8-7133-4ED2-ACFD-EC0557859241}"/>
                </a:ext>
              </a:extLst>
            </p:cNvPr>
            <p:cNvSpPr/>
            <p:nvPr/>
          </p:nvSpPr>
          <p:spPr>
            <a:xfrm>
              <a:off x="6382619" y="4203625"/>
              <a:ext cx="1039393" cy="754177"/>
            </a:xfrm>
            <a:prstGeom prst="rect">
              <a:avLst/>
            </a:prstGeom>
          </p:spPr>
          <p:txBody>
            <a:bodyPr wrap="square">
              <a:spAutoFit/>
            </a:bodyPr>
            <a:lstStyle/>
            <a:p>
              <a:pPr algn="ctr"/>
              <a:r>
                <a:rPr lang="en-US" altLang="zh-CN" sz="3200" dirty="0">
                  <a:solidFill>
                    <a:prstClr val="white"/>
                  </a:solidFill>
                  <a:latin typeface="Impact" panose="020B0806030902050204" pitchFamily="34" charset="0"/>
                  <a:ea typeface="微软雅黑" panose="020B0503020204020204" pitchFamily="34" charset="-122"/>
                </a:rPr>
                <a:t>03</a:t>
              </a:r>
              <a:endParaRPr lang="zh-CN" altLang="en-US" sz="3200" dirty="0">
                <a:solidFill>
                  <a:prstClr val="white"/>
                </a:solidFill>
                <a:latin typeface="Impact" panose="020B0806030902050204" pitchFamily="34" charset="0"/>
                <a:ea typeface="微软雅黑" panose="020B0503020204020204" pitchFamily="34" charset="-122"/>
              </a:endParaRPr>
            </a:p>
          </p:txBody>
        </p:sp>
        <p:sp>
          <p:nvSpPr>
            <p:cNvPr id="36" name="矩形 35">
              <a:extLst>
                <a:ext uri="{FF2B5EF4-FFF2-40B4-BE49-F238E27FC236}">
                  <a16:creationId xmlns:a16="http://schemas.microsoft.com/office/drawing/2014/main" id="{5ACE15D7-1214-4331-B9C6-249EEC163603}"/>
                </a:ext>
              </a:extLst>
            </p:cNvPr>
            <p:cNvSpPr/>
            <p:nvPr/>
          </p:nvSpPr>
          <p:spPr>
            <a:xfrm>
              <a:off x="5037068" y="4149436"/>
              <a:ext cx="1039393" cy="754177"/>
            </a:xfrm>
            <a:prstGeom prst="rect">
              <a:avLst/>
            </a:prstGeom>
          </p:spPr>
          <p:txBody>
            <a:bodyPr wrap="square">
              <a:spAutoFit/>
            </a:bodyPr>
            <a:lstStyle/>
            <a:p>
              <a:pPr algn="ctr"/>
              <a:r>
                <a:rPr lang="en-US" altLang="zh-CN" sz="3200" dirty="0">
                  <a:solidFill>
                    <a:prstClr val="white"/>
                  </a:solidFill>
                  <a:latin typeface="Impact" panose="020B0806030902050204" pitchFamily="34" charset="0"/>
                  <a:ea typeface="微软雅黑" panose="020B0503020204020204" pitchFamily="34" charset="-122"/>
                </a:rPr>
                <a:t>04</a:t>
              </a:r>
              <a:endParaRPr lang="zh-CN" altLang="en-US" sz="3200" dirty="0">
                <a:solidFill>
                  <a:prstClr val="white"/>
                </a:solidFill>
                <a:latin typeface="Impact" panose="020B0806030902050204" pitchFamily="34" charset="0"/>
                <a:ea typeface="微软雅黑" panose="020B0503020204020204" pitchFamily="34" charset="-122"/>
              </a:endParaRPr>
            </a:p>
          </p:txBody>
        </p:sp>
      </p:grpSp>
    </p:spTree>
    <p:extLst>
      <p:ext uri="{BB962C8B-B14F-4D97-AF65-F5344CB8AC3E}">
        <p14:creationId xmlns:p14="http://schemas.microsoft.com/office/powerpoint/2010/main" val="36754303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0-#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3425147" cy="646331"/>
            <a:chOff x="956666" y="3447854"/>
            <a:chExt cx="3425147" cy="646331"/>
          </a:xfrm>
        </p:grpSpPr>
        <p:sp>
          <p:nvSpPr>
            <p:cNvPr id="8" name="TextBox 38">
              <a:extLst>
                <a:ext uri="{FF2B5EF4-FFF2-40B4-BE49-F238E27FC236}">
                  <a16:creationId xmlns:a16="http://schemas.microsoft.com/office/drawing/2014/main" id="{C53C28E3-DC0F-4C61-A42D-5AC7B5E4C36E}"/>
                </a:ext>
              </a:extLst>
            </p:cNvPr>
            <p:cNvSpPr txBox="1"/>
            <p:nvPr/>
          </p:nvSpPr>
          <p:spPr>
            <a:xfrm>
              <a:off x="1581046" y="3447854"/>
              <a:ext cx="2800767" cy="646331"/>
            </a:xfrm>
            <a:prstGeom prst="rect">
              <a:avLst/>
            </a:prstGeom>
            <a:noFill/>
          </p:spPr>
          <p:txBody>
            <a:bodyPr wrap="none" rtlCol="0" anchor="t" anchorCtr="1">
              <a:spAutoFit/>
            </a:bodyPr>
            <a:lstStyle/>
            <a:p>
              <a:pPr algn="ctr"/>
              <a:r>
                <a:rPr lang="zh-CN" altLang="en-US"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rPr>
                <a:t>事件回顾</a:t>
              </a:r>
              <a:endParaRPr lang="zh-CN" altLang="en-US" sz="800" b="1" cap="all" spc="600" dirty="0">
                <a:solidFill>
                  <a:schemeClr val="bg1">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endParaRPr>
            </a:p>
            <a:p>
              <a:pPr algn="ctr"/>
              <a:r>
                <a:rPr lang="en-US" altLang="zh-CN" sz="800" b="1" cap="all" spc="600" dirty="0">
                  <a:solidFill>
                    <a:schemeClr val="bg1">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rPr>
                <a:t>THE Scenery DESIGN</a:t>
              </a:r>
              <a:endParaRPr lang="zh-CN" altLang="en-US" sz="800" b="1" cap="all" spc="600" dirty="0">
                <a:solidFill>
                  <a:schemeClr val="bg1">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EE6E2EC5-A8BC-4F96-9896-53C59C990DCF}"/>
              </a:ext>
            </a:extLst>
          </p:cNvPr>
          <p:cNvGrpSpPr/>
          <p:nvPr/>
        </p:nvGrpSpPr>
        <p:grpSpPr>
          <a:xfrm>
            <a:off x="4336765" y="478753"/>
            <a:ext cx="3348072" cy="5657080"/>
            <a:chOff x="6281848" y="1787677"/>
            <a:chExt cx="2127851" cy="3595328"/>
          </a:xfrm>
        </p:grpSpPr>
        <p:cxnSp>
          <p:nvCxnSpPr>
            <p:cNvPr id="11" name="Straight Connector 294">
              <a:extLst>
                <a:ext uri="{FF2B5EF4-FFF2-40B4-BE49-F238E27FC236}">
                  <a16:creationId xmlns:a16="http://schemas.microsoft.com/office/drawing/2014/main" id="{EC65F313-0C20-4D03-966E-09636B41F103}"/>
                </a:ext>
              </a:extLst>
            </p:cNvPr>
            <p:cNvCxnSpPr/>
            <p:nvPr/>
          </p:nvCxnSpPr>
          <p:spPr>
            <a:xfrm>
              <a:off x="6281848" y="1787677"/>
              <a:ext cx="0" cy="861807"/>
            </a:xfrm>
            <a:prstGeom prst="line">
              <a:avLst/>
            </a:prstGeom>
            <a:ln w="38100">
              <a:solidFill>
                <a:srgbClr val="113F4E"/>
              </a:solidFill>
            </a:ln>
          </p:spPr>
          <p:style>
            <a:lnRef idx="1">
              <a:schemeClr val="accent1"/>
            </a:lnRef>
            <a:fillRef idx="0">
              <a:schemeClr val="accent1"/>
            </a:fillRef>
            <a:effectRef idx="0">
              <a:schemeClr val="accent1"/>
            </a:effectRef>
            <a:fontRef idx="minor">
              <a:schemeClr val="tx1"/>
            </a:fontRef>
          </p:style>
        </p:cxnSp>
        <p:cxnSp>
          <p:nvCxnSpPr>
            <p:cNvPr id="12" name="Straight Connector 296">
              <a:extLst>
                <a:ext uri="{FF2B5EF4-FFF2-40B4-BE49-F238E27FC236}">
                  <a16:creationId xmlns:a16="http://schemas.microsoft.com/office/drawing/2014/main" id="{B653F88D-702C-4684-ADB0-38E83A36C8F9}"/>
                </a:ext>
              </a:extLst>
            </p:cNvPr>
            <p:cNvCxnSpPr/>
            <p:nvPr/>
          </p:nvCxnSpPr>
          <p:spPr>
            <a:xfrm>
              <a:off x="6281848" y="3425623"/>
              <a:ext cx="0" cy="861807"/>
            </a:xfrm>
            <a:prstGeom prst="line">
              <a:avLst/>
            </a:prstGeom>
            <a:ln w="38100">
              <a:solidFill>
                <a:srgbClr val="55C0AF"/>
              </a:solidFill>
            </a:ln>
          </p:spPr>
          <p:style>
            <a:lnRef idx="1">
              <a:schemeClr val="accent1"/>
            </a:lnRef>
            <a:fillRef idx="0">
              <a:schemeClr val="accent1"/>
            </a:fillRef>
            <a:effectRef idx="0">
              <a:schemeClr val="accent1"/>
            </a:effectRef>
            <a:fontRef idx="minor">
              <a:schemeClr val="tx1"/>
            </a:fontRef>
          </p:style>
        </p:cxnSp>
        <p:sp>
          <p:nvSpPr>
            <p:cNvPr id="13" name="Rectángulo 26">
              <a:extLst>
                <a:ext uri="{FF2B5EF4-FFF2-40B4-BE49-F238E27FC236}">
                  <a16:creationId xmlns:a16="http://schemas.microsoft.com/office/drawing/2014/main" id="{5E8D517B-ED8B-4E52-ABEC-8C459657DC71}"/>
                </a:ext>
              </a:extLst>
            </p:cNvPr>
            <p:cNvSpPr/>
            <p:nvPr/>
          </p:nvSpPr>
          <p:spPr>
            <a:xfrm>
              <a:off x="6437940" y="3387826"/>
              <a:ext cx="1903211" cy="1995179"/>
            </a:xfrm>
            <a:prstGeom prst="rect">
              <a:avLst/>
            </a:prstGeom>
          </p:spPr>
          <p:txBody>
            <a:bodyPr wrap="square">
              <a:spAutoFit/>
            </a:bodyPr>
            <a:lstStyle/>
            <a:p>
              <a:r>
                <a:rPr lang="zh-CN" altLang="en-US" spc="600" dirty="0">
                  <a:solidFill>
                    <a:srgbClr val="113F4E"/>
                  </a:solidFill>
                  <a:latin typeface="微软雅黑" panose="020B0503020204020204" pitchFamily="34" charset="-122"/>
                  <a:ea typeface="微软雅黑" panose="020B0503020204020204" pitchFamily="34" charset="-122"/>
                </a:rPr>
                <a:t>根据视觉中国</a:t>
              </a:r>
              <a:r>
                <a:rPr lang="en-US" altLang="zh-CN" spc="600" dirty="0">
                  <a:solidFill>
                    <a:srgbClr val="113F4E"/>
                  </a:solidFill>
                  <a:latin typeface="微软雅黑" panose="020B0503020204020204" pitchFamily="34" charset="-122"/>
                  <a:ea typeface="微软雅黑" panose="020B0503020204020204" pitchFamily="34" charset="-122"/>
                </a:rPr>
                <a:t>2018</a:t>
              </a:r>
              <a:r>
                <a:rPr lang="zh-CN" altLang="en-US" spc="600" dirty="0">
                  <a:solidFill>
                    <a:srgbClr val="113F4E"/>
                  </a:solidFill>
                  <a:latin typeface="微软雅黑" panose="020B0503020204020204" pitchFamily="34" charset="-122"/>
                  <a:ea typeface="微软雅黑" panose="020B0503020204020204" pitchFamily="34" charset="-122"/>
                </a:rPr>
                <a:t>年</a:t>
              </a:r>
              <a:r>
                <a:rPr lang="en-US" altLang="zh-CN" spc="600" dirty="0">
                  <a:solidFill>
                    <a:srgbClr val="113F4E"/>
                  </a:solidFill>
                  <a:latin typeface="微软雅黑" panose="020B0503020204020204" pitchFamily="34" charset="-122"/>
                  <a:ea typeface="微软雅黑" panose="020B0503020204020204" pitchFamily="34" charset="-122"/>
                </a:rPr>
                <a:t>3</a:t>
              </a:r>
              <a:r>
                <a:rPr lang="zh-CN" altLang="en-US" spc="600" dirty="0">
                  <a:solidFill>
                    <a:srgbClr val="113F4E"/>
                  </a:solidFill>
                  <a:latin typeface="微软雅黑" panose="020B0503020204020204" pitchFamily="34" charset="-122"/>
                  <a:ea typeface="微软雅黑" panose="020B0503020204020204" pitchFamily="34" charset="-122"/>
                </a:rPr>
                <a:t>季度财报显示，在</a:t>
              </a:r>
              <a:r>
                <a:rPr lang="en-US" altLang="zh-CN" spc="600" dirty="0">
                  <a:solidFill>
                    <a:srgbClr val="113F4E"/>
                  </a:solidFill>
                  <a:latin typeface="微软雅黑" panose="020B0503020204020204" pitchFamily="34" charset="-122"/>
                  <a:ea typeface="微软雅黑" panose="020B0503020204020204" pitchFamily="34" charset="-122"/>
                </a:rPr>
                <a:t>2018</a:t>
              </a:r>
              <a:r>
                <a:rPr lang="zh-CN" altLang="en-US" spc="600" dirty="0">
                  <a:solidFill>
                    <a:srgbClr val="113F4E"/>
                  </a:solidFill>
                  <a:latin typeface="微软雅黑" panose="020B0503020204020204" pitchFamily="34" charset="-122"/>
                  <a:ea typeface="微软雅黑" panose="020B0503020204020204" pitchFamily="34" charset="-122"/>
                </a:rPr>
                <a:t>年前三季度公司共计营收</a:t>
              </a:r>
              <a:r>
                <a:rPr lang="en-US" altLang="zh-CN" spc="600" dirty="0">
                  <a:solidFill>
                    <a:srgbClr val="113F4E"/>
                  </a:solidFill>
                  <a:latin typeface="微软雅黑" panose="020B0503020204020204" pitchFamily="34" charset="-122"/>
                  <a:ea typeface="微软雅黑" panose="020B0503020204020204" pitchFamily="34" charset="-122"/>
                </a:rPr>
                <a:t>7</a:t>
              </a:r>
              <a:r>
                <a:rPr lang="zh-CN" altLang="en-US" spc="600" dirty="0">
                  <a:solidFill>
                    <a:srgbClr val="113F4E"/>
                  </a:solidFill>
                  <a:latin typeface="微软雅黑" panose="020B0503020204020204" pitchFamily="34" charset="-122"/>
                  <a:ea typeface="微软雅黑" panose="020B0503020204020204" pitchFamily="34" charset="-122"/>
                </a:rPr>
                <a:t>亿元，同比增长</a:t>
              </a:r>
              <a:r>
                <a:rPr lang="en-US" altLang="zh-CN" spc="600" dirty="0">
                  <a:solidFill>
                    <a:srgbClr val="113F4E"/>
                  </a:solidFill>
                  <a:latin typeface="微软雅黑" panose="020B0503020204020204" pitchFamily="34" charset="-122"/>
                  <a:ea typeface="微软雅黑" panose="020B0503020204020204" pitchFamily="34" charset="-122"/>
                </a:rPr>
                <a:t>21%</a:t>
              </a:r>
              <a:r>
                <a:rPr lang="zh-CN" altLang="en-US" spc="600" dirty="0">
                  <a:solidFill>
                    <a:srgbClr val="113F4E"/>
                  </a:solidFill>
                  <a:latin typeface="微软雅黑" panose="020B0503020204020204" pitchFamily="34" charset="-122"/>
                  <a:ea typeface="微软雅黑" panose="020B0503020204020204" pitchFamily="34" charset="-122"/>
                </a:rPr>
                <a:t>；净利润</a:t>
              </a:r>
              <a:r>
                <a:rPr lang="en-US" altLang="zh-CN" spc="600" dirty="0">
                  <a:solidFill>
                    <a:srgbClr val="113F4E"/>
                  </a:solidFill>
                  <a:latin typeface="微软雅黑" panose="020B0503020204020204" pitchFamily="34" charset="-122"/>
                  <a:ea typeface="微软雅黑" panose="020B0503020204020204" pitchFamily="34" charset="-122"/>
                </a:rPr>
                <a:t>2.2</a:t>
              </a:r>
              <a:r>
                <a:rPr lang="zh-CN" altLang="en-US" spc="600" dirty="0">
                  <a:solidFill>
                    <a:srgbClr val="113F4E"/>
                  </a:solidFill>
                  <a:latin typeface="微软雅黑" panose="020B0503020204020204" pitchFamily="34" charset="-122"/>
                  <a:ea typeface="微软雅黑" panose="020B0503020204020204" pitchFamily="34" charset="-122"/>
                </a:rPr>
                <a:t>亿元，同比增长</a:t>
              </a:r>
              <a:r>
                <a:rPr lang="en-US" altLang="zh-CN" spc="600" dirty="0">
                  <a:solidFill>
                    <a:srgbClr val="113F4E"/>
                  </a:solidFill>
                  <a:latin typeface="微软雅黑" panose="020B0503020204020204" pitchFamily="34" charset="-122"/>
                  <a:ea typeface="微软雅黑" panose="020B0503020204020204" pitchFamily="34" charset="-122"/>
                </a:rPr>
                <a:t>35%</a:t>
              </a:r>
              <a:r>
                <a:rPr lang="zh-CN" altLang="en-US" spc="600" dirty="0">
                  <a:solidFill>
                    <a:srgbClr val="113F4E"/>
                  </a:solidFill>
                  <a:latin typeface="微软雅黑" panose="020B0503020204020204" pitchFamily="34" charset="-122"/>
                  <a:ea typeface="微软雅黑" panose="020B0503020204020204" pitchFamily="34" charset="-122"/>
                </a:rPr>
                <a:t>，其中核心业务“视觉内容与服务”营收</a:t>
              </a:r>
              <a:r>
                <a:rPr lang="en-US" altLang="zh-CN" spc="600" dirty="0">
                  <a:solidFill>
                    <a:srgbClr val="113F4E"/>
                  </a:solidFill>
                  <a:latin typeface="微软雅黑" panose="020B0503020204020204" pitchFamily="34" charset="-122"/>
                  <a:ea typeface="微软雅黑" panose="020B0503020204020204" pitchFamily="34" charset="-122"/>
                </a:rPr>
                <a:t>5.7</a:t>
              </a:r>
              <a:r>
                <a:rPr lang="zh-CN" altLang="en-US" spc="600" dirty="0">
                  <a:solidFill>
                    <a:srgbClr val="113F4E"/>
                  </a:solidFill>
                  <a:latin typeface="微软雅黑" panose="020B0503020204020204" pitchFamily="34" charset="-122"/>
                  <a:ea typeface="微软雅黑" panose="020B0503020204020204" pitchFamily="34" charset="-122"/>
                </a:rPr>
                <a:t>亿元，同比增长</a:t>
              </a:r>
              <a:r>
                <a:rPr lang="en-US" altLang="zh-CN" spc="600" dirty="0">
                  <a:solidFill>
                    <a:srgbClr val="113F4E"/>
                  </a:solidFill>
                  <a:latin typeface="微软雅黑" panose="020B0503020204020204" pitchFamily="34" charset="-122"/>
                  <a:ea typeface="微软雅黑" panose="020B0503020204020204" pitchFamily="34" charset="-122"/>
                </a:rPr>
                <a:t>34%</a:t>
              </a:r>
              <a:r>
                <a:rPr lang="zh-CN" altLang="en-US" spc="600" dirty="0">
                  <a:solidFill>
                    <a:srgbClr val="113F4E"/>
                  </a:solidFill>
                  <a:latin typeface="微软雅黑" panose="020B0503020204020204" pitchFamily="34" charset="-122"/>
                  <a:ea typeface="微软雅黑" panose="020B0503020204020204" pitchFamily="34" charset="-122"/>
                </a:rPr>
                <a:t>，占比总营收的</a:t>
              </a:r>
              <a:r>
                <a:rPr lang="en-US" altLang="zh-CN" spc="600" dirty="0">
                  <a:solidFill>
                    <a:srgbClr val="113F4E"/>
                  </a:solidFill>
                  <a:latin typeface="微软雅黑" panose="020B0503020204020204" pitchFamily="34" charset="-122"/>
                  <a:ea typeface="微软雅黑" panose="020B0503020204020204" pitchFamily="34" charset="-122"/>
                </a:rPr>
                <a:t>82%</a:t>
              </a:r>
              <a:r>
                <a:rPr lang="zh-CN" altLang="en-US" sz="1400" spc="600" dirty="0">
                  <a:solidFill>
                    <a:srgbClr val="113F4E"/>
                  </a:solidFill>
                  <a:latin typeface="微软雅黑" panose="020B0503020204020204" pitchFamily="34" charset="-122"/>
                  <a:ea typeface="微软雅黑" panose="020B0503020204020204" pitchFamily="34" charset="-122"/>
                </a:rPr>
                <a:t>。</a:t>
              </a:r>
              <a:endParaRPr lang="en-US" altLang="zh-CN" sz="1400" spc="600" dirty="0">
                <a:solidFill>
                  <a:srgbClr val="113F4E"/>
                </a:solidFill>
                <a:latin typeface="微软雅黑" panose="020B0503020204020204" pitchFamily="34" charset="-122"/>
                <a:ea typeface="微软雅黑" panose="020B0503020204020204" pitchFamily="34" charset="-122"/>
              </a:endParaRPr>
            </a:p>
          </p:txBody>
        </p:sp>
        <p:sp>
          <p:nvSpPr>
            <p:cNvPr id="14" name="Rectángulo 28">
              <a:extLst>
                <a:ext uri="{FF2B5EF4-FFF2-40B4-BE49-F238E27FC236}">
                  <a16:creationId xmlns:a16="http://schemas.microsoft.com/office/drawing/2014/main" id="{6A33BA2F-142F-4607-A443-0C1B25C4109E}"/>
                </a:ext>
              </a:extLst>
            </p:cNvPr>
            <p:cNvSpPr/>
            <p:nvPr/>
          </p:nvSpPr>
          <p:spPr>
            <a:xfrm>
              <a:off x="6437940" y="1787677"/>
              <a:ext cx="1971759" cy="1780013"/>
            </a:xfrm>
            <a:prstGeom prst="rect">
              <a:avLst/>
            </a:prstGeom>
          </p:spPr>
          <p:txBody>
            <a:bodyPr wrap="square">
              <a:spAutoFit/>
            </a:bodyPr>
            <a:lstStyle/>
            <a:p>
              <a:r>
                <a:rPr lang="zh-CN" altLang="en-US" spc="600" dirty="0">
                  <a:solidFill>
                    <a:srgbClr val="113F4E"/>
                  </a:solidFill>
                  <a:latin typeface="微软雅黑" panose="020B0503020204020204" pitchFamily="34" charset="-122"/>
                  <a:ea typeface="微软雅黑" panose="020B0503020204020204" pitchFamily="34" charset="-122"/>
                </a:rPr>
                <a:t>据启信宝数据，自</a:t>
              </a:r>
              <a:r>
                <a:rPr lang="en-US" altLang="zh-CN" spc="600" dirty="0">
                  <a:solidFill>
                    <a:srgbClr val="113F4E"/>
                  </a:solidFill>
                  <a:latin typeface="微软雅黑" panose="020B0503020204020204" pitchFamily="34" charset="-122"/>
                  <a:ea typeface="微软雅黑" panose="020B0503020204020204" pitchFamily="34" charset="-122"/>
                </a:rPr>
                <a:t>2013</a:t>
              </a:r>
              <a:r>
                <a:rPr lang="zh-CN" altLang="en-US" spc="600" dirty="0">
                  <a:solidFill>
                    <a:srgbClr val="113F4E"/>
                  </a:solidFill>
                  <a:latin typeface="微软雅黑" panose="020B0503020204020204" pitchFamily="34" charset="-122"/>
                  <a:ea typeface="微软雅黑" panose="020B0503020204020204" pitchFamily="34" charset="-122"/>
                </a:rPr>
                <a:t>年以来，视觉中国及其子公司涉及著作权权属、侵权纠纷或网络传播权纠纷的诉讼，达</a:t>
              </a:r>
              <a:r>
                <a:rPr lang="en-US" altLang="zh-CN" spc="600" dirty="0">
                  <a:solidFill>
                    <a:srgbClr val="113F4E"/>
                  </a:solidFill>
                  <a:latin typeface="微软雅黑" panose="020B0503020204020204" pitchFamily="34" charset="-122"/>
                  <a:ea typeface="微软雅黑" panose="020B0503020204020204" pitchFamily="34" charset="-122"/>
                </a:rPr>
                <a:t>1</a:t>
              </a:r>
              <a:r>
                <a:rPr lang="zh-CN" altLang="en-US" spc="600" dirty="0">
                  <a:solidFill>
                    <a:srgbClr val="113F4E"/>
                  </a:solidFill>
                  <a:latin typeface="微软雅黑" panose="020B0503020204020204" pitchFamily="34" charset="-122"/>
                  <a:ea typeface="微软雅黑" panose="020B0503020204020204" pitchFamily="34" charset="-122"/>
                </a:rPr>
                <a:t>万多起，案件共涉赔偿约</a:t>
              </a:r>
              <a:r>
                <a:rPr lang="en-US" altLang="zh-CN" spc="600" dirty="0">
                  <a:solidFill>
                    <a:srgbClr val="113F4E"/>
                  </a:solidFill>
                  <a:latin typeface="微软雅黑" panose="020B0503020204020204" pitchFamily="34" charset="-122"/>
                  <a:ea typeface="微软雅黑" panose="020B0503020204020204" pitchFamily="34" charset="-122"/>
                </a:rPr>
                <a:t>624</a:t>
              </a:r>
              <a:r>
                <a:rPr lang="zh-CN" altLang="en-US" spc="600" dirty="0">
                  <a:solidFill>
                    <a:srgbClr val="113F4E"/>
                  </a:solidFill>
                  <a:latin typeface="微软雅黑" panose="020B0503020204020204" pitchFamily="34" charset="-122"/>
                  <a:ea typeface="微软雅黑" panose="020B0503020204020204" pitchFamily="34" charset="-122"/>
                </a:rPr>
                <a:t>万元</a:t>
              </a:r>
              <a:r>
                <a:rPr lang="zh-CN" altLang="en-US" sz="1400" spc="600" dirty="0">
                  <a:solidFill>
                    <a:srgbClr val="113F4E"/>
                  </a:solidFill>
                  <a:latin typeface="微软雅黑" panose="020B0503020204020204" pitchFamily="34" charset="-122"/>
                  <a:ea typeface="微软雅黑" panose="020B0503020204020204" pitchFamily="34" charset="-122"/>
                </a:rPr>
                <a:t>。</a:t>
              </a:r>
            </a:p>
            <a:p>
              <a:br>
                <a:rPr lang="zh-CN" altLang="en-US" sz="1600" dirty="0"/>
              </a:b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Lato Regular"/>
              </a:endParaRPr>
            </a:p>
          </p:txBody>
        </p:sp>
      </p:grpSp>
      <p:grpSp>
        <p:nvGrpSpPr>
          <p:cNvPr id="15" name="组合 14">
            <a:extLst>
              <a:ext uri="{FF2B5EF4-FFF2-40B4-BE49-F238E27FC236}">
                <a16:creationId xmlns:a16="http://schemas.microsoft.com/office/drawing/2014/main" id="{E4C3E04C-D0DC-45F7-BE87-A1101F868997}"/>
              </a:ext>
            </a:extLst>
          </p:cNvPr>
          <p:cNvGrpSpPr/>
          <p:nvPr/>
        </p:nvGrpSpPr>
        <p:grpSpPr>
          <a:xfrm flipH="1">
            <a:off x="7878271" y="450136"/>
            <a:ext cx="4031590" cy="4331557"/>
            <a:chOff x="8171132" y="1545052"/>
            <a:chExt cx="2562257" cy="2752899"/>
          </a:xfrm>
        </p:grpSpPr>
        <p:cxnSp>
          <p:nvCxnSpPr>
            <p:cNvPr id="16" name="Straight Connector 13">
              <a:extLst>
                <a:ext uri="{FF2B5EF4-FFF2-40B4-BE49-F238E27FC236}">
                  <a16:creationId xmlns:a16="http://schemas.microsoft.com/office/drawing/2014/main" id="{B5404411-108C-4126-AE6B-28DA6FF51299}"/>
                </a:ext>
              </a:extLst>
            </p:cNvPr>
            <p:cNvCxnSpPr/>
            <p:nvPr/>
          </p:nvCxnSpPr>
          <p:spPr>
            <a:xfrm>
              <a:off x="10733389" y="1600854"/>
              <a:ext cx="0" cy="861807"/>
            </a:xfrm>
            <a:prstGeom prst="line">
              <a:avLst/>
            </a:prstGeom>
            <a:ln w="38100">
              <a:solidFill>
                <a:srgbClr val="55C0AF"/>
              </a:solidFill>
            </a:ln>
          </p:spPr>
          <p:style>
            <a:lnRef idx="1">
              <a:schemeClr val="accent1"/>
            </a:lnRef>
            <a:fillRef idx="0">
              <a:schemeClr val="accent1"/>
            </a:fillRef>
            <a:effectRef idx="0">
              <a:schemeClr val="accent1"/>
            </a:effectRef>
            <a:fontRef idx="minor">
              <a:schemeClr val="tx1"/>
            </a:fontRef>
          </p:style>
        </p:cxnSp>
        <p:cxnSp>
          <p:nvCxnSpPr>
            <p:cNvPr id="17" name="Straight Connector 290">
              <a:extLst>
                <a:ext uri="{FF2B5EF4-FFF2-40B4-BE49-F238E27FC236}">
                  <a16:creationId xmlns:a16="http://schemas.microsoft.com/office/drawing/2014/main" id="{ACAFF372-D968-4D2F-9504-BEC3C917636F}"/>
                </a:ext>
              </a:extLst>
            </p:cNvPr>
            <p:cNvCxnSpPr/>
            <p:nvPr/>
          </p:nvCxnSpPr>
          <p:spPr>
            <a:xfrm>
              <a:off x="10733389" y="3307424"/>
              <a:ext cx="0" cy="861807"/>
            </a:xfrm>
            <a:prstGeom prst="line">
              <a:avLst/>
            </a:prstGeom>
            <a:ln w="38100">
              <a:solidFill>
                <a:srgbClr val="113F4E"/>
              </a:solidFill>
            </a:ln>
          </p:spPr>
          <p:style>
            <a:lnRef idx="1">
              <a:schemeClr val="accent1"/>
            </a:lnRef>
            <a:fillRef idx="0">
              <a:schemeClr val="accent1"/>
            </a:fillRef>
            <a:effectRef idx="0">
              <a:schemeClr val="accent1"/>
            </a:effectRef>
            <a:fontRef idx="minor">
              <a:schemeClr val="tx1"/>
            </a:fontRef>
          </p:style>
        </p:cxnSp>
        <p:sp>
          <p:nvSpPr>
            <p:cNvPr id="18" name="Rectángulo 25">
              <a:extLst>
                <a:ext uri="{FF2B5EF4-FFF2-40B4-BE49-F238E27FC236}">
                  <a16:creationId xmlns:a16="http://schemas.microsoft.com/office/drawing/2014/main" id="{2D4DB7AB-9E48-429A-B5C9-3444C25829C8}"/>
                </a:ext>
              </a:extLst>
            </p:cNvPr>
            <p:cNvSpPr/>
            <p:nvPr/>
          </p:nvSpPr>
          <p:spPr>
            <a:xfrm>
              <a:off x="8556814" y="1545052"/>
              <a:ext cx="1971759" cy="1114953"/>
            </a:xfrm>
            <a:prstGeom prst="rect">
              <a:avLst/>
            </a:prstGeom>
          </p:spPr>
          <p:txBody>
            <a:bodyPr wrap="square">
              <a:spAutoFit/>
            </a:bodyPr>
            <a:lstStyle/>
            <a:p>
              <a:pPr lvl="0" fontAlgn="base">
                <a:spcBef>
                  <a:spcPct val="0"/>
                </a:spcBef>
                <a:spcAft>
                  <a:spcPct val="0"/>
                </a:spcAft>
              </a:pPr>
              <a:r>
                <a:rPr lang="zh-CN" altLang="zh-CN" spc="600" dirty="0">
                  <a:solidFill>
                    <a:srgbClr val="113F4E"/>
                  </a:solidFill>
                  <a:latin typeface="微软雅黑" panose="020B0503020204020204" pitchFamily="34" charset="-122"/>
                  <a:ea typeface="微软雅黑" panose="020B0503020204020204" pitchFamily="34" charset="-122"/>
                </a:rPr>
                <a:t>另据Openlaw数据，仅2018年与视觉中国相关的法律诉讼就多达2968起，平均每天都有15.6起官司要打。</a:t>
              </a:r>
            </a:p>
          </p:txBody>
        </p:sp>
        <p:sp>
          <p:nvSpPr>
            <p:cNvPr id="19" name="Rectángulo 29">
              <a:extLst>
                <a:ext uri="{FF2B5EF4-FFF2-40B4-BE49-F238E27FC236}">
                  <a16:creationId xmlns:a16="http://schemas.microsoft.com/office/drawing/2014/main" id="{2D2F11A6-DDB3-41BB-88CB-6BE10536566D}"/>
                </a:ext>
              </a:extLst>
            </p:cNvPr>
            <p:cNvSpPr/>
            <p:nvPr/>
          </p:nvSpPr>
          <p:spPr>
            <a:xfrm>
              <a:off x="8171132" y="3182998"/>
              <a:ext cx="2357441" cy="1114953"/>
            </a:xfrm>
            <a:prstGeom prst="rect">
              <a:avLst/>
            </a:prstGeom>
          </p:spPr>
          <p:txBody>
            <a:bodyPr wrap="square">
              <a:spAutoFit/>
            </a:bodyPr>
            <a:lstStyle/>
            <a:p>
              <a:r>
                <a:rPr lang="zh-CN" altLang="en-US" spc="600" dirty="0">
                  <a:solidFill>
                    <a:srgbClr val="113F4E"/>
                  </a:solidFill>
                  <a:latin typeface="微软雅黑" panose="020B0503020204020204" pitchFamily="34" charset="-122"/>
                  <a:ea typeface="微软雅黑" panose="020B0503020204020204" pitchFamily="34" charset="-122"/>
                </a:rPr>
                <a:t>根据媒体报道信息，越来越多的自媒体和企业开始收到来自视觉中国的律师函，被告知涉嫌图片侵权，而且要价不菲，数额最高可达数万元</a:t>
              </a:r>
              <a:r>
                <a:rPr lang="zh-CN" altLang="en-US" sz="1400" spc="600" dirty="0">
                  <a:solidFill>
                    <a:srgbClr val="113F4E"/>
                  </a:solidFill>
                  <a:latin typeface="微软雅黑" panose="020B0503020204020204" pitchFamily="34" charset="-122"/>
                  <a:ea typeface="微软雅黑" panose="020B0503020204020204" pitchFamily="34" charset="-122"/>
                </a:rPr>
                <a:t>。</a:t>
              </a:r>
            </a:p>
          </p:txBody>
        </p:sp>
      </p:grpSp>
      <p:sp>
        <p:nvSpPr>
          <p:cNvPr id="20" name="Freeform 6">
            <a:extLst>
              <a:ext uri="{FF2B5EF4-FFF2-40B4-BE49-F238E27FC236}">
                <a16:creationId xmlns:a16="http://schemas.microsoft.com/office/drawing/2014/main" id="{DAB50BE9-3B8F-4E90-8A16-820D425AC6A6}"/>
              </a:ext>
            </a:extLst>
          </p:cNvPr>
          <p:cNvSpPr>
            <a:spLocks noEditPoints="1"/>
          </p:cNvSpPr>
          <p:nvPr/>
        </p:nvSpPr>
        <p:spPr bwMode="auto">
          <a:xfrm>
            <a:off x="1883264" y="1901897"/>
            <a:ext cx="1843088" cy="184150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a:extLst/>
        </p:spPr>
        <p:txBody>
          <a:bodyPr lIns="72574" tIns="36287" rIns="72574" bIns="36287"/>
          <a:lstStyle/>
          <a:p>
            <a:endParaRPr lang="zh-CN" altLang="en-US" dirty="0">
              <a:latin typeface="微软雅黑" panose="020B0503020204020204" pitchFamily="34" charset="-122"/>
              <a:ea typeface="微软雅黑" panose="020B0503020204020204" pitchFamily="34" charset="-122"/>
            </a:endParaRPr>
          </a:p>
        </p:txBody>
      </p:sp>
      <p:sp>
        <p:nvSpPr>
          <p:cNvPr id="21" name="Freeform 6">
            <a:extLst>
              <a:ext uri="{FF2B5EF4-FFF2-40B4-BE49-F238E27FC236}">
                <a16:creationId xmlns:a16="http://schemas.microsoft.com/office/drawing/2014/main" id="{F3E3A65B-644B-4379-B80D-C9E1FDD8C8ED}"/>
              </a:ext>
            </a:extLst>
          </p:cNvPr>
          <p:cNvSpPr>
            <a:spLocks noEditPoints="1"/>
          </p:cNvSpPr>
          <p:nvPr/>
        </p:nvSpPr>
        <p:spPr bwMode="auto">
          <a:xfrm>
            <a:off x="1023207" y="3597290"/>
            <a:ext cx="2535237" cy="2535237"/>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a:extLst/>
        </p:spPr>
        <p:txBody>
          <a:bodyPr lIns="72574" tIns="36287" rIns="72574" bIns="36287"/>
          <a:lstStyle/>
          <a:p>
            <a:endParaRPr lang="zh-CN" altLang="en-US" dirty="0">
              <a:latin typeface="微软雅黑" panose="020B0503020204020204" pitchFamily="34" charset="-122"/>
              <a:ea typeface="微软雅黑" panose="020B0503020204020204" pitchFamily="34" charset="-122"/>
            </a:endParaRPr>
          </a:p>
        </p:txBody>
      </p:sp>
      <p:sp>
        <p:nvSpPr>
          <p:cNvPr id="22" name="Freeform 6">
            <a:extLst>
              <a:ext uri="{FF2B5EF4-FFF2-40B4-BE49-F238E27FC236}">
                <a16:creationId xmlns:a16="http://schemas.microsoft.com/office/drawing/2014/main" id="{8107AA68-C0CE-4B4D-95CC-F92C508E1812}"/>
              </a:ext>
            </a:extLst>
          </p:cNvPr>
          <p:cNvSpPr>
            <a:spLocks noEditPoints="1"/>
          </p:cNvSpPr>
          <p:nvPr/>
        </p:nvSpPr>
        <p:spPr bwMode="auto">
          <a:xfrm>
            <a:off x="310475" y="2284340"/>
            <a:ext cx="1660525" cy="1660525"/>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a:extLst/>
        </p:spPr>
        <p:txBody>
          <a:bodyPr lIns="72574" tIns="36287" rIns="72574" bIns="36287"/>
          <a:lstStyle/>
          <a:p>
            <a:endParaRPr lang="zh-CN" altLang="en-US" dirty="0">
              <a:latin typeface="微软雅黑" panose="020B0503020204020204" pitchFamily="34" charset="-122"/>
              <a:ea typeface="微软雅黑" panose="020B0503020204020204" pitchFamily="34" charset="-122"/>
            </a:endParaRPr>
          </a:p>
        </p:txBody>
      </p:sp>
      <p:sp>
        <p:nvSpPr>
          <p:cNvPr id="23" name="Freeform 6">
            <a:extLst>
              <a:ext uri="{FF2B5EF4-FFF2-40B4-BE49-F238E27FC236}">
                <a16:creationId xmlns:a16="http://schemas.microsoft.com/office/drawing/2014/main" id="{495F1276-361E-4DBD-80C4-478B097BE4C3}"/>
              </a:ext>
            </a:extLst>
          </p:cNvPr>
          <p:cNvSpPr>
            <a:spLocks noEditPoints="1"/>
          </p:cNvSpPr>
          <p:nvPr/>
        </p:nvSpPr>
        <p:spPr bwMode="auto">
          <a:xfrm>
            <a:off x="3080864" y="3300420"/>
            <a:ext cx="1103460" cy="110346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a:extLst/>
        </p:spPr>
        <p:txBody>
          <a:bodyPr lIns="72574" tIns="36287" rIns="72574" bIns="36287"/>
          <a:lstStyle/>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6184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8" presetClass="emph" presetSubtype="0" repeatCount="indefinite" fill="hold" grpId="0" nodeType="withEffect">
                                  <p:stCondLst>
                                    <p:cond delay="0"/>
                                  </p:stCondLst>
                                  <p:childTnLst>
                                    <p:animRot by="-21599879">
                                      <p:cBhvr>
                                        <p:cTn id="20" dur="2000" fill="hold"/>
                                        <p:tgtEl>
                                          <p:spTgt spid="21"/>
                                        </p:tgtEl>
                                        <p:attrNameLst>
                                          <p:attrName>r</p:attrName>
                                        </p:attrNameLst>
                                      </p:cBhvr>
                                    </p:animRot>
                                  </p:childTnLst>
                                </p:cTn>
                              </p:par>
                              <p:par>
                                <p:cTn id="21" presetID="8" presetClass="emph" presetSubtype="0" repeatCount="indefinite" fill="hold" grpId="0" nodeType="withEffect">
                                  <p:stCondLst>
                                    <p:cond delay="0"/>
                                  </p:stCondLst>
                                  <p:endCondLst>
                                    <p:cond evt="onNext" delay="0">
                                      <p:tgtEl>
                                        <p:sldTgt/>
                                      </p:tgtEl>
                                    </p:cond>
                                  </p:endCondLst>
                                  <p:childTnLst>
                                    <p:animRot by="21600000">
                                      <p:cBhvr>
                                        <p:cTn id="22" dur="800" fill="hold"/>
                                        <p:tgtEl>
                                          <p:spTgt spid="22"/>
                                        </p:tgtEl>
                                        <p:attrNameLst>
                                          <p:attrName>r</p:attrName>
                                        </p:attrNameLst>
                                      </p:cBhvr>
                                    </p:animRot>
                                  </p:childTnLst>
                                </p:cTn>
                              </p:par>
                              <p:par>
                                <p:cTn id="23" presetID="8" presetClass="emph" presetSubtype="0" repeatCount="indefinite" fill="hold" grpId="0" nodeType="withEffect">
                                  <p:stCondLst>
                                    <p:cond delay="0"/>
                                  </p:stCondLst>
                                  <p:childTnLst>
                                    <p:animRot by="-21599879">
                                      <p:cBhvr>
                                        <p:cTn id="24" dur="1400" fill="hold"/>
                                        <p:tgtEl>
                                          <p:spTgt spid="20"/>
                                        </p:tgtEl>
                                        <p:attrNameLst>
                                          <p:attrName>r</p:attrName>
                                        </p:attrNameLst>
                                      </p:cBhvr>
                                    </p:animRot>
                                  </p:childTnLst>
                                </p:cTn>
                              </p:par>
                              <p:par>
                                <p:cTn id="25" presetID="8" presetClass="emph" presetSubtype="0" repeatCount="indefinite" fill="hold" grpId="0" nodeType="withEffect">
                                  <p:stCondLst>
                                    <p:cond delay="0"/>
                                  </p:stCondLst>
                                  <p:endCondLst>
                                    <p:cond evt="onNext" delay="0">
                                      <p:tgtEl>
                                        <p:sldTgt/>
                                      </p:tgtEl>
                                    </p:cond>
                                  </p:endCondLst>
                                  <p:childTnLst>
                                    <p:animRot by="21600000">
                                      <p:cBhvr>
                                        <p:cTn id="26" dur="800" fill="hold"/>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3425147" cy="646331"/>
            <a:chOff x="956666" y="3447854"/>
            <a:chExt cx="3425147" cy="646331"/>
          </a:xfrm>
        </p:grpSpPr>
        <p:sp>
          <p:nvSpPr>
            <p:cNvPr id="8" name="TextBox 38">
              <a:extLst>
                <a:ext uri="{FF2B5EF4-FFF2-40B4-BE49-F238E27FC236}">
                  <a16:creationId xmlns:a16="http://schemas.microsoft.com/office/drawing/2014/main" id="{C53C28E3-DC0F-4C61-A42D-5AC7B5E4C36E}"/>
                </a:ext>
              </a:extLst>
            </p:cNvPr>
            <p:cNvSpPr txBox="1"/>
            <p:nvPr/>
          </p:nvSpPr>
          <p:spPr>
            <a:xfrm>
              <a:off x="1581046" y="3447854"/>
              <a:ext cx="2800767" cy="646331"/>
            </a:xfrm>
            <a:prstGeom prst="rect">
              <a:avLst/>
            </a:prstGeom>
            <a:noFill/>
          </p:spPr>
          <p:txBody>
            <a:bodyPr wrap="none" rtlCol="0" anchor="t" anchorCtr="1">
              <a:spAutoFit/>
            </a:bodyPr>
            <a:lstStyle/>
            <a:p>
              <a:pPr algn="ctr"/>
              <a:r>
                <a:rPr lang="zh-CN" altLang="en-US"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rPr>
                <a:t>事件回顾</a:t>
              </a:r>
              <a:endParaRPr lang="zh-CN" altLang="en-US" sz="800" b="1" cap="all" spc="600" dirty="0">
                <a:solidFill>
                  <a:schemeClr val="bg1">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endParaRPr>
            </a:p>
            <a:p>
              <a:pPr algn="ctr"/>
              <a:r>
                <a:rPr lang="en-US" altLang="zh-CN" sz="800" b="1" cap="all" spc="600" dirty="0">
                  <a:solidFill>
                    <a:schemeClr val="bg1">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rPr>
                <a:t>THE Scenery DESIGN</a:t>
              </a:r>
              <a:endParaRPr lang="zh-CN" altLang="en-US" sz="800" b="1" cap="all" spc="600" dirty="0">
                <a:solidFill>
                  <a:schemeClr val="bg1">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6" name="矩形 5">
            <a:extLst>
              <a:ext uri="{FF2B5EF4-FFF2-40B4-BE49-F238E27FC236}">
                <a16:creationId xmlns:a16="http://schemas.microsoft.com/office/drawing/2014/main" id="{4C563F36-3BC3-41C6-8813-0567859B8075}"/>
              </a:ext>
            </a:extLst>
          </p:cNvPr>
          <p:cNvSpPr/>
          <p:nvPr/>
        </p:nvSpPr>
        <p:spPr>
          <a:xfrm>
            <a:off x="756373" y="2645095"/>
            <a:ext cx="5043134" cy="3523437"/>
          </a:xfrm>
          <a:prstGeom prst="rect">
            <a:avLst/>
          </a:prstGeom>
          <a:noFill/>
          <a:ln>
            <a:solidFill>
              <a:srgbClr val="55C0AF"/>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AutoShape 12">
            <a:extLst>
              <a:ext uri="{FF2B5EF4-FFF2-40B4-BE49-F238E27FC236}">
                <a16:creationId xmlns:a16="http://schemas.microsoft.com/office/drawing/2014/main" id="{94C1C612-69FF-4CBD-8448-B2A416D323F8}"/>
              </a:ext>
            </a:extLst>
          </p:cNvPr>
          <p:cNvSpPr>
            <a:spLocks noChangeArrowheads="1"/>
          </p:cNvSpPr>
          <p:nvPr/>
        </p:nvSpPr>
        <p:spPr bwMode="auto">
          <a:xfrm>
            <a:off x="1451035" y="1806505"/>
            <a:ext cx="3703963" cy="790298"/>
          </a:xfrm>
          <a:prstGeom prst="homePlate">
            <a:avLst>
              <a:gd name="adj" fmla="val 63872"/>
            </a:avLst>
          </a:prstGeom>
          <a:solidFill>
            <a:srgbClr val="55C0AF"/>
          </a:solidFill>
          <a:ln w="9525">
            <a:noFill/>
            <a:miter lim="800000"/>
            <a:headEnd/>
            <a:tailEnd/>
          </a:ln>
        </p:spPr>
        <p:txBody>
          <a:bodyPr wrap="none" lIns="91472" tIns="45736" rIns="91472" bIns="45736" anchor="ctr"/>
          <a:lstStyle/>
          <a:p>
            <a:pPr algn="ctr"/>
            <a:r>
              <a:rPr lang="zh-CN" altLang="en-US" b="1" dirty="0">
                <a:solidFill>
                  <a:prstClr val="white"/>
                </a:solidFill>
                <a:latin typeface="微软雅黑" pitchFamily="34" charset="-122"/>
                <a:ea typeface="微软雅黑" pitchFamily="34" charset="-122"/>
              </a:rPr>
              <a:t>正当维权</a:t>
            </a:r>
          </a:p>
        </p:txBody>
      </p:sp>
      <p:sp>
        <p:nvSpPr>
          <p:cNvPr id="12" name="TextBox 19">
            <a:extLst>
              <a:ext uri="{FF2B5EF4-FFF2-40B4-BE49-F238E27FC236}">
                <a16:creationId xmlns:a16="http://schemas.microsoft.com/office/drawing/2014/main" id="{155D4921-1915-419D-B93D-3E22D812818B}"/>
              </a:ext>
            </a:extLst>
          </p:cNvPr>
          <p:cNvSpPr txBox="1"/>
          <p:nvPr/>
        </p:nvSpPr>
        <p:spPr>
          <a:xfrm>
            <a:off x="1110111" y="2891576"/>
            <a:ext cx="4385813" cy="2739244"/>
          </a:xfrm>
          <a:prstGeom prst="rect">
            <a:avLst/>
          </a:prstGeom>
          <a:noFill/>
        </p:spPr>
        <p:txBody>
          <a:bodyPr wrap="square" lIns="91472" tIns="45736" rIns="91472" bIns="45736" rtlCol="0">
            <a:spAutoFit/>
          </a:bodyPr>
          <a:lstStyle/>
          <a:p>
            <a:r>
              <a:rPr lang="zh-CN" altLang="en-US" spc="600" dirty="0">
                <a:solidFill>
                  <a:srgbClr val="113F4E"/>
                </a:solidFill>
                <a:latin typeface="微软雅黑" panose="020B0503020204020204" pitchFamily="34" charset="-122"/>
                <a:ea typeface="微软雅黑" panose="020B0503020204020204" pitchFamily="34" charset="-122"/>
              </a:rPr>
              <a:t>据中新经纬报道，此前有接近视觉中国的消息人士透露，在“视觉内容与服务”的收入中，来自法律维权诉讼的金额很小，实际上大多客户会在诉讼判决前与其达成和解，成为长期合作客户，最终通过法庭诉讼生效判决的金额不超过</a:t>
            </a:r>
            <a:r>
              <a:rPr lang="en-US" altLang="zh-CN" spc="600" dirty="0">
                <a:solidFill>
                  <a:srgbClr val="113F4E"/>
                </a:solidFill>
                <a:latin typeface="微软雅黑" panose="020B0503020204020204" pitchFamily="34" charset="-122"/>
                <a:ea typeface="微软雅黑" panose="020B0503020204020204" pitchFamily="34" charset="-122"/>
              </a:rPr>
              <a:t>0.1%</a:t>
            </a:r>
            <a:r>
              <a:rPr lang="zh-CN" altLang="en-US" spc="600" dirty="0">
                <a:solidFill>
                  <a:srgbClr val="113F4E"/>
                </a:solidFill>
                <a:latin typeface="微软雅黑" panose="020B0503020204020204" pitchFamily="34" charset="-122"/>
                <a:ea typeface="微软雅黑" panose="020B0503020204020204" pitchFamily="34" charset="-122"/>
              </a:rPr>
              <a:t>。</a:t>
            </a:r>
          </a:p>
          <a:p>
            <a:br>
              <a:rPr lang="zh-CN" altLang="en-US" sz="1400" dirty="0"/>
            </a:br>
            <a:endParaRPr lang="zh-CN" altLang="en-US" sz="1400" dirty="0">
              <a:solidFill>
                <a:schemeClr val="bg1">
                  <a:lumMod val="50000"/>
                </a:schemeClr>
              </a:solidFill>
              <a:latin typeface="微软雅黑" pitchFamily="34" charset="-122"/>
              <a:ea typeface="微软雅黑" pitchFamily="34" charset="-122"/>
            </a:endParaRPr>
          </a:p>
        </p:txBody>
      </p:sp>
      <p:sp>
        <p:nvSpPr>
          <p:cNvPr id="13" name="矩形 12">
            <a:extLst>
              <a:ext uri="{FF2B5EF4-FFF2-40B4-BE49-F238E27FC236}">
                <a16:creationId xmlns:a16="http://schemas.microsoft.com/office/drawing/2014/main" id="{6FE44F02-DCC0-43DB-8A12-50B03AAEA2AF}"/>
              </a:ext>
            </a:extLst>
          </p:cNvPr>
          <p:cNvSpPr/>
          <p:nvPr/>
        </p:nvSpPr>
        <p:spPr>
          <a:xfrm>
            <a:off x="6444016" y="2596803"/>
            <a:ext cx="5043134" cy="3523437"/>
          </a:xfrm>
          <a:prstGeom prst="rect">
            <a:avLst/>
          </a:prstGeom>
          <a:noFill/>
          <a:ln>
            <a:solidFill>
              <a:srgbClr val="113F4E"/>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AutoShape 12">
            <a:extLst>
              <a:ext uri="{FF2B5EF4-FFF2-40B4-BE49-F238E27FC236}">
                <a16:creationId xmlns:a16="http://schemas.microsoft.com/office/drawing/2014/main" id="{59EED7E5-9A44-48B7-BE54-82B773A5DAA9}"/>
              </a:ext>
            </a:extLst>
          </p:cNvPr>
          <p:cNvSpPr>
            <a:spLocks noChangeArrowheads="1"/>
          </p:cNvSpPr>
          <p:nvPr/>
        </p:nvSpPr>
        <p:spPr bwMode="auto">
          <a:xfrm flipH="1">
            <a:off x="6961998" y="1742169"/>
            <a:ext cx="3703963" cy="790298"/>
          </a:xfrm>
          <a:prstGeom prst="homePlate">
            <a:avLst>
              <a:gd name="adj" fmla="val 63872"/>
            </a:avLst>
          </a:prstGeom>
          <a:solidFill>
            <a:srgbClr val="113F4E"/>
          </a:solidFill>
          <a:ln w="9525">
            <a:noFill/>
            <a:miter lim="800000"/>
            <a:headEnd/>
            <a:tailEnd/>
          </a:ln>
        </p:spPr>
        <p:txBody>
          <a:bodyPr wrap="none" lIns="91472" tIns="45736" rIns="91472" bIns="45736" anchor="ctr"/>
          <a:lstStyle/>
          <a:p>
            <a:pPr algn="ctr"/>
            <a:r>
              <a:rPr lang="zh-CN" altLang="en-US" b="1" dirty="0">
                <a:solidFill>
                  <a:prstClr val="white"/>
                </a:solidFill>
                <a:latin typeface="微软雅黑" pitchFamily="34" charset="-122"/>
                <a:ea typeface="微软雅黑" pitchFamily="34" charset="-122"/>
              </a:rPr>
              <a:t>敲诈勒索</a:t>
            </a:r>
          </a:p>
        </p:txBody>
      </p:sp>
      <p:sp>
        <p:nvSpPr>
          <p:cNvPr id="15" name="TextBox 22">
            <a:extLst>
              <a:ext uri="{FF2B5EF4-FFF2-40B4-BE49-F238E27FC236}">
                <a16:creationId xmlns:a16="http://schemas.microsoft.com/office/drawing/2014/main" id="{BB570140-924D-4F65-97E4-29D351B3C3C8}"/>
              </a:ext>
            </a:extLst>
          </p:cNvPr>
          <p:cNvSpPr txBox="1"/>
          <p:nvPr/>
        </p:nvSpPr>
        <p:spPr>
          <a:xfrm>
            <a:off x="6602640" y="2757725"/>
            <a:ext cx="4789260" cy="3298179"/>
          </a:xfrm>
          <a:prstGeom prst="rect">
            <a:avLst/>
          </a:prstGeom>
          <a:noFill/>
        </p:spPr>
        <p:txBody>
          <a:bodyPr wrap="square" lIns="91472" tIns="45736" rIns="91472" bIns="45736" rtlCol="0">
            <a:spAutoFit/>
          </a:bodyPr>
          <a:lstStyle/>
          <a:p>
            <a:pPr>
              <a:lnSpc>
                <a:spcPct val="130000"/>
              </a:lnSpc>
            </a:pPr>
            <a:r>
              <a:rPr lang="zh-CN" altLang="en-US" spc="600" dirty="0">
                <a:solidFill>
                  <a:srgbClr val="113F4E"/>
                </a:solidFill>
                <a:latin typeface="微软雅黑" panose="020B0503020204020204" pitchFamily="34" charset="-122"/>
                <a:ea typeface="微软雅黑" panose="020B0503020204020204" pitchFamily="34" charset="-122"/>
              </a:rPr>
              <a:t>争对受到人们广泛关注的视觉中国涉嫌漫天要价和疑似借助法律进行版权敲诈的问题，如果视觉中国拿没有获得授权的图片，但对外进行了许可和收费，的确涉嫌欺诈或敲诈勒索。但漫天要价的问题可能并不存在：“价格是可以协商的，并不是它要价多少，就应该付多少，实在不行还可以起诉到法院。”</a:t>
            </a:r>
          </a:p>
        </p:txBody>
      </p:sp>
    </p:spTree>
    <p:extLst>
      <p:ext uri="{BB962C8B-B14F-4D97-AF65-F5344CB8AC3E}">
        <p14:creationId xmlns:p14="http://schemas.microsoft.com/office/powerpoint/2010/main" val="1741079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par>
                          <p:cTn id="18" fill="hold">
                            <p:stCondLst>
                              <p:cond delay="1500"/>
                            </p:stCondLst>
                            <p:childTnLst>
                              <p:par>
                                <p:cTn id="19" presetID="22" presetClass="entr" presetSubtype="8" fill="hold" grpId="0" nodeType="afterEffect">
                                  <p:stCondLst>
                                    <p:cond delay="0"/>
                                  </p:stCondLst>
                                  <p:iterate type="lt">
                                    <p:tmPct val="30000"/>
                                  </p:iterate>
                                  <p:childTnLst>
                                    <p:set>
                                      <p:cBhvr>
                                        <p:cTn id="20" dur="1" fill="hold">
                                          <p:stCondLst>
                                            <p:cond delay="0"/>
                                          </p:stCondLst>
                                        </p:cTn>
                                        <p:tgtEl>
                                          <p:spTgt spid="12"/>
                                        </p:tgtEl>
                                        <p:attrNameLst>
                                          <p:attrName>style.visibility</p:attrName>
                                        </p:attrNameLst>
                                      </p:cBhvr>
                                      <p:to>
                                        <p:strVal val="visible"/>
                                      </p:to>
                                    </p:set>
                                    <p:animEffect transition="in" filter="wipe(left)">
                                      <p:cBhvr>
                                        <p:cTn id="21" dur="100"/>
                                        <p:tgtEl>
                                          <p:spTgt spid="12"/>
                                        </p:tgtEl>
                                      </p:cBhvr>
                                    </p:animEffect>
                                  </p:childTnLst>
                                </p:cTn>
                              </p:par>
                              <p:par>
                                <p:cTn id="22" presetID="36" presetClass="emph" presetSubtype="0" fill="hold" grpId="1" nodeType="withEffect">
                                  <p:stCondLst>
                                    <p:cond delay="0"/>
                                  </p:stCondLst>
                                  <p:iterate type="lt">
                                    <p:tmPct val="30000"/>
                                  </p:iterate>
                                  <p:childTnLst>
                                    <p:animScale>
                                      <p:cBhvr>
                                        <p:cTn id="23" dur="50" autoRev="1" fill="hold">
                                          <p:stCondLst>
                                            <p:cond delay="0"/>
                                          </p:stCondLst>
                                        </p:cTn>
                                        <p:tgtEl>
                                          <p:spTgt spid="12"/>
                                        </p:tgtEl>
                                      </p:cBhvr>
                                      <p:to x="80000" y="100000"/>
                                    </p:animScale>
                                    <p:anim by="(#ppt_w*0.10)" calcmode="lin" valueType="num">
                                      <p:cBhvr>
                                        <p:cTn id="24" dur="50" autoRev="1" fill="hold">
                                          <p:stCondLst>
                                            <p:cond delay="0"/>
                                          </p:stCondLst>
                                        </p:cTn>
                                        <p:tgtEl>
                                          <p:spTgt spid="12"/>
                                        </p:tgtEl>
                                        <p:attrNameLst>
                                          <p:attrName>ppt_x</p:attrName>
                                        </p:attrNameLst>
                                      </p:cBhvr>
                                    </p:anim>
                                    <p:anim by="(-#ppt_w*0.10)" calcmode="lin" valueType="num">
                                      <p:cBhvr>
                                        <p:cTn id="25" dur="50" autoRev="1" fill="hold">
                                          <p:stCondLst>
                                            <p:cond delay="0"/>
                                          </p:stCondLst>
                                        </p:cTn>
                                        <p:tgtEl>
                                          <p:spTgt spid="12"/>
                                        </p:tgtEl>
                                        <p:attrNameLst>
                                          <p:attrName>ppt_y</p:attrName>
                                        </p:attrNameLst>
                                      </p:cBhvr>
                                    </p:anim>
                                    <p:animRot by="-480000">
                                      <p:cBhvr>
                                        <p:cTn id="26" dur="50" autoRev="1" fill="hold">
                                          <p:stCondLst>
                                            <p:cond delay="0"/>
                                          </p:stCondLst>
                                        </p:cTn>
                                        <p:tgtEl>
                                          <p:spTgt spid="12"/>
                                        </p:tgtEl>
                                        <p:attrNameLst>
                                          <p:attrName>r</p:attrName>
                                        </p:attrNameLst>
                                      </p:cBhvr>
                                    </p:animRot>
                                  </p:childTnLst>
                                </p:cTn>
                              </p:par>
                            </p:childTnLst>
                          </p:cTn>
                        </p:par>
                        <p:par>
                          <p:cTn id="27" fill="hold">
                            <p:stCondLst>
                              <p:cond delay="4780"/>
                            </p:stCondLst>
                            <p:childTnLst>
                              <p:par>
                                <p:cTn id="28" presetID="2" presetClass="entr" presetSubtype="2"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1+#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childTnLst>
                          </p:cTn>
                        </p:par>
                        <p:par>
                          <p:cTn id="32" fill="hold">
                            <p:stCondLst>
                              <p:cond delay="528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p:stCondLst>
                              <p:cond delay="5780"/>
                            </p:stCondLst>
                            <p:childTnLst>
                              <p:par>
                                <p:cTn id="37" presetID="22" presetClass="entr" presetSubtype="8" fill="hold" grpId="0" nodeType="afterEffect">
                                  <p:stCondLst>
                                    <p:cond delay="0"/>
                                  </p:stCondLst>
                                  <p:iterate type="lt">
                                    <p:tmPct val="30000"/>
                                  </p:iterate>
                                  <p:childTnLst>
                                    <p:set>
                                      <p:cBhvr>
                                        <p:cTn id="38" dur="1" fill="hold">
                                          <p:stCondLst>
                                            <p:cond delay="0"/>
                                          </p:stCondLst>
                                        </p:cTn>
                                        <p:tgtEl>
                                          <p:spTgt spid="15"/>
                                        </p:tgtEl>
                                        <p:attrNameLst>
                                          <p:attrName>style.visibility</p:attrName>
                                        </p:attrNameLst>
                                      </p:cBhvr>
                                      <p:to>
                                        <p:strVal val="visible"/>
                                      </p:to>
                                    </p:set>
                                    <p:animEffect transition="in" filter="wipe(left)">
                                      <p:cBhvr>
                                        <p:cTn id="39" dur="100"/>
                                        <p:tgtEl>
                                          <p:spTgt spid="15"/>
                                        </p:tgtEl>
                                      </p:cBhvr>
                                    </p:animEffect>
                                  </p:childTnLst>
                                </p:cTn>
                              </p:par>
                              <p:par>
                                <p:cTn id="40" presetID="36" presetClass="emph" presetSubtype="0" fill="hold" grpId="1" nodeType="withEffect">
                                  <p:stCondLst>
                                    <p:cond delay="0"/>
                                  </p:stCondLst>
                                  <p:iterate type="lt">
                                    <p:tmPct val="30000"/>
                                  </p:iterate>
                                  <p:childTnLst>
                                    <p:animScale>
                                      <p:cBhvr>
                                        <p:cTn id="41" dur="50" autoRev="1" fill="hold">
                                          <p:stCondLst>
                                            <p:cond delay="0"/>
                                          </p:stCondLst>
                                        </p:cTn>
                                        <p:tgtEl>
                                          <p:spTgt spid="15"/>
                                        </p:tgtEl>
                                      </p:cBhvr>
                                      <p:to x="80000" y="100000"/>
                                    </p:animScale>
                                    <p:anim by="(#ppt_w*0.10)" calcmode="lin" valueType="num">
                                      <p:cBhvr>
                                        <p:cTn id="42" dur="50" autoRev="1" fill="hold">
                                          <p:stCondLst>
                                            <p:cond delay="0"/>
                                          </p:stCondLst>
                                        </p:cTn>
                                        <p:tgtEl>
                                          <p:spTgt spid="15"/>
                                        </p:tgtEl>
                                        <p:attrNameLst>
                                          <p:attrName>ppt_x</p:attrName>
                                        </p:attrNameLst>
                                      </p:cBhvr>
                                    </p:anim>
                                    <p:anim by="(-#ppt_w*0.10)" calcmode="lin" valueType="num">
                                      <p:cBhvr>
                                        <p:cTn id="43" dur="50" autoRev="1" fill="hold">
                                          <p:stCondLst>
                                            <p:cond delay="0"/>
                                          </p:stCondLst>
                                        </p:cTn>
                                        <p:tgtEl>
                                          <p:spTgt spid="15"/>
                                        </p:tgtEl>
                                        <p:attrNameLst>
                                          <p:attrName>ppt_y</p:attrName>
                                        </p:attrNameLst>
                                      </p:cBhvr>
                                    </p:anim>
                                    <p:animRot by="-480000">
                                      <p:cBhvr>
                                        <p:cTn id="44" dur="50" autoRev="1" fill="hold">
                                          <p:stCondLst>
                                            <p:cond delay="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p:bldP spid="12" grpId="1"/>
      <p:bldP spid="13" grpId="0" animBg="1"/>
      <p:bldP spid="14" grpId="0" animBg="1"/>
      <p:bldP spid="15" grpId="0"/>
      <p:bldP spid="1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16A7B83-B7C0-4F4C-94CC-150681C0E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grpSp>
        <p:nvGrpSpPr>
          <p:cNvPr id="10" name="组合 9">
            <a:extLst>
              <a:ext uri="{FF2B5EF4-FFF2-40B4-BE49-F238E27FC236}">
                <a16:creationId xmlns:a16="http://schemas.microsoft.com/office/drawing/2014/main" id="{558CC3F4-24F2-4D71-8114-35FBC57E409E}"/>
              </a:ext>
            </a:extLst>
          </p:cNvPr>
          <p:cNvGrpSpPr/>
          <p:nvPr/>
        </p:nvGrpSpPr>
        <p:grpSpPr>
          <a:xfrm>
            <a:off x="2483544" y="1880707"/>
            <a:ext cx="6832578" cy="1203355"/>
            <a:chOff x="6081485" y="800550"/>
            <a:chExt cx="6832578" cy="1203355"/>
          </a:xfrm>
        </p:grpSpPr>
        <p:sp>
          <p:nvSpPr>
            <p:cNvPr id="11" name="文本框 10">
              <a:extLst>
                <a:ext uri="{FF2B5EF4-FFF2-40B4-BE49-F238E27FC236}">
                  <a16:creationId xmlns:a16="http://schemas.microsoft.com/office/drawing/2014/main" id="{D9B3EB80-36BA-4B82-862B-A9E9A822B277}"/>
                </a:ext>
              </a:extLst>
            </p:cNvPr>
            <p:cNvSpPr txBox="1"/>
            <p:nvPr/>
          </p:nvSpPr>
          <p:spPr>
            <a:xfrm>
              <a:off x="6124654" y="800550"/>
              <a:ext cx="4305300" cy="584775"/>
            </a:xfrm>
            <a:prstGeom prst="rect">
              <a:avLst/>
            </a:prstGeom>
            <a:noFill/>
            <a:effectLst/>
          </p:spPr>
          <p:txBody>
            <a:bodyPr wrap="square" rtlCol="0">
              <a:spAutoFit/>
            </a:bodyPr>
            <a:lstStyle/>
            <a:p>
              <a:endParaRPr lang="zh-CN" altLang="en-US" sz="3200" dirty="0">
                <a:solidFill>
                  <a:srgbClr val="55C0AF"/>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CC083D12-B503-4B67-8D8D-9790679E284D}"/>
                </a:ext>
              </a:extLst>
            </p:cNvPr>
            <p:cNvSpPr txBox="1"/>
            <p:nvPr/>
          </p:nvSpPr>
          <p:spPr>
            <a:xfrm>
              <a:off x="6081485" y="1296019"/>
              <a:ext cx="6832578" cy="707886"/>
            </a:xfrm>
            <a:prstGeom prst="rect">
              <a:avLst/>
            </a:prstGeom>
            <a:noFill/>
          </p:spPr>
          <p:txBody>
            <a:bodyPr wrap="square" rtlCol="0">
              <a:spAutoFit/>
            </a:bodyPr>
            <a:lstStyle/>
            <a:p>
              <a:r>
                <a:rPr lang="zh-CN" altLang="en-US" sz="4000" b="1" spc="600" dirty="0">
                  <a:solidFill>
                    <a:srgbClr val="113F4E"/>
                  </a:solidFill>
                  <a:latin typeface="微软雅黑" panose="020B0503020204020204" pitchFamily="34" charset="-122"/>
                  <a:ea typeface="微软雅黑" panose="020B0503020204020204" pitchFamily="34" charset="-122"/>
                </a:rPr>
                <a:t>从视觉中国谈到版权现状</a:t>
              </a:r>
            </a:p>
          </p:txBody>
        </p:sp>
      </p:grpSp>
      <p:grpSp>
        <p:nvGrpSpPr>
          <p:cNvPr id="25" name="组合 24">
            <a:extLst>
              <a:ext uri="{FF2B5EF4-FFF2-40B4-BE49-F238E27FC236}">
                <a16:creationId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3" name="组合 22">
              <a:extLst>
                <a:ext uri="{FF2B5EF4-FFF2-40B4-BE49-F238E27FC236}">
                  <a16:creationId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21"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4" name="文本框 23">
              <a:extLst>
                <a:ext uri="{FF2B5EF4-FFF2-40B4-BE49-F238E27FC236}">
                  <a16:creationId xmlns:a16="http://schemas.microsoft.com/office/drawing/2014/main" id="{D4CDD749-5E1D-4D14-861D-8AB76BB9010E}"/>
                </a:ext>
              </a:extLst>
            </p:cNvPr>
            <p:cNvSpPr txBox="1"/>
            <p:nvPr/>
          </p:nvSpPr>
          <p:spPr>
            <a:xfrm>
              <a:off x="907668" y="2220553"/>
              <a:ext cx="611065"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chemeClr val="bg1"/>
                  </a:solidFill>
                  <a:latin typeface="微软雅黑" panose="020B0503020204020204" pitchFamily="34" charset="-122"/>
                  <a:ea typeface="微软雅黑" panose="020B0503020204020204" pitchFamily="34" charset="-122"/>
                </a:rPr>
                <a:t>2</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4352739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54000">
                                          <p:cBhvr additive="base">
                                            <p:cTn id="16"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5605231" cy="622368"/>
            <a:chOff x="956666" y="3447854"/>
            <a:chExt cx="5605231" cy="622368"/>
          </a:xfrm>
        </p:grpSpPr>
        <p:sp>
          <p:nvSpPr>
            <p:cNvPr id="8" name="TextBox 38">
              <a:extLst>
                <a:ext uri="{FF2B5EF4-FFF2-40B4-BE49-F238E27FC236}">
                  <a16:creationId xmlns:a16="http://schemas.microsoft.com/office/drawing/2014/main" id="{C53C28E3-DC0F-4C61-A42D-5AC7B5E4C36E}"/>
                </a:ext>
              </a:extLst>
            </p:cNvPr>
            <p:cNvSpPr txBox="1"/>
            <p:nvPr/>
          </p:nvSpPr>
          <p:spPr>
            <a:xfrm>
              <a:off x="1581046" y="3447854"/>
              <a:ext cx="4980851" cy="523220"/>
            </a:xfrm>
            <a:prstGeom prst="rect">
              <a:avLst/>
            </a:prstGeom>
            <a:noFill/>
          </p:spPr>
          <p:txBody>
            <a:bodyPr wrap="none" rtlCol="0" anchor="t" anchorCtr="1">
              <a:spAutoFit/>
            </a:bodyPr>
            <a:lstStyle/>
            <a:p>
              <a:r>
                <a:rPr lang="zh-CN" altLang="en-US" sz="2800" b="1" spc="600" dirty="0">
                  <a:solidFill>
                    <a:srgbClr val="113F4E"/>
                  </a:solidFill>
                  <a:latin typeface="微软雅黑" panose="020B0503020204020204" pitchFamily="34" charset="-122"/>
                  <a:ea typeface="微软雅黑" panose="020B0503020204020204" pitchFamily="34" charset="-122"/>
                </a:rPr>
                <a:t>从视觉中国谈到版权现状</a:t>
              </a: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6" name="矩形 5">
            <a:extLst>
              <a:ext uri="{FF2B5EF4-FFF2-40B4-BE49-F238E27FC236}">
                <a16:creationId xmlns:a16="http://schemas.microsoft.com/office/drawing/2014/main" id="{4C563F36-3BC3-41C6-8813-0567859B8075}"/>
              </a:ext>
            </a:extLst>
          </p:cNvPr>
          <p:cNvSpPr/>
          <p:nvPr/>
        </p:nvSpPr>
        <p:spPr>
          <a:xfrm>
            <a:off x="1484243" y="2523325"/>
            <a:ext cx="3703963" cy="3393363"/>
          </a:xfrm>
          <a:prstGeom prst="rect">
            <a:avLst/>
          </a:prstGeom>
          <a:noFill/>
          <a:ln>
            <a:solidFill>
              <a:srgbClr val="55C0AF"/>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AutoShape 12">
            <a:extLst>
              <a:ext uri="{FF2B5EF4-FFF2-40B4-BE49-F238E27FC236}">
                <a16:creationId xmlns:a16="http://schemas.microsoft.com/office/drawing/2014/main" id="{94C1C612-69FF-4CBD-8448-B2A416D323F8}"/>
              </a:ext>
            </a:extLst>
          </p:cNvPr>
          <p:cNvSpPr>
            <a:spLocks noChangeArrowheads="1"/>
          </p:cNvSpPr>
          <p:nvPr/>
        </p:nvSpPr>
        <p:spPr bwMode="auto">
          <a:xfrm>
            <a:off x="1493026" y="1555986"/>
            <a:ext cx="3703963" cy="790298"/>
          </a:xfrm>
          <a:prstGeom prst="homePlate">
            <a:avLst>
              <a:gd name="adj" fmla="val 63872"/>
            </a:avLst>
          </a:prstGeom>
          <a:solidFill>
            <a:srgbClr val="55C0AF"/>
          </a:solidFill>
          <a:ln w="9525">
            <a:noFill/>
            <a:miter lim="800000"/>
            <a:headEnd/>
            <a:tailEnd/>
          </a:ln>
        </p:spPr>
        <p:txBody>
          <a:bodyPr wrap="none" lIns="91472" tIns="45736" rIns="91472" bIns="45736" anchor="ctr"/>
          <a:lstStyle/>
          <a:p>
            <a:pPr algn="ctr"/>
            <a:r>
              <a:rPr lang="zh-CN" altLang="en-US" sz="3200" b="1" dirty="0">
                <a:solidFill>
                  <a:prstClr val="white"/>
                </a:solidFill>
                <a:latin typeface="微软雅黑" pitchFamily="34" charset="-122"/>
                <a:ea typeface="微软雅黑" pitchFamily="34" charset="-122"/>
              </a:rPr>
              <a:t>版权意识薄弱</a:t>
            </a:r>
          </a:p>
        </p:txBody>
      </p:sp>
      <p:sp>
        <p:nvSpPr>
          <p:cNvPr id="12" name="TextBox 19">
            <a:extLst>
              <a:ext uri="{FF2B5EF4-FFF2-40B4-BE49-F238E27FC236}">
                <a16:creationId xmlns:a16="http://schemas.microsoft.com/office/drawing/2014/main" id="{155D4921-1915-419D-B93D-3E22D812818B}"/>
              </a:ext>
            </a:extLst>
          </p:cNvPr>
          <p:cNvSpPr txBox="1"/>
          <p:nvPr/>
        </p:nvSpPr>
        <p:spPr>
          <a:xfrm>
            <a:off x="1565080" y="2622996"/>
            <a:ext cx="3559853" cy="3333252"/>
          </a:xfrm>
          <a:prstGeom prst="rect">
            <a:avLst/>
          </a:prstGeom>
          <a:noFill/>
        </p:spPr>
        <p:txBody>
          <a:bodyPr wrap="square" lIns="91472" tIns="45736" rIns="91472" bIns="45736" rtlCol="0">
            <a:spAutoFit/>
          </a:bodyPr>
          <a:lstStyle/>
          <a:p>
            <a:pPr>
              <a:lnSpc>
                <a:spcPct val="130000"/>
              </a:lnSpc>
            </a:pPr>
            <a:r>
              <a:rPr lang="zh-CN" altLang="en-US" dirty="0">
                <a:solidFill>
                  <a:schemeClr val="bg1">
                    <a:lumMod val="50000"/>
                  </a:schemeClr>
                </a:solidFill>
                <a:latin typeface="微软雅黑" pitchFamily="34" charset="-122"/>
                <a:ea typeface="微软雅黑" pitchFamily="34" charset="-122"/>
              </a:rPr>
              <a:t>相较于之前，如今盗版已经大大减少，但是文化产品与其他的消费品不同，界定侵权剽窃的界限无法清楚明确，对于一部分人来说，更倾向于在某些网站上购买较为便宜的盗版而不是在官网购买正版，对于一些小众的创作者来说难以支撑他们继续创作的经费。</a:t>
            </a:r>
          </a:p>
        </p:txBody>
      </p:sp>
      <p:sp>
        <p:nvSpPr>
          <p:cNvPr id="13" name="矩形 12">
            <a:extLst>
              <a:ext uri="{FF2B5EF4-FFF2-40B4-BE49-F238E27FC236}">
                <a16:creationId xmlns:a16="http://schemas.microsoft.com/office/drawing/2014/main" id="{6FE44F02-DCC0-43DB-8A12-50B03AAEA2AF}"/>
              </a:ext>
            </a:extLst>
          </p:cNvPr>
          <p:cNvSpPr/>
          <p:nvPr/>
        </p:nvSpPr>
        <p:spPr>
          <a:xfrm>
            <a:off x="6602640" y="2539275"/>
            <a:ext cx="3703963" cy="3393363"/>
          </a:xfrm>
          <a:prstGeom prst="rect">
            <a:avLst/>
          </a:prstGeom>
          <a:noFill/>
          <a:ln>
            <a:solidFill>
              <a:srgbClr val="113F4E"/>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AutoShape 12">
            <a:extLst>
              <a:ext uri="{FF2B5EF4-FFF2-40B4-BE49-F238E27FC236}">
                <a16:creationId xmlns:a16="http://schemas.microsoft.com/office/drawing/2014/main" id="{59EED7E5-9A44-48B7-BE54-82B773A5DAA9}"/>
              </a:ext>
            </a:extLst>
          </p:cNvPr>
          <p:cNvSpPr>
            <a:spLocks noChangeArrowheads="1"/>
          </p:cNvSpPr>
          <p:nvPr/>
        </p:nvSpPr>
        <p:spPr bwMode="auto">
          <a:xfrm flipH="1">
            <a:off x="6458530" y="1555986"/>
            <a:ext cx="3703963" cy="790298"/>
          </a:xfrm>
          <a:prstGeom prst="homePlate">
            <a:avLst>
              <a:gd name="adj" fmla="val 63872"/>
            </a:avLst>
          </a:prstGeom>
          <a:solidFill>
            <a:srgbClr val="113F4E"/>
          </a:solidFill>
          <a:ln w="9525">
            <a:noFill/>
            <a:miter lim="800000"/>
            <a:headEnd/>
            <a:tailEnd/>
          </a:ln>
        </p:spPr>
        <p:txBody>
          <a:bodyPr wrap="none" lIns="91472" tIns="45736" rIns="91472" bIns="45736" anchor="ctr"/>
          <a:lstStyle/>
          <a:p>
            <a:pPr algn="ctr"/>
            <a:r>
              <a:rPr lang="zh-CN" altLang="en-US" sz="2800" b="1" dirty="0">
                <a:solidFill>
                  <a:prstClr val="white"/>
                </a:solidFill>
                <a:latin typeface="微软雅黑" pitchFamily="34" charset="-122"/>
                <a:ea typeface="微软雅黑" pitchFamily="34" charset="-122"/>
              </a:rPr>
              <a:t>版权法律体系不完备</a:t>
            </a:r>
          </a:p>
        </p:txBody>
      </p:sp>
      <p:sp>
        <p:nvSpPr>
          <p:cNvPr id="15" name="TextBox 22">
            <a:extLst>
              <a:ext uri="{FF2B5EF4-FFF2-40B4-BE49-F238E27FC236}">
                <a16:creationId xmlns:a16="http://schemas.microsoft.com/office/drawing/2014/main" id="{BB570140-924D-4F65-97E4-29D351B3C3C8}"/>
              </a:ext>
            </a:extLst>
          </p:cNvPr>
          <p:cNvSpPr txBox="1"/>
          <p:nvPr/>
        </p:nvSpPr>
        <p:spPr>
          <a:xfrm>
            <a:off x="6746750" y="2706228"/>
            <a:ext cx="3559853" cy="2252957"/>
          </a:xfrm>
          <a:prstGeom prst="rect">
            <a:avLst/>
          </a:prstGeom>
          <a:noFill/>
        </p:spPr>
        <p:txBody>
          <a:bodyPr wrap="square" lIns="91472" tIns="45736" rIns="91472" bIns="45736" rtlCol="0">
            <a:spAutoFit/>
          </a:bodyPr>
          <a:lstStyle/>
          <a:p>
            <a:pPr>
              <a:lnSpc>
                <a:spcPct val="130000"/>
              </a:lnSpc>
            </a:pPr>
            <a:r>
              <a:rPr lang="zh-CN" altLang="en-US" dirty="0">
                <a:solidFill>
                  <a:schemeClr val="bg1">
                    <a:lumMod val="50000"/>
                  </a:schemeClr>
                </a:solidFill>
                <a:latin typeface="微软雅黑" pitchFamily="34" charset="-122"/>
                <a:ea typeface="微软雅黑" pitchFamily="34" charset="-122"/>
              </a:rPr>
              <a:t>首先，在法律上，有着对于剽窃的规定，但是对于文学作品，剽窃、借鉴、致敬这三个词在某些程度上很难区分，目前现有的维权案例很少，侵权成本低而维权成本高致使侵权现象泛滥。</a:t>
            </a:r>
          </a:p>
        </p:txBody>
      </p:sp>
    </p:spTree>
    <p:extLst>
      <p:ext uri="{BB962C8B-B14F-4D97-AF65-F5344CB8AC3E}">
        <p14:creationId xmlns:p14="http://schemas.microsoft.com/office/powerpoint/2010/main" val="1034671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par>
                          <p:cTn id="18" fill="hold">
                            <p:stCondLst>
                              <p:cond delay="1500"/>
                            </p:stCondLst>
                            <p:childTnLst>
                              <p:par>
                                <p:cTn id="19" presetID="22" presetClass="entr" presetSubtype="8" fill="hold" grpId="0" nodeType="afterEffect">
                                  <p:stCondLst>
                                    <p:cond delay="0"/>
                                  </p:stCondLst>
                                  <p:iterate type="lt">
                                    <p:tmPct val="30000"/>
                                  </p:iterate>
                                  <p:childTnLst>
                                    <p:set>
                                      <p:cBhvr>
                                        <p:cTn id="20" dur="1" fill="hold">
                                          <p:stCondLst>
                                            <p:cond delay="0"/>
                                          </p:stCondLst>
                                        </p:cTn>
                                        <p:tgtEl>
                                          <p:spTgt spid="12"/>
                                        </p:tgtEl>
                                        <p:attrNameLst>
                                          <p:attrName>style.visibility</p:attrName>
                                        </p:attrNameLst>
                                      </p:cBhvr>
                                      <p:to>
                                        <p:strVal val="visible"/>
                                      </p:to>
                                    </p:set>
                                    <p:animEffect transition="in" filter="wipe(left)">
                                      <p:cBhvr>
                                        <p:cTn id="21" dur="100"/>
                                        <p:tgtEl>
                                          <p:spTgt spid="12"/>
                                        </p:tgtEl>
                                      </p:cBhvr>
                                    </p:animEffect>
                                  </p:childTnLst>
                                </p:cTn>
                              </p:par>
                              <p:par>
                                <p:cTn id="22" presetID="36" presetClass="emph" presetSubtype="0" fill="hold" grpId="1" nodeType="withEffect">
                                  <p:stCondLst>
                                    <p:cond delay="0"/>
                                  </p:stCondLst>
                                  <p:iterate type="lt">
                                    <p:tmPct val="30000"/>
                                  </p:iterate>
                                  <p:childTnLst>
                                    <p:animScale>
                                      <p:cBhvr>
                                        <p:cTn id="23" dur="50" autoRev="1" fill="hold">
                                          <p:stCondLst>
                                            <p:cond delay="0"/>
                                          </p:stCondLst>
                                        </p:cTn>
                                        <p:tgtEl>
                                          <p:spTgt spid="12"/>
                                        </p:tgtEl>
                                      </p:cBhvr>
                                      <p:to x="80000" y="100000"/>
                                    </p:animScale>
                                    <p:anim by="(#ppt_w*0.10)" calcmode="lin" valueType="num">
                                      <p:cBhvr>
                                        <p:cTn id="24" dur="50" autoRev="1" fill="hold">
                                          <p:stCondLst>
                                            <p:cond delay="0"/>
                                          </p:stCondLst>
                                        </p:cTn>
                                        <p:tgtEl>
                                          <p:spTgt spid="12"/>
                                        </p:tgtEl>
                                        <p:attrNameLst>
                                          <p:attrName>ppt_x</p:attrName>
                                        </p:attrNameLst>
                                      </p:cBhvr>
                                    </p:anim>
                                    <p:anim by="(-#ppt_w*0.10)" calcmode="lin" valueType="num">
                                      <p:cBhvr>
                                        <p:cTn id="25" dur="50" autoRev="1" fill="hold">
                                          <p:stCondLst>
                                            <p:cond delay="0"/>
                                          </p:stCondLst>
                                        </p:cTn>
                                        <p:tgtEl>
                                          <p:spTgt spid="12"/>
                                        </p:tgtEl>
                                        <p:attrNameLst>
                                          <p:attrName>ppt_y</p:attrName>
                                        </p:attrNameLst>
                                      </p:cBhvr>
                                    </p:anim>
                                    <p:animRot by="-480000">
                                      <p:cBhvr>
                                        <p:cTn id="26" dur="50" autoRev="1" fill="hold">
                                          <p:stCondLst>
                                            <p:cond delay="0"/>
                                          </p:stCondLst>
                                        </p:cTn>
                                        <p:tgtEl>
                                          <p:spTgt spid="12"/>
                                        </p:tgtEl>
                                        <p:attrNameLst>
                                          <p:attrName>r</p:attrName>
                                        </p:attrNameLst>
                                      </p:cBhvr>
                                    </p:animRot>
                                  </p:childTnLst>
                                </p:cTn>
                              </p:par>
                            </p:childTnLst>
                          </p:cTn>
                        </p:par>
                        <p:par>
                          <p:cTn id="27" fill="hold">
                            <p:stCondLst>
                              <p:cond delay="4990"/>
                            </p:stCondLst>
                            <p:childTnLst>
                              <p:par>
                                <p:cTn id="28" presetID="2" presetClass="entr" presetSubtype="2"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1+#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childTnLst>
                          </p:cTn>
                        </p:par>
                        <p:par>
                          <p:cTn id="32" fill="hold">
                            <p:stCondLst>
                              <p:cond delay="549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p:stCondLst>
                              <p:cond delay="5990"/>
                            </p:stCondLst>
                            <p:childTnLst>
                              <p:par>
                                <p:cTn id="37" presetID="22" presetClass="entr" presetSubtype="8" fill="hold" grpId="0" nodeType="afterEffect">
                                  <p:stCondLst>
                                    <p:cond delay="0"/>
                                  </p:stCondLst>
                                  <p:iterate type="lt">
                                    <p:tmPct val="30000"/>
                                  </p:iterate>
                                  <p:childTnLst>
                                    <p:set>
                                      <p:cBhvr>
                                        <p:cTn id="38" dur="1" fill="hold">
                                          <p:stCondLst>
                                            <p:cond delay="0"/>
                                          </p:stCondLst>
                                        </p:cTn>
                                        <p:tgtEl>
                                          <p:spTgt spid="15"/>
                                        </p:tgtEl>
                                        <p:attrNameLst>
                                          <p:attrName>style.visibility</p:attrName>
                                        </p:attrNameLst>
                                      </p:cBhvr>
                                      <p:to>
                                        <p:strVal val="visible"/>
                                      </p:to>
                                    </p:set>
                                    <p:animEffect transition="in" filter="wipe(left)">
                                      <p:cBhvr>
                                        <p:cTn id="39" dur="100"/>
                                        <p:tgtEl>
                                          <p:spTgt spid="15"/>
                                        </p:tgtEl>
                                      </p:cBhvr>
                                    </p:animEffect>
                                  </p:childTnLst>
                                </p:cTn>
                              </p:par>
                              <p:par>
                                <p:cTn id="40" presetID="36" presetClass="emph" presetSubtype="0" fill="hold" grpId="1" nodeType="withEffect">
                                  <p:stCondLst>
                                    <p:cond delay="0"/>
                                  </p:stCondLst>
                                  <p:iterate type="lt">
                                    <p:tmPct val="30000"/>
                                  </p:iterate>
                                  <p:childTnLst>
                                    <p:animScale>
                                      <p:cBhvr>
                                        <p:cTn id="41" dur="50" autoRev="1" fill="hold">
                                          <p:stCondLst>
                                            <p:cond delay="0"/>
                                          </p:stCondLst>
                                        </p:cTn>
                                        <p:tgtEl>
                                          <p:spTgt spid="15"/>
                                        </p:tgtEl>
                                      </p:cBhvr>
                                      <p:to x="80000" y="100000"/>
                                    </p:animScale>
                                    <p:anim by="(#ppt_w*0.10)" calcmode="lin" valueType="num">
                                      <p:cBhvr>
                                        <p:cTn id="42" dur="50" autoRev="1" fill="hold">
                                          <p:stCondLst>
                                            <p:cond delay="0"/>
                                          </p:stCondLst>
                                        </p:cTn>
                                        <p:tgtEl>
                                          <p:spTgt spid="15"/>
                                        </p:tgtEl>
                                        <p:attrNameLst>
                                          <p:attrName>ppt_x</p:attrName>
                                        </p:attrNameLst>
                                      </p:cBhvr>
                                    </p:anim>
                                    <p:anim by="(-#ppt_w*0.10)" calcmode="lin" valueType="num">
                                      <p:cBhvr>
                                        <p:cTn id="43" dur="50" autoRev="1" fill="hold">
                                          <p:stCondLst>
                                            <p:cond delay="0"/>
                                          </p:stCondLst>
                                        </p:cTn>
                                        <p:tgtEl>
                                          <p:spTgt spid="15"/>
                                        </p:tgtEl>
                                        <p:attrNameLst>
                                          <p:attrName>ppt_y</p:attrName>
                                        </p:attrNameLst>
                                      </p:cBhvr>
                                    </p:anim>
                                    <p:animRot by="-480000">
                                      <p:cBhvr>
                                        <p:cTn id="44" dur="50" autoRev="1" fill="hold">
                                          <p:stCondLst>
                                            <p:cond delay="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p:bldP spid="12" grpId="1"/>
      <p:bldP spid="13" grpId="0" animBg="1"/>
      <p:bldP spid="14" grpId="0" animBg="1"/>
      <p:bldP spid="15" grpId="0"/>
      <p:bldP spid="15"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千图网拥有20W+精美PPT模板 更多PPT模板下载至：www.58pic.com/office/pp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1334</TotalTime>
  <Words>1485</Words>
  <Application>Microsoft Office PowerPoint</Application>
  <PresentationFormat>宽屏</PresentationFormat>
  <Paragraphs>105</Paragraphs>
  <Slides>18</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FontAwesome</vt:lpstr>
      <vt:lpstr>等线</vt:lpstr>
      <vt:lpstr>等线 Light</vt:lpstr>
      <vt:lpstr>方正兰亭中黑_GBK</vt:lpstr>
      <vt:lpstr>微软雅黑</vt:lpstr>
      <vt:lpstr>微软雅黑 Light</vt:lpstr>
      <vt:lpstr>Arial</vt:lpstr>
      <vt:lpstr>Calibri</vt:lpstr>
      <vt:lpstr>Impact</vt:lpstr>
      <vt:lpstr>Wingdings</vt:lpstr>
      <vt:lpstr>千图网拥有20W+精美PPT模板 更多PPT模板下载至：www.58pic.com/office/ppt​​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Lenovo</cp:lastModifiedBy>
  <cp:revision>252</cp:revision>
  <dcterms:created xsi:type="dcterms:W3CDTF">2018-02-23T07:21:57Z</dcterms:created>
  <dcterms:modified xsi:type="dcterms:W3CDTF">2019-04-14T02:54:26Z</dcterms:modified>
</cp:coreProperties>
</file>