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A31FA-53A5-4142-8EC9-C583083FD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525B50-3DC4-4A39-9634-17B6CEDEE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3DE71-A942-45F2-B9A5-68339A64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4C212-89FC-4B8D-95D0-1706196D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EC940-E054-463F-879B-B80CB37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6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9297C-5559-4671-B384-B8B82A71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C153BC-E610-4B6A-B0A6-CA73F59B2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FE312-201B-4A80-BEF3-4404BFFA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3F5AD-5AFC-4E69-8F31-9777E0D1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E2AE0-47FF-4978-B90D-4873FD19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6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E8A52-A43F-4908-872D-22B350A79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A183D-9BB1-44A6-9778-720EE9063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49FE8-E5A5-47C8-B9FB-08C09DC2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0E343-1BB1-45A6-891E-BF248788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384AA-0B9B-451A-A98C-7C19E24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0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17337-43C9-46BE-A7F7-E029D88A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57327-C567-4427-92EB-ADB6FC96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E62B8-18E1-4DBD-9E53-7C8C6F76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6DEC7-A926-4CDF-8927-3949769D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A6846-3905-4AE8-AD06-8FCAD694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505BA-F483-4A54-A94A-25AB89E2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EC2091-88ED-4F60-B8FC-A5ED1252E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513D4-E58F-4505-B9FF-36AAF6E3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54168-8907-4E80-899B-DD29B97A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E69D4-D35F-4102-BABB-1961D441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0FCAD-FC06-42FD-A4B3-25C918E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C3547-2BB1-443A-8DDB-D755E888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5F636-337B-4DD2-A04A-D244B6256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C4BA8-3680-414A-9454-CC8EDC0B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28DEC-DEB3-4478-9A7F-01C6BD87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485DB-B2E7-4091-9CB3-D1354F04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2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E937B-3C01-4806-9A7F-DE9CA404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13D14-ED45-483F-9155-39E0547E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4B587-36E5-4446-A116-EACBC8DA5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EB1642-0B43-487D-B6AA-9E7BCBD81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2A6D46-F9B6-463A-BC58-AE278803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11FF00-6116-41B8-ABD6-CB3DFDAC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F3F9C-E318-4E26-869B-7C57B44F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C6DC41-D37C-429E-A149-11F4A149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8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CCBBB-995B-4A95-AF57-9D03AEB8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3A9C45-A26B-4D3B-BADC-6A344296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AE1B32-03CD-49B9-9C30-02A3AC1C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9721E-61BD-41F7-8D91-00173DBD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95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6DAFD5-C1CD-4D33-AC3A-3F624492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37E58F-1D57-47A5-8E68-FD435BD4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4AC97-2530-40DD-9CE7-87857945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2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810CA-254F-4D4D-B0A7-7F281E65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8C4FF-0C84-414E-9367-8C47AC4A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40141-9FC5-44AA-B453-AF040339C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64515-9A6C-4148-AF9C-B43C7686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B4490-B61A-4378-AC84-2B3A9CF5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FB578-F4A3-46D1-AD06-B1F701CD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5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1CBA0-DD9A-4C4D-A171-4A586ABD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B421F4-148B-4FD2-9651-E1BF024F5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18D16-8B62-4571-95B1-F6E42816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0E144-E09A-4B05-9420-44A68142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F6672-8BB1-4B30-85A2-924E672E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68B9D-E06C-44F9-A8E5-F7DB7A71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6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8A8070-5ADD-4193-A3DA-B37D0763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6EAB9-17CE-469B-92EE-92FAE035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8C655-3D09-4217-8B72-1BC54B183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8C42B-E394-42C5-90DF-ED354157BB8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A8A4F-8624-4902-A27D-D509731C6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CEEA4-E197-4E19-A8B8-3797179CD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100F-5252-48FE-8C64-B903442A3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BAEBEFE-A84B-40AF-AB22-2F0801DCE1D7}"/>
              </a:ext>
            </a:extLst>
          </p:cNvPr>
          <p:cNvSpPr/>
          <p:nvPr/>
        </p:nvSpPr>
        <p:spPr>
          <a:xfrm>
            <a:off x="326643" y="453802"/>
            <a:ext cx="5056192" cy="373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4472C4"/>
                </a:solidFill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讨论题</a:t>
            </a:r>
            <a:r>
              <a:rPr lang="en-US" altLang="zh-CN" sz="2800" b="1" kern="100" dirty="0">
                <a:solidFill>
                  <a:srgbClr val="4472C4"/>
                </a:solidFill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：设系统的微分方程：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EE6A4C-EBF8-4B44-9803-230098B0758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5" y="997210"/>
            <a:ext cx="6423124" cy="12275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AC8C39-D792-4A6C-8A6F-400B5FC6C1C9}"/>
              </a:ext>
            </a:extLst>
          </p:cNvPr>
          <p:cNvSpPr/>
          <p:nvPr/>
        </p:nvSpPr>
        <p:spPr>
          <a:xfrm>
            <a:off x="326643" y="2551318"/>
            <a:ext cx="11569983" cy="36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试求系统的单位阶跃响应</a:t>
            </a:r>
            <a:r>
              <a:rPr lang="en-US" altLang="zh-CN" sz="24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c1</a:t>
            </a:r>
            <a:r>
              <a:rPr lang="zh-CN" altLang="zh-CN" sz="24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）和单位脉冲响应</a:t>
            </a:r>
            <a:r>
              <a:rPr lang="en-US" altLang="zh-CN" sz="24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c2</a:t>
            </a:r>
            <a:r>
              <a:rPr lang="zh-CN" altLang="zh-CN" sz="24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t</a:t>
            </a:r>
            <a:r>
              <a:rPr lang="zh-CN" altLang="zh-CN" sz="24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），初始条件全部为零</a:t>
            </a:r>
            <a:r>
              <a:rPr lang="zh-CN" altLang="zh-CN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1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3AA13E-E6BF-4B22-9B97-20FD30A9DB6C}"/>
                  </a:ext>
                </a:extLst>
              </p:cNvPr>
              <p:cNvSpPr txBox="1"/>
              <p:nvPr/>
            </p:nvSpPr>
            <p:spPr>
              <a:xfrm>
                <a:off x="4176073" y="216926"/>
                <a:ext cx="3035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0.2</m:t>
                      </m:r>
                      <m:acc>
                        <m:accPr>
                          <m:chr m:val="̇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3AA13E-E6BF-4B22-9B97-20FD30A9D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73" y="216926"/>
                <a:ext cx="303543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下 4">
            <a:extLst>
              <a:ext uri="{FF2B5EF4-FFF2-40B4-BE49-F238E27FC236}">
                <a16:creationId xmlns:a16="http://schemas.microsoft.com/office/drawing/2014/main" id="{12F7FF25-41C4-4C63-809F-EECC350CAEA0}"/>
              </a:ext>
            </a:extLst>
          </p:cNvPr>
          <p:cNvSpPr/>
          <p:nvPr/>
        </p:nvSpPr>
        <p:spPr>
          <a:xfrm>
            <a:off x="5396843" y="735289"/>
            <a:ext cx="593889" cy="56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F7AC44-C245-450B-B28C-2382AF405312}"/>
                  </a:ext>
                </a:extLst>
              </p:cNvPr>
              <p:cNvSpPr txBox="1"/>
              <p:nvPr/>
            </p:nvSpPr>
            <p:spPr>
              <a:xfrm>
                <a:off x="4176071" y="1412887"/>
                <a:ext cx="3035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𝑠𝑐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F7AC44-C245-450B-B28C-2382AF40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71" y="1412887"/>
                <a:ext cx="30354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B2ECB897-E8BA-49B1-9D82-2591E994E1E6}"/>
              </a:ext>
            </a:extLst>
          </p:cNvPr>
          <p:cNvSpPr/>
          <p:nvPr/>
        </p:nvSpPr>
        <p:spPr>
          <a:xfrm>
            <a:off x="7082623" y="840426"/>
            <a:ext cx="2339102" cy="379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en-US" sz="28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拉普拉斯变换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1529AD5-5DFF-4E63-AE87-8CD292021D37}"/>
                  </a:ext>
                </a:extLst>
              </p:cNvPr>
              <p:cNvSpPr txBox="1"/>
              <p:nvPr/>
            </p:nvSpPr>
            <p:spPr>
              <a:xfrm>
                <a:off x="4053525" y="2695416"/>
                <a:ext cx="3035431" cy="912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1529AD5-5DFF-4E63-AE87-8CD292021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25" y="2695416"/>
                <a:ext cx="3035431" cy="912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F6FE8F5D-45F3-4BCF-BB20-87349AC90153}"/>
              </a:ext>
            </a:extLst>
          </p:cNvPr>
          <p:cNvSpPr/>
          <p:nvPr/>
        </p:nvSpPr>
        <p:spPr>
          <a:xfrm>
            <a:off x="5396843" y="1986791"/>
            <a:ext cx="593889" cy="56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C901FB7-1202-4DF7-BD50-59D229EE2AA7}"/>
              </a:ext>
            </a:extLst>
          </p:cNvPr>
          <p:cNvSpPr/>
          <p:nvPr/>
        </p:nvSpPr>
        <p:spPr>
          <a:xfrm rot="2996206">
            <a:off x="3349018" y="3869610"/>
            <a:ext cx="593889" cy="56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B324D5-2A2C-42C0-B576-ABECB1FA26E9}"/>
                  </a:ext>
                </a:extLst>
              </p:cNvPr>
              <p:cNvSpPr txBox="1"/>
              <p:nvPr/>
            </p:nvSpPr>
            <p:spPr>
              <a:xfrm>
                <a:off x="296941" y="4696789"/>
                <a:ext cx="4623851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B324D5-2A2C-42C0-B576-ABECB1FA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1" y="4696789"/>
                <a:ext cx="4623851" cy="958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下 11">
            <a:extLst>
              <a:ext uri="{FF2B5EF4-FFF2-40B4-BE49-F238E27FC236}">
                <a16:creationId xmlns:a16="http://schemas.microsoft.com/office/drawing/2014/main" id="{2797EC09-E608-406D-BC08-1E5B27629EA5}"/>
              </a:ext>
            </a:extLst>
          </p:cNvPr>
          <p:cNvSpPr/>
          <p:nvPr/>
        </p:nvSpPr>
        <p:spPr>
          <a:xfrm rot="18840982">
            <a:off x="7545517" y="3868839"/>
            <a:ext cx="593889" cy="56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C51FC8-3B10-418A-B997-F6D2EF3C8CBB}"/>
                  </a:ext>
                </a:extLst>
              </p:cNvPr>
              <p:cNvSpPr txBox="1"/>
              <p:nvPr/>
            </p:nvSpPr>
            <p:spPr>
              <a:xfrm>
                <a:off x="7211502" y="4696789"/>
                <a:ext cx="4623851" cy="958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C51FC8-3B10-418A-B997-F6D2EF3C8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502" y="4696789"/>
                <a:ext cx="4623851" cy="958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C335FF2-D630-4525-B78C-E95502228A72}"/>
              </a:ext>
            </a:extLst>
          </p:cNvPr>
          <p:cNvSpPr/>
          <p:nvPr/>
        </p:nvSpPr>
        <p:spPr>
          <a:xfrm>
            <a:off x="165522" y="3485276"/>
            <a:ext cx="3480440" cy="380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en-US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当输入为单位脉冲时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DD369-2D92-4C6C-966C-CA7BBBF5DE64}"/>
              </a:ext>
            </a:extLst>
          </p:cNvPr>
          <p:cNvSpPr/>
          <p:nvPr/>
        </p:nvSpPr>
        <p:spPr>
          <a:xfrm>
            <a:off x="8284235" y="3551278"/>
            <a:ext cx="3416320" cy="380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en-US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当输入为单位阶跃时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3AA13E-E6BF-4B22-9B97-20FD30A9DB6C}"/>
                  </a:ext>
                </a:extLst>
              </p:cNvPr>
              <p:cNvSpPr txBox="1"/>
              <p:nvPr/>
            </p:nvSpPr>
            <p:spPr>
              <a:xfrm>
                <a:off x="2969442" y="216926"/>
                <a:ext cx="57032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0.04</m:t>
                      </m:r>
                      <m:acc>
                        <m:accPr>
                          <m:chr m:val="̈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+0.24</m:t>
                      </m:r>
                      <m:acc>
                        <m:accPr>
                          <m:chr m:val="̇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3AA13E-E6BF-4B22-9B97-20FD30A9D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42" y="216926"/>
                <a:ext cx="570321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下 4">
            <a:extLst>
              <a:ext uri="{FF2B5EF4-FFF2-40B4-BE49-F238E27FC236}">
                <a16:creationId xmlns:a16="http://schemas.microsoft.com/office/drawing/2014/main" id="{12F7FF25-41C4-4C63-809F-EECC350CAEA0}"/>
              </a:ext>
            </a:extLst>
          </p:cNvPr>
          <p:cNvSpPr/>
          <p:nvPr/>
        </p:nvSpPr>
        <p:spPr>
          <a:xfrm>
            <a:off x="5396843" y="735289"/>
            <a:ext cx="593889" cy="56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ECB897-E8BA-49B1-9D82-2591E994E1E6}"/>
              </a:ext>
            </a:extLst>
          </p:cNvPr>
          <p:cNvSpPr/>
          <p:nvPr/>
        </p:nvSpPr>
        <p:spPr>
          <a:xfrm>
            <a:off x="7082623" y="840426"/>
            <a:ext cx="2339102" cy="379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en-US" sz="2800" kern="100" dirty="0">
                <a:latin typeface="等线" panose="02010600030101010101" pitchFamily="2" charset="-122"/>
                <a:ea typeface="Adobe 仿宋 Std R" panose="02020400000000000000" pitchFamily="18" charset="-122"/>
                <a:cs typeface="Times New Roman" panose="02020603050405020304" pitchFamily="18" charset="0"/>
              </a:rPr>
              <a:t>拉普拉斯变换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1529AD5-5DFF-4E63-AE87-8CD292021D37}"/>
                  </a:ext>
                </a:extLst>
              </p:cNvPr>
              <p:cNvSpPr txBox="1"/>
              <p:nvPr/>
            </p:nvSpPr>
            <p:spPr>
              <a:xfrm>
                <a:off x="2769412" y="2621276"/>
                <a:ext cx="6485642" cy="897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0.04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+0.24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1529AD5-5DFF-4E63-AE87-8CD292021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12" y="2621276"/>
                <a:ext cx="6485642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F6FE8F5D-45F3-4BCF-BB20-87349AC90153}"/>
              </a:ext>
            </a:extLst>
          </p:cNvPr>
          <p:cNvSpPr/>
          <p:nvPr/>
        </p:nvSpPr>
        <p:spPr>
          <a:xfrm>
            <a:off x="5396843" y="1986791"/>
            <a:ext cx="593889" cy="56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C901FB7-1202-4DF7-BD50-59D229EE2AA7}"/>
              </a:ext>
            </a:extLst>
          </p:cNvPr>
          <p:cNvSpPr/>
          <p:nvPr/>
        </p:nvSpPr>
        <p:spPr>
          <a:xfrm rot="2996206">
            <a:off x="3349018" y="3869610"/>
            <a:ext cx="593889" cy="56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B324D5-2A2C-42C0-B576-ABECB1FA26E9}"/>
                  </a:ext>
                </a:extLst>
              </p:cNvPr>
              <p:cNvSpPr txBox="1"/>
              <p:nvPr/>
            </p:nvSpPr>
            <p:spPr>
              <a:xfrm>
                <a:off x="296941" y="4696789"/>
                <a:ext cx="5693791" cy="1426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0.04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+0.24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B324D5-2A2C-42C0-B576-ABECB1FA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1" y="4696789"/>
                <a:ext cx="5693791" cy="1426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下 11">
            <a:extLst>
              <a:ext uri="{FF2B5EF4-FFF2-40B4-BE49-F238E27FC236}">
                <a16:creationId xmlns:a16="http://schemas.microsoft.com/office/drawing/2014/main" id="{2797EC09-E608-406D-BC08-1E5B27629EA5}"/>
              </a:ext>
            </a:extLst>
          </p:cNvPr>
          <p:cNvSpPr/>
          <p:nvPr/>
        </p:nvSpPr>
        <p:spPr>
          <a:xfrm rot="18840982">
            <a:off x="7545517" y="3868839"/>
            <a:ext cx="593889" cy="56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C51FC8-3B10-418A-B997-F6D2EF3C8CBB}"/>
                  </a:ext>
                </a:extLst>
              </p:cNvPr>
              <p:cNvSpPr txBox="1"/>
              <p:nvPr/>
            </p:nvSpPr>
            <p:spPr>
              <a:xfrm>
                <a:off x="6574829" y="4564776"/>
                <a:ext cx="5693791" cy="1426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0.04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+0.24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=1−1.25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−0.926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C51FC8-3B10-418A-B997-F6D2EF3C8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829" y="4564776"/>
                <a:ext cx="5693791" cy="1426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C335FF2-D630-4525-B78C-E95502228A72}"/>
              </a:ext>
            </a:extLst>
          </p:cNvPr>
          <p:cNvSpPr/>
          <p:nvPr/>
        </p:nvSpPr>
        <p:spPr>
          <a:xfrm>
            <a:off x="165522" y="3485276"/>
            <a:ext cx="3480440" cy="380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en-US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当输入为单位脉冲时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DD369-2D92-4C6C-966C-CA7BBBF5DE64}"/>
              </a:ext>
            </a:extLst>
          </p:cNvPr>
          <p:cNvSpPr/>
          <p:nvPr/>
        </p:nvSpPr>
        <p:spPr>
          <a:xfrm>
            <a:off x="8284235" y="3551278"/>
            <a:ext cx="3416320" cy="380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en-US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当输入为单位阶跃时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FFEA59-5929-4ED0-B882-C3F8694EA917}"/>
                  </a:ext>
                </a:extLst>
              </p:cNvPr>
              <p:cNvSpPr txBox="1"/>
              <p:nvPr/>
            </p:nvSpPr>
            <p:spPr>
              <a:xfrm>
                <a:off x="2177589" y="1443854"/>
                <a:ext cx="74754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0.04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+0.24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FFEA59-5929-4ED0-B882-C3F8694EA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89" y="1443854"/>
                <a:ext cx="747545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5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57E739-9E3E-4A91-A479-0536E2D50938}"/>
              </a:ext>
            </a:extLst>
          </p:cNvPr>
          <p:cNvSpPr/>
          <p:nvPr/>
        </p:nvSpPr>
        <p:spPr>
          <a:xfrm>
            <a:off x="531491" y="246610"/>
            <a:ext cx="3978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4472C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讨论题</a:t>
            </a:r>
            <a:r>
              <a:rPr lang="en-US" altLang="zh-CN" sz="2800" b="1" dirty="0">
                <a:solidFill>
                  <a:srgbClr val="4472C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ea typeface="Adobe 仿宋 Std R" panose="02020400000000000000" pitchFamily="18" charset="-122"/>
                <a:cs typeface="Times New Roman" panose="02020603050405020304" pitchFamily="18" charset="0"/>
              </a:rPr>
              <a:t>：计算动态性能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06EAB4-C8C1-43A9-90B4-08DC4E9A4467}"/>
              </a:ext>
            </a:extLst>
          </p:cNvPr>
          <p:cNvSpPr/>
          <p:nvPr/>
        </p:nvSpPr>
        <p:spPr>
          <a:xfrm>
            <a:off x="531491" y="871682"/>
            <a:ext cx="11412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试分别求出图中各系统的自然频率和阻尼比，并列表比较其动态性能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270A65-9A86-4DFE-B624-883B0525AB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52" y="2035746"/>
            <a:ext cx="9163647" cy="26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3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E19843-5940-4271-A1DE-2B20F895552B}"/>
              </a:ext>
            </a:extLst>
          </p:cNvPr>
          <p:cNvSpPr txBox="1"/>
          <p:nvPr/>
        </p:nvSpPr>
        <p:spPr>
          <a:xfrm>
            <a:off x="273376" y="230924"/>
            <a:ext cx="2686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比例环节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9BFF3C-FCD8-4D16-A4DC-FBD00C2F3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95" y="230924"/>
            <a:ext cx="3386236" cy="2287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0FED12-1BD1-40A6-824A-38C6C390FAF4}"/>
                  </a:ext>
                </a:extLst>
              </p:cNvPr>
              <p:cNvSpPr txBox="1"/>
              <p:nvPr/>
            </p:nvSpPr>
            <p:spPr>
              <a:xfrm>
                <a:off x="471341" y="2518231"/>
                <a:ext cx="3369769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0FED12-1BD1-40A6-824A-38C6C390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1" y="2518231"/>
                <a:ext cx="3369769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70E7BD9-501A-4D29-A8A4-3AF5BDD804C6}"/>
              </a:ext>
            </a:extLst>
          </p:cNvPr>
          <p:cNvSpPr txBox="1"/>
          <p:nvPr/>
        </p:nvSpPr>
        <p:spPr>
          <a:xfrm>
            <a:off x="471341" y="3750181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889908-0FBB-48C9-ADD0-ACED5D48AF6C}"/>
                  </a:ext>
                </a:extLst>
              </p:cNvPr>
              <p:cNvSpPr txBox="1"/>
              <p:nvPr/>
            </p:nvSpPr>
            <p:spPr>
              <a:xfrm>
                <a:off x="1362173" y="4119513"/>
                <a:ext cx="17390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889908-0FBB-48C9-ADD0-ACED5D48A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73" y="4119513"/>
                <a:ext cx="17390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066340B-0FA6-4611-BA43-2EE7E813F2BF}"/>
              </a:ext>
            </a:extLst>
          </p:cNvPr>
          <p:cNvSpPr txBox="1"/>
          <p:nvPr/>
        </p:nvSpPr>
        <p:spPr>
          <a:xfrm>
            <a:off x="471341" y="4550400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自然频率：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8D6D0E-6C2F-48EA-B409-6176B461AF6A}"/>
                  </a:ext>
                </a:extLst>
              </p:cNvPr>
              <p:cNvSpPr txBox="1"/>
              <p:nvPr/>
            </p:nvSpPr>
            <p:spPr>
              <a:xfrm>
                <a:off x="1362173" y="4963979"/>
                <a:ext cx="2301592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8D6D0E-6C2F-48EA-B409-6176B461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73" y="4963979"/>
                <a:ext cx="2301592" cy="1273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254C621-AF2B-4915-B0FC-6E65E56CC17F}"/>
              </a:ext>
            </a:extLst>
          </p:cNvPr>
          <p:cNvSpPr txBox="1"/>
          <p:nvPr/>
        </p:nvSpPr>
        <p:spPr>
          <a:xfrm>
            <a:off x="4568858" y="2782117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阻尼比：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DE9CE32-622A-4A54-B5CB-C338F259CF9B}"/>
                  </a:ext>
                </a:extLst>
              </p:cNvPr>
              <p:cNvSpPr txBox="1"/>
              <p:nvPr/>
            </p:nvSpPr>
            <p:spPr>
              <a:xfrm>
                <a:off x="5019543" y="3275703"/>
                <a:ext cx="2587888" cy="837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DE9CE32-622A-4A54-B5CB-C338F259C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43" y="3275703"/>
                <a:ext cx="2587888" cy="8372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下 14">
            <a:extLst>
              <a:ext uri="{FF2B5EF4-FFF2-40B4-BE49-F238E27FC236}">
                <a16:creationId xmlns:a16="http://schemas.microsoft.com/office/drawing/2014/main" id="{EDC14F01-4AC3-4590-934F-5FD2B676057C}"/>
              </a:ext>
            </a:extLst>
          </p:cNvPr>
          <p:cNvSpPr/>
          <p:nvPr/>
        </p:nvSpPr>
        <p:spPr>
          <a:xfrm>
            <a:off x="6004874" y="4449452"/>
            <a:ext cx="556182" cy="514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C29613-6D9F-4F35-83B4-73F4C1BD06ED}"/>
              </a:ext>
            </a:extLst>
          </p:cNvPr>
          <p:cNvSpPr txBox="1"/>
          <p:nvPr/>
        </p:nvSpPr>
        <p:spPr>
          <a:xfrm>
            <a:off x="5143892" y="5115782"/>
            <a:ext cx="383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无阻尼情况，振幅不变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C89D370-570B-4C1C-95EB-37406C8108B8}"/>
                  </a:ext>
                </a:extLst>
              </p:cNvPr>
              <p:cNvSpPr txBox="1"/>
              <p:nvPr/>
            </p:nvSpPr>
            <p:spPr>
              <a:xfrm>
                <a:off x="6004874" y="5828278"/>
                <a:ext cx="36449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C89D370-570B-4C1C-95EB-37406C810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874" y="5828278"/>
                <a:ext cx="364497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0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E19843-5940-4271-A1DE-2B20F895552B}"/>
              </a:ext>
            </a:extLst>
          </p:cNvPr>
          <p:cNvSpPr txBox="1"/>
          <p:nvPr/>
        </p:nvSpPr>
        <p:spPr>
          <a:xfrm>
            <a:off x="273376" y="230924"/>
            <a:ext cx="279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比例微分环节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0FED12-1BD1-40A6-824A-38C6C390FAF4}"/>
                  </a:ext>
                </a:extLst>
              </p:cNvPr>
              <p:cNvSpPr txBox="1"/>
              <p:nvPr/>
            </p:nvSpPr>
            <p:spPr>
              <a:xfrm>
                <a:off x="471341" y="2518231"/>
                <a:ext cx="3950890" cy="907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0FED12-1BD1-40A6-824A-38C6C390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1" y="2518231"/>
                <a:ext cx="3950890" cy="907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70E7BD9-501A-4D29-A8A4-3AF5BDD804C6}"/>
              </a:ext>
            </a:extLst>
          </p:cNvPr>
          <p:cNvSpPr txBox="1"/>
          <p:nvPr/>
        </p:nvSpPr>
        <p:spPr>
          <a:xfrm>
            <a:off x="471341" y="3750181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889908-0FBB-48C9-ADD0-ACED5D48AF6C}"/>
                  </a:ext>
                </a:extLst>
              </p:cNvPr>
              <p:cNvSpPr txBox="1"/>
              <p:nvPr/>
            </p:nvSpPr>
            <p:spPr>
              <a:xfrm>
                <a:off x="1362173" y="4119513"/>
                <a:ext cx="2338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889908-0FBB-48C9-ADD0-ACED5D48A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73" y="4119513"/>
                <a:ext cx="23387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066340B-0FA6-4611-BA43-2EE7E813F2BF}"/>
              </a:ext>
            </a:extLst>
          </p:cNvPr>
          <p:cNvSpPr txBox="1"/>
          <p:nvPr/>
        </p:nvSpPr>
        <p:spPr>
          <a:xfrm>
            <a:off x="471341" y="4550400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自然频率：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8D6D0E-6C2F-48EA-B409-6176B461AF6A}"/>
                  </a:ext>
                </a:extLst>
              </p:cNvPr>
              <p:cNvSpPr txBox="1"/>
              <p:nvPr/>
            </p:nvSpPr>
            <p:spPr>
              <a:xfrm>
                <a:off x="1362173" y="4963979"/>
                <a:ext cx="2301592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8D6D0E-6C2F-48EA-B409-6176B461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73" y="4963979"/>
                <a:ext cx="2301592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254C621-AF2B-4915-B0FC-6E65E56CC17F}"/>
              </a:ext>
            </a:extLst>
          </p:cNvPr>
          <p:cNvSpPr txBox="1"/>
          <p:nvPr/>
        </p:nvSpPr>
        <p:spPr>
          <a:xfrm>
            <a:off x="4568858" y="2782117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阻尼比：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DE9CE32-622A-4A54-B5CB-C338F259CF9B}"/>
                  </a:ext>
                </a:extLst>
              </p:cNvPr>
              <p:cNvSpPr txBox="1"/>
              <p:nvPr/>
            </p:nvSpPr>
            <p:spPr>
              <a:xfrm>
                <a:off x="5019543" y="3275703"/>
                <a:ext cx="2860398" cy="837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DE9CE32-622A-4A54-B5CB-C338F259C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43" y="3275703"/>
                <a:ext cx="2860398" cy="837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下 14">
            <a:extLst>
              <a:ext uri="{FF2B5EF4-FFF2-40B4-BE49-F238E27FC236}">
                <a16:creationId xmlns:a16="http://schemas.microsoft.com/office/drawing/2014/main" id="{EDC14F01-4AC3-4590-934F-5FD2B676057C}"/>
              </a:ext>
            </a:extLst>
          </p:cNvPr>
          <p:cNvSpPr/>
          <p:nvPr/>
        </p:nvSpPr>
        <p:spPr>
          <a:xfrm>
            <a:off x="6004874" y="4449452"/>
            <a:ext cx="556182" cy="514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C29613-6D9F-4F35-83B4-73F4C1BD06ED}"/>
              </a:ext>
            </a:extLst>
          </p:cNvPr>
          <p:cNvSpPr txBox="1"/>
          <p:nvPr/>
        </p:nvSpPr>
        <p:spPr>
          <a:xfrm>
            <a:off x="5143892" y="5115782"/>
            <a:ext cx="383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欠阻尼情况，衰减振荡过程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031279-382C-4831-AFD3-5E4B3A87C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074" y="-124869"/>
            <a:ext cx="4518364" cy="2225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E53A6E-D90D-4F9A-B6D9-7F038DD2DF83}"/>
                  </a:ext>
                </a:extLst>
              </p:cNvPr>
              <p:cNvSpPr txBox="1"/>
              <p:nvPr/>
            </p:nvSpPr>
            <p:spPr>
              <a:xfrm>
                <a:off x="6004874" y="5828278"/>
                <a:ext cx="52395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E53A6E-D90D-4F9A-B6D9-7F038DD2D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874" y="5828278"/>
                <a:ext cx="52395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84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E19843-5940-4271-A1DE-2B20F895552B}"/>
              </a:ext>
            </a:extLst>
          </p:cNvPr>
          <p:cNvSpPr txBox="1"/>
          <p:nvPr/>
        </p:nvSpPr>
        <p:spPr>
          <a:xfrm>
            <a:off x="273376" y="230924"/>
            <a:ext cx="2686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测速反馈环节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0FED12-1BD1-40A6-824A-38C6C390FAF4}"/>
                  </a:ext>
                </a:extLst>
              </p:cNvPr>
              <p:cNvSpPr txBox="1"/>
              <p:nvPr/>
            </p:nvSpPr>
            <p:spPr>
              <a:xfrm>
                <a:off x="471341" y="2518231"/>
                <a:ext cx="3969485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0FED12-1BD1-40A6-824A-38C6C390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1" y="2518231"/>
                <a:ext cx="3969485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70E7BD9-501A-4D29-A8A4-3AF5BDD804C6}"/>
              </a:ext>
            </a:extLst>
          </p:cNvPr>
          <p:cNvSpPr txBox="1"/>
          <p:nvPr/>
        </p:nvSpPr>
        <p:spPr>
          <a:xfrm>
            <a:off x="471341" y="3750181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889908-0FBB-48C9-ADD0-ACED5D48AF6C}"/>
                  </a:ext>
                </a:extLst>
              </p:cNvPr>
              <p:cNvSpPr txBox="1"/>
              <p:nvPr/>
            </p:nvSpPr>
            <p:spPr>
              <a:xfrm>
                <a:off x="1362173" y="4119513"/>
                <a:ext cx="2338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889908-0FBB-48C9-ADD0-ACED5D48A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73" y="4119513"/>
                <a:ext cx="233878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066340B-0FA6-4611-BA43-2EE7E813F2BF}"/>
              </a:ext>
            </a:extLst>
          </p:cNvPr>
          <p:cNvSpPr txBox="1"/>
          <p:nvPr/>
        </p:nvSpPr>
        <p:spPr>
          <a:xfrm>
            <a:off x="471341" y="4550400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自然频率：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8D6D0E-6C2F-48EA-B409-6176B461AF6A}"/>
                  </a:ext>
                </a:extLst>
              </p:cNvPr>
              <p:cNvSpPr txBox="1"/>
              <p:nvPr/>
            </p:nvSpPr>
            <p:spPr>
              <a:xfrm>
                <a:off x="1362173" y="4963979"/>
                <a:ext cx="2301592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8D6D0E-6C2F-48EA-B409-6176B461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73" y="4963979"/>
                <a:ext cx="2301592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254C621-AF2B-4915-B0FC-6E65E56CC17F}"/>
              </a:ext>
            </a:extLst>
          </p:cNvPr>
          <p:cNvSpPr txBox="1"/>
          <p:nvPr/>
        </p:nvSpPr>
        <p:spPr>
          <a:xfrm>
            <a:off x="4568858" y="2782117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阻尼比：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DE9CE32-622A-4A54-B5CB-C338F259CF9B}"/>
                  </a:ext>
                </a:extLst>
              </p:cNvPr>
              <p:cNvSpPr txBox="1"/>
              <p:nvPr/>
            </p:nvSpPr>
            <p:spPr>
              <a:xfrm>
                <a:off x="5019543" y="3275703"/>
                <a:ext cx="2860398" cy="837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DE9CE32-622A-4A54-B5CB-C338F259C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43" y="3275703"/>
                <a:ext cx="2860398" cy="837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下 14">
            <a:extLst>
              <a:ext uri="{FF2B5EF4-FFF2-40B4-BE49-F238E27FC236}">
                <a16:creationId xmlns:a16="http://schemas.microsoft.com/office/drawing/2014/main" id="{EDC14F01-4AC3-4590-934F-5FD2B676057C}"/>
              </a:ext>
            </a:extLst>
          </p:cNvPr>
          <p:cNvSpPr/>
          <p:nvPr/>
        </p:nvSpPr>
        <p:spPr>
          <a:xfrm>
            <a:off x="6004874" y="4449452"/>
            <a:ext cx="556182" cy="514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C29613-6D9F-4F35-83B4-73F4C1BD06ED}"/>
              </a:ext>
            </a:extLst>
          </p:cNvPr>
          <p:cNvSpPr txBox="1"/>
          <p:nvPr/>
        </p:nvSpPr>
        <p:spPr>
          <a:xfrm>
            <a:off x="5143892" y="5115782"/>
            <a:ext cx="383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欠阻尼情况，衰减振荡过程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DA2E6C-0E2D-4389-895E-8F9DD1336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88" y="-13350"/>
            <a:ext cx="3134414" cy="27195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47E0C9-0FF0-443F-840E-C3913C4315BB}"/>
                  </a:ext>
                </a:extLst>
              </p:cNvPr>
              <p:cNvSpPr txBox="1"/>
              <p:nvPr/>
            </p:nvSpPr>
            <p:spPr>
              <a:xfrm>
                <a:off x="6004874" y="5828278"/>
                <a:ext cx="52395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47E0C9-0FF0-443F-840E-C3913C43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874" y="5828278"/>
                <a:ext cx="52395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67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47009E6-D012-4B66-9E7C-12D4B91554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762320"/>
                  </p:ext>
                </p:extLst>
              </p:nvPr>
            </p:nvGraphicFramePr>
            <p:xfrm>
              <a:off x="1852891" y="625398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7617131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311418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0482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5503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比例环节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0706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比例微分环节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955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测速反馈环节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6050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47009E6-D012-4B66-9E7C-12D4B91554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762320"/>
                  </p:ext>
                </p:extLst>
              </p:nvPr>
            </p:nvGraphicFramePr>
            <p:xfrm>
              <a:off x="1852891" y="625398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7617131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0311418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50482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1639" r="-100899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1639" r="-899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5503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比例环节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0706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比例微分环节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955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测速反馈环节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60505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F34BBAE-69BA-4C97-8472-C6B14AAF5A3C}"/>
              </a:ext>
            </a:extLst>
          </p:cNvPr>
          <p:cNvSpPr txBox="1"/>
          <p:nvPr/>
        </p:nvSpPr>
        <p:spPr>
          <a:xfrm>
            <a:off x="1095080" y="2592371"/>
            <a:ext cx="1000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/>
              <a:t>在比例环节内，它的阻尼比为</a:t>
            </a:r>
            <a:r>
              <a:rPr lang="en-US" altLang="zh-CN" sz="2000" dirty="0"/>
              <a:t>0</a:t>
            </a:r>
            <a:r>
              <a:rPr lang="zh-CN" altLang="en-US" sz="2000" dirty="0"/>
              <a:t>，说明它为无阻尼情况，系统此时的响应为等幅振荡。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比例微分环节和测速反馈环节的特征方程是一样的，所以两个环节系统的反应也是一样的，同样是欠阻尼的反复振荡的衰减振荡过程</a:t>
            </a:r>
          </a:p>
        </p:txBody>
      </p:sp>
    </p:spTree>
    <p:extLst>
      <p:ext uri="{BB962C8B-B14F-4D97-AF65-F5344CB8AC3E}">
        <p14:creationId xmlns:p14="http://schemas.microsoft.com/office/powerpoint/2010/main" val="92447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365</Words>
  <Application>Microsoft Office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屁屁 谢</dc:creator>
  <cp:lastModifiedBy>屁屁 谢</cp:lastModifiedBy>
  <cp:revision>7</cp:revision>
  <dcterms:created xsi:type="dcterms:W3CDTF">2019-11-16T05:37:39Z</dcterms:created>
  <dcterms:modified xsi:type="dcterms:W3CDTF">2019-11-19T04:12:02Z</dcterms:modified>
</cp:coreProperties>
</file>