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44" r:id="rId3"/>
    <p:sldId id="398"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262" r:id="rId37"/>
    <p:sldId id="263" r:id="rId38"/>
    <p:sldId id="264" r:id="rId39"/>
    <p:sldId id="265" r:id="rId40"/>
    <p:sldId id="270" r:id="rId41"/>
    <p:sldId id="397" r:id="rId42"/>
    <p:sldId id="268" r:id="rId43"/>
    <p:sldId id="297" r:id="rId44"/>
    <p:sldId id="298" r:id="rId45"/>
    <p:sldId id="299" r:id="rId46"/>
    <p:sldId id="300" r:id="rId47"/>
    <p:sldId id="301" r:id="rId48"/>
    <p:sldId id="309" r:id="rId49"/>
    <p:sldId id="336" r:id="rId50"/>
    <p:sldId id="337" r:id="rId51"/>
    <p:sldId id="349" r:id="rId52"/>
    <p:sldId id="338" r:id="rId53"/>
    <p:sldId id="341" r:id="rId54"/>
    <p:sldId id="342" r:id="rId55"/>
    <p:sldId id="350" r:id="rId56"/>
    <p:sldId id="352" r:id="rId57"/>
    <p:sldId id="353" r:id="rId58"/>
    <p:sldId id="354" r:id="rId59"/>
    <p:sldId id="355" r:id="rId60"/>
    <p:sldId id="356" r:id="rId61"/>
    <p:sldId id="359" r:id="rId62"/>
    <p:sldId id="358" r:id="rId63"/>
    <p:sldId id="360" r:id="rId64"/>
    <p:sldId id="361" r:id="rId65"/>
    <p:sldId id="363" r:id="rId66"/>
    <p:sldId id="310" r:id="rId67"/>
    <p:sldId id="311" r:id="rId68"/>
    <p:sldId id="343" r:id="rId69"/>
    <p:sldId id="348" r:id="rId70"/>
    <p:sldId id="340" r:id="rId71"/>
  </p:sldIdLst>
  <p:sldSz cx="9144000" cy="6858000" type="screen4x3"/>
  <p:notesSz cx="6858000" cy="9144000"/>
  <p:defaultTextStyle>
    <a:defPPr>
      <a:defRPr lang="zh-CN"/>
    </a:defPPr>
    <a:lvl1pPr algn="l" rtl="0" fontAlgn="base">
      <a:spcBef>
        <a:spcPct val="0"/>
      </a:spcBef>
      <a:spcAft>
        <a:spcPct val="0"/>
      </a:spcAft>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1pPr>
    <a:lvl2pPr marL="457200" algn="l" rtl="0" fontAlgn="base">
      <a:spcBef>
        <a:spcPct val="0"/>
      </a:spcBef>
      <a:spcAft>
        <a:spcPct val="0"/>
      </a:spcAft>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2pPr>
    <a:lvl3pPr marL="914400" algn="l" rtl="0" fontAlgn="base">
      <a:spcBef>
        <a:spcPct val="0"/>
      </a:spcBef>
      <a:spcAft>
        <a:spcPct val="0"/>
      </a:spcAft>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3pPr>
    <a:lvl4pPr marL="1371600" algn="l" rtl="0" fontAlgn="base">
      <a:spcBef>
        <a:spcPct val="0"/>
      </a:spcBef>
      <a:spcAft>
        <a:spcPct val="0"/>
      </a:spcAft>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4pPr>
    <a:lvl5pPr marL="1828800" algn="l" rtl="0" fontAlgn="base">
      <a:spcBef>
        <a:spcPct val="0"/>
      </a:spcBef>
      <a:spcAft>
        <a:spcPct val="0"/>
      </a:spcAft>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5pPr>
    <a:lvl6pPr marL="2286000" algn="l" defTabSz="914400" rtl="0" eaLnBrk="1" latinLnBrk="0" hangingPunct="1">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6pPr>
    <a:lvl7pPr marL="2743200" algn="l" defTabSz="914400" rtl="0" eaLnBrk="1" latinLnBrk="0" hangingPunct="1">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7pPr>
    <a:lvl8pPr marL="3200400" algn="l" defTabSz="914400" rtl="0" eaLnBrk="1" latinLnBrk="0" hangingPunct="1">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8pPr>
    <a:lvl9pPr marL="3657600" algn="l" defTabSz="914400" rtl="0" eaLnBrk="1" latinLnBrk="0" hangingPunct="1">
      <a:defRPr kumimoji="1" sz="3600" b="1"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6600"/>
    <a:srgbClr val="66CCFF"/>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424" autoAdjust="0"/>
    <p:restoredTop sz="86371" autoAdjust="0"/>
  </p:normalViewPr>
  <p:slideViewPr>
    <p:cSldViewPr>
      <p:cViewPr>
        <p:scale>
          <a:sx n="66" d="100"/>
          <a:sy n="66" d="100"/>
        </p:scale>
        <p:origin x="-2934" y="-786"/>
      </p:cViewPr>
      <p:guideLst>
        <p:guide orient="horz" pos="2160"/>
        <p:guide pos="2880"/>
      </p:guideLst>
    </p:cSldViewPr>
  </p:slideViewPr>
  <p:outlineViewPr>
    <p:cViewPr>
      <p:scale>
        <a:sx n="33" d="100"/>
        <a:sy n="33" d="100"/>
      </p:scale>
      <p:origin x="0" y="792"/>
    </p:cViewPr>
  </p:outlineViewPr>
  <p:notesTextViewPr>
    <p:cViewPr>
      <p:scale>
        <a:sx n="100" d="100"/>
        <a:sy n="100" d="100"/>
      </p:scale>
      <p:origin x="0" y="0"/>
    </p:cViewPr>
  </p:notesTextViewPr>
  <p:sorterViewPr>
    <p:cViewPr>
      <p:scale>
        <a:sx n="66" d="100"/>
        <a:sy n="66" d="100"/>
      </p:scale>
      <p:origin x="0" y="329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4.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0" Type="http://schemas.openxmlformats.org/officeDocument/2006/relationships/image" Target="../media/image93.wmf"/><Relationship Id="rId4" Type="http://schemas.openxmlformats.org/officeDocument/2006/relationships/image" Target="../media/image87.wmf"/><Relationship Id="rId9"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10" Type="http://schemas.openxmlformats.org/officeDocument/2006/relationships/image" Target="../media/image144.wmf"/><Relationship Id="rId4" Type="http://schemas.openxmlformats.org/officeDocument/2006/relationships/image" Target="../media/image138.wmf"/><Relationship Id="rId9" Type="http://schemas.openxmlformats.org/officeDocument/2006/relationships/image" Target="../media/image14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png"/><Relationship Id="rId4"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3A36056-0FDE-45B0-927E-615731EBAFB5}" type="datetimeFigureOut">
              <a:rPr lang="zh-CN" altLang="en-US"/>
              <a:pPr>
                <a:defRPr/>
              </a:pPr>
              <a:t>2018/12/30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35AD5DF-A43D-4FB1-A1D1-19C11A8FBA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78F0DA0-D141-4588-AB06-D65704C9943C}" type="slidenum">
              <a:rPr lang="zh-CN" altLang="en-US" smtClean="0"/>
              <a:pPr>
                <a:defRPr/>
              </a:pPr>
              <a:t>15</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C9FB74B-CFC6-49E0-852B-52AA567A316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A04E66-DD29-4C9D-B39E-377520468B5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C4C294-5147-4D3D-80F3-FAF8CF660A8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1D6372-BCE7-48AC-82D1-38D1C63A3CE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08A576-B5EF-490F-B6B9-A963ABA3BC6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FF9C52-D68D-4D57-8242-E09560916FF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F4EA702-785B-4486-BC62-58632AB57AE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114190C-5FB6-4790-960E-A4692BABFA0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66C1A91-2E32-4E57-B48D-6D20B88A222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D8A0D6-1DDF-4DB5-8EC2-7557CD09DC5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38061E-CDE2-4054-8BB8-621141A8D6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ffectLs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effectLs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ffectLst/>
                <a:ea typeface="+mn-ea"/>
              </a:defRPr>
            </a:lvl1pPr>
          </a:lstStyle>
          <a:p>
            <a:pPr>
              <a:defRPr/>
            </a:pPr>
            <a:fld id="{C92D3C52-A65B-41E8-BCF9-CCBA62A8FA0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1.bin"/><Relationship Id="rId3" Type="http://schemas.openxmlformats.org/officeDocument/2006/relationships/oleObject" Target="../embeddings/oleObject21.bin"/><Relationship Id="rId7" Type="http://schemas.openxmlformats.org/officeDocument/2006/relationships/oleObject" Target="../embeddings/oleObject25.bin"/><Relationship Id="rId12" Type="http://schemas.openxmlformats.org/officeDocument/2006/relationships/oleObject" Target="../embeddings/oleObject30.bin"/><Relationship Id="rId17"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oleObject" Target="../embeddings/oleObject34.bin"/><Relationship Id="rId1" Type="http://schemas.openxmlformats.org/officeDocument/2006/relationships/vmlDrawing" Target="../drawings/vmlDrawing11.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5" Type="http://schemas.openxmlformats.org/officeDocument/2006/relationships/oleObject" Target="../embeddings/oleObject3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 Id="rId14"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3.bin"/><Relationship Id="rId11" Type="http://schemas.openxmlformats.org/officeDocument/2006/relationships/image" Target="../media/image61.png"/><Relationship Id="rId5" Type="http://schemas.openxmlformats.org/officeDocument/2006/relationships/oleObject" Target="../embeddings/oleObject52.bin"/><Relationship Id="rId10" Type="http://schemas.openxmlformats.org/officeDocument/2006/relationships/oleObject" Target="../embeddings/oleObject57.bin"/><Relationship Id="rId4" Type="http://schemas.openxmlformats.org/officeDocument/2006/relationships/oleObject" Target="../embeddings/oleObject51.bin"/><Relationship Id="rId9"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6.png"/><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image" Target="../media/image71.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oleObject" Target="../embeddings/oleObject88.bin"/><Relationship Id="rId3" Type="http://schemas.openxmlformats.org/officeDocument/2006/relationships/oleObject" Target="../embeddings/oleObject78.bin"/><Relationship Id="rId7" Type="http://schemas.openxmlformats.org/officeDocument/2006/relationships/oleObject" Target="../embeddings/oleObject82.bin"/><Relationship Id="rId12" Type="http://schemas.openxmlformats.org/officeDocument/2006/relationships/oleObject" Target="../embeddings/oleObject87.bin"/><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oleObject" Target="../embeddings/oleObject91.bin"/><Relationship Id="rId1" Type="http://schemas.openxmlformats.org/officeDocument/2006/relationships/vmlDrawing" Target="../drawings/vmlDrawing24.vml"/><Relationship Id="rId6" Type="http://schemas.openxmlformats.org/officeDocument/2006/relationships/oleObject" Target="../embeddings/oleObject81.bin"/><Relationship Id="rId11" Type="http://schemas.openxmlformats.org/officeDocument/2006/relationships/oleObject" Target="../embeddings/oleObject86.bin"/><Relationship Id="rId5" Type="http://schemas.openxmlformats.org/officeDocument/2006/relationships/oleObject" Target="../embeddings/oleObject80.bin"/><Relationship Id="rId15" Type="http://schemas.openxmlformats.org/officeDocument/2006/relationships/oleObject" Target="../embeddings/oleObject90.bin"/><Relationship Id="rId10" Type="http://schemas.openxmlformats.org/officeDocument/2006/relationships/oleObject" Target="../embeddings/oleObject85.bin"/><Relationship Id="rId4" Type="http://schemas.openxmlformats.org/officeDocument/2006/relationships/oleObject" Target="../embeddings/oleObject79.bin"/><Relationship Id="rId9" Type="http://schemas.openxmlformats.org/officeDocument/2006/relationships/oleObject" Target="../embeddings/oleObject84.bin"/><Relationship Id="rId14"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105.emf"/><Relationship Id="rId7"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image" Target="../media/image10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10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oleObject" Target="../embeddings/oleObject110.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oleObject" Target="../embeddings/oleObject12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3.bin"/><Relationship Id="rId12"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32.bin"/><Relationship Id="rId11" Type="http://schemas.openxmlformats.org/officeDocument/2006/relationships/oleObject" Target="../embeddings/oleObject137.bin"/><Relationship Id="rId5" Type="http://schemas.openxmlformats.org/officeDocument/2006/relationships/oleObject" Target="../embeddings/oleObject131.bin"/><Relationship Id="rId10" Type="http://schemas.openxmlformats.org/officeDocument/2006/relationships/oleObject" Target="../embeddings/oleObject136.bin"/><Relationship Id="rId4" Type="http://schemas.openxmlformats.org/officeDocument/2006/relationships/oleObject" Target="../embeddings/oleObject130.bin"/><Relationship Id="rId9" Type="http://schemas.openxmlformats.org/officeDocument/2006/relationships/oleObject" Target="../embeddings/oleObject135.bin"/></Relationships>
</file>

<file path=ppt/slides/_rels/slide68.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42.bin"/><Relationship Id="rId5" Type="http://schemas.openxmlformats.org/officeDocument/2006/relationships/oleObject" Target="../embeddings/oleObject141.bin"/><Relationship Id="rId4" Type="http://schemas.openxmlformats.org/officeDocument/2006/relationships/oleObject" Target="../embeddings/oleObject140.bin"/><Relationship Id="rId9" Type="http://schemas.openxmlformats.org/officeDocument/2006/relationships/oleObject" Target="../embeddings/oleObject14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55.emf"/><Relationship Id="rId5" Type="http://schemas.openxmlformats.org/officeDocument/2006/relationships/oleObject" Target="../embeddings/oleObject146.bin"/><Relationship Id="rId4" Type="http://schemas.openxmlformats.org/officeDocument/2006/relationships/image" Target="../media/image15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63" y="0"/>
            <a:ext cx="7924800" cy="6448425"/>
          </a:xfrm>
          <a:prstGeom prst="rect">
            <a:avLst/>
          </a:prstGeom>
          <a:noFill/>
          <a:ln w="9525">
            <a:noFill/>
            <a:miter lim="800000"/>
            <a:headEnd/>
            <a:tailEnd/>
          </a:ln>
        </p:spPr>
        <p:txBody>
          <a:bodyPr>
            <a:spAutoFit/>
          </a:bodyPr>
          <a:lstStyle/>
          <a:p>
            <a:pPr>
              <a:spcBef>
                <a:spcPct val="50000"/>
              </a:spcBef>
            </a:pPr>
            <a:r>
              <a:rPr lang="zh-CN" altLang="en-US" sz="8000">
                <a:effectLst/>
                <a:ea typeface="华文新魏" pitchFamily="2" charset="-122"/>
              </a:rPr>
              <a:t>     大学物理</a:t>
            </a:r>
            <a:r>
              <a:rPr lang="zh-CN" altLang="en-US" sz="18900">
                <a:effectLst/>
                <a:ea typeface="华文新魏" pitchFamily="2" charset="-122"/>
              </a:rPr>
              <a:t>总复习</a:t>
            </a:r>
          </a:p>
          <a:p>
            <a:pPr>
              <a:spcBef>
                <a:spcPct val="50000"/>
              </a:spcBef>
            </a:pPr>
            <a:r>
              <a:rPr lang="zh-CN" altLang="en-US" sz="9600">
                <a:solidFill>
                  <a:srgbClr val="FF6600"/>
                </a:solidFill>
                <a:effectLst/>
                <a:ea typeface="华文新魏" pitchFamily="2" charset="-122"/>
              </a:rPr>
              <a:t>    </a:t>
            </a:r>
          </a:p>
        </p:txBody>
      </p:sp>
      <p:sp>
        <p:nvSpPr>
          <p:cNvPr id="3" name="矩形 2"/>
          <p:cNvSpPr>
            <a:spLocks noChangeArrowheads="1"/>
          </p:cNvSpPr>
          <p:nvPr/>
        </p:nvSpPr>
        <p:spPr bwMode="auto">
          <a:xfrm>
            <a:off x="1071563" y="4643438"/>
            <a:ext cx="6858000" cy="1754187"/>
          </a:xfrm>
          <a:prstGeom prst="rect">
            <a:avLst/>
          </a:prstGeom>
          <a:noFill/>
          <a:ln w="9525">
            <a:noFill/>
            <a:miter lim="800000"/>
            <a:headEnd/>
            <a:tailEnd/>
          </a:ln>
        </p:spPr>
        <p:txBody>
          <a:bodyPr>
            <a:spAutoFit/>
          </a:bodyPr>
          <a:lstStyle/>
          <a:p>
            <a:r>
              <a:rPr lang="zh-CN" altLang="en-US" sz="5400">
                <a:effectLst/>
              </a:rPr>
              <a:t>重基础、广覆盖、明题意、细过程。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0" y="0"/>
            <a:ext cx="9144000" cy="2289175"/>
          </a:xfrm>
          <a:prstGeom prst="rect">
            <a:avLst/>
          </a:prstGeom>
          <a:noFill/>
          <a:ln w="9525">
            <a:noFill/>
            <a:miter lim="800000"/>
            <a:headEnd/>
            <a:tailEnd/>
          </a:ln>
        </p:spPr>
        <p:txBody>
          <a:bodyPr>
            <a:spAutoFit/>
          </a:bodyPr>
          <a:lstStyle/>
          <a:p>
            <a:pPr algn="just"/>
            <a:r>
              <a:rPr lang="zh-CN" altLang="en-US">
                <a:effectLst/>
              </a:rPr>
              <a:t>例</a:t>
            </a:r>
            <a:r>
              <a:rPr lang="en-US" altLang="zh-CN">
                <a:effectLst/>
              </a:rPr>
              <a:t>2 </a:t>
            </a:r>
            <a:r>
              <a:rPr lang="zh-CN" altLang="en-US">
                <a:effectLst/>
                <a:ea typeface="宋体" pitchFamily="2" charset="-122"/>
              </a:rPr>
              <a:t>图</a:t>
            </a:r>
            <a:r>
              <a:rPr lang="en-US" altLang="zh-CN">
                <a:effectLst/>
                <a:ea typeface="宋体" pitchFamily="2" charset="-122"/>
              </a:rPr>
              <a:t>a</a:t>
            </a:r>
            <a:r>
              <a:rPr lang="zh-CN" altLang="en-US">
                <a:effectLst/>
                <a:ea typeface="宋体" pitchFamily="2" charset="-122"/>
              </a:rPr>
              <a:t>、</a:t>
            </a:r>
            <a:r>
              <a:rPr lang="en-US" altLang="zh-CN">
                <a:effectLst/>
                <a:ea typeface="宋体" pitchFamily="2" charset="-122"/>
              </a:rPr>
              <a:t>b</a:t>
            </a:r>
            <a:r>
              <a:rPr lang="zh-CN" altLang="en-US">
                <a:effectLst/>
                <a:ea typeface="宋体" pitchFamily="2" charset="-122"/>
              </a:rPr>
              <a:t>分别为</a:t>
            </a:r>
            <a:r>
              <a:rPr lang="en-US" altLang="zh-CN">
                <a:effectLst/>
                <a:ea typeface="宋体" pitchFamily="2" charset="-122"/>
              </a:rPr>
              <a:t>t</a:t>
            </a:r>
            <a:r>
              <a:rPr lang="zh-CN" altLang="en-US">
                <a:effectLst/>
                <a:ea typeface="宋体" pitchFamily="2" charset="-122"/>
              </a:rPr>
              <a:t>时刻的横波和驻波图。已知该时刻</a:t>
            </a:r>
            <a:r>
              <a:rPr lang="en-US" altLang="zh-CN">
                <a:effectLst/>
                <a:ea typeface="宋体" pitchFamily="2" charset="-122"/>
              </a:rPr>
              <a:t>A</a:t>
            </a:r>
            <a:r>
              <a:rPr lang="zh-CN" altLang="en-US">
                <a:effectLst/>
                <a:ea typeface="宋体" pitchFamily="2" charset="-122"/>
              </a:rPr>
              <a:t>点的速度如图所示，画出</a:t>
            </a:r>
            <a:r>
              <a:rPr lang="en-US" altLang="zh-CN">
                <a:effectLst/>
                <a:ea typeface="宋体" pitchFamily="2" charset="-122"/>
              </a:rPr>
              <a:t>B</a:t>
            </a:r>
            <a:r>
              <a:rPr lang="zh-CN" altLang="en-US">
                <a:effectLst/>
                <a:ea typeface="宋体" pitchFamily="2" charset="-122"/>
              </a:rPr>
              <a:t>、</a:t>
            </a:r>
            <a:r>
              <a:rPr lang="en-US" altLang="zh-CN">
                <a:effectLst/>
                <a:ea typeface="宋体" pitchFamily="2" charset="-122"/>
              </a:rPr>
              <a:t>C</a:t>
            </a:r>
            <a:r>
              <a:rPr lang="zh-CN" altLang="en-US">
                <a:effectLst/>
                <a:ea typeface="宋体" pitchFamily="2" charset="-122"/>
              </a:rPr>
              <a:t>、</a:t>
            </a:r>
            <a:r>
              <a:rPr lang="en-US" altLang="zh-CN">
                <a:effectLst/>
                <a:ea typeface="宋体" pitchFamily="2" charset="-122"/>
              </a:rPr>
              <a:t>D</a:t>
            </a:r>
            <a:r>
              <a:rPr lang="zh-CN" altLang="en-US">
                <a:effectLst/>
                <a:ea typeface="宋体" pitchFamily="2" charset="-122"/>
              </a:rPr>
              <a:t>、</a:t>
            </a:r>
            <a:r>
              <a:rPr lang="en-US" altLang="zh-CN">
                <a:effectLst/>
                <a:ea typeface="宋体" pitchFamily="2" charset="-122"/>
              </a:rPr>
              <a:t>E</a:t>
            </a:r>
            <a:r>
              <a:rPr lang="zh-CN" altLang="en-US">
                <a:effectLst/>
                <a:ea typeface="宋体" pitchFamily="2" charset="-122"/>
              </a:rPr>
              <a:t>、</a:t>
            </a:r>
            <a:r>
              <a:rPr lang="en-US" altLang="zh-CN">
                <a:effectLst/>
                <a:ea typeface="宋体" pitchFamily="2" charset="-122"/>
              </a:rPr>
              <a:t>F</a:t>
            </a:r>
            <a:r>
              <a:rPr lang="zh-CN" altLang="en-US">
                <a:effectLst/>
                <a:ea typeface="宋体" pitchFamily="2" charset="-122"/>
              </a:rPr>
              <a:t>点的速度方向。</a:t>
            </a:r>
          </a:p>
          <a:p>
            <a:pPr eaLnBrk="0" hangingPunct="0"/>
            <a:endParaRPr lang="en-US" altLang="zh-CN">
              <a:solidFill>
                <a:schemeClr val="tx1"/>
              </a:solidFill>
              <a:effectLst/>
              <a:ea typeface="宋体" pitchFamily="2" charset="-122"/>
            </a:endParaRPr>
          </a:p>
        </p:txBody>
      </p:sp>
      <p:graphicFrame>
        <p:nvGraphicFramePr>
          <p:cNvPr id="7170" name="Object 3"/>
          <p:cNvGraphicFramePr>
            <a:graphicFrameLocks noChangeAspect="1"/>
          </p:cNvGraphicFramePr>
          <p:nvPr/>
        </p:nvGraphicFramePr>
        <p:xfrm>
          <a:off x="571500" y="1857375"/>
          <a:ext cx="3962400" cy="2590800"/>
        </p:xfrm>
        <a:graphic>
          <a:graphicData uri="http://schemas.openxmlformats.org/presentationml/2006/ole">
            <p:oleObj spid="_x0000_s7170" name="BMP 图象" r:id="rId3" imgW="2629267" imgH="2029108" progId="PBrush">
              <p:embed/>
            </p:oleObj>
          </a:graphicData>
        </a:graphic>
      </p:graphicFrame>
      <p:graphicFrame>
        <p:nvGraphicFramePr>
          <p:cNvPr id="7171" name="Object 4"/>
          <p:cNvGraphicFramePr>
            <a:graphicFrameLocks noChangeAspect="1"/>
          </p:cNvGraphicFramePr>
          <p:nvPr/>
        </p:nvGraphicFramePr>
        <p:xfrm>
          <a:off x="4786313" y="1785938"/>
          <a:ext cx="4038600" cy="2609850"/>
        </p:xfrm>
        <a:graphic>
          <a:graphicData uri="http://schemas.openxmlformats.org/presentationml/2006/ole">
            <p:oleObj spid="_x0000_s7171" name="BMP 图象" r:id="rId4" imgW="2762636" imgH="2152951" progId="PBrush">
              <p:embed/>
            </p:oleObj>
          </a:graphicData>
        </a:graphic>
      </p:graphicFrame>
      <p:pic>
        <p:nvPicPr>
          <p:cNvPr id="7173" name="Picture 5"/>
          <p:cNvPicPr>
            <a:picLocks noChangeAspect="1" noChangeArrowheads="1"/>
          </p:cNvPicPr>
          <p:nvPr/>
        </p:nvPicPr>
        <p:blipFill>
          <a:blip r:embed="rId5"/>
          <a:srcRect/>
          <a:stretch>
            <a:fillRect/>
          </a:stretch>
        </p:blipFill>
        <p:spPr bwMode="auto">
          <a:xfrm>
            <a:off x="785813" y="4733925"/>
            <a:ext cx="3714750" cy="2124075"/>
          </a:xfrm>
          <a:prstGeom prst="rect">
            <a:avLst/>
          </a:prstGeom>
          <a:noFill/>
          <a:ln w="9525">
            <a:noFill/>
            <a:miter lim="800000"/>
            <a:headEnd/>
            <a:tailEnd/>
          </a:ln>
        </p:spPr>
      </p:pic>
      <p:pic>
        <p:nvPicPr>
          <p:cNvPr id="7174" name="Picture 6"/>
          <p:cNvPicPr>
            <a:picLocks noChangeAspect="1" noChangeArrowheads="1"/>
          </p:cNvPicPr>
          <p:nvPr/>
        </p:nvPicPr>
        <p:blipFill>
          <a:blip r:embed="rId6"/>
          <a:srcRect/>
          <a:stretch>
            <a:fillRect/>
          </a:stretch>
        </p:blipFill>
        <p:spPr bwMode="auto">
          <a:xfrm>
            <a:off x="5214938" y="4572000"/>
            <a:ext cx="3500437"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ChangeArrowheads="1"/>
          </p:cNvSpPr>
          <p:nvPr/>
        </p:nvSpPr>
        <p:spPr bwMode="auto">
          <a:xfrm>
            <a:off x="250825" y="404813"/>
            <a:ext cx="8064500" cy="2289175"/>
          </a:xfrm>
          <a:prstGeom prst="rect">
            <a:avLst/>
          </a:prstGeom>
          <a:noFill/>
          <a:ln w="9525">
            <a:noFill/>
            <a:miter lim="800000"/>
            <a:headEnd/>
            <a:tailEnd/>
          </a:ln>
        </p:spPr>
        <p:txBody>
          <a:bodyPr>
            <a:spAutoFit/>
          </a:bodyPr>
          <a:lstStyle/>
          <a:p>
            <a:r>
              <a:rPr lang="en-US" altLang="zh-CN">
                <a:effectLst/>
              </a:rPr>
              <a:t>3   </a:t>
            </a:r>
            <a:r>
              <a:rPr lang="zh-CN" altLang="en-US">
                <a:effectLst/>
              </a:rPr>
              <a:t>两个同方向、同频率的谐振动，振幅均为</a:t>
            </a:r>
            <a:r>
              <a:rPr lang="en-US" altLang="zh-CN">
                <a:effectLst/>
              </a:rPr>
              <a:t>A</a:t>
            </a:r>
            <a:r>
              <a:rPr lang="zh-CN" altLang="en-US">
                <a:effectLst/>
              </a:rPr>
              <a:t>若合成振动的振幅也为</a:t>
            </a:r>
            <a:r>
              <a:rPr lang="en-US" altLang="zh-CN">
                <a:effectLst/>
              </a:rPr>
              <a:t>A</a:t>
            </a:r>
            <a:r>
              <a:rPr lang="zh-CN" altLang="en-US">
                <a:effectLst/>
              </a:rPr>
              <a:t>，则两个分振动的初相位差</a:t>
            </a:r>
            <a:r>
              <a:rPr lang="zh-CN" altLang="en-US">
                <a:effectLst/>
                <a:sym typeface="Symbol" pitchFamily="18" charset="2"/>
              </a:rPr>
              <a:t></a:t>
            </a:r>
            <a:r>
              <a:rPr lang="zh-CN" altLang="en-US">
                <a:effectLst/>
              </a:rPr>
              <a:t>＝＿＿＿＿＿。</a:t>
            </a:r>
          </a:p>
        </p:txBody>
      </p:sp>
      <p:sp>
        <p:nvSpPr>
          <p:cNvPr id="57353" name="Text Box 9"/>
          <p:cNvSpPr txBox="1">
            <a:spLocks noChangeArrowheads="1"/>
          </p:cNvSpPr>
          <p:nvPr/>
        </p:nvSpPr>
        <p:spPr bwMode="auto">
          <a:xfrm>
            <a:off x="468313" y="2997200"/>
            <a:ext cx="6335712" cy="641350"/>
          </a:xfrm>
          <a:prstGeom prst="rect">
            <a:avLst/>
          </a:prstGeom>
          <a:noFill/>
          <a:ln w="9525">
            <a:noFill/>
            <a:miter lim="800000"/>
            <a:headEnd/>
            <a:tailEnd/>
          </a:ln>
          <a:effectLst/>
        </p:spPr>
        <p:txBody>
          <a:bodyPr>
            <a:spAutoFit/>
          </a:bodyPr>
          <a:lstStyle/>
          <a:p>
            <a:pPr>
              <a:spcBef>
                <a:spcPct val="50000"/>
              </a:spcBef>
              <a:defRPr/>
            </a:pPr>
            <a:endParaRPr lang="zh-CN" altLang="zh-CN">
              <a:solidFill>
                <a:schemeClr val="accent2"/>
              </a:solidFill>
              <a:effectDag name="">
                <a:cont type="tree" name="">
                  <a:effect ref="fillLine"/>
                  <a:outerShdw dist="38100" dir="13500000" algn="br">
                    <a:srgbClr val="7F80FF"/>
                  </a:outerShdw>
                </a:cont>
                <a:cont type="tree" name="">
                  <a:effect ref="fillLine"/>
                  <a:outerShdw dist="38100" dir="2700000" algn="tl">
                    <a:srgbClr val="1E1E7A"/>
                  </a:outerShdw>
                </a:cont>
                <a:effect ref="fillLine"/>
              </a:effectDag>
            </a:endParaRPr>
          </a:p>
        </p:txBody>
      </p:sp>
      <p:sp>
        <p:nvSpPr>
          <p:cNvPr id="8197" name="Rectangle 13"/>
          <p:cNvSpPr>
            <a:spLocks noChangeArrowheads="1"/>
          </p:cNvSpPr>
          <p:nvPr/>
        </p:nvSpPr>
        <p:spPr bwMode="auto">
          <a:xfrm>
            <a:off x="214313" y="2928938"/>
            <a:ext cx="8424862" cy="1739900"/>
          </a:xfrm>
          <a:prstGeom prst="rect">
            <a:avLst/>
          </a:prstGeom>
          <a:noFill/>
          <a:ln w="9525">
            <a:noFill/>
            <a:miter lim="800000"/>
            <a:headEnd/>
            <a:tailEnd/>
          </a:ln>
        </p:spPr>
        <p:txBody>
          <a:bodyPr>
            <a:spAutoFit/>
          </a:bodyPr>
          <a:lstStyle/>
          <a:p>
            <a:r>
              <a:rPr lang="en-US" altLang="zh-CN">
                <a:effectLst/>
              </a:rPr>
              <a:t>4  </a:t>
            </a:r>
            <a:r>
              <a:rPr lang="zh-CN" altLang="en-US">
                <a:effectLst/>
              </a:rPr>
              <a:t>如图所示</a:t>
            </a:r>
            <a:r>
              <a:rPr lang="en-US" altLang="zh-CN">
                <a:effectLst/>
              </a:rPr>
              <a:t>, </a:t>
            </a:r>
            <a:r>
              <a:rPr lang="zh-CN" altLang="en-US">
                <a:effectLst/>
              </a:rPr>
              <a:t>在平面波传播方向上有一障碍物</a:t>
            </a:r>
            <a:r>
              <a:rPr lang="en-US" altLang="zh-CN">
                <a:effectLst/>
              </a:rPr>
              <a:t>AB, </a:t>
            </a:r>
            <a:r>
              <a:rPr lang="zh-CN" altLang="en-US">
                <a:effectLst/>
              </a:rPr>
              <a:t>根据惠更斯原理</a:t>
            </a:r>
            <a:r>
              <a:rPr lang="en-US" altLang="zh-CN">
                <a:effectLst/>
              </a:rPr>
              <a:t>,</a:t>
            </a:r>
            <a:r>
              <a:rPr lang="zh-CN" altLang="en-US">
                <a:effectLst/>
              </a:rPr>
              <a:t>定性地绘制波绕过障碍物传播的示意图。</a:t>
            </a:r>
          </a:p>
        </p:txBody>
      </p:sp>
      <p:pic>
        <p:nvPicPr>
          <p:cNvPr id="8198" name="Picture 14"/>
          <p:cNvPicPr>
            <a:picLocks noChangeAspect="1" noChangeArrowheads="1"/>
          </p:cNvPicPr>
          <p:nvPr/>
        </p:nvPicPr>
        <p:blipFill>
          <a:blip r:embed="rId3"/>
          <a:srcRect/>
          <a:stretch>
            <a:fillRect/>
          </a:stretch>
        </p:blipFill>
        <p:spPr bwMode="auto">
          <a:xfrm>
            <a:off x="5786438" y="4429125"/>
            <a:ext cx="2867025" cy="2152650"/>
          </a:xfrm>
          <a:prstGeom prst="rect">
            <a:avLst/>
          </a:prstGeom>
          <a:noFill/>
          <a:ln w="9525">
            <a:noFill/>
            <a:miter lim="800000"/>
            <a:headEnd/>
            <a:tailEnd/>
          </a:ln>
        </p:spPr>
      </p:pic>
      <p:graphicFrame>
        <p:nvGraphicFramePr>
          <p:cNvPr id="8194" name="Object 6"/>
          <p:cNvGraphicFramePr>
            <a:graphicFrameLocks noChangeAspect="1"/>
          </p:cNvGraphicFramePr>
          <p:nvPr/>
        </p:nvGraphicFramePr>
        <p:xfrm>
          <a:off x="5972175" y="2114550"/>
          <a:ext cx="890588" cy="788988"/>
        </p:xfrm>
        <a:graphic>
          <a:graphicData uri="http://schemas.openxmlformats.org/presentationml/2006/ole">
            <p:oleObj spid="_x0000_s8194" name="Equation" r:id="rId4" imgW="241200" imgH="355320" progId="">
              <p:embed/>
            </p:oleObj>
          </a:graphicData>
        </a:graphic>
      </p:graphicFrame>
      <p:pic>
        <p:nvPicPr>
          <p:cNvPr id="8199" name="Picture 7"/>
          <p:cNvPicPr>
            <a:picLocks noChangeAspect="1" noChangeArrowheads="1"/>
          </p:cNvPicPr>
          <p:nvPr/>
        </p:nvPicPr>
        <p:blipFill>
          <a:blip r:embed="rId5"/>
          <a:srcRect/>
          <a:stretch>
            <a:fillRect/>
          </a:stretch>
        </p:blipFill>
        <p:spPr bwMode="auto">
          <a:xfrm>
            <a:off x="1071563" y="4829175"/>
            <a:ext cx="3648075"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152400"/>
            <a:ext cx="9144000" cy="2838450"/>
          </a:xfrm>
          <a:prstGeom prst="rect">
            <a:avLst/>
          </a:prstGeom>
          <a:noFill/>
          <a:ln w="9525">
            <a:noFill/>
            <a:miter lim="800000"/>
            <a:headEnd/>
            <a:tailEnd/>
          </a:ln>
        </p:spPr>
        <p:txBody>
          <a:bodyPr>
            <a:spAutoFit/>
          </a:bodyPr>
          <a:lstStyle/>
          <a:p>
            <a:pPr algn="just"/>
            <a:r>
              <a:rPr lang="en-US" altLang="zh-CN">
                <a:effectLst/>
                <a:ea typeface="宋体" pitchFamily="2" charset="-122"/>
              </a:rPr>
              <a:t>5.</a:t>
            </a:r>
            <a:r>
              <a:rPr lang="zh-CN" altLang="en-US">
                <a:effectLst/>
                <a:ea typeface="宋体" pitchFamily="2" charset="-122"/>
              </a:rPr>
              <a:t>图示为一平面简谐波在</a:t>
            </a:r>
            <a:r>
              <a:rPr lang="en-US" altLang="zh-CN">
                <a:effectLst/>
                <a:ea typeface="宋体" pitchFamily="2" charset="-122"/>
              </a:rPr>
              <a:t>t </a:t>
            </a:r>
            <a:r>
              <a:rPr lang="zh-CN" altLang="en-US">
                <a:effectLst/>
                <a:ea typeface="宋体" pitchFamily="2" charset="-122"/>
              </a:rPr>
              <a:t>时刻的波形曲线</a:t>
            </a:r>
            <a:r>
              <a:rPr lang="en-US" altLang="zh-CN">
                <a:effectLst/>
                <a:ea typeface="宋体" pitchFamily="2" charset="-122"/>
              </a:rPr>
              <a:t>, </a:t>
            </a:r>
            <a:r>
              <a:rPr lang="zh-CN" altLang="en-US">
                <a:effectLst/>
                <a:ea typeface="宋体" pitchFamily="2" charset="-122"/>
              </a:rPr>
              <a:t>若此时</a:t>
            </a:r>
            <a:r>
              <a:rPr lang="en-US" altLang="zh-CN">
                <a:effectLst/>
                <a:ea typeface="宋体" pitchFamily="2" charset="-122"/>
              </a:rPr>
              <a:t>A</a:t>
            </a:r>
            <a:r>
              <a:rPr lang="zh-CN" altLang="en-US">
                <a:effectLst/>
                <a:ea typeface="宋体" pitchFamily="2" charset="-122"/>
              </a:rPr>
              <a:t>处媒质质元的振动动能在增大</a:t>
            </a:r>
            <a:r>
              <a:rPr lang="en-US" altLang="zh-CN">
                <a:effectLst/>
                <a:ea typeface="宋体" pitchFamily="2" charset="-122"/>
              </a:rPr>
              <a:t>, </a:t>
            </a:r>
            <a:r>
              <a:rPr lang="zh-CN" altLang="en-US">
                <a:effectLst/>
                <a:ea typeface="宋体" pitchFamily="2" charset="-122"/>
              </a:rPr>
              <a:t>则</a:t>
            </a:r>
            <a:r>
              <a:rPr lang="en-US" altLang="zh-CN">
                <a:effectLst/>
                <a:ea typeface="宋体" pitchFamily="2" charset="-122"/>
              </a:rPr>
              <a:t>A</a:t>
            </a:r>
            <a:r>
              <a:rPr lang="zh-CN" altLang="en-US">
                <a:effectLst/>
                <a:ea typeface="宋体" pitchFamily="2" charset="-122"/>
              </a:rPr>
              <a:t>处媒质质元的弹性势能在</a:t>
            </a:r>
            <a:r>
              <a:rPr lang="en-US" altLang="zh-CN">
                <a:effectLst/>
                <a:ea typeface="宋体" pitchFamily="2" charset="-122"/>
              </a:rPr>
              <a:t>______, B</a:t>
            </a:r>
            <a:r>
              <a:rPr lang="zh-CN" altLang="en-US">
                <a:effectLst/>
                <a:ea typeface="宋体" pitchFamily="2" charset="-122"/>
              </a:rPr>
              <a:t>处媒质质元的振动动能在</a:t>
            </a:r>
            <a:r>
              <a:rPr lang="en-US" altLang="zh-CN">
                <a:effectLst/>
                <a:ea typeface="宋体" pitchFamily="2" charset="-122"/>
              </a:rPr>
              <a:t>______</a:t>
            </a:r>
          </a:p>
          <a:p>
            <a:pPr eaLnBrk="0" hangingPunct="0"/>
            <a:endParaRPr lang="en-US" altLang="zh-CN">
              <a:effectLst/>
              <a:ea typeface="宋体" pitchFamily="2" charset="-122"/>
            </a:endParaRPr>
          </a:p>
        </p:txBody>
      </p:sp>
      <p:sp>
        <p:nvSpPr>
          <p:cNvPr id="47107" name="TextBox 3"/>
          <p:cNvSpPr txBox="1">
            <a:spLocks noChangeArrowheads="1"/>
          </p:cNvSpPr>
          <p:nvPr/>
        </p:nvSpPr>
        <p:spPr bwMode="auto">
          <a:xfrm>
            <a:off x="6000750" y="2500313"/>
            <a:ext cx="2857500" cy="1200150"/>
          </a:xfrm>
          <a:prstGeom prst="rect">
            <a:avLst/>
          </a:prstGeom>
          <a:noFill/>
          <a:ln w="9525">
            <a:noFill/>
            <a:miter lim="800000"/>
            <a:headEnd/>
            <a:tailEnd/>
          </a:ln>
        </p:spPr>
        <p:txBody>
          <a:bodyPr>
            <a:spAutoFit/>
          </a:bodyPr>
          <a:lstStyle/>
          <a:p>
            <a:r>
              <a:rPr lang="en-US" altLang="zh-CN">
                <a:effectLst/>
              </a:rPr>
              <a:t>A </a:t>
            </a:r>
            <a:r>
              <a:rPr lang="zh-CN" altLang="en-US">
                <a:effectLst/>
              </a:rPr>
              <a:t>增大 </a:t>
            </a:r>
            <a:endParaRPr lang="en-US" altLang="zh-CN">
              <a:effectLst/>
            </a:endParaRPr>
          </a:p>
          <a:p>
            <a:r>
              <a:rPr lang="en-US" altLang="zh-CN">
                <a:effectLst/>
              </a:rPr>
              <a:t>B </a:t>
            </a:r>
            <a:r>
              <a:rPr lang="zh-CN" altLang="en-US">
                <a:effectLst/>
              </a:rPr>
              <a:t>减小</a:t>
            </a:r>
          </a:p>
        </p:txBody>
      </p:sp>
      <p:pic>
        <p:nvPicPr>
          <p:cNvPr id="47108" name="Picture 5"/>
          <p:cNvPicPr>
            <a:picLocks noChangeAspect="1" noChangeArrowheads="1"/>
          </p:cNvPicPr>
          <p:nvPr/>
        </p:nvPicPr>
        <p:blipFill>
          <a:blip r:embed="rId2"/>
          <a:srcRect/>
          <a:stretch>
            <a:fillRect/>
          </a:stretch>
        </p:blipFill>
        <p:spPr bwMode="auto">
          <a:xfrm>
            <a:off x="1547813" y="3429000"/>
            <a:ext cx="2724150"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836613"/>
            <a:ext cx="8820150" cy="3813175"/>
          </a:xfrm>
          <a:prstGeom prst="rect">
            <a:avLst/>
          </a:prstGeom>
          <a:noFill/>
          <a:ln w="9525">
            <a:noFill/>
            <a:miter lim="800000"/>
            <a:headEnd/>
            <a:tailEnd/>
          </a:ln>
          <a:effectLst/>
        </p:spPr>
        <p:txBody>
          <a:bodyPr>
            <a:spAutoFit/>
          </a:bodyPr>
          <a:lstStyle/>
          <a:p>
            <a:pPr>
              <a:defRPr/>
            </a:pPr>
            <a:r>
              <a:rPr lang="en-US" altLang="zh-CN" sz="3200" dirty="0">
                <a:effectLst/>
              </a:rPr>
              <a:t>6</a:t>
            </a:r>
            <a:r>
              <a:rPr lang="zh-CN" altLang="en-US" sz="3200" dirty="0">
                <a:effectLst/>
              </a:rPr>
              <a:t>．一平面简谐波沿</a:t>
            </a:r>
            <a:r>
              <a:rPr lang="en-US" altLang="zh-CN" sz="3200" dirty="0">
                <a:effectLst/>
              </a:rPr>
              <a:t>Ox</a:t>
            </a:r>
            <a:r>
              <a:rPr lang="zh-CN" altLang="en-US" sz="3200" dirty="0">
                <a:effectLst/>
              </a:rPr>
              <a:t>轴正方向传播，波的表达式为　</a:t>
            </a:r>
            <a:r>
              <a:rPr lang="en-US" altLang="zh-CN" sz="3200" dirty="0">
                <a:effectLst/>
              </a:rPr>
              <a:t>y</a:t>
            </a:r>
            <a:r>
              <a:rPr lang="zh-CN" altLang="en-US" sz="3200" dirty="0">
                <a:effectLst/>
              </a:rPr>
              <a:t>＝</a:t>
            </a:r>
            <a:r>
              <a:rPr lang="en-US" altLang="zh-CN" sz="3200" dirty="0">
                <a:effectLst/>
              </a:rPr>
              <a:t>Acos2</a:t>
            </a:r>
            <a:r>
              <a:rPr lang="el-GR" altLang="zh-CN" sz="3200" dirty="0">
                <a:effectLst/>
                <a:cs typeface="Times New Roman" pitchFamily="18" charset="0"/>
              </a:rPr>
              <a:t>π</a:t>
            </a:r>
            <a:r>
              <a:rPr lang="zh-CN" altLang="en-US" sz="3200" dirty="0">
                <a:effectLst/>
                <a:cs typeface="Times New Roman" pitchFamily="18" charset="0"/>
              </a:rPr>
              <a:t>（</a:t>
            </a:r>
            <a:r>
              <a:rPr lang="el-GR" altLang="zh-CN" sz="3200" dirty="0">
                <a:effectLst/>
                <a:latin typeface="楷体_GB2312" pitchFamily="49" charset="-122"/>
                <a:cs typeface="Times New Roman" pitchFamily="18" charset="0"/>
              </a:rPr>
              <a:t>ν</a:t>
            </a:r>
            <a:r>
              <a:rPr lang="en-US" altLang="zh-CN" sz="3200" dirty="0">
                <a:effectLst/>
                <a:latin typeface="楷体_GB2312" pitchFamily="49" charset="-122"/>
                <a:cs typeface="Times New Roman" pitchFamily="18" charset="0"/>
              </a:rPr>
              <a:t>t</a:t>
            </a:r>
            <a:r>
              <a:rPr lang="zh-CN" altLang="en-US" sz="3200" dirty="0">
                <a:effectLst/>
                <a:latin typeface="楷体_GB2312" pitchFamily="49" charset="-122"/>
                <a:cs typeface="Times New Roman" pitchFamily="18" charset="0"/>
              </a:rPr>
              <a:t>－</a:t>
            </a:r>
            <a:r>
              <a:rPr lang="en-US" altLang="zh-CN" sz="3200" dirty="0">
                <a:effectLst/>
                <a:latin typeface="楷体_GB2312" pitchFamily="49" charset="-122"/>
                <a:cs typeface="Times New Roman" pitchFamily="18" charset="0"/>
              </a:rPr>
              <a:t>x</a:t>
            </a:r>
            <a:r>
              <a:rPr lang="zh-CN" altLang="en-US" sz="3200" dirty="0">
                <a:effectLst/>
                <a:latin typeface="楷体_GB2312" pitchFamily="49" charset="-122"/>
                <a:cs typeface="Times New Roman" pitchFamily="18" charset="0"/>
              </a:rPr>
              <a:t>／</a:t>
            </a:r>
            <a:r>
              <a:rPr lang="el-GR" altLang="zh-CN" sz="3200" dirty="0">
                <a:effectLst/>
                <a:latin typeface="楷体_GB2312" pitchFamily="49" charset="-122"/>
                <a:cs typeface="Times New Roman" pitchFamily="18" charset="0"/>
              </a:rPr>
              <a:t>λ</a:t>
            </a:r>
            <a:r>
              <a:rPr lang="zh-CN" altLang="en-US" sz="3200" dirty="0">
                <a:effectLst/>
                <a:latin typeface="楷体_GB2312" pitchFamily="49" charset="-122"/>
                <a:cs typeface="Times New Roman" pitchFamily="18" charset="0"/>
              </a:rPr>
              <a:t>），而另</a:t>
            </a:r>
            <a:r>
              <a:rPr lang="zh-CN" altLang="en-US" dirty="0">
                <a:effectLst/>
              </a:rPr>
              <a:t>一平面简谐波沿</a:t>
            </a:r>
            <a:r>
              <a:rPr lang="en-US" altLang="zh-CN" dirty="0">
                <a:effectLst/>
              </a:rPr>
              <a:t>Ox</a:t>
            </a:r>
            <a:r>
              <a:rPr lang="zh-CN" altLang="en-US" dirty="0">
                <a:effectLst/>
              </a:rPr>
              <a:t>轴负方向传播，波的表达式为　</a:t>
            </a:r>
            <a:r>
              <a:rPr lang="en-US" altLang="zh-CN" dirty="0">
                <a:effectLst/>
              </a:rPr>
              <a:t>y</a:t>
            </a:r>
            <a:r>
              <a:rPr lang="zh-CN" altLang="en-US" dirty="0">
                <a:effectLst/>
              </a:rPr>
              <a:t>＝</a:t>
            </a:r>
            <a:r>
              <a:rPr lang="en-US" altLang="zh-CN" dirty="0">
                <a:effectLst/>
              </a:rPr>
              <a:t>Acos2</a:t>
            </a:r>
            <a:r>
              <a:rPr lang="el-GR" altLang="zh-CN" dirty="0">
                <a:effectLst/>
              </a:rPr>
              <a:t>π</a:t>
            </a:r>
            <a:r>
              <a:rPr lang="zh-CN" altLang="en-US" dirty="0">
                <a:effectLst/>
              </a:rPr>
              <a:t>（</a:t>
            </a:r>
            <a:r>
              <a:rPr lang="el-GR" altLang="zh-CN" dirty="0">
                <a:effectLst/>
              </a:rPr>
              <a:t>ν</a:t>
            </a:r>
            <a:r>
              <a:rPr lang="en-US" altLang="zh-CN" dirty="0">
                <a:effectLst/>
              </a:rPr>
              <a:t>t</a:t>
            </a:r>
            <a:r>
              <a:rPr lang="zh-CN" altLang="en-US" dirty="0">
                <a:effectLst/>
              </a:rPr>
              <a:t>＋</a:t>
            </a:r>
            <a:r>
              <a:rPr lang="en-US" altLang="zh-CN" dirty="0">
                <a:effectLst/>
              </a:rPr>
              <a:t>x</a:t>
            </a:r>
            <a:r>
              <a:rPr lang="zh-CN" altLang="en-US" dirty="0">
                <a:effectLst/>
              </a:rPr>
              <a:t>／</a:t>
            </a:r>
            <a:r>
              <a:rPr lang="el-GR" altLang="zh-CN" dirty="0">
                <a:effectLst/>
              </a:rPr>
              <a:t>λ</a:t>
            </a:r>
            <a:r>
              <a:rPr lang="zh-CN" altLang="en-US" dirty="0">
                <a:effectLst/>
              </a:rPr>
              <a:t>）。</a:t>
            </a:r>
            <a:endParaRPr lang="zh-CN" altLang="el-GR" sz="3200" dirty="0">
              <a:effectLst/>
              <a:latin typeface="楷体_GB2312" pitchFamily="49" charset="-122"/>
            </a:endParaRPr>
          </a:p>
          <a:p>
            <a:pPr>
              <a:defRPr/>
            </a:pPr>
            <a:r>
              <a:rPr lang="zh-CN" altLang="en-US" sz="3200" dirty="0">
                <a:effectLst/>
              </a:rPr>
              <a:t>试求：</a:t>
            </a:r>
          </a:p>
          <a:p>
            <a:pPr>
              <a:defRPr/>
            </a:pPr>
            <a:r>
              <a:rPr lang="zh-CN" altLang="en-US" sz="3200" dirty="0">
                <a:effectLst/>
              </a:rPr>
              <a:t>（</a:t>
            </a:r>
            <a:r>
              <a:rPr lang="en-US" altLang="zh-CN" sz="3200" dirty="0">
                <a:effectLst/>
              </a:rPr>
              <a:t>1</a:t>
            </a:r>
            <a:r>
              <a:rPr lang="zh-CN" altLang="en-US" sz="3200" dirty="0">
                <a:effectLst/>
              </a:rPr>
              <a:t>） </a:t>
            </a:r>
            <a:r>
              <a:rPr lang="en-US" altLang="zh-CN" sz="3200" dirty="0">
                <a:effectLst/>
              </a:rPr>
              <a:t>x</a:t>
            </a:r>
            <a:r>
              <a:rPr lang="zh-CN" altLang="en-US" sz="3200" dirty="0">
                <a:effectLst/>
              </a:rPr>
              <a:t>＝ </a:t>
            </a:r>
            <a:r>
              <a:rPr lang="el-GR" altLang="zh-CN" dirty="0">
                <a:effectLst/>
              </a:rPr>
              <a:t>λ</a:t>
            </a:r>
            <a:r>
              <a:rPr lang="zh-CN" altLang="en-US" dirty="0">
                <a:effectLst/>
              </a:rPr>
              <a:t>／</a:t>
            </a:r>
            <a:r>
              <a:rPr lang="en-US" altLang="zh-CN" dirty="0">
                <a:effectLst/>
              </a:rPr>
              <a:t>2</a:t>
            </a:r>
            <a:r>
              <a:rPr lang="zh-CN" altLang="en-US" dirty="0">
                <a:effectLst/>
              </a:rPr>
              <a:t>处介质质点的合振动方程</a:t>
            </a:r>
            <a:r>
              <a:rPr lang="zh-CN" altLang="en-US" dirty="0">
                <a:solidFill>
                  <a:schemeClr val="accent2"/>
                </a:solidFill>
                <a:effectDag name="">
                  <a:cont type="tree" name="">
                    <a:effect ref="fillLine"/>
                    <a:outerShdw dist="38100" dir="13500000" algn="br">
                      <a:srgbClr val="7F80FF"/>
                    </a:outerShdw>
                  </a:cont>
                  <a:cont type="tree" name="">
                    <a:effect ref="fillLine"/>
                    <a:outerShdw dist="38100" dir="2700000" algn="tl">
                      <a:srgbClr val="1E1E7A"/>
                    </a:outerShdw>
                  </a:cont>
                  <a:effect ref="fillLine"/>
                </a:effectDag>
              </a:rPr>
              <a:t> </a:t>
            </a:r>
            <a:r>
              <a:rPr lang="zh-CN" altLang="en-US" sz="3200" dirty="0">
                <a:effectLst/>
              </a:rPr>
              <a:t>；</a:t>
            </a:r>
          </a:p>
          <a:p>
            <a:pPr>
              <a:defRPr/>
            </a:pPr>
            <a:r>
              <a:rPr lang="zh-CN" altLang="en-US" sz="3200" dirty="0">
                <a:effectLst/>
              </a:rPr>
              <a:t>（</a:t>
            </a:r>
            <a:r>
              <a:rPr lang="en-US" altLang="zh-CN" sz="3200" dirty="0">
                <a:effectLst/>
              </a:rPr>
              <a:t>2</a:t>
            </a:r>
            <a:r>
              <a:rPr lang="zh-CN" altLang="en-US" sz="3200" dirty="0">
                <a:effectLst/>
              </a:rPr>
              <a:t>） </a:t>
            </a:r>
            <a:r>
              <a:rPr lang="en-US" altLang="zh-CN" dirty="0">
                <a:effectLst/>
              </a:rPr>
              <a:t>x</a:t>
            </a:r>
            <a:r>
              <a:rPr lang="zh-CN" altLang="en-US" dirty="0">
                <a:effectLst/>
              </a:rPr>
              <a:t>＝ </a:t>
            </a:r>
            <a:r>
              <a:rPr lang="el-GR" altLang="zh-CN" dirty="0">
                <a:effectLst/>
              </a:rPr>
              <a:t>λ</a:t>
            </a:r>
            <a:r>
              <a:rPr lang="zh-CN" altLang="en-US" dirty="0">
                <a:effectLst/>
              </a:rPr>
              <a:t>／</a:t>
            </a:r>
            <a:r>
              <a:rPr lang="en-US" altLang="zh-CN" dirty="0">
                <a:effectLst/>
              </a:rPr>
              <a:t>2</a:t>
            </a:r>
            <a:r>
              <a:rPr lang="zh-CN" altLang="en-US" dirty="0">
                <a:effectLst/>
              </a:rPr>
              <a:t>处介质质点的速度表达式。</a:t>
            </a:r>
            <a:endParaRPr lang="zh-CN" altLang="en-US" sz="3200" dirty="0">
              <a:effectLst/>
            </a:endParaRPr>
          </a:p>
        </p:txBody>
      </p:sp>
      <p:graphicFrame>
        <p:nvGraphicFramePr>
          <p:cNvPr id="9218" name="Object 3"/>
          <p:cNvGraphicFramePr>
            <a:graphicFrameLocks noChangeAspect="1"/>
          </p:cNvGraphicFramePr>
          <p:nvPr/>
        </p:nvGraphicFramePr>
        <p:xfrm>
          <a:off x="2714625" y="4857750"/>
          <a:ext cx="4786313" cy="931863"/>
        </p:xfrm>
        <a:graphic>
          <a:graphicData uri="http://schemas.openxmlformats.org/presentationml/2006/ole">
            <p:oleObj spid="_x0000_s9218" name="公式" r:id="rId3" imgW="1866600" imgH="4316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620713"/>
            <a:ext cx="8353425" cy="3970337"/>
          </a:xfrm>
          <a:prstGeom prst="rect">
            <a:avLst/>
          </a:prstGeom>
          <a:noFill/>
          <a:ln w="9525">
            <a:noFill/>
            <a:miter lim="800000"/>
            <a:headEnd/>
            <a:tailEnd/>
          </a:ln>
        </p:spPr>
        <p:txBody>
          <a:bodyPr>
            <a:spAutoFit/>
          </a:bodyPr>
          <a:lstStyle/>
          <a:p>
            <a:pPr>
              <a:spcBef>
                <a:spcPct val="50000"/>
              </a:spcBef>
              <a:defRPr/>
            </a:pPr>
            <a:r>
              <a:rPr lang="en-US" altLang="zh-CN" dirty="0">
                <a:effectLst/>
                <a:latin typeface="+mn-ea"/>
                <a:ea typeface="+mn-ea"/>
              </a:rPr>
              <a:t>7</a:t>
            </a:r>
            <a:r>
              <a:rPr lang="zh-CN" altLang="en-US" dirty="0">
                <a:effectLst/>
                <a:latin typeface="+mn-ea"/>
                <a:ea typeface="+mn-ea"/>
              </a:rPr>
              <a:t>、在一平板上放一质量为</a:t>
            </a:r>
            <a:r>
              <a:rPr lang="en-US" altLang="zh-CN" dirty="0">
                <a:effectLst/>
                <a:latin typeface="+mn-ea"/>
                <a:ea typeface="+mn-ea"/>
              </a:rPr>
              <a:t>m</a:t>
            </a:r>
            <a:r>
              <a:rPr lang="zh-CN" altLang="en-US" dirty="0">
                <a:effectLst/>
                <a:latin typeface="+mn-ea"/>
                <a:ea typeface="+mn-ea"/>
              </a:rPr>
              <a:t>＝</a:t>
            </a:r>
            <a:r>
              <a:rPr lang="en-US" altLang="zh-CN" dirty="0">
                <a:effectLst/>
                <a:latin typeface="+mn-ea"/>
                <a:ea typeface="+mn-ea"/>
              </a:rPr>
              <a:t>2kg</a:t>
            </a:r>
            <a:r>
              <a:rPr lang="zh-CN" altLang="en-US" dirty="0">
                <a:effectLst/>
                <a:latin typeface="+mn-ea"/>
                <a:ea typeface="+mn-ea"/>
              </a:rPr>
              <a:t>的物体，平板在坚直方向作简谐振动，其振动周期为</a:t>
            </a:r>
            <a:r>
              <a:rPr lang="en-US" altLang="zh-CN" dirty="0">
                <a:effectLst/>
                <a:latin typeface="+mn-ea"/>
                <a:ea typeface="+mn-ea"/>
              </a:rPr>
              <a:t>T</a:t>
            </a:r>
            <a:r>
              <a:rPr lang="zh-CN" altLang="en-US" dirty="0">
                <a:effectLst/>
                <a:latin typeface="+mn-ea"/>
                <a:ea typeface="+mn-ea"/>
              </a:rPr>
              <a:t>＝</a:t>
            </a:r>
            <a:r>
              <a:rPr lang="en-US" altLang="zh-CN" dirty="0">
                <a:effectLst/>
                <a:latin typeface="+mn-ea"/>
                <a:ea typeface="+mn-ea"/>
              </a:rPr>
              <a:t>0.5s</a:t>
            </a:r>
            <a:r>
              <a:rPr lang="zh-CN" altLang="en-US" dirty="0">
                <a:effectLst/>
                <a:latin typeface="+mn-ea"/>
                <a:ea typeface="+mn-ea"/>
              </a:rPr>
              <a:t>，振幅</a:t>
            </a:r>
            <a:r>
              <a:rPr lang="en-US" altLang="zh-CN" dirty="0">
                <a:effectLst/>
                <a:latin typeface="+mn-ea"/>
                <a:ea typeface="+mn-ea"/>
              </a:rPr>
              <a:t>A</a:t>
            </a:r>
            <a:r>
              <a:rPr lang="zh-CN" altLang="en-US" dirty="0">
                <a:effectLst/>
                <a:latin typeface="+mn-ea"/>
                <a:ea typeface="+mn-ea"/>
              </a:rPr>
              <a:t>＝</a:t>
            </a:r>
            <a:r>
              <a:rPr lang="en-US" altLang="zh-CN" dirty="0">
                <a:effectLst/>
                <a:latin typeface="+mn-ea"/>
                <a:ea typeface="+mn-ea"/>
              </a:rPr>
              <a:t>4cm</a:t>
            </a:r>
            <a:r>
              <a:rPr lang="zh-CN" altLang="en-US" dirty="0">
                <a:effectLst/>
                <a:latin typeface="+mn-ea"/>
                <a:ea typeface="+mn-ea"/>
              </a:rPr>
              <a:t>，求</a:t>
            </a:r>
          </a:p>
          <a:p>
            <a:pPr>
              <a:spcBef>
                <a:spcPct val="50000"/>
              </a:spcBef>
              <a:defRPr/>
            </a:pPr>
            <a:r>
              <a:rPr lang="zh-CN" altLang="en-US" dirty="0">
                <a:effectLst/>
                <a:ea typeface="宋体" pitchFamily="2" charset="-122"/>
              </a:rPr>
              <a:t>（</a:t>
            </a:r>
            <a:r>
              <a:rPr lang="en-US" altLang="zh-CN" dirty="0">
                <a:effectLst/>
                <a:ea typeface="宋体" pitchFamily="2" charset="-122"/>
              </a:rPr>
              <a:t>1</a:t>
            </a:r>
            <a:r>
              <a:rPr lang="zh-CN" altLang="en-US" dirty="0">
                <a:effectLst/>
                <a:ea typeface="宋体" pitchFamily="2" charset="-122"/>
              </a:rPr>
              <a:t>）物体对平板的压力表达式。</a:t>
            </a:r>
          </a:p>
          <a:p>
            <a:pPr>
              <a:spcBef>
                <a:spcPct val="50000"/>
              </a:spcBef>
              <a:defRPr/>
            </a:pPr>
            <a:r>
              <a:rPr lang="zh-CN" altLang="en-US" dirty="0">
                <a:effectLst/>
                <a:ea typeface="宋体" pitchFamily="2" charset="-122"/>
              </a:rPr>
              <a:t>（</a:t>
            </a:r>
            <a:r>
              <a:rPr lang="en-US" altLang="zh-CN" dirty="0">
                <a:effectLst/>
                <a:ea typeface="宋体" pitchFamily="2" charset="-122"/>
              </a:rPr>
              <a:t>2</a:t>
            </a:r>
            <a:r>
              <a:rPr lang="zh-CN" altLang="en-US" dirty="0">
                <a:effectLst/>
                <a:ea typeface="宋体" pitchFamily="2" charset="-122"/>
              </a:rPr>
              <a:t>）平板以多大的振幅振动时，物体才能离开平板。</a:t>
            </a:r>
          </a:p>
        </p:txBody>
      </p:sp>
      <p:sp>
        <p:nvSpPr>
          <p:cNvPr id="3" name="矩形 2"/>
          <p:cNvSpPr/>
          <p:nvPr/>
        </p:nvSpPr>
        <p:spPr>
          <a:xfrm>
            <a:off x="642910" y="4611231"/>
            <a:ext cx="7786742" cy="224676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zh-CN" altLang="en-US" sz="2800" b="0" dirty="0">
                <a:ln w="12700">
                  <a:solidFill>
                    <a:schemeClr val="tx2">
                      <a:satMod val="155000"/>
                    </a:schemeClr>
                  </a:solidFill>
                  <a:prstDash val="solid"/>
                </a:ln>
                <a:solidFill>
                  <a:schemeClr val="tx1"/>
                </a:solidFill>
                <a:effectLst/>
                <a:ea typeface="华文楷体" pitchFamily="2" charset="-122"/>
              </a:rPr>
              <a:t>设平衡位置位于坐标原点，向下为</a:t>
            </a:r>
            <a:r>
              <a:rPr lang="en-US" sz="2800" b="0" dirty="0">
                <a:ln w="12700">
                  <a:solidFill>
                    <a:schemeClr val="tx2">
                      <a:satMod val="155000"/>
                    </a:schemeClr>
                  </a:solidFill>
                  <a:prstDash val="solid"/>
                </a:ln>
                <a:solidFill>
                  <a:schemeClr val="tx1"/>
                </a:solidFill>
                <a:effectLst/>
                <a:ea typeface="华文楷体" pitchFamily="2" charset="-122"/>
              </a:rPr>
              <a:t>x</a:t>
            </a:r>
            <a:r>
              <a:rPr lang="zh-CN" altLang="en-US" sz="2800" b="0" dirty="0">
                <a:ln w="12700">
                  <a:solidFill>
                    <a:schemeClr val="tx2">
                      <a:satMod val="155000"/>
                    </a:schemeClr>
                  </a:solidFill>
                  <a:prstDash val="solid"/>
                </a:ln>
                <a:solidFill>
                  <a:schemeClr val="tx1"/>
                </a:solidFill>
                <a:effectLst/>
                <a:ea typeface="华文楷体" pitchFamily="2" charset="-122"/>
              </a:rPr>
              <a:t>轴正方向</a:t>
            </a:r>
          </a:p>
          <a:p>
            <a:pPr>
              <a:defRPr/>
            </a:pPr>
            <a:r>
              <a:rPr lang="zh-CN" altLang="en-US" sz="2800" b="0" dirty="0">
                <a:ln w="12700">
                  <a:solidFill>
                    <a:schemeClr val="tx2">
                      <a:satMod val="155000"/>
                    </a:schemeClr>
                  </a:solidFill>
                  <a:prstDash val="solid"/>
                </a:ln>
                <a:solidFill>
                  <a:schemeClr val="tx1"/>
                </a:solidFill>
                <a:effectLst/>
                <a:ea typeface="华文楷体" pitchFamily="2" charset="-122"/>
              </a:rPr>
              <a:t>（</a:t>
            </a:r>
            <a:r>
              <a:rPr lang="en-US" altLang="zh-CN" sz="2800" b="0" dirty="0">
                <a:ln w="12700">
                  <a:solidFill>
                    <a:schemeClr val="tx2">
                      <a:satMod val="155000"/>
                    </a:schemeClr>
                  </a:solidFill>
                  <a:prstDash val="solid"/>
                </a:ln>
                <a:solidFill>
                  <a:schemeClr val="tx1"/>
                </a:solidFill>
                <a:effectLst/>
                <a:ea typeface="华文楷体" pitchFamily="2" charset="-122"/>
              </a:rPr>
              <a:t>1</a:t>
            </a:r>
            <a:r>
              <a:rPr lang="zh-CN" altLang="en-US" sz="2800" b="0" dirty="0">
                <a:ln w="12700">
                  <a:solidFill>
                    <a:schemeClr val="tx2">
                      <a:satMod val="155000"/>
                    </a:schemeClr>
                  </a:solidFill>
                  <a:prstDash val="solid"/>
                </a:ln>
                <a:solidFill>
                  <a:schemeClr val="tx1"/>
                </a:solidFill>
                <a:effectLst/>
                <a:ea typeface="华文楷体" pitchFamily="2" charset="-122"/>
              </a:rPr>
              <a:t>）</a:t>
            </a:r>
            <a:r>
              <a:rPr lang="en-US" sz="2800" b="0" dirty="0">
                <a:ln w="12700">
                  <a:solidFill>
                    <a:schemeClr val="tx2">
                      <a:satMod val="155000"/>
                    </a:schemeClr>
                  </a:solidFill>
                  <a:prstDash val="solid"/>
                </a:ln>
                <a:solidFill>
                  <a:schemeClr val="tx1"/>
                </a:solidFill>
                <a:effectLst/>
                <a:ea typeface="华文楷体" pitchFamily="2" charset="-122"/>
              </a:rPr>
              <a:t>x</a:t>
            </a:r>
            <a:r>
              <a:rPr lang="zh-CN" altLang="en-US" sz="2800" b="0" dirty="0">
                <a:ln w="12700">
                  <a:solidFill>
                    <a:schemeClr val="tx2">
                      <a:satMod val="155000"/>
                    </a:schemeClr>
                  </a:solidFill>
                  <a:prstDash val="solid"/>
                </a:ln>
                <a:solidFill>
                  <a:schemeClr val="tx1"/>
                </a:solidFill>
                <a:effectLst/>
                <a:ea typeface="华文楷体" pitchFamily="2" charset="-122"/>
              </a:rPr>
              <a:t>＝</a:t>
            </a:r>
            <a:r>
              <a:rPr lang="en-US" sz="2800" b="0" dirty="0">
                <a:ln w="12700">
                  <a:solidFill>
                    <a:schemeClr val="tx2">
                      <a:satMod val="155000"/>
                    </a:schemeClr>
                  </a:solidFill>
                  <a:prstDash val="solid"/>
                </a:ln>
                <a:solidFill>
                  <a:schemeClr val="tx1"/>
                </a:solidFill>
                <a:effectLst/>
                <a:ea typeface="华文楷体" pitchFamily="2" charset="-122"/>
              </a:rPr>
              <a:t>0.04cos(4</a:t>
            </a:r>
            <a:r>
              <a:rPr lang="en-US" altLang="zh-CN" sz="2800" b="0" dirty="0">
                <a:ln w="12700">
                  <a:solidFill>
                    <a:schemeClr val="tx2">
                      <a:satMod val="155000"/>
                    </a:schemeClr>
                  </a:solidFill>
                  <a:prstDash val="solid"/>
                </a:ln>
                <a:solidFill>
                  <a:schemeClr val="tx1"/>
                </a:solidFill>
                <a:effectLst/>
                <a:ea typeface="华文楷体" pitchFamily="2" charset="-122"/>
              </a:rPr>
              <a:t>π</a:t>
            </a:r>
            <a:r>
              <a:rPr lang="en-US" sz="2800" b="0" dirty="0">
                <a:ln w="12700">
                  <a:solidFill>
                    <a:schemeClr val="tx2">
                      <a:satMod val="155000"/>
                    </a:schemeClr>
                  </a:solidFill>
                  <a:prstDash val="solid"/>
                </a:ln>
                <a:solidFill>
                  <a:schemeClr val="tx1"/>
                </a:solidFill>
                <a:effectLst/>
                <a:ea typeface="华文楷体" pitchFamily="2" charset="-122"/>
              </a:rPr>
              <a:t>t)m</a:t>
            </a:r>
            <a:endParaRPr lang="zh-CN" altLang="en-US" sz="2800" b="0" dirty="0">
              <a:ln w="12700">
                <a:solidFill>
                  <a:schemeClr val="tx2">
                    <a:satMod val="155000"/>
                  </a:schemeClr>
                </a:solidFill>
                <a:prstDash val="solid"/>
              </a:ln>
              <a:solidFill>
                <a:schemeClr val="tx1"/>
              </a:solidFill>
              <a:effectLst/>
              <a:ea typeface="华文楷体" pitchFamily="2" charset="-122"/>
            </a:endParaRPr>
          </a:p>
          <a:p>
            <a:pPr>
              <a:defRPr/>
            </a:pPr>
            <a:r>
              <a:rPr lang="en-US" sz="2800" b="0" dirty="0">
                <a:ln w="12700">
                  <a:solidFill>
                    <a:schemeClr val="tx2">
                      <a:satMod val="155000"/>
                    </a:schemeClr>
                  </a:solidFill>
                  <a:prstDash val="solid"/>
                </a:ln>
                <a:solidFill>
                  <a:schemeClr val="tx1"/>
                </a:solidFill>
                <a:effectLst/>
                <a:ea typeface="华文楷体" pitchFamily="2" charset="-122"/>
              </a:rPr>
              <a:t>N=2g+32</a:t>
            </a:r>
            <a:r>
              <a:rPr lang="en-US" altLang="zh-CN" sz="2800" b="0" dirty="0">
                <a:ln w="12700">
                  <a:solidFill>
                    <a:schemeClr val="tx2">
                      <a:satMod val="155000"/>
                    </a:schemeClr>
                  </a:solidFill>
                  <a:prstDash val="solid"/>
                </a:ln>
                <a:solidFill>
                  <a:schemeClr val="tx1"/>
                </a:solidFill>
                <a:effectLst/>
                <a:ea typeface="华文楷体" pitchFamily="2" charset="-122"/>
              </a:rPr>
              <a:t>π</a:t>
            </a:r>
            <a:r>
              <a:rPr lang="en-US" sz="2800" b="0" baseline="30000" dirty="0">
                <a:ln w="12700">
                  <a:solidFill>
                    <a:schemeClr val="tx2">
                      <a:satMod val="155000"/>
                    </a:schemeClr>
                  </a:solidFill>
                  <a:prstDash val="solid"/>
                </a:ln>
                <a:solidFill>
                  <a:schemeClr val="tx1"/>
                </a:solidFill>
                <a:effectLst/>
                <a:ea typeface="华文楷体" pitchFamily="2" charset="-122"/>
              </a:rPr>
              <a:t>2</a:t>
            </a:r>
            <a:r>
              <a:rPr lang="en-US" sz="2800" b="0" dirty="0">
                <a:ln w="12700">
                  <a:solidFill>
                    <a:schemeClr val="tx2">
                      <a:satMod val="155000"/>
                    </a:schemeClr>
                  </a:solidFill>
                  <a:prstDash val="solid"/>
                </a:ln>
                <a:solidFill>
                  <a:schemeClr val="tx1"/>
                </a:solidFill>
                <a:effectLst/>
                <a:ea typeface="华文楷体" pitchFamily="2" charset="-122"/>
              </a:rPr>
              <a:t>x(N)</a:t>
            </a:r>
            <a:endParaRPr lang="zh-CN" altLang="en-US" sz="2800" b="0" dirty="0">
              <a:ln w="12700">
                <a:solidFill>
                  <a:schemeClr val="tx2">
                    <a:satMod val="155000"/>
                  </a:schemeClr>
                </a:solidFill>
                <a:prstDash val="solid"/>
              </a:ln>
              <a:solidFill>
                <a:schemeClr val="tx1"/>
              </a:solidFill>
              <a:effectLst/>
              <a:ea typeface="华文楷体" pitchFamily="2" charset="-122"/>
            </a:endParaRPr>
          </a:p>
          <a:p>
            <a:pPr>
              <a:defRPr/>
            </a:pPr>
            <a:r>
              <a:rPr lang="en-US" sz="2800" b="0" dirty="0">
                <a:ln w="12700">
                  <a:solidFill>
                    <a:schemeClr val="tx2">
                      <a:satMod val="155000"/>
                    </a:schemeClr>
                  </a:solidFill>
                  <a:prstDash val="solid"/>
                </a:ln>
                <a:solidFill>
                  <a:schemeClr val="tx1"/>
                </a:solidFill>
                <a:effectLst/>
                <a:ea typeface="华文楷体" pitchFamily="2" charset="-122"/>
              </a:rPr>
              <a:t>   (2)   N=0,x=-A</a:t>
            </a:r>
            <a:endParaRPr lang="zh-CN" altLang="en-US" sz="2800" b="0" dirty="0">
              <a:ln w="12700">
                <a:solidFill>
                  <a:schemeClr val="tx2">
                    <a:satMod val="155000"/>
                  </a:schemeClr>
                </a:solidFill>
                <a:prstDash val="solid"/>
              </a:ln>
              <a:solidFill>
                <a:schemeClr val="tx1"/>
              </a:solidFill>
              <a:effectLst/>
              <a:ea typeface="华文楷体" pitchFamily="2" charset="-122"/>
            </a:endParaRPr>
          </a:p>
          <a:p>
            <a:pPr>
              <a:defRPr/>
            </a:pPr>
            <a:r>
              <a:rPr lang="en-US" sz="2800" b="0" dirty="0">
                <a:ln w="12700">
                  <a:solidFill>
                    <a:schemeClr val="tx2">
                      <a:satMod val="155000"/>
                    </a:schemeClr>
                  </a:solidFill>
                  <a:prstDash val="solid"/>
                </a:ln>
                <a:solidFill>
                  <a:schemeClr val="tx1"/>
                </a:solidFill>
                <a:effectLst/>
                <a:ea typeface="华文楷体" pitchFamily="2" charset="-122"/>
              </a:rPr>
              <a:t>		A=g/(8</a:t>
            </a:r>
            <a:r>
              <a:rPr lang="en-US" altLang="zh-CN" sz="2800" b="0" dirty="0">
                <a:ln w="12700">
                  <a:solidFill>
                    <a:schemeClr val="tx2">
                      <a:satMod val="155000"/>
                    </a:schemeClr>
                  </a:solidFill>
                  <a:prstDash val="solid"/>
                </a:ln>
                <a:solidFill>
                  <a:schemeClr val="tx1"/>
                </a:solidFill>
                <a:effectLst/>
                <a:ea typeface="华文楷体" pitchFamily="2" charset="-122"/>
              </a:rPr>
              <a:t>π</a:t>
            </a:r>
            <a:r>
              <a:rPr lang="en-US" sz="2800" b="0" baseline="30000" dirty="0">
                <a:ln w="12700">
                  <a:solidFill>
                    <a:schemeClr val="tx2">
                      <a:satMod val="155000"/>
                    </a:schemeClr>
                  </a:solidFill>
                  <a:prstDash val="solid"/>
                </a:ln>
                <a:solidFill>
                  <a:schemeClr val="tx1"/>
                </a:solidFill>
                <a:effectLst/>
                <a:ea typeface="华文楷体" pitchFamily="2" charset="-122"/>
              </a:rPr>
              <a:t>2</a:t>
            </a:r>
            <a:r>
              <a:rPr lang="en-US" sz="2800" b="0" dirty="0">
                <a:ln w="12700">
                  <a:solidFill>
                    <a:schemeClr val="tx2">
                      <a:satMod val="155000"/>
                    </a:schemeClr>
                  </a:solidFill>
                  <a:prstDash val="solid"/>
                </a:ln>
                <a:solidFill>
                  <a:schemeClr val="tx1"/>
                </a:solidFill>
                <a:effectLst/>
                <a:ea typeface="华文楷体" pitchFamily="2" charset="-122"/>
              </a:rPr>
              <a:t>)m</a:t>
            </a:r>
            <a:endParaRPr lang="zh-CN" altLang="en-US" sz="2800" b="0" dirty="0">
              <a:ln w="12700">
                <a:solidFill>
                  <a:schemeClr val="tx2">
                    <a:satMod val="155000"/>
                  </a:schemeClr>
                </a:solidFill>
                <a:prstDash val="solid"/>
              </a:ln>
              <a:solidFill>
                <a:schemeClr val="tx1"/>
              </a:solidFill>
              <a:effectLst/>
              <a:ea typeface="华文楷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571500" y="2071688"/>
            <a:ext cx="1790700" cy="641350"/>
          </a:xfrm>
          <a:prstGeom prst="rect">
            <a:avLst/>
          </a:prstGeom>
          <a:noFill/>
          <a:ln w="9525">
            <a:noFill/>
            <a:miter lim="800000"/>
            <a:headEnd/>
            <a:tailEnd/>
          </a:ln>
        </p:spPr>
        <p:txBody>
          <a:bodyPr wrap="none">
            <a:spAutoFit/>
          </a:bodyPr>
          <a:lstStyle/>
          <a:p>
            <a:r>
              <a:rPr lang="en-US" altLang="zh-CN">
                <a:effectLst/>
                <a:latin typeface="宋体" pitchFamily="2" charset="-122"/>
              </a:rPr>
              <a:t>2</a:t>
            </a:r>
            <a:r>
              <a:rPr lang="zh-CN" altLang="en-US">
                <a:effectLst/>
                <a:latin typeface="宋体" pitchFamily="2" charset="-122"/>
              </a:rPr>
              <a:t>．光程</a:t>
            </a:r>
          </a:p>
        </p:txBody>
      </p:sp>
      <p:sp>
        <p:nvSpPr>
          <p:cNvPr id="131075" name="Text Box 3"/>
          <p:cNvSpPr txBox="1">
            <a:spLocks noChangeArrowheads="1"/>
          </p:cNvSpPr>
          <p:nvPr/>
        </p:nvSpPr>
        <p:spPr bwMode="auto">
          <a:xfrm>
            <a:off x="500063" y="2857500"/>
            <a:ext cx="8458200" cy="646113"/>
          </a:xfrm>
          <a:prstGeom prst="rect">
            <a:avLst/>
          </a:prstGeom>
          <a:noFill/>
          <a:ln w="9525">
            <a:noFill/>
            <a:miter lim="800000"/>
            <a:headEnd/>
            <a:tailEnd/>
          </a:ln>
        </p:spPr>
        <p:txBody>
          <a:bodyPr>
            <a:spAutoFit/>
          </a:bodyPr>
          <a:lstStyle/>
          <a:p>
            <a:pPr>
              <a:spcBef>
                <a:spcPct val="50000"/>
              </a:spcBef>
            </a:pPr>
            <a:r>
              <a:rPr lang="zh-CN" altLang="en-US">
                <a:effectLst/>
                <a:latin typeface="宋体" pitchFamily="2" charset="-122"/>
              </a:rPr>
              <a:t>（</a:t>
            </a:r>
            <a:r>
              <a:rPr lang="en-US" altLang="zh-CN">
                <a:effectLst/>
                <a:latin typeface="宋体" pitchFamily="2" charset="-122"/>
              </a:rPr>
              <a:t>1</a:t>
            </a:r>
            <a:r>
              <a:rPr lang="zh-CN" altLang="en-US">
                <a:effectLst/>
                <a:latin typeface="宋体" pitchFamily="2" charset="-122"/>
              </a:rPr>
              <a:t>）</a:t>
            </a:r>
            <a:r>
              <a:rPr lang="el-GR" altLang="zh-CN">
                <a:effectLst/>
                <a:latin typeface="宋体" pitchFamily="2" charset="-122"/>
              </a:rPr>
              <a:t>Σ</a:t>
            </a:r>
            <a:r>
              <a:rPr lang="en-US" altLang="zh-CN">
                <a:effectLst/>
              </a:rPr>
              <a:t>n</a:t>
            </a:r>
            <a:r>
              <a:rPr lang="en-US" altLang="zh-CN" baseline="-25000">
                <a:effectLst/>
              </a:rPr>
              <a:t>i</a:t>
            </a:r>
            <a:r>
              <a:rPr lang="en-US" altLang="zh-CN">
                <a:effectLst/>
              </a:rPr>
              <a:t>L</a:t>
            </a:r>
            <a:r>
              <a:rPr lang="en-US" altLang="zh-CN" baseline="-25000">
                <a:effectLst/>
              </a:rPr>
              <a:t>i</a:t>
            </a:r>
            <a:endParaRPr lang="en-US" altLang="zh-CN" baseline="-25000">
              <a:effectLst/>
              <a:latin typeface="宋体" pitchFamily="2" charset="-122"/>
            </a:endParaRPr>
          </a:p>
        </p:txBody>
      </p:sp>
      <p:sp>
        <p:nvSpPr>
          <p:cNvPr id="10246" name="Text Box 6"/>
          <p:cNvSpPr txBox="1">
            <a:spLocks noChangeArrowheads="1"/>
          </p:cNvSpPr>
          <p:nvPr/>
        </p:nvSpPr>
        <p:spPr bwMode="auto">
          <a:xfrm>
            <a:off x="409575" y="3500438"/>
            <a:ext cx="8734425" cy="641350"/>
          </a:xfrm>
          <a:prstGeom prst="rect">
            <a:avLst/>
          </a:prstGeom>
          <a:noFill/>
          <a:ln w="9525">
            <a:noFill/>
            <a:miter lim="800000"/>
            <a:headEnd/>
            <a:tailEnd/>
          </a:ln>
        </p:spPr>
        <p:txBody>
          <a:bodyPr>
            <a:spAutoFit/>
          </a:bodyPr>
          <a:lstStyle/>
          <a:p>
            <a:pPr>
              <a:spcBef>
                <a:spcPct val="50000"/>
              </a:spcBef>
            </a:pPr>
            <a:r>
              <a:rPr lang="zh-CN" altLang="en-US">
                <a:effectLst/>
                <a:latin typeface="宋体" pitchFamily="2" charset="-122"/>
              </a:rPr>
              <a:t>（</a:t>
            </a:r>
            <a:r>
              <a:rPr lang="en-US" altLang="zh-CN">
                <a:effectLst/>
                <a:latin typeface="宋体" pitchFamily="2" charset="-122"/>
              </a:rPr>
              <a:t>2</a:t>
            </a:r>
            <a:r>
              <a:rPr lang="zh-CN" altLang="en-US">
                <a:effectLst/>
                <a:latin typeface="宋体" pitchFamily="2" charset="-122"/>
              </a:rPr>
              <a:t>）</a:t>
            </a:r>
          </a:p>
        </p:txBody>
      </p:sp>
      <p:graphicFrame>
        <p:nvGraphicFramePr>
          <p:cNvPr id="131079" name="Object 7"/>
          <p:cNvGraphicFramePr>
            <a:graphicFrameLocks noChangeAspect="1"/>
          </p:cNvGraphicFramePr>
          <p:nvPr/>
        </p:nvGraphicFramePr>
        <p:xfrm>
          <a:off x="1785938" y="3286125"/>
          <a:ext cx="1892300" cy="1039813"/>
        </p:xfrm>
        <a:graphic>
          <a:graphicData uri="http://schemas.openxmlformats.org/presentationml/2006/ole">
            <p:oleObj spid="_x0000_s10242" r:id="rId4" imgW="672808" imgH="368140" progId="Equation.3">
              <p:embed/>
            </p:oleObj>
          </a:graphicData>
        </a:graphic>
      </p:graphicFrame>
      <p:grpSp>
        <p:nvGrpSpPr>
          <p:cNvPr id="2" name="Group 14"/>
          <p:cNvGrpSpPr>
            <a:grpSpLocks/>
          </p:cNvGrpSpPr>
          <p:nvPr/>
        </p:nvGrpSpPr>
        <p:grpSpPr bwMode="auto">
          <a:xfrm>
            <a:off x="571500" y="4357688"/>
            <a:ext cx="3930650" cy="1036637"/>
            <a:chOff x="192" y="2659"/>
            <a:chExt cx="2476" cy="653"/>
          </a:xfrm>
        </p:grpSpPr>
        <p:sp>
          <p:nvSpPr>
            <p:cNvPr id="10252" name="Text Box 15"/>
            <p:cNvSpPr txBox="1">
              <a:spLocks noChangeArrowheads="1"/>
            </p:cNvSpPr>
            <p:nvPr/>
          </p:nvSpPr>
          <p:spPr bwMode="auto">
            <a:xfrm>
              <a:off x="192" y="2764"/>
              <a:ext cx="2284" cy="404"/>
            </a:xfrm>
            <a:prstGeom prst="rect">
              <a:avLst/>
            </a:prstGeom>
            <a:noFill/>
            <a:ln w="9525">
              <a:noFill/>
              <a:miter lim="800000"/>
              <a:headEnd/>
              <a:tailEnd/>
            </a:ln>
          </p:spPr>
          <p:txBody>
            <a:bodyPr wrap="none">
              <a:spAutoFit/>
            </a:bodyPr>
            <a:lstStyle/>
            <a:p>
              <a:r>
                <a:rPr lang="zh-CN" altLang="en-US">
                  <a:effectLst/>
                  <a:latin typeface="宋体" pitchFamily="2" charset="-122"/>
                </a:rPr>
                <a:t>（</a:t>
              </a:r>
              <a:r>
                <a:rPr lang="en-US" altLang="zh-CN">
                  <a:effectLst/>
                  <a:latin typeface="宋体" pitchFamily="2" charset="-122"/>
                </a:rPr>
                <a:t>3</a:t>
              </a:r>
              <a:r>
                <a:rPr lang="zh-CN" altLang="en-US">
                  <a:effectLst/>
                  <a:latin typeface="宋体" pitchFamily="2" charset="-122"/>
                </a:rPr>
                <a:t>）附加光程差</a:t>
              </a:r>
            </a:p>
          </p:txBody>
        </p:sp>
        <p:graphicFrame>
          <p:nvGraphicFramePr>
            <p:cNvPr id="10243" name="Object 16"/>
            <p:cNvGraphicFramePr>
              <a:graphicFrameLocks noChangeAspect="1"/>
            </p:cNvGraphicFramePr>
            <p:nvPr/>
          </p:nvGraphicFramePr>
          <p:xfrm>
            <a:off x="2400" y="2659"/>
            <a:ext cx="268" cy="653"/>
          </p:xfrm>
          <a:graphic>
            <a:graphicData uri="http://schemas.openxmlformats.org/presentationml/2006/ole">
              <p:oleObj spid="_x0000_s10243" r:id="rId5" imgW="152334" imgH="368140" progId="Equation.3">
                <p:embed/>
              </p:oleObj>
            </a:graphicData>
          </a:graphic>
        </p:graphicFrame>
      </p:grpSp>
      <p:sp>
        <p:nvSpPr>
          <p:cNvPr id="10248" name="Text Box 42"/>
          <p:cNvSpPr txBox="1">
            <a:spLocks noChangeArrowheads="1"/>
          </p:cNvSpPr>
          <p:nvPr/>
        </p:nvSpPr>
        <p:spPr bwMode="auto">
          <a:xfrm>
            <a:off x="357188" y="5780088"/>
            <a:ext cx="8172450" cy="1077912"/>
          </a:xfrm>
          <a:prstGeom prst="rect">
            <a:avLst/>
          </a:prstGeom>
          <a:noFill/>
          <a:ln w="9525">
            <a:noFill/>
            <a:miter lim="800000"/>
            <a:headEnd/>
            <a:tailEnd/>
          </a:ln>
        </p:spPr>
        <p:txBody>
          <a:bodyPr>
            <a:spAutoFit/>
          </a:bodyPr>
          <a:lstStyle/>
          <a:p>
            <a:pPr>
              <a:spcBef>
                <a:spcPct val="50000"/>
              </a:spcBef>
            </a:pPr>
            <a:r>
              <a:rPr lang="zh-CN" altLang="en-US" sz="3200">
                <a:effectLst/>
              </a:rPr>
              <a:t>如实际问题与教材实例中基本条件不一样，应自己推导相关公式求解</a:t>
            </a:r>
          </a:p>
        </p:txBody>
      </p:sp>
      <p:sp>
        <p:nvSpPr>
          <p:cNvPr id="1033" name="AutoShape 41"/>
          <p:cNvSpPr>
            <a:spLocks noChangeArrowheads="1"/>
          </p:cNvSpPr>
          <p:nvPr/>
        </p:nvSpPr>
        <p:spPr bwMode="auto">
          <a:xfrm>
            <a:off x="0" y="5072063"/>
            <a:ext cx="755650" cy="836612"/>
          </a:xfrm>
          <a:prstGeom prst="irregularSeal1">
            <a:avLst/>
          </a:prstGeom>
          <a:noFill/>
          <a:ln w="28575">
            <a:solidFill>
              <a:srgbClr val="FF0000"/>
            </a:solidFill>
            <a:miter lim="800000"/>
            <a:headEnd/>
            <a:tailEnd/>
          </a:ln>
        </p:spPr>
        <p:txBody>
          <a:bodyPr wrap="none" anchor="ctr"/>
          <a:lstStyle/>
          <a:p>
            <a:pPr>
              <a:defRPr/>
            </a:pPr>
            <a:endParaRPr lang="zh-CN" altLang="en-US"/>
          </a:p>
        </p:txBody>
      </p:sp>
      <p:sp>
        <p:nvSpPr>
          <p:cNvPr id="12" name="Rectangle 8"/>
          <p:cNvSpPr>
            <a:spLocks noChangeArrowheads="1"/>
          </p:cNvSpPr>
          <p:nvPr/>
        </p:nvSpPr>
        <p:spPr bwMode="auto">
          <a:xfrm>
            <a:off x="571500" y="714375"/>
            <a:ext cx="8153400" cy="1200150"/>
          </a:xfrm>
          <a:prstGeom prst="rect">
            <a:avLst/>
          </a:prstGeom>
          <a:noFill/>
          <a:ln w="9525">
            <a:noFill/>
            <a:miter lim="800000"/>
            <a:headEnd/>
            <a:tailEnd/>
          </a:ln>
        </p:spPr>
        <p:txBody>
          <a:bodyPr>
            <a:spAutoFit/>
          </a:bodyPr>
          <a:lstStyle/>
          <a:p>
            <a:pPr>
              <a:defRPr/>
            </a:pPr>
            <a:r>
              <a:rPr lang="en-US" altLang="zh-CN" dirty="0">
                <a:latin typeface="宋体" pitchFamily="2" charset="-122"/>
              </a:rPr>
              <a:t>1</a:t>
            </a:r>
            <a:r>
              <a:rPr lang="zh-CN" altLang="en-US" dirty="0">
                <a:latin typeface="宋体" pitchFamily="2" charset="-122"/>
              </a:rPr>
              <a:t>．</a:t>
            </a:r>
            <a:r>
              <a:rPr lang="zh-CN" altLang="en-US" dirty="0">
                <a:effectLst/>
                <a:latin typeface="宋体" pitchFamily="2" charset="-122"/>
              </a:rPr>
              <a:t>获得相干光的基本方法                  　      （波阵面分割法，振幅分割法）</a:t>
            </a:r>
          </a:p>
        </p:txBody>
      </p:sp>
      <p:sp>
        <p:nvSpPr>
          <p:cNvPr id="13" name="矩形 12"/>
          <p:cNvSpPr/>
          <p:nvPr/>
        </p:nvSpPr>
        <p:spPr>
          <a:xfrm>
            <a:off x="500063" y="0"/>
            <a:ext cx="7929562" cy="646113"/>
          </a:xfrm>
          <a:prstGeom prst="rect">
            <a:avLst/>
          </a:prstGeom>
        </p:spPr>
        <p:txBody>
          <a:bodyPr>
            <a:spAutoFit/>
          </a:bodyPr>
          <a:lstStyle/>
          <a:p>
            <a:pPr>
              <a:defRPr/>
            </a:pPr>
            <a:r>
              <a:rPr lang="zh-CN" altLang="en-US" dirty="0">
                <a:latin typeface="华文新魏" pitchFamily="2" charset="-122"/>
                <a:ea typeface="华文新魏" pitchFamily="2" charset="-122"/>
              </a:rPr>
              <a:t>光的干涉、 衍射、偏振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31075">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131079"/>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2"/>
                                        </p:tgtEl>
                                      </p:cBhvr>
                                      <p:by x="150000" y="150000"/>
                                    </p:animScale>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Text Box 2"/>
          <p:cNvSpPr txBox="1">
            <a:spLocks noChangeArrowheads="1"/>
          </p:cNvSpPr>
          <p:nvPr/>
        </p:nvSpPr>
        <p:spPr bwMode="auto">
          <a:xfrm>
            <a:off x="152400" y="152400"/>
            <a:ext cx="8380413" cy="641350"/>
          </a:xfrm>
          <a:prstGeom prst="rect">
            <a:avLst/>
          </a:prstGeom>
          <a:noFill/>
          <a:ln w="9525">
            <a:noFill/>
            <a:miter lim="800000"/>
            <a:headEnd/>
            <a:tailEnd/>
          </a:ln>
        </p:spPr>
        <p:txBody>
          <a:bodyPr>
            <a:spAutoFit/>
          </a:bodyPr>
          <a:lstStyle/>
          <a:p>
            <a:pPr>
              <a:defRPr/>
            </a:pPr>
            <a:r>
              <a:rPr lang="en-US" altLang="zh-CN" b="0" dirty="0">
                <a:solidFill>
                  <a:schemeClr val="tx2"/>
                </a:solidFill>
                <a:latin typeface="宋体" pitchFamily="2" charset="-122"/>
              </a:rPr>
              <a:t> </a:t>
            </a:r>
            <a:r>
              <a:rPr lang="en-US" altLang="zh-CN" dirty="0">
                <a:effectLst/>
                <a:latin typeface="宋体" pitchFamily="2" charset="-122"/>
              </a:rPr>
              <a:t>3</a:t>
            </a:r>
            <a:r>
              <a:rPr lang="zh-CN" altLang="en-US" dirty="0">
                <a:effectLst/>
                <a:latin typeface="宋体" pitchFamily="2" charset="-122"/>
              </a:rPr>
              <a:t>．杨氏双缝干涉（波阵面分割法）</a:t>
            </a:r>
          </a:p>
        </p:txBody>
      </p:sp>
      <p:grpSp>
        <p:nvGrpSpPr>
          <p:cNvPr id="2" name="Group 3"/>
          <p:cNvGrpSpPr>
            <a:grpSpLocks/>
          </p:cNvGrpSpPr>
          <p:nvPr/>
        </p:nvGrpSpPr>
        <p:grpSpPr bwMode="auto">
          <a:xfrm>
            <a:off x="714375" y="1071563"/>
            <a:ext cx="4724400" cy="1131887"/>
            <a:chOff x="480" y="672"/>
            <a:chExt cx="2976" cy="713"/>
          </a:xfrm>
        </p:grpSpPr>
        <p:sp>
          <p:nvSpPr>
            <p:cNvPr id="11309" name="Rectangle 4"/>
            <p:cNvSpPr>
              <a:spLocks noChangeArrowheads="1"/>
            </p:cNvSpPr>
            <p:nvPr/>
          </p:nvSpPr>
          <p:spPr bwMode="auto">
            <a:xfrm>
              <a:off x="480" y="816"/>
              <a:ext cx="983" cy="404"/>
            </a:xfrm>
            <a:prstGeom prst="rect">
              <a:avLst/>
            </a:prstGeom>
            <a:noFill/>
            <a:ln w="9525">
              <a:noFill/>
              <a:miter lim="800000"/>
              <a:headEnd/>
              <a:tailEnd/>
            </a:ln>
          </p:spPr>
          <p:txBody>
            <a:bodyPr wrap="none">
              <a:spAutoFit/>
            </a:bodyPr>
            <a:lstStyle/>
            <a:p>
              <a:r>
                <a:rPr lang="zh-CN" altLang="en-US">
                  <a:effectLst/>
                  <a:latin typeface="宋体" pitchFamily="2" charset="-122"/>
                </a:rPr>
                <a:t>光程差</a:t>
              </a:r>
            </a:p>
          </p:txBody>
        </p:sp>
        <p:graphicFrame>
          <p:nvGraphicFramePr>
            <p:cNvPr id="11280" name="Object 5"/>
            <p:cNvGraphicFramePr>
              <a:graphicFrameLocks noChangeAspect="1"/>
            </p:cNvGraphicFramePr>
            <p:nvPr/>
          </p:nvGraphicFramePr>
          <p:xfrm>
            <a:off x="1392" y="672"/>
            <a:ext cx="2064" cy="713"/>
          </p:xfrm>
          <a:graphic>
            <a:graphicData uri="http://schemas.openxmlformats.org/presentationml/2006/ole">
              <p:oleObj spid="_x0000_s11280" r:id="rId3" imgW="1079500" imgH="368300" progId="Equation.3">
                <p:embed/>
              </p:oleObj>
            </a:graphicData>
          </a:graphic>
        </p:graphicFrame>
      </p:grpSp>
      <p:grpSp>
        <p:nvGrpSpPr>
          <p:cNvPr id="3" name="Group 6"/>
          <p:cNvGrpSpPr>
            <a:grpSpLocks/>
          </p:cNvGrpSpPr>
          <p:nvPr/>
        </p:nvGrpSpPr>
        <p:grpSpPr bwMode="auto">
          <a:xfrm>
            <a:off x="425450" y="2078038"/>
            <a:ext cx="7178675" cy="1198562"/>
            <a:chOff x="268" y="1309"/>
            <a:chExt cx="4522" cy="755"/>
          </a:xfrm>
        </p:grpSpPr>
        <p:sp>
          <p:nvSpPr>
            <p:cNvPr id="11308" name="Text Box 7"/>
            <p:cNvSpPr txBox="1">
              <a:spLocks noChangeArrowheads="1"/>
            </p:cNvSpPr>
            <p:nvPr/>
          </p:nvSpPr>
          <p:spPr bwMode="auto">
            <a:xfrm>
              <a:off x="268" y="1468"/>
              <a:ext cx="1850" cy="404"/>
            </a:xfrm>
            <a:prstGeom prst="rect">
              <a:avLst/>
            </a:prstGeom>
            <a:noFill/>
            <a:ln w="9525">
              <a:noFill/>
              <a:miter lim="800000"/>
              <a:headEnd/>
              <a:tailEnd/>
            </a:ln>
          </p:spPr>
          <p:txBody>
            <a:bodyPr wrap="none">
              <a:spAutoFit/>
            </a:bodyPr>
            <a:lstStyle/>
            <a:p>
              <a:r>
                <a:rPr lang="zh-CN" altLang="en-US">
                  <a:effectLst/>
                  <a:latin typeface="宋体" pitchFamily="2" charset="-122"/>
                </a:rPr>
                <a:t>得：明纹条件</a:t>
              </a:r>
            </a:p>
          </p:txBody>
        </p:sp>
        <p:graphicFrame>
          <p:nvGraphicFramePr>
            <p:cNvPr id="11278" name="Object 8"/>
            <p:cNvGraphicFramePr>
              <a:graphicFrameLocks noChangeAspect="1"/>
            </p:cNvGraphicFramePr>
            <p:nvPr/>
          </p:nvGraphicFramePr>
          <p:xfrm>
            <a:off x="2064" y="1309"/>
            <a:ext cx="1392" cy="755"/>
          </p:xfrm>
          <a:graphic>
            <a:graphicData uri="http://schemas.openxmlformats.org/presentationml/2006/ole">
              <p:oleObj spid="_x0000_s11278" r:id="rId4" imgW="685800" imgH="368300" progId="Equation.3">
                <p:embed/>
              </p:oleObj>
            </a:graphicData>
          </a:graphic>
        </p:graphicFrame>
        <p:graphicFrame>
          <p:nvGraphicFramePr>
            <p:cNvPr id="11279" name="Object 9"/>
            <p:cNvGraphicFramePr>
              <a:graphicFrameLocks noChangeAspect="1"/>
            </p:cNvGraphicFramePr>
            <p:nvPr/>
          </p:nvGraphicFramePr>
          <p:xfrm>
            <a:off x="3648" y="1501"/>
            <a:ext cx="1142" cy="319"/>
          </p:xfrm>
          <a:graphic>
            <a:graphicData uri="http://schemas.openxmlformats.org/presentationml/2006/ole">
              <p:oleObj spid="_x0000_s11279" r:id="rId5" imgW="647419" imgH="177723" progId="Equation.3">
                <p:embed/>
              </p:oleObj>
            </a:graphicData>
          </a:graphic>
        </p:graphicFrame>
      </p:grpSp>
      <p:grpSp>
        <p:nvGrpSpPr>
          <p:cNvPr id="4" name="Group 10"/>
          <p:cNvGrpSpPr>
            <a:grpSpLocks/>
          </p:cNvGrpSpPr>
          <p:nvPr/>
        </p:nvGrpSpPr>
        <p:grpSpPr bwMode="auto">
          <a:xfrm>
            <a:off x="1403350" y="3068638"/>
            <a:ext cx="5334000" cy="1979612"/>
            <a:chOff x="864" y="1952"/>
            <a:chExt cx="3360" cy="1247"/>
          </a:xfrm>
        </p:grpSpPr>
        <p:sp>
          <p:nvSpPr>
            <p:cNvPr id="11307" name="Text Box 11"/>
            <p:cNvSpPr txBox="1">
              <a:spLocks noChangeArrowheads="1"/>
            </p:cNvSpPr>
            <p:nvPr/>
          </p:nvSpPr>
          <p:spPr bwMode="auto">
            <a:xfrm>
              <a:off x="864" y="2112"/>
              <a:ext cx="1272" cy="404"/>
            </a:xfrm>
            <a:prstGeom prst="rect">
              <a:avLst/>
            </a:prstGeom>
            <a:noFill/>
            <a:ln w="9525">
              <a:noFill/>
              <a:miter lim="800000"/>
              <a:headEnd/>
              <a:tailEnd/>
            </a:ln>
          </p:spPr>
          <p:txBody>
            <a:bodyPr wrap="none">
              <a:spAutoFit/>
            </a:bodyPr>
            <a:lstStyle/>
            <a:p>
              <a:r>
                <a:rPr lang="zh-CN" altLang="en-US">
                  <a:effectLst/>
                  <a:latin typeface="宋体" pitchFamily="2" charset="-122"/>
                </a:rPr>
                <a:t>暗纹条件</a:t>
              </a:r>
            </a:p>
          </p:txBody>
        </p:sp>
        <p:graphicFrame>
          <p:nvGraphicFramePr>
            <p:cNvPr id="11276" name="Object 12"/>
            <p:cNvGraphicFramePr>
              <a:graphicFrameLocks noChangeAspect="1"/>
            </p:cNvGraphicFramePr>
            <p:nvPr/>
          </p:nvGraphicFramePr>
          <p:xfrm>
            <a:off x="2112" y="1952"/>
            <a:ext cx="2112" cy="736"/>
          </p:xfrm>
          <a:graphic>
            <a:graphicData uri="http://schemas.openxmlformats.org/presentationml/2006/ole">
              <p:oleObj spid="_x0000_s11276" r:id="rId6" imgW="1066800" imgH="368300" progId="Equation.3">
                <p:embed/>
              </p:oleObj>
            </a:graphicData>
          </a:graphic>
        </p:graphicFrame>
        <p:graphicFrame>
          <p:nvGraphicFramePr>
            <p:cNvPr id="11277" name="Object 13"/>
            <p:cNvGraphicFramePr>
              <a:graphicFrameLocks noChangeAspect="1"/>
            </p:cNvGraphicFramePr>
            <p:nvPr/>
          </p:nvGraphicFramePr>
          <p:xfrm>
            <a:off x="2160" y="2880"/>
            <a:ext cx="1142" cy="319"/>
          </p:xfrm>
          <a:graphic>
            <a:graphicData uri="http://schemas.openxmlformats.org/presentationml/2006/ole">
              <p:oleObj spid="_x0000_s11277" r:id="rId7" imgW="647419" imgH="177723" progId="Equation.3">
                <p:embed/>
              </p:oleObj>
            </a:graphicData>
          </a:graphic>
        </p:graphicFrame>
      </p:grpSp>
      <p:grpSp>
        <p:nvGrpSpPr>
          <p:cNvPr id="5" name="Group 14"/>
          <p:cNvGrpSpPr>
            <a:grpSpLocks/>
          </p:cNvGrpSpPr>
          <p:nvPr/>
        </p:nvGrpSpPr>
        <p:grpSpPr bwMode="auto">
          <a:xfrm>
            <a:off x="1295400" y="5211763"/>
            <a:ext cx="3810000" cy="1189037"/>
            <a:chOff x="816" y="3283"/>
            <a:chExt cx="2400" cy="749"/>
          </a:xfrm>
        </p:grpSpPr>
        <p:sp>
          <p:nvSpPr>
            <p:cNvPr id="11306" name="Text Box 15"/>
            <p:cNvSpPr txBox="1">
              <a:spLocks noChangeArrowheads="1"/>
            </p:cNvSpPr>
            <p:nvPr/>
          </p:nvSpPr>
          <p:spPr bwMode="auto">
            <a:xfrm>
              <a:off x="816" y="3408"/>
              <a:ext cx="1272" cy="404"/>
            </a:xfrm>
            <a:prstGeom prst="rect">
              <a:avLst/>
            </a:prstGeom>
            <a:noFill/>
            <a:ln w="9525">
              <a:noFill/>
              <a:miter lim="800000"/>
              <a:headEnd/>
              <a:tailEnd/>
            </a:ln>
          </p:spPr>
          <p:txBody>
            <a:bodyPr wrap="none">
              <a:spAutoFit/>
            </a:bodyPr>
            <a:lstStyle/>
            <a:p>
              <a:r>
                <a:rPr lang="zh-CN" altLang="en-US">
                  <a:effectLst/>
                  <a:latin typeface="宋体" pitchFamily="2" charset="-122"/>
                </a:rPr>
                <a:t>条纹间距</a:t>
              </a:r>
            </a:p>
          </p:txBody>
        </p:sp>
        <p:graphicFrame>
          <p:nvGraphicFramePr>
            <p:cNvPr id="11275" name="Object 16"/>
            <p:cNvGraphicFramePr>
              <a:graphicFrameLocks noChangeAspect="1"/>
            </p:cNvGraphicFramePr>
            <p:nvPr/>
          </p:nvGraphicFramePr>
          <p:xfrm>
            <a:off x="2064" y="3283"/>
            <a:ext cx="1152" cy="749"/>
          </p:xfrm>
          <a:graphic>
            <a:graphicData uri="http://schemas.openxmlformats.org/presentationml/2006/ole">
              <p:oleObj spid="_x0000_s11275" r:id="rId8" imgW="571500" imgH="368300" progId="Equation.3">
                <p:embed/>
              </p:oleObj>
            </a:graphicData>
          </a:graphic>
        </p:graphicFrame>
      </p:grpSp>
      <p:grpSp>
        <p:nvGrpSpPr>
          <p:cNvPr id="11286" name="Group 46"/>
          <p:cNvGrpSpPr>
            <a:grpSpLocks/>
          </p:cNvGrpSpPr>
          <p:nvPr/>
        </p:nvGrpSpPr>
        <p:grpSpPr bwMode="auto">
          <a:xfrm>
            <a:off x="6084888" y="4149725"/>
            <a:ext cx="2870200" cy="2438400"/>
            <a:chOff x="3833" y="2614"/>
            <a:chExt cx="1808" cy="1536"/>
          </a:xfrm>
        </p:grpSpPr>
        <p:sp>
          <p:nvSpPr>
            <p:cNvPr id="2071" name="Line 18"/>
            <p:cNvSpPr>
              <a:spLocks noChangeShapeType="1"/>
            </p:cNvSpPr>
            <p:nvPr/>
          </p:nvSpPr>
          <p:spPr bwMode="auto">
            <a:xfrm>
              <a:off x="4221" y="2787"/>
              <a:ext cx="0" cy="288"/>
            </a:xfrm>
            <a:prstGeom prst="line">
              <a:avLst/>
            </a:prstGeom>
            <a:noFill/>
            <a:ln w="44450">
              <a:solidFill>
                <a:schemeClr val="bg1"/>
              </a:solidFill>
              <a:round/>
              <a:headEnd/>
              <a:tailEnd/>
            </a:ln>
          </p:spPr>
          <p:txBody>
            <a:bodyPr/>
            <a:lstStyle/>
            <a:p>
              <a:pPr>
                <a:defRPr/>
              </a:pPr>
              <a:endParaRPr lang="zh-CN" altLang="en-US"/>
            </a:p>
          </p:txBody>
        </p:sp>
        <p:sp>
          <p:nvSpPr>
            <p:cNvPr id="2072" name="Line 19"/>
            <p:cNvSpPr>
              <a:spLocks noChangeShapeType="1"/>
            </p:cNvSpPr>
            <p:nvPr/>
          </p:nvSpPr>
          <p:spPr bwMode="auto">
            <a:xfrm>
              <a:off x="4221" y="3133"/>
              <a:ext cx="0" cy="346"/>
            </a:xfrm>
            <a:prstGeom prst="line">
              <a:avLst/>
            </a:prstGeom>
            <a:noFill/>
            <a:ln w="44450">
              <a:solidFill>
                <a:schemeClr val="bg1"/>
              </a:solidFill>
              <a:round/>
              <a:headEnd/>
              <a:tailEnd/>
            </a:ln>
          </p:spPr>
          <p:txBody>
            <a:bodyPr/>
            <a:lstStyle/>
            <a:p>
              <a:pPr>
                <a:defRPr/>
              </a:pPr>
              <a:endParaRPr lang="zh-CN" altLang="en-US"/>
            </a:p>
          </p:txBody>
        </p:sp>
        <p:sp>
          <p:nvSpPr>
            <p:cNvPr id="2073" name="Line 20"/>
            <p:cNvSpPr>
              <a:spLocks noChangeShapeType="1"/>
            </p:cNvSpPr>
            <p:nvPr/>
          </p:nvSpPr>
          <p:spPr bwMode="auto">
            <a:xfrm>
              <a:off x="4221" y="3536"/>
              <a:ext cx="0" cy="289"/>
            </a:xfrm>
            <a:prstGeom prst="line">
              <a:avLst/>
            </a:prstGeom>
            <a:noFill/>
            <a:ln w="44450">
              <a:solidFill>
                <a:schemeClr val="bg1"/>
              </a:solidFill>
              <a:round/>
              <a:headEnd/>
              <a:tailEnd/>
            </a:ln>
          </p:spPr>
          <p:txBody>
            <a:bodyPr/>
            <a:lstStyle/>
            <a:p>
              <a:pPr>
                <a:defRPr/>
              </a:pPr>
              <a:endParaRPr lang="zh-CN" altLang="en-US"/>
            </a:p>
          </p:txBody>
        </p:sp>
        <p:sp>
          <p:nvSpPr>
            <p:cNvPr id="2074" name="Line 21"/>
            <p:cNvSpPr>
              <a:spLocks noChangeShapeType="1"/>
            </p:cNvSpPr>
            <p:nvPr/>
          </p:nvSpPr>
          <p:spPr bwMode="auto">
            <a:xfrm>
              <a:off x="4221" y="3306"/>
              <a:ext cx="1009" cy="1"/>
            </a:xfrm>
            <a:prstGeom prst="line">
              <a:avLst/>
            </a:prstGeom>
            <a:noFill/>
            <a:ln w="44450" cap="rnd">
              <a:solidFill>
                <a:schemeClr val="bg1"/>
              </a:solidFill>
              <a:prstDash val="sysDot"/>
              <a:round/>
              <a:headEnd/>
              <a:tailEnd/>
            </a:ln>
          </p:spPr>
          <p:txBody>
            <a:bodyPr/>
            <a:lstStyle/>
            <a:p>
              <a:pPr>
                <a:defRPr/>
              </a:pPr>
              <a:endParaRPr lang="zh-CN" altLang="en-US"/>
            </a:p>
          </p:txBody>
        </p:sp>
        <p:sp>
          <p:nvSpPr>
            <p:cNvPr id="2075" name="Line 22"/>
            <p:cNvSpPr>
              <a:spLocks noChangeShapeType="1"/>
            </p:cNvSpPr>
            <p:nvPr/>
          </p:nvSpPr>
          <p:spPr bwMode="auto">
            <a:xfrm>
              <a:off x="5330" y="2672"/>
              <a:ext cx="0" cy="1153"/>
            </a:xfrm>
            <a:prstGeom prst="line">
              <a:avLst/>
            </a:prstGeom>
            <a:noFill/>
            <a:ln w="44450">
              <a:solidFill>
                <a:schemeClr val="bg1"/>
              </a:solidFill>
              <a:round/>
              <a:headEnd/>
              <a:tailEnd/>
            </a:ln>
          </p:spPr>
          <p:txBody>
            <a:bodyPr/>
            <a:lstStyle/>
            <a:p>
              <a:pPr>
                <a:defRPr/>
              </a:pPr>
              <a:endParaRPr lang="zh-CN" altLang="en-US"/>
            </a:p>
          </p:txBody>
        </p:sp>
        <p:sp>
          <p:nvSpPr>
            <p:cNvPr id="2076" name="Freeform 23"/>
            <p:cNvSpPr>
              <a:spLocks/>
            </p:cNvSpPr>
            <p:nvPr/>
          </p:nvSpPr>
          <p:spPr bwMode="auto">
            <a:xfrm>
              <a:off x="4217" y="2787"/>
              <a:ext cx="1012" cy="317"/>
            </a:xfrm>
            <a:custGeom>
              <a:avLst/>
              <a:gdLst>
                <a:gd name="T0" fmla="*/ 0 w 964"/>
                <a:gd name="T1" fmla="*/ 2371 h 264"/>
                <a:gd name="T2" fmla="*/ 1726 w 964"/>
                <a:gd name="T3" fmla="*/ 0 h 264"/>
                <a:gd name="T4" fmla="*/ 0 60000 65536"/>
                <a:gd name="T5" fmla="*/ 0 60000 65536"/>
                <a:gd name="T6" fmla="*/ 0 w 964"/>
                <a:gd name="T7" fmla="*/ 0 h 264"/>
                <a:gd name="T8" fmla="*/ 964 w 964"/>
                <a:gd name="T9" fmla="*/ 264 h 264"/>
              </a:gdLst>
              <a:ahLst/>
              <a:cxnLst>
                <a:cxn ang="T4">
                  <a:pos x="T0" y="T1"/>
                </a:cxn>
                <a:cxn ang="T5">
                  <a:pos x="T2" y="T3"/>
                </a:cxn>
              </a:cxnLst>
              <a:rect l="T6" t="T7" r="T8" b="T9"/>
              <a:pathLst>
                <a:path w="964" h="264">
                  <a:moveTo>
                    <a:pt x="0" y="264"/>
                  </a:moveTo>
                  <a:lnTo>
                    <a:pt x="964" y="0"/>
                  </a:lnTo>
                </a:path>
              </a:pathLst>
            </a:custGeom>
            <a:noFill/>
            <a:ln w="44450">
              <a:solidFill>
                <a:schemeClr val="bg1"/>
              </a:solidFill>
              <a:round/>
              <a:headEnd/>
              <a:tailEnd/>
            </a:ln>
          </p:spPr>
          <p:txBody>
            <a:bodyPr/>
            <a:lstStyle/>
            <a:p>
              <a:pPr>
                <a:defRPr/>
              </a:pPr>
              <a:endParaRPr lang="zh-CN" altLang="en-US"/>
            </a:p>
          </p:txBody>
        </p:sp>
        <p:sp>
          <p:nvSpPr>
            <p:cNvPr id="2077" name="Freeform 24"/>
            <p:cNvSpPr>
              <a:spLocks/>
            </p:cNvSpPr>
            <p:nvPr/>
          </p:nvSpPr>
          <p:spPr bwMode="auto">
            <a:xfrm>
              <a:off x="4226" y="2787"/>
              <a:ext cx="1004" cy="720"/>
            </a:xfrm>
            <a:custGeom>
              <a:avLst/>
              <a:gdLst>
                <a:gd name="T0" fmla="*/ 0 w 956"/>
                <a:gd name="T1" fmla="*/ 5350 h 600"/>
                <a:gd name="T2" fmla="*/ 1720 w 956"/>
                <a:gd name="T3" fmla="*/ 0 h 600"/>
                <a:gd name="T4" fmla="*/ 0 60000 65536"/>
                <a:gd name="T5" fmla="*/ 0 60000 65536"/>
                <a:gd name="T6" fmla="*/ 0 w 956"/>
                <a:gd name="T7" fmla="*/ 0 h 600"/>
                <a:gd name="T8" fmla="*/ 956 w 956"/>
                <a:gd name="T9" fmla="*/ 600 h 600"/>
              </a:gdLst>
              <a:ahLst/>
              <a:cxnLst>
                <a:cxn ang="T4">
                  <a:pos x="T0" y="T1"/>
                </a:cxn>
                <a:cxn ang="T5">
                  <a:pos x="T2" y="T3"/>
                </a:cxn>
              </a:cxnLst>
              <a:rect l="T6" t="T7" r="T8" b="T9"/>
              <a:pathLst>
                <a:path w="956" h="600">
                  <a:moveTo>
                    <a:pt x="0" y="600"/>
                  </a:moveTo>
                  <a:lnTo>
                    <a:pt x="956" y="0"/>
                  </a:lnTo>
                </a:path>
              </a:pathLst>
            </a:custGeom>
            <a:noFill/>
            <a:ln w="44450">
              <a:solidFill>
                <a:schemeClr val="bg1"/>
              </a:solidFill>
              <a:round/>
              <a:headEnd/>
              <a:tailEnd/>
            </a:ln>
          </p:spPr>
          <p:txBody>
            <a:bodyPr/>
            <a:lstStyle/>
            <a:p>
              <a:pPr>
                <a:defRPr/>
              </a:pPr>
              <a:endParaRPr lang="zh-CN" altLang="en-US"/>
            </a:p>
          </p:txBody>
        </p:sp>
        <p:sp>
          <p:nvSpPr>
            <p:cNvPr id="2078" name="Line 25"/>
            <p:cNvSpPr>
              <a:spLocks noChangeShapeType="1"/>
            </p:cNvSpPr>
            <p:nvPr/>
          </p:nvSpPr>
          <p:spPr bwMode="auto">
            <a:xfrm flipV="1">
              <a:off x="4221" y="2787"/>
              <a:ext cx="1009" cy="519"/>
            </a:xfrm>
            <a:prstGeom prst="line">
              <a:avLst/>
            </a:prstGeom>
            <a:noFill/>
            <a:ln w="44450" cap="rnd">
              <a:solidFill>
                <a:schemeClr val="bg1"/>
              </a:solidFill>
              <a:prstDash val="sysDot"/>
              <a:round/>
              <a:headEnd/>
              <a:tailEnd/>
            </a:ln>
          </p:spPr>
          <p:txBody>
            <a:bodyPr/>
            <a:lstStyle/>
            <a:p>
              <a:pPr>
                <a:defRPr/>
              </a:pPr>
              <a:endParaRPr lang="zh-CN" altLang="en-US"/>
            </a:p>
          </p:txBody>
        </p:sp>
        <p:sp>
          <p:nvSpPr>
            <p:cNvPr id="2079" name="Line 26"/>
            <p:cNvSpPr>
              <a:spLocks noChangeShapeType="1"/>
            </p:cNvSpPr>
            <p:nvPr/>
          </p:nvSpPr>
          <p:spPr bwMode="auto">
            <a:xfrm>
              <a:off x="3923" y="3113"/>
              <a:ext cx="202" cy="1"/>
            </a:xfrm>
            <a:prstGeom prst="line">
              <a:avLst/>
            </a:prstGeom>
            <a:noFill/>
            <a:ln w="44450">
              <a:solidFill>
                <a:schemeClr val="bg1"/>
              </a:solidFill>
              <a:round/>
              <a:headEnd/>
              <a:tailEnd/>
            </a:ln>
          </p:spPr>
          <p:txBody>
            <a:bodyPr/>
            <a:lstStyle/>
            <a:p>
              <a:pPr>
                <a:defRPr/>
              </a:pPr>
              <a:endParaRPr lang="zh-CN" altLang="en-US"/>
            </a:p>
          </p:txBody>
        </p:sp>
        <p:sp>
          <p:nvSpPr>
            <p:cNvPr id="2080" name="Line 27"/>
            <p:cNvSpPr>
              <a:spLocks noChangeShapeType="1"/>
            </p:cNvSpPr>
            <p:nvPr/>
          </p:nvSpPr>
          <p:spPr bwMode="auto">
            <a:xfrm>
              <a:off x="3944" y="3479"/>
              <a:ext cx="202" cy="1"/>
            </a:xfrm>
            <a:prstGeom prst="line">
              <a:avLst/>
            </a:prstGeom>
            <a:noFill/>
            <a:ln w="44450">
              <a:solidFill>
                <a:schemeClr val="bg1"/>
              </a:solidFill>
              <a:round/>
              <a:headEnd/>
              <a:tailEnd/>
            </a:ln>
          </p:spPr>
          <p:txBody>
            <a:bodyPr/>
            <a:lstStyle/>
            <a:p>
              <a:pPr>
                <a:defRPr/>
              </a:pPr>
              <a:endParaRPr lang="zh-CN" altLang="en-US"/>
            </a:p>
          </p:txBody>
        </p:sp>
        <p:sp>
          <p:nvSpPr>
            <p:cNvPr id="2081" name="Line 28"/>
            <p:cNvSpPr>
              <a:spLocks noChangeShapeType="1"/>
            </p:cNvSpPr>
            <p:nvPr/>
          </p:nvSpPr>
          <p:spPr bwMode="auto">
            <a:xfrm flipH="1">
              <a:off x="4055" y="3158"/>
              <a:ext cx="4" cy="319"/>
            </a:xfrm>
            <a:prstGeom prst="line">
              <a:avLst/>
            </a:prstGeom>
            <a:noFill/>
            <a:ln w="44450">
              <a:solidFill>
                <a:schemeClr val="bg1"/>
              </a:solidFill>
              <a:round/>
              <a:headEnd type="triangle" w="sm" len="med"/>
              <a:tailEnd type="triangle" w="sm" len="med"/>
            </a:ln>
          </p:spPr>
          <p:txBody>
            <a:bodyPr/>
            <a:lstStyle/>
            <a:p>
              <a:pPr>
                <a:defRPr/>
              </a:pPr>
              <a:endParaRPr lang="zh-CN" altLang="en-US"/>
            </a:p>
          </p:txBody>
        </p:sp>
        <p:sp>
          <p:nvSpPr>
            <p:cNvPr id="2082" name="Line 29"/>
            <p:cNvSpPr>
              <a:spLocks noChangeShapeType="1"/>
            </p:cNvSpPr>
            <p:nvPr/>
          </p:nvSpPr>
          <p:spPr bwMode="auto">
            <a:xfrm>
              <a:off x="4221" y="3882"/>
              <a:ext cx="0" cy="231"/>
            </a:xfrm>
            <a:prstGeom prst="line">
              <a:avLst/>
            </a:prstGeom>
            <a:noFill/>
            <a:ln w="44450">
              <a:solidFill>
                <a:schemeClr val="bg1"/>
              </a:solidFill>
              <a:round/>
              <a:headEnd type="none" w="sm" len="med"/>
              <a:tailEnd type="none" w="sm" len="med"/>
            </a:ln>
          </p:spPr>
          <p:txBody>
            <a:bodyPr/>
            <a:lstStyle/>
            <a:p>
              <a:pPr>
                <a:defRPr/>
              </a:pPr>
              <a:endParaRPr lang="zh-CN" altLang="en-US"/>
            </a:p>
          </p:txBody>
        </p:sp>
        <p:sp>
          <p:nvSpPr>
            <p:cNvPr id="2083" name="Line 30"/>
            <p:cNvSpPr>
              <a:spLocks noChangeShapeType="1"/>
            </p:cNvSpPr>
            <p:nvPr/>
          </p:nvSpPr>
          <p:spPr bwMode="auto">
            <a:xfrm>
              <a:off x="5330" y="3882"/>
              <a:ext cx="0" cy="231"/>
            </a:xfrm>
            <a:prstGeom prst="line">
              <a:avLst/>
            </a:prstGeom>
            <a:noFill/>
            <a:ln w="44450">
              <a:solidFill>
                <a:schemeClr val="bg1"/>
              </a:solidFill>
              <a:round/>
              <a:headEnd type="none" w="sm" len="med"/>
              <a:tailEnd type="none" w="sm" len="med"/>
            </a:ln>
          </p:spPr>
          <p:txBody>
            <a:bodyPr/>
            <a:lstStyle/>
            <a:p>
              <a:pPr>
                <a:defRPr/>
              </a:pPr>
              <a:endParaRPr lang="zh-CN" altLang="en-US"/>
            </a:p>
          </p:txBody>
        </p:sp>
        <p:sp>
          <p:nvSpPr>
            <p:cNvPr id="2084" name="Line 31"/>
            <p:cNvSpPr>
              <a:spLocks noChangeShapeType="1"/>
            </p:cNvSpPr>
            <p:nvPr/>
          </p:nvSpPr>
          <p:spPr bwMode="auto">
            <a:xfrm>
              <a:off x="4997" y="3997"/>
              <a:ext cx="303" cy="1"/>
            </a:xfrm>
            <a:prstGeom prst="line">
              <a:avLst/>
            </a:prstGeom>
            <a:noFill/>
            <a:ln w="44450">
              <a:solidFill>
                <a:schemeClr val="bg1"/>
              </a:solidFill>
              <a:round/>
              <a:headEnd type="none" w="sm" len="med"/>
              <a:tailEnd type="triangle" w="sm" len="med"/>
            </a:ln>
          </p:spPr>
          <p:txBody>
            <a:bodyPr/>
            <a:lstStyle/>
            <a:p>
              <a:pPr>
                <a:defRPr/>
              </a:pPr>
              <a:endParaRPr lang="zh-CN" altLang="en-US"/>
            </a:p>
          </p:txBody>
        </p:sp>
        <p:sp>
          <p:nvSpPr>
            <p:cNvPr id="2085" name="Line 32"/>
            <p:cNvSpPr>
              <a:spLocks noChangeShapeType="1"/>
            </p:cNvSpPr>
            <p:nvPr/>
          </p:nvSpPr>
          <p:spPr bwMode="auto">
            <a:xfrm flipH="1">
              <a:off x="4221" y="3997"/>
              <a:ext cx="353" cy="1"/>
            </a:xfrm>
            <a:prstGeom prst="line">
              <a:avLst/>
            </a:prstGeom>
            <a:noFill/>
            <a:ln w="44450">
              <a:solidFill>
                <a:schemeClr val="bg1"/>
              </a:solidFill>
              <a:round/>
              <a:headEnd type="none" w="sm" len="med"/>
              <a:tailEnd type="triangle" w="sm" len="med"/>
            </a:ln>
          </p:spPr>
          <p:txBody>
            <a:bodyPr/>
            <a:lstStyle/>
            <a:p>
              <a:pPr>
                <a:defRPr/>
              </a:pPr>
              <a:endParaRPr lang="zh-CN" altLang="en-US"/>
            </a:p>
          </p:txBody>
        </p:sp>
        <p:sp>
          <p:nvSpPr>
            <p:cNvPr id="2086" name="Line 33"/>
            <p:cNvSpPr>
              <a:spLocks noChangeShapeType="1"/>
            </p:cNvSpPr>
            <p:nvPr/>
          </p:nvSpPr>
          <p:spPr bwMode="auto">
            <a:xfrm>
              <a:off x="5330" y="2787"/>
              <a:ext cx="151" cy="1"/>
            </a:xfrm>
            <a:prstGeom prst="line">
              <a:avLst/>
            </a:prstGeom>
            <a:noFill/>
            <a:ln w="44450">
              <a:solidFill>
                <a:schemeClr val="bg1"/>
              </a:solidFill>
              <a:round/>
              <a:headEnd type="none" w="sm" len="med"/>
              <a:tailEnd type="none" w="sm" len="med"/>
            </a:ln>
          </p:spPr>
          <p:txBody>
            <a:bodyPr/>
            <a:lstStyle/>
            <a:p>
              <a:pPr>
                <a:defRPr/>
              </a:pPr>
              <a:endParaRPr lang="zh-CN" altLang="en-US"/>
            </a:p>
          </p:txBody>
        </p:sp>
        <p:sp>
          <p:nvSpPr>
            <p:cNvPr id="2087" name="Line 34"/>
            <p:cNvSpPr>
              <a:spLocks noChangeShapeType="1"/>
            </p:cNvSpPr>
            <p:nvPr/>
          </p:nvSpPr>
          <p:spPr bwMode="auto">
            <a:xfrm>
              <a:off x="5330" y="3306"/>
              <a:ext cx="151" cy="1"/>
            </a:xfrm>
            <a:prstGeom prst="line">
              <a:avLst/>
            </a:prstGeom>
            <a:noFill/>
            <a:ln w="44450">
              <a:solidFill>
                <a:schemeClr val="bg1"/>
              </a:solidFill>
              <a:round/>
              <a:headEnd type="none" w="sm" len="med"/>
              <a:tailEnd type="none" w="sm" len="med"/>
            </a:ln>
          </p:spPr>
          <p:txBody>
            <a:bodyPr/>
            <a:lstStyle/>
            <a:p>
              <a:pPr>
                <a:defRPr/>
              </a:pPr>
              <a:endParaRPr lang="zh-CN" altLang="en-US"/>
            </a:p>
          </p:txBody>
        </p:sp>
        <p:sp>
          <p:nvSpPr>
            <p:cNvPr id="2088" name="Line 35"/>
            <p:cNvSpPr>
              <a:spLocks noChangeShapeType="1"/>
            </p:cNvSpPr>
            <p:nvPr/>
          </p:nvSpPr>
          <p:spPr bwMode="auto">
            <a:xfrm>
              <a:off x="5441" y="2787"/>
              <a:ext cx="0" cy="519"/>
            </a:xfrm>
            <a:prstGeom prst="line">
              <a:avLst/>
            </a:prstGeom>
            <a:noFill/>
            <a:ln w="44450">
              <a:solidFill>
                <a:schemeClr val="bg1"/>
              </a:solidFill>
              <a:round/>
              <a:headEnd type="triangle" w="sm" len="med"/>
              <a:tailEnd type="triangle" w="sm" len="med"/>
            </a:ln>
          </p:spPr>
          <p:txBody>
            <a:bodyPr/>
            <a:lstStyle/>
            <a:p>
              <a:pPr>
                <a:defRPr/>
              </a:pPr>
              <a:endParaRPr lang="zh-CN" altLang="en-US"/>
            </a:p>
          </p:txBody>
        </p:sp>
        <p:sp>
          <p:nvSpPr>
            <p:cNvPr id="2089" name="Freeform 36"/>
            <p:cNvSpPr>
              <a:spLocks/>
            </p:cNvSpPr>
            <p:nvPr/>
          </p:nvSpPr>
          <p:spPr bwMode="auto">
            <a:xfrm>
              <a:off x="4494" y="3176"/>
              <a:ext cx="49" cy="130"/>
            </a:xfrm>
            <a:custGeom>
              <a:avLst/>
              <a:gdLst>
                <a:gd name="T0" fmla="*/ 0 w 47"/>
                <a:gd name="T1" fmla="*/ 0 h 108"/>
                <a:gd name="T2" fmla="*/ 72 w 47"/>
                <a:gd name="T3" fmla="*/ 333 h 108"/>
                <a:gd name="T4" fmla="*/ 32 w 47"/>
                <a:gd name="T5" fmla="*/ 995 h 108"/>
                <a:gd name="T6" fmla="*/ 0 60000 65536"/>
                <a:gd name="T7" fmla="*/ 0 60000 65536"/>
                <a:gd name="T8" fmla="*/ 0 60000 65536"/>
                <a:gd name="T9" fmla="*/ 0 w 47"/>
                <a:gd name="T10" fmla="*/ 0 h 108"/>
                <a:gd name="T11" fmla="*/ 47 w 47"/>
                <a:gd name="T12" fmla="*/ 108 h 108"/>
              </a:gdLst>
              <a:ahLst/>
              <a:cxnLst>
                <a:cxn ang="T6">
                  <a:pos x="T0" y="T1"/>
                </a:cxn>
                <a:cxn ang="T7">
                  <a:pos x="T2" y="T3"/>
                </a:cxn>
                <a:cxn ang="T8">
                  <a:pos x="T4" y="T5"/>
                </a:cxn>
              </a:cxnLst>
              <a:rect l="T9" t="T10" r="T11" b="T12"/>
              <a:pathLst>
                <a:path w="47" h="108">
                  <a:moveTo>
                    <a:pt x="0" y="0"/>
                  </a:moveTo>
                  <a:cubicBezTo>
                    <a:pt x="7" y="6"/>
                    <a:pt x="41" y="18"/>
                    <a:pt x="44" y="36"/>
                  </a:cubicBezTo>
                  <a:cubicBezTo>
                    <a:pt x="47" y="54"/>
                    <a:pt x="25" y="93"/>
                    <a:pt x="20" y="108"/>
                  </a:cubicBezTo>
                </a:path>
              </a:pathLst>
            </a:custGeom>
            <a:noFill/>
            <a:ln w="44450">
              <a:solidFill>
                <a:schemeClr val="bg1"/>
              </a:solidFill>
              <a:round/>
              <a:headEnd type="none" w="sm" len="med"/>
              <a:tailEnd type="none" w="sm" len="med"/>
            </a:ln>
          </p:spPr>
          <p:txBody>
            <a:bodyPr/>
            <a:lstStyle/>
            <a:p>
              <a:pPr>
                <a:defRPr/>
              </a:pPr>
              <a:endParaRPr lang="zh-CN" altLang="en-US"/>
            </a:p>
          </p:txBody>
        </p:sp>
        <p:graphicFrame>
          <p:nvGraphicFramePr>
            <p:cNvPr id="11266" name="Object 37"/>
            <p:cNvGraphicFramePr>
              <a:graphicFrameLocks noChangeAspect="1"/>
            </p:cNvGraphicFramePr>
            <p:nvPr/>
          </p:nvGraphicFramePr>
          <p:xfrm>
            <a:off x="3833" y="3190"/>
            <a:ext cx="181" cy="268"/>
          </p:xfrm>
          <a:graphic>
            <a:graphicData uri="http://schemas.openxmlformats.org/presentationml/2006/ole">
              <p:oleObj spid="_x0000_s11266" name="Equation" r:id="rId9" imgW="139680" imgH="177480" progId="Equation.3">
                <p:embed/>
              </p:oleObj>
            </a:graphicData>
          </a:graphic>
        </p:graphicFrame>
        <p:graphicFrame>
          <p:nvGraphicFramePr>
            <p:cNvPr id="11267" name="Object 38"/>
            <p:cNvGraphicFramePr>
              <a:graphicFrameLocks noChangeAspect="1"/>
            </p:cNvGraphicFramePr>
            <p:nvPr/>
          </p:nvGraphicFramePr>
          <p:xfrm>
            <a:off x="3923" y="2750"/>
            <a:ext cx="214" cy="325"/>
          </p:xfrm>
          <a:graphic>
            <a:graphicData uri="http://schemas.openxmlformats.org/presentationml/2006/ole">
              <p:oleObj spid="_x0000_s11267" name="Equation" r:id="rId10" imgW="164880" imgH="215640" progId="Equation.3">
                <p:embed/>
              </p:oleObj>
            </a:graphicData>
          </a:graphic>
        </p:graphicFrame>
        <p:graphicFrame>
          <p:nvGraphicFramePr>
            <p:cNvPr id="11268" name="Object 39"/>
            <p:cNvGraphicFramePr>
              <a:graphicFrameLocks noChangeAspect="1"/>
            </p:cNvGraphicFramePr>
            <p:nvPr/>
          </p:nvGraphicFramePr>
          <p:xfrm>
            <a:off x="3878" y="3521"/>
            <a:ext cx="230" cy="325"/>
          </p:xfrm>
          <a:graphic>
            <a:graphicData uri="http://schemas.openxmlformats.org/presentationml/2006/ole">
              <p:oleObj spid="_x0000_s11268" name="Equation" r:id="rId11" imgW="177480" imgH="215640" progId="Equation.3">
                <p:embed/>
              </p:oleObj>
            </a:graphicData>
          </a:graphic>
        </p:graphicFrame>
        <p:graphicFrame>
          <p:nvGraphicFramePr>
            <p:cNvPr id="11269" name="Object 40"/>
            <p:cNvGraphicFramePr>
              <a:graphicFrameLocks noChangeAspect="1"/>
            </p:cNvGraphicFramePr>
            <p:nvPr/>
          </p:nvGraphicFramePr>
          <p:xfrm>
            <a:off x="5477" y="2901"/>
            <a:ext cx="164" cy="211"/>
          </p:xfrm>
          <a:graphic>
            <a:graphicData uri="http://schemas.openxmlformats.org/presentationml/2006/ole">
              <p:oleObj spid="_x0000_s11269" name="Equation" r:id="rId12" imgW="126720" imgH="139680" progId="Equation.3">
                <p:embed/>
              </p:oleObj>
            </a:graphicData>
          </a:graphic>
        </p:graphicFrame>
        <p:graphicFrame>
          <p:nvGraphicFramePr>
            <p:cNvPr id="11270" name="Object 41"/>
            <p:cNvGraphicFramePr>
              <a:graphicFrameLocks noChangeAspect="1"/>
            </p:cNvGraphicFramePr>
            <p:nvPr/>
          </p:nvGraphicFramePr>
          <p:xfrm>
            <a:off x="5441" y="3306"/>
            <a:ext cx="164" cy="211"/>
          </p:xfrm>
          <a:graphic>
            <a:graphicData uri="http://schemas.openxmlformats.org/presentationml/2006/ole">
              <p:oleObj spid="_x0000_s11270" name="Equation" r:id="rId13" imgW="126720" imgH="139680" progId="Equation.3">
                <p:embed/>
              </p:oleObj>
            </a:graphicData>
          </a:graphic>
        </p:graphicFrame>
        <p:graphicFrame>
          <p:nvGraphicFramePr>
            <p:cNvPr id="11271" name="Object 42"/>
            <p:cNvGraphicFramePr>
              <a:graphicFrameLocks noChangeAspect="1"/>
            </p:cNvGraphicFramePr>
            <p:nvPr/>
          </p:nvGraphicFramePr>
          <p:xfrm>
            <a:off x="4554" y="2614"/>
            <a:ext cx="164" cy="327"/>
          </p:xfrm>
          <a:graphic>
            <a:graphicData uri="http://schemas.openxmlformats.org/presentationml/2006/ole">
              <p:oleObj spid="_x0000_s11271" name="Equation" r:id="rId14" imgW="126720" imgH="215640" progId="Equation.3">
                <p:embed/>
              </p:oleObj>
            </a:graphicData>
          </a:graphic>
        </p:graphicFrame>
        <p:graphicFrame>
          <p:nvGraphicFramePr>
            <p:cNvPr id="11272" name="Object 43"/>
            <p:cNvGraphicFramePr>
              <a:graphicFrameLocks noChangeAspect="1"/>
            </p:cNvGraphicFramePr>
            <p:nvPr/>
          </p:nvGraphicFramePr>
          <p:xfrm>
            <a:off x="4965" y="2902"/>
            <a:ext cx="181" cy="327"/>
          </p:xfrm>
          <a:graphic>
            <a:graphicData uri="http://schemas.openxmlformats.org/presentationml/2006/ole">
              <p:oleObj spid="_x0000_s11272" name="Equation" r:id="rId15" imgW="139680" imgH="215640" progId="Equation.3">
                <p:embed/>
              </p:oleObj>
            </a:graphicData>
          </a:graphic>
        </p:graphicFrame>
        <p:graphicFrame>
          <p:nvGraphicFramePr>
            <p:cNvPr id="11273" name="Object 44"/>
            <p:cNvGraphicFramePr>
              <a:graphicFrameLocks noChangeAspect="1"/>
            </p:cNvGraphicFramePr>
            <p:nvPr/>
          </p:nvGraphicFramePr>
          <p:xfrm>
            <a:off x="4554" y="3075"/>
            <a:ext cx="141" cy="231"/>
          </p:xfrm>
          <a:graphic>
            <a:graphicData uri="http://schemas.openxmlformats.org/presentationml/2006/ole">
              <p:oleObj spid="_x0000_s11273" name="Equation" r:id="rId16" imgW="126720" imgH="177480" progId="Equation.3">
                <p:embed/>
              </p:oleObj>
            </a:graphicData>
          </a:graphic>
        </p:graphicFrame>
        <p:graphicFrame>
          <p:nvGraphicFramePr>
            <p:cNvPr id="11274" name="Object 45"/>
            <p:cNvGraphicFramePr>
              <a:graphicFrameLocks noChangeAspect="1"/>
            </p:cNvGraphicFramePr>
            <p:nvPr/>
          </p:nvGraphicFramePr>
          <p:xfrm>
            <a:off x="4665" y="3882"/>
            <a:ext cx="230" cy="268"/>
          </p:xfrm>
          <a:graphic>
            <a:graphicData uri="http://schemas.openxmlformats.org/presentationml/2006/ole">
              <p:oleObj spid="_x0000_s11274" name="Equation" r:id="rId17" imgW="177480" imgH="177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1026"/>
          <p:cNvSpPr txBox="1">
            <a:spLocks noChangeArrowheads="1"/>
          </p:cNvSpPr>
          <p:nvPr/>
        </p:nvSpPr>
        <p:spPr bwMode="auto">
          <a:xfrm>
            <a:off x="152400" y="152400"/>
            <a:ext cx="5919788" cy="641350"/>
          </a:xfrm>
          <a:prstGeom prst="rect">
            <a:avLst/>
          </a:prstGeom>
          <a:noFill/>
          <a:ln w="9525">
            <a:noFill/>
            <a:miter lim="800000"/>
            <a:headEnd/>
            <a:tailEnd/>
          </a:ln>
        </p:spPr>
        <p:txBody>
          <a:bodyPr wrap="none">
            <a:spAutoFit/>
          </a:bodyPr>
          <a:lstStyle/>
          <a:p>
            <a:r>
              <a:rPr lang="en-US" altLang="zh-CN">
                <a:effectLst/>
                <a:latin typeface="宋体" pitchFamily="2" charset="-122"/>
              </a:rPr>
              <a:t>4</a:t>
            </a:r>
            <a:r>
              <a:rPr lang="zh-CN" altLang="en-US">
                <a:effectLst/>
                <a:latin typeface="宋体" pitchFamily="2" charset="-122"/>
              </a:rPr>
              <a:t>．薄膜干涉（振幅分割法）</a:t>
            </a:r>
          </a:p>
        </p:txBody>
      </p:sp>
      <p:grpSp>
        <p:nvGrpSpPr>
          <p:cNvPr id="2" name="Group 1028"/>
          <p:cNvGrpSpPr>
            <a:grpSpLocks/>
          </p:cNvGrpSpPr>
          <p:nvPr/>
        </p:nvGrpSpPr>
        <p:grpSpPr bwMode="auto">
          <a:xfrm>
            <a:off x="571500" y="928688"/>
            <a:ext cx="5767388" cy="1371600"/>
            <a:chOff x="389" y="1536"/>
            <a:chExt cx="3633" cy="864"/>
          </a:xfrm>
        </p:grpSpPr>
        <p:grpSp>
          <p:nvGrpSpPr>
            <p:cNvPr id="12294" name="Group 1029"/>
            <p:cNvGrpSpPr>
              <a:grpSpLocks/>
            </p:cNvGrpSpPr>
            <p:nvPr/>
          </p:nvGrpSpPr>
          <p:grpSpPr bwMode="auto">
            <a:xfrm>
              <a:off x="389" y="1536"/>
              <a:ext cx="3633" cy="855"/>
              <a:chOff x="389" y="1536"/>
              <a:chExt cx="3633" cy="855"/>
            </a:xfrm>
          </p:grpSpPr>
          <p:sp>
            <p:nvSpPr>
              <p:cNvPr id="12295" name="Text Box 1030"/>
              <p:cNvSpPr txBox="1">
                <a:spLocks noChangeArrowheads="1"/>
              </p:cNvSpPr>
              <p:nvPr/>
            </p:nvSpPr>
            <p:spPr bwMode="auto">
              <a:xfrm>
                <a:off x="480" y="1987"/>
                <a:ext cx="3360" cy="404"/>
              </a:xfrm>
              <a:prstGeom prst="rect">
                <a:avLst/>
              </a:prstGeom>
              <a:noFill/>
              <a:ln w="9525">
                <a:noFill/>
                <a:miter lim="800000"/>
                <a:headEnd/>
                <a:tailEnd/>
              </a:ln>
            </p:spPr>
            <p:txBody>
              <a:bodyPr>
                <a:spAutoFit/>
              </a:bodyPr>
              <a:lstStyle/>
              <a:p>
                <a:r>
                  <a:rPr lang="zh-CN" altLang="en-US">
                    <a:effectLst/>
                    <a:latin typeface="宋体" pitchFamily="2" charset="-122"/>
                  </a:rPr>
                  <a:t>（                 ）</a:t>
                </a:r>
              </a:p>
            </p:txBody>
          </p:sp>
          <p:graphicFrame>
            <p:nvGraphicFramePr>
              <p:cNvPr id="12291" name="Object 1031"/>
              <p:cNvGraphicFramePr>
                <a:graphicFrameLocks noChangeAspect="1"/>
              </p:cNvGraphicFramePr>
              <p:nvPr/>
            </p:nvGraphicFramePr>
            <p:xfrm>
              <a:off x="1355" y="1536"/>
              <a:ext cx="2667" cy="596"/>
            </p:xfrm>
            <a:graphic>
              <a:graphicData uri="http://schemas.openxmlformats.org/presentationml/2006/ole">
                <p:oleObj spid="_x0000_s12291" name="公式" r:id="rId3" imgW="1777680" imgH="393480" progId="Equation.3">
                  <p:embed/>
                </p:oleObj>
              </a:graphicData>
            </a:graphic>
          </p:graphicFrame>
          <p:sp>
            <p:nvSpPr>
              <p:cNvPr id="12296" name="Text Box 1032"/>
              <p:cNvSpPr txBox="1">
                <a:spLocks noChangeArrowheads="1"/>
              </p:cNvSpPr>
              <p:nvPr/>
            </p:nvSpPr>
            <p:spPr bwMode="auto">
              <a:xfrm>
                <a:off x="389" y="1581"/>
                <a:ext cx="983" cy="404"/>
              </a:xfrm>
              <a:prstGeom prst="rect">
                <a:avLst/>
              </a:prstGeom>
              <a:noFill/>
              <a:ln w="9525">
                <a:noFill/>
                <a:miter lim="800000"/>
                <a:headEnd/>
                <a:tailEnd/>
              </a:ln>
            </p:spPr>
            <p:txBody>
              <a:bodyPr wrap="none">
                <a:spAutoFit/>
              </a:bodyPr>
              <a:lstStyle/>
              <a:p>
                <a:r>
                  <a:rPr lang="zh-CN" altLang="en-US">
                    <a:effectLst/>
                    <a:latin typeface="宋体" pitchFamily="2" charset="-122"/>
                  </a:rPr>
                  <a:t>光程差</a:t>
                </a:r>
              </a:p>
            </p:txBody>
          </p:sp>
        </p:grpSp>
        <p:graphicFrame>
          <p:nvGraphicFramePr>
            <p:cNvPr id="12290" name="Object 1033"/>
            <p:cNvGraphicFramePr>
              <a:graphicFrameLocks noChangeAspect="1"/>
            </p:cNvGraphicFramePr>
            <p:nvPr/>
          </p:nvGraphicFramePr>
          <p:xfrm>
            <a:off x="816" y="2035"/>
            <a:ext cx="2448" cy="365"/>
          </p:xfrm>
          <a:graphic>
            <a:graphicData uri="http://schemas.openxmlformats.org/presentationml/2006/ole">
              <p:oleObj spid="_x0000_s12290" r:id="rId4" imgW="1536700" imgH="2286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noChangeAspect="1"/>
          </p:cNvGraphicFramePr>
          <p:nvPr/>
        </p:nvGraphicFramePr>
        <p:xfrm>
          <a:off x="1187450" y="1989138"/>
          <a:ext cx="7497763" cy="2236787"/>
        </p:xfrm>
        <a:graphic>
          <a:graphicData uri="http://schemas.openxmlformats.org/presentationml/2006/ole">
            <p:oleObj spid="_x0000_s13314" name="Equation" r:id="rId3" imgW="2628720" imgH="787320" progId="Equation.3">
              <p:embed/>
            </p:oleObj>
          </a:graphicData>
        </a:graphic>
      </p:graphicFrame>
      <p:sp>
        <p:nvSpPr>
          <p:cNvPr id="13316" name="Text Box 4"/>
          <p:cNvSpPr txBox="1">
            <a:spLocks noChangeArrowheads="1"/>
          </p:cNvSpPr>
          <p:nvPr/>
        </p:nvSpPr>
        <p:spPr bwMode="auto">
          <a:xfrm>
            <a:off x="381000" y="228600"/>
            <a:ext cx="4543425" cy="641350"/>
          </a:xfrm>
          <a:prstGeom prst="rect">
            <a:avLst/>
          </a:prstGeom>
          <a:noFill/>
          <a:ln w="12700" cap="sq">
            <a:noFill/>
            <a:miter lim="800000"/>
            <a:headEnd type="none" w="sm" len="sm"/>
            <a:tailEnd type="none" w="sm" len="sm"/>
          </a:ln>
        </p:spPr>
        <p:txBody>
          <a:bodyPr wrap="none">
            <a:spAutoFit/>
          </a:bodyPr>
          <a:lstStyle/>
          <a:p>
            <a:r>
              <a:rPr lang="en-US" altLang="zh-CN">
                <a:effectLst/>
                <a:latin typeface="宋体" pitchFamily="2" charset="-122"/>
              </a:rPr>
              <a:t>5</a:t>
            </a:r>
            <a:r>
              <a:rPr lang="zh-CN" altLang="en-US">
                <a:effectLst/>
                <a:latin typeface="宋体" pitchFamily="2" charset="-122"/>
              </a:rPr>
              <a:t>．单缝夫琅禾费衍射</a:t>
            </a:r>
          </a:p>
        </p:txBody>
      </p:sp>
      <p:sp>
        <p:nvSpPr>
          <p:cNvPr id="137222" name="Text Box 6"/>
          <p:cNvSpPr txBox="1">
            <a:spLocks noChangeArrowheads="1"/>
          </p:cNvSpPr>
          <p:nvPr/>
        </p:nvSpPr>
        <p:spPr bwMode="auto">
          <a:xfrm>
            <a:off x="323850" y="1268413"/>
            <a:ext cx="4543425" cy="641350"/>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1</a:t>
            </a:r>
            <a:r>
              <a:rPr lang="zh-CN" altLang="en-US">
                <a:effectLst/>
                <a:latin typeface="宋体" pitchFamily="2" charset="-122"/>
              </a:rPr>
              <a:t>）明暗条纹的条件</a:t>
            </a:r>
          </a:p>
        </p:txBody>
      </p:sp>
      <p:sp>
        <p:nvSpPr>
          <p:cNvPr id="137223" name="Text Box 7"/>
          <p:cNvSpPr txBox="1">
            <a:spLocks noChangeArrowheads="1"/>
          </p:cNvSpPr>
          <p:nvPr/>
        </p:nvSpPr>
        <p:spPr bwMode="auto">
          <a:xfrm>
            <a:off x="120650" y="4876800"/>
            <a:ext cx="3397250" cy="641350"/>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2</a:t>
            </a:r>
            <a:r>
              <a:rPr lang="zh-CN" altLang="en-US">
                <a:effectLst/>
                <a:latin typeface="宋体" pitchFamily="2" charset="-122"/>
              </a:rPr>
              <a:t>） 条纹宽度</a:t>
            </a:r>
          </a:p>
        </p:txBody>
      </p:sp>
      <p:grpSp>
        <p:nvGrpSpPr>
          <p:cNvPr id="2" name="Group 8"/>
          <p:cNvGrpSpPr>
            <a:grpSpLocks/>
          </p:cNvGrpSpPr>
          <p:nvPr/>
        </p:nvGrpSpPr>
        <p:grpSpPr bwMode="auto">
          <a:xfrm>
            <a:off x="1547813" y="5516563"/>
            <a:ext cx="6356350" cy="931862"/>
            <a:chOff x="316" y="3408"/>
            <a:chExt cx="4004" cy="587"/>
          </a:xfrm>
        </p:grpSpPr>
        <p:graphicFrame>
          <p:nvGraphicFramePr>
            <p:cNvPr id="13315" name="Object 9"/>
            <p:cNvGraphicFramePr>
              <a:graphicFrameLocks noChangeAspect="1"/>
            </p:cNvGraphicFramePr>
            <p:nvPr/>
          </p:nvGraphicFramePr>
          <p:xfrm>
            <a:off x="3312" y="3408"/>
            <a:ext cx="1008" cy="587"/>
          </p:xfrm>
          <a:graphic>
            <a:graphicData uri="http://schemas.openxmlformats.org/presentationml/2006/ole">
              <p:oleObj spid="_x0000_s13315" r:id="rId4" imgW="634725" imgH="368140" progId="Equation.3">
                <p:embed/>
              </p:oleObj>
            </a:graphicData>
          </a:graphic>
        </p:graphicFrame>
        <p:sp>
          <p:nvSpPr>
            <p:cNvPr id="13320" name="Text Box 10"/>
            <p:cNvSpPr txBox="1">
              <a:spLocks noChangeArrowheads="1"/>
            </p:cNvSpPr>
            <p:nvPr/>
          </p:nvSpPr>
          <p:spPr bwMode="auto">
            <a:xfrm>
              <a:off x="316" y="3456"/>
              <a:ext cx="3006"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中央明条宽度：角宽度</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2">
                                            <p:txEl>
                                              <p:pRg st="0" end="0"/>
                                            </p:txEl>
                                          </p:spTgt>
                                        </p:tgtEl>
                                        <p:attrNameLst>
                                          <p:attrName>style.visibility</p:attrName>
                                        </p:attrNameLst>
                                      </p:cBhvr>
                                      <p:to>
                                        <p:strVal val="visible"/>
                                      </p:to>
                                    </p:set>
                                  </p:childTnLst>
                                </p:cTn>
                              </p:par>
                            </p:childTnLst>
                          </p:cTn>
                        </p:par>
                        <p:par>
                          <p:cTn id="7" fill="hold">
                            <p:stCondLst>
                              <p:cond delay="500"/>
                            </p:stCondLst>
                            <p:childTnLst>
                              <p:par>
                                <p:cTn id="8" presetID="16" presetClass="entr" presetSubtype="42" fill="hold" nodeType="afterEffect">
                                  <p:stCondLst>
                                    <p:cond delay="0"/>
                                  </p:stCondLst>
                                  <p:childTnLst>
                                    <p:set>
                                      <p:cBhvr>
                                        <p:cTn id="9" dur="1" fill="hold">
                                          <p:stCondLst>
                                            <p:cond delay="0"/>
                                          </p:stCondLst>
                                        </p:cTn>
                                        <p:tgtEl>
                                          <p:spTgt spid="137218"/>
                                        </p:tgtEl>
                                        <p:attrNameLst>
                                          <p:attrName>style.visibility</p:attrName>
                                        </p:attrNameLst>
                                      </p:cBhvr>
                                      <p:to>
                                        <p:strVal val="visible"/>
                                      </p:to>
                                    </p:set>
                                    <p:animEffect transition="in" filter="barn(outHorizontal)">
                                      <p:cBhvr>
                                        <p:cTn id="10" dur="500"/>
                                        <p:tgtEl>
                                          <p:spTgt spid="1372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uild="p" autoUpdateAnimBg="0"/>
      <p:bldP spid="13722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2" name="Group 2"/>
          <p:cNvGrpSpPr>
            <a:grpSpLocks/>
          </p:cNvGrpSpPr>
          <p:nvPr/>
        </p:nvGrpSpPr>
        <p:grpSpPr bwMode="auto">
          <a:xfrm>
            <a:off x="1416050" y="152400"/>
            <a:ext cx="3613150" cy="1079500"/>
            <a:chOff x="892" y="96"/>
            <a:chExt cx="2276" cy="680"/>
          </a:xfrm>
        </p:grpSpPr>
        <p:sp>
          <p:nvSpPr>
            <p:cNvPr id="14350" name="Rectangle 3"/>
            <p:cNvSpPr>
              <a:spLocks noChangeArrowheads="1"/>
            </p:cNvSpPr>
            <p:nvPr/>
          </p:nvSpPr>
          <p:spPr bwMode="auto">
            <a:xfrm>
              <a:off x="892" y="204"/>
              <a:ext cx="983"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线宽度</a:t>
              </a:r>
            </a:p>
          </p:txBody>
        </p:sp>
        <p:graphicFrame>
          <p:nvGraphicFramePr>
            <p:cNvPr id="14341" name="Object 4"/>
            <p:cNvGraphicFramePr>
              <a:graphicFrameLocks noChangeAspect="1"/>
            </p:cNvGraphicFramePr>
            <p:nvPr/>
          </p:nvGraphicFramePr>
          <p:xfrm>
            <a:off x="1824" y="96"/>
            <a:ext cx="1344" cy="680"/>
          </p:xfrm>
          <a:graphic>
            <a:graphicData uri="http://schemas.openxmlformats.org/presentationml/2006/ole">
              <p:oleObj spid="_x0000_s14341" r:id="rId3" imgW="736600" imgH="368300" progId="Equation.3">
                <p:embed/>
              </p:oleObj>
            </a:graphicData>
          </a:graphic>
        </p:graphicFrame>
      </p:grpSp>
      <p:grpSp>
        <p:nvGrpSpPr>
          <p:cNvPr id="14343" name="Group 5"/>
          <p:cNvGrpSpPr>
            <a:grpSpLocks/>
          </p:cNvGrpSpPr>
          <p:nvPr/>
        </p:nvGrpSpPr>
        <p:grpSpPr bwMode="auto">
          <a:xfrm>
            <a:off x="1447800" y="1042988"/>
            <a:ext cx="4114800" cy="1090612"/>
            <a:chOff x="912" y="657"/>
            <a:chExt cx="2592" cy="687"/>
          </a:xfrm>
        </p:grpSpPr>
        <p:graphicFrame>
          <p:nvGraphicFramePr>
            <p:cNvPr id="14340" name="Object 6"/>
            <p:cNvGraphicFramePr>
              <a:graphicFrameLocks noChangeAspect="1"/>
            </p:cNvGraphicFramePr>
            <p:nvPr/>
          </p:nvGraphicFramePr>
          <p:xfrm>
            <a:off x="2448" y="657"/>
            <a:ext cx="1056" cy="687"/>
          </p:xfrm>
          <a:graphic>
            <a:graphicData uri="http://schemas.openxmlformats.org/presentationml/2006/ole">
              <p:oleObj spid="_x0000_s14340" r:id="rId4" imgW="571500" imgH="368300" progId="Equation.3">
                <p:embed/>
              </p:oleObj>
            </a:graphicData>
          </a:graphic>
        </p:graphicFrame>
        <p:sp>
          <p:nvSpPr>
            <p:cNvPr id="14349" name="Text Box 7"/>
            <p:cNvSpPr txBox="1">
              <a:spLocks noChangeArrowheads="1"/>
            </p:cNvSpPr>
            <p:nvPr/>
          </p:nvSpPr>
          <p:spPr bwMode="auto">
            <a:xfrm>
              <a:off x="912" y="756"/>
              <a:ext cx="1561"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明条纹宽度</a:t>
              </a:r>
            </a:p>
          </p:txBody>
        </p:sp>
      </p:grpSp>
      <p:sp>
        <p:nvSpPr>
          <p:cNvPr id="138248" name="Text Box 8"/>
          <p:cNvSpPr txBox="1">
            <a:spLocks noChangeArrowheads="1"/>
          </p:cNvSpPr>
          <p:nvPr/>
        </p:nvSpPr>
        <p:spPr bwMode="auto">
          <a:xfrm>
            <a:off x="577850" y="1981200"/>
            <a:ext cx="2708275" cy="641350"/>
          </a:xfrm>
          <a:prstGeom prst="rect">
            <a:avLst/>
          </a:prstGeom>
          <a:noFill/>
          <a:ln w="12700" cap="sq">
            <a:noFill/>
            <a:miter lim="800000"/>
            <a:headEnd type="none" w="sm" len="sm"/>
            <a:tailEnd type="none" w="sm" len="sm"/>
          </a:ln>
        </p:spPr>
        <p:txBody>
          <a:bodyPr wrap="none">
            <a:spAutoFit/>
          </a:bodyPr>
          <a:lstStyle/>
          <a:p>
            <a:r>
              <a:rPr lang="en-US" altLang="zh-CN">
                <a:effectLst/>
                <a:latin typeface="宋体" pitchFamily="2" charset="-122"/>
              </a:rPr>
              <a:t>7</a:t>
            </a:r>
            <a:r>
              <a:rPr lang="zh-CN" altLang="en-US">
                <a:effectLst/>
                <a:latin typeface="宋体" pitchFamily="2" charset="-122"/>
              </a:rPr>
              <a:t>．衍射光栅</a:t>
            </a:r>
          </a:p>
        </p:txBody>
      </p:sp>
      <p:sp>
        <p:nvSpPr>
          <p:cNvPr id="138249" name="Text Box 9"/>
          <p:cNvSpPr txBox="1">
            <a:spLocks noChangeArrowheads="1"/>
          </p:cNvSpPr>
          <p:nvPr/>
        </p:nvSpPr>
        <p:spPr bwMode="auto">
          <a:xfrm>
            <a:off x="304800" y="2619375"/>
            <a:ext cx="8839200" cy="119062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effectLst/>
                <a:latin typeface="宋体" pitchFamily="2" charset="-122"/>
              </a:rPr>
              <a:t>（</a:t>
            </a:r>
            <a:r>
              <a:rPr lang="en-US" altLang="zh-CN">
                <a:effectLst/>
                <a:latin typeface="宋体" pitchFamily="2" charset="-122"/>
              </a:rPr>
              <a:t>1</a:t>
            </a:r>
            <a:r>
              <a:rPr lang="zh-CN" altLang="en-US">
                <a:effectLst/>
                <a:latin typeface="宋体" pitchFamily="2" charset="-122"/>
              </a:rPr>
              <a:t>）光栅衍射是单缝衍射和多缝干涉的总效果</a:t>
            </a:r>
          </a:p>
        </p:txBody>
      </p:sp>
      <p:grpSp>
        <p:nvGrpSpPr>
          <p:cNvPr id="4" name="Group 10"/>
          <p:cNvGrpSpPr>
            <a:grpSpLocks/>
          </p:cNvGrpSpPr>
          <p:nvPr/>
        </p:nvGrpSpPr>
        <p:grpSpPr bwMode="auto">
          <a:xfrm>
            <a:off x="304800" y="3854450"/>
            <a:ext cx="8080375" cy="1316038"/>
            <a:chOff x="192" y="2428"/>
            <a:chExt cx="5090" cy="829"/>
          </a:xfrm>
        </p:grpSpPr>
        <p:sp>
          <p:nvSpPr>
            <p:cNvPr id="14348" name="Text Box 11"/>
            <p:cNvSpPr txBox="1">
              <a:spLocks noChangeArrowheads="1"/>
            </p:cNvSpPr>
            <p:nvPr/>
          </p:nvSpPr>
          <p:spPr bwMode="auto">
            <a:xfrm>
              <a:off x="192" y="2428"/>
              <a:ext cx="1995"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2</a:t>
              </a:r>
              <a:r>
                <a:rPr lang="zh-CN" altLang="en-US">
                  <a:effectLst/>
                  <a:latin typeface="宋体" pitchFamily="2" charset="-122"/>
                </a:rPr>
                <a:t>）光栅方程</a:t>
              </a:r>
            </a:p>
          </p:txBody>
        </p:sp>
        <p:graphicFrame>
          <p:nvGraphicFramePr>
            <p:cNvPr id="14339" name="Object 12"/>
            <p:cNvGraphicFramePr>
              <a:graphicFrameLocks noChangeAspect="1"/>
            </p:cNvGraphicFramePr>
            <p:nvPr/>
          </p:nvGraphicFramePr>
          <p:xfrm>
            <a:off x="768" y="2832"/>
            <a:ext cx="4514" cy="425"/>
          </p:xfrm>
          <a:graphic>
            <a:graphicData uri="http://schemas.openxmlformats.org/presentationml/2006/ole">
              <p:oleObj spid="_x0000_s14339" name="Equation" r:id="rId5" imgW="2120760" imgH="203040" progId="Equation.3">
                <p:embed/>
              </p:oleObj>
            </a:graphicData>
          </a:graphic>
        </p:graphicFrame>
      </p:grpSp>
      <p:sp>
        <p:nvSpPr>
          <p:cNvPr id="138255" name="Text Box 15"/>
          <p:cNvSpPr txBox="1">
            <a:spLocks noChangeArrowheads="1"/>
          </p:cNvSpPr>
          <p:nvPr/>
        </p:nvSpPr>
        <p:spPr bwMode="auto">
          <a:xfrm>
            <a:off x="312738" y="5118100"/>
            <a:ext cx="3167062" cy="641350"/>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3</a:t>
            </a:r>
            <a:r>
              <a:rPr lang="zh-CN" altLang="en-US">
                <a:effectLst/>
                <a:latin typeface="宋体" pitchFamily="2" charset="-122"/>
              </a:rPr>
              <a:t>）缺级条件</a:t>
            </a:r>
          </a:p>
        </p:txBody>
      </p:sp>
      <p:graphicFrame>
        <p:nvGraphicFramePr>
          <p:cNvPr id="138256" name="Object 16"/>
          <p:cNvGraphicFramePr>
            <a:graphicFrameLocks noChangeAspect="1"/>
          </p:cNvGraphicFramePr>
          <p:nvPr/>
        </p:nvGraphicFramePr>
        <p:xfrm>
          <a:off x="4500563" y="5445125"/>
          <a:ext cx="2143125" cy="1157288"/>
        </p:xfrm>
        <a:graphic>
          <a:graphicData uri="http://schemas.openxmlformats.org/presentationml/2006/ole">
            <p:oleObj spid="_x0000_s14338" name="Equation" r:id="rId6" imgW="73656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8255"/>
                                        </p:tgtEl>
                                        <p:attrNameLst>
                                          <p:attrName>style.visibility</p:attrName>
                                        </p:attrNameLst>
                                      </p:cBhvr>
                                      <p:to>
                                        <p:strVal val="visible"/>
                                      </p:to>
                                    </p:set>
                                    <p:animEffect transition="in" filter="blinds(horizontal)">
                                      <p:cBhvr>
                                        <p:cTn id="19" dur="500"/>
                                        <p:tgtEl>
                                          <p:spTgt spid="138255"/>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138256"/>
                                        </p:tgtEl>
                                        <p:attrNameLst>
                                          <p:attrName>style.visibility</p:attrName>
                                        </p:attrNameLst>
                                      </p:cBhvr>
                                      <p:to>
                                        <p:strVal val="visible"/>
                                      </p:to>
                                    </p:set>
                                    <p:animEffect transition="in" filter="blinds(horizontal)">
                                      <p:cBhvr>
                                        <p:cTn id="23" dur="500"/>
                                        <p:tgtEl>
                                          <p:spTgt spid="138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build="p" autoUpdateAnimBg="0"/>
      <p:bldP spid="138249" grpId="0" build="p" autoUpdateAnimBg="0"/>
      <p:bldP spid="1382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260350"/>
            <a:ext cx="8137525" cy="2000250"/>
          </a:xfrm>
          <a:prstGeom prst="rect">
            <a:avLst/>
          </a:prstGeom>
        </p:spPr>
        <p:txBody>
          <a:bodyPr>
            <a:spAutoFit/>
          </a:bodyPr>
          <a:lstStyle/>
          <a:p>
            <a:pPr>
              <a:defRPr/>
            </a:pPr>
            <a:r>
              <a:rPr lang="zh-CN" altLang="en-US" sz="4400" dirty="0">
                <a:effectLst/>
              </a:rPr>
              <a:t/>
            </a:r>
            <a:br>
              <a:rPr lang="zh-CN" altLang="en-US" sz="4400" dirty="0">
                <a:effectLst/>
              </a:rPr>
            </a:br>
            <a:r>
              <a:rPr lang="zh-CN" altLang="en-US" sz="4400" dirty="0">
                <a:effectLst/>
              </a:rPr>
              <a:t>本学期所有讲授内容</a:t>
            </a:r>
            <a:r>
              <a:rPr lang="zh-CN" altLang="en-US" dirty="0"/>
              <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9750" y="549275"/>
            <a:ext cx="5083175" cy="1600200"/>
            <a:chOff x="240" y="1536"/>
            <a:chExt cx="3202" cy="1008"/>
          </a:xfrm>
        </p:grpSpPr>
        <p:graphicFrame>
          <p:nvGraphicFramePr>
            <p:cNvPr id="15363" name="Object 8"/>
            <p:cNvGraphicFramePr>
              <a:graphicFrameLocks noChangeAspect="1"/>
            </p:cNvGraphicFramePr>
            <p:nvPr/>
          </p:nvGraphicFramePr>
          <p:xfrm>
            <a:off x="2127" y="1850"/>
            <a:ext cx="1315" cy="694"/>
          </p:xfrm>
          <a:graphic>
            <a:graphicData uri="http://schemas.openxmlformats.org/presentationml/2006/ole">
              <p:oleObj spid="_x0000_s15363" name="公式" r:id="rId3" imgW="749160" imgH="393480" progId="Equation.3">
                <p:embed/>
              </p:oleObj>
            </a:graphicData>
          </a:graphic>
        </p:graphicFrame>
        <p:sp>
          <p:nvSpPr>
            <p:cNvPr id="15368" name="Text Box 9"/>
            <p:cNvSpPr txBox="1">
              <a:spLocks noChangeArrowheads="1"/>
            </p:cNvSpPr>
            <p:nvPr/>
          </p:nvSpPr>
          <p:spPr bwMode="auto">
            <a:xfrm>
              <a:off x="240" y="1536"/>
              <a:ext cx="2862" cy="404"/>
            </a:xfrm>
            <a:prstGeom prst="rect">
              <a:avLst/>
            </a:prstGeom>
            <a:noFill/>
            <a:ln w="12700" cap="sq">
              <a:noFill/>
              <a:miter lim="800000"/>
              <a:headEnd type="none" w="sm" len="sm"/>
              <a:tailEnd type="none" w="sm" len="sm"/>
            </a:ln>
          </p:spPr>
          <p:txBody>
            <a:bodyPr wrap="none">
              <a:spAutoFit/>
            </a:bodyPr>
            <a:lstStyle/>
            <a:p>
              <a:r>
                <a:rPr lang="en-US" altLang="zh-CN">
                  <a:effectLst/>
                  <a:latin typeface="宋体" pitchFamily="2" charset="-122"/>
                </a:rPr>
                <a:t>8</a:t>
              </a:r>
              <a:r>
                <a:rPr lang="zh-CN" altLang="en-US">
                  <a:effectLst/>
                  <a:latin typeface="宋体" pitchFamily="2" charset="-122"/>
                </a:rPr>
                <a:t>．光学仪器的分辩率</a:t>
              </a:r>
            </a:p>
          </p:txBody>
        </p:sp>
        <p:sp>
          <p:nvSpPr>
            <p:cNvPr id="15369" name="Text Box 10"/>
            <p:cNvSpPr txBox="1">
              <a:spLocks noChangeArrowheads="1"/>
            </p:cNvSpPr>
            <p:nvPr/>
          </p:nvSpPr>
          <p:spPr bwMode="auto">
            <a:xfrm>
              <a:off x="620" y="1955"/>
              <a:ext cx="1561"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最小分辨角</a:t>
              </a:r>
            </a:p>
          </p:txBody>
        </p:sp>
      </p:grpSp>
      <p:sp>
        <p:nvSpPr>
          <p:cNvPr id="139275" name="Text Box 11"/>
          <p:cNvSpPr txBox="1">
            <a:spLocks noChangeArrowheads="1"/>
          </p:cNvSpPr>
          <p:nvPr/>
        </p:nvSpPr>
        <p:spPr bwMode="auto">
          <a:xfrm>
            <a:off x="395288" y="2492375"/>
            <a:ext cx="5002212" cy="641350"/>
          </a:xfrm>
          <a:prstGeom prst="rect">
            <a:avLst/>
          </a:prstGeom>
          <a:noFill/>
          <a:ln w="12700" cap="sq">
            <a:noFill/>
            <a:miter lim="800000"/>
            <a:headEnd type="none" w="sm" len="sm"/>
            <a:tailEnd type="none" w="sm" len="sm"/>
          </a:ln>
        </p:spPr>
        <p:txBody>
          <a:bodyPr wrap="none">
            <a:spAutoFit/>
          </a:bodyPr>
          <a:lstStyle/>
          <a:p>
            <a:r>
              <a:rPr lang="en-US" altLang="zh-CN">
                <a:effectLst/>
                <a:latin typeface="宋体" pitchFamily="2" charset="-122"/>
              </a:rPr>
              <a:t>9</a:t>
            </a:r>
            <a:r>
              <a:rPr lang="zh-CN" altLang="en-US">
                <a:effectLst/>
                <a:latin typeface="宋体" pitchFamily="2" charset="-122"/>
              </a:rPr>
              <a:t>．线偏振的获得和检验</a:t>
            </a:r>
          </a:p>
        </p:txBody>
      </p:sp>
      <p:grpSp>
        <p:nvGrpSpPr>
          <p:cNvPr id="3" name="Group 12"/>
          <p:cNvGrpSpPr>
            <a:grpSpLocks/>
          </p:cNvGrpSpPr>
          <p:nvPr/>
        </p:nvGrpSpPr>
        <p:grpSpPr bwMode="auto">
          <a:xfrm>
            <a:off x="755650" y="3573463"/>
            <a:ext cx="6808788" cy="1849437"/>
            <a:chOff x="460" y="2928"/>
            <a:chExt cx="4289" cy="1165"/>
          </a:xfrm>
        </p:grpSpPr>
        <p:graphicFrame>
          <p:nvGraphicFramePr>
            <p:cNvPr id="15362" name="Object 13"/>
            <p:cNvGraphicFramePr>
              <a:graphicFrameLocks noChangeAspect="1"/>
            </p:cNvGraphicFramePr>
            <p:nvPr/>
          </p:nvGraphicFramePr>
          <p:xfrm>
            <a:off x="1730" y="3266"/>
            <a:ext cx="3019" cy="827"/>
          </p:xfrm>
          <a:graphic>
            <a:graphicData uri="http://schemas.openxmlformats.org/presentationml/2006/ole">
              <p:oleObj spid="_x0000_s15362" name="Equation" r:id="rId4" imgW="1574640" imgH="431640" progId="Equation.3">
                <p:embed/>
              </p:oleObj>
            </a:graphicData>
          </a:graphic>
        </p:graphicFrame>
        <p:sp>
          <p:nvSpPr>
            <p:cNvPr id="15367" name="Text Box 14"/>
            <p:cNvSpPr txBox="1">
              <a:spLocks noChangeArrowheads="1"/>
            </p:cNvSpPr>
            <p:nvPr/>
          </p:nvSpPr>
          <p:spPr bwMode="auto">
            <a:xfrm>
              <a:off x="460" y="2928"/>
              <a:ext cx="2573"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1</a:t>
              </a:r>
              <a:r>
                <a:rPr lang="zh-CN" altLang="en-US">
                  <a:effectLst/>
                  <a:latin typeface="宋体" pitchFamily="2" charset="-122"/>
                </a:rPr>
                <a:t>）布儒斯特定律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533400" y="152400"/>
            <a:ext cx="3625850" cy="641350"/>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a:t>
            </a:r>
            <a:r>
              <a:rPr lang="en-US" altLang="zh-CN">
                <a:effectLst/>
                <a:latin typeface="宋体" pitchFamily="2" charset="-122"/>
              </a:rPr>
              <a:t>2</a:t>
            </a:r>
            <a:r>
              <a:rPr lang="zh-CN" altLang="en-US">
                <a:effectLst/>
                <a:latin typeface="宋体" pitchFamily="2" charset="-122"/>
              </a:rPr>
              <a:t>）马吕斯定律</a:t>
            </a:r>
          </a:p>
        </p:txBody>
      </p:sp>
      <p:grpSp>
        <p:nvGrpSpPr>
          <p:cNvPr id="16391" name="Group 3"/>
          <p:cNvGrpSpPr>
            <a:grpSpLocks/>
          </p:cNvGrpSpPr>
          <p:nvPr/>
        </p:nvGrpSpPr>
        <p:grpSpPr bwMode="auto">
          <a:xfrm>
            <a:off x="457200" y="685800"/>
            <a:ext cx="5959475" cy="1876425"/>
            <a:chOff x="288" y="432"/>
            <a:chExt cx="3754" cy="1182"/>
          </a:xfrm>
        </p:grpSpPr>
        <p:sp>
          <p:nvSpPr>
            <p:cNvPr id="16394" name="Text Box 4"/>
            <p:cNvSpPr txBox="1">
              <a:spLocks noChangeArrowheads="1"/>
            </p:cNvSpPr>
            <p:nvPr/>
          </p:nvSpPr>
          <p:spPr bwMode="auto">
            <a:xfrm>
              <a:off x="288" y="864"/>
              <a:ext cx="3754" cy="750"/>
            </a:xfrm>
            <a:prstGeom prst="rect">
              <a:avLst/>
            </a:prstGeom>
            <a:noFill/>
            <a:ln w="12700" cap="sq">
              <a:noFill/>
              <a:miter lim="800000"/>
              <a:headEnd type="none" w="sm" len="sm"/>
              <a:tailEnd type="none" w="sm" len="sm"/>
            </a:ln>
          </p:spPr>
          <p:txBody>
            <a:bodyPr>
              <a:spAutoFit/>
            </a:bodyPr>
            <a:lstStyle/>
            <a:p>
              <a:r>
                <a:rPr lang="zh-CN" altLang="en-US">
                  <a:effectLst/>
                  <a:latin typeface="宋体" pitchFamily="2" charset="-122"/>
                </a:rPr>
                <a:t>（  为光振动矢量  与偏振片偏振化方向的夹角）</a:t>
              </a:r>
            </a:p>
          </p:txBody>
        </p:sp>
        <p:graphicFrame>
          <p:nvGraphicFramePr>
            <p:cNvPr id="16387" name="Object 5"/>
            <p:cNvGraphicFramePr>
              <a:graphicFrameLocks noChangeAspect="1"/>
            </p:cNvGraphicFramePr>
            <p:nvPr/>
          </p:nvGraphicFramePr>
          <p:xfrm>
            <a:off x="1488" y="432"/>
            <a:ext cx="1488" cy="441"/>
          </p:xfrm>
          <a:graphic>
            <a:graphicData uri="http://schemas.openxmlformats.org/presentationml/2006/ole">
              <p:oleObj spid="_x0000_s16387" name="Equation" r:id="rId3" imgW="774364" imgH="228501" progId="Equation.3">
                <p:embed/>
              </p:oleObj>
            </a:graphicData>
          </a:graphic>
        </p:graphicFrame>
        <p:graphicFrame>
          <p:nvGraphicFramePr>
            <p:cNvPr id="16388" name="Object 6"/>
            <p:cNvGraphicFramePr>
              <a:graphicFrameLocks noChangeAspect="1"/>
            </p:cNvGraphicFramePr>
            <p:nvPr/>
          </p:nvGraphicFramePr>
          <p:xfrm>
            <a:off x="624" y="960"/>
            <a:ext cx="336" cy="291"/>
          </p:xfrm>
          <a:graphic>
            <a:graphicData uri="http://schemas.openxmlformats.org/presentationml/2006/ole">
              <p:oleObj spid="_x0000_s16388" r:id="rId4" imgW="139518" imgH="126835" progId="Equation.3">
                <p:embed/>
              </p:oleObj>
            </a:graphicData>
          </a:graphic>
        </p:graphicFrame>
        <p:graphicFrame>
          <p:nvGraphicFramePr>
            <p:cNvPr id="16389" name="Object 7"/>
            <p:cNvGraphicFramePr>
              <a:graphicFrameLocks noChangeAspect="1"/>
            </p:cNvGraphicFramePr>
            <p:nvPr/>
          </p:nvGraphicFramePr>
          <p:xfrm>
            <a:off x="2640" y="883"/>
            <a:ext cx="293" cy="365"/>
          </p:xfrm>
          <a:graphic>
            <a:graphicData uri="http://schemas.openxmlformats.org/presentationml/2006/ole">
              <p:oleObj spid="_x0000_s16389" name="Equation" r:id="rId5" imgW="152280" imgH="190440" progId="Equation.3">
                <p:embed/>
              </p:oleObj>
            </a:graphicData>
          </a:graphic>
        </p:graphicFrame>
      </p:grpSp>
      <p:grpSp>
        <p:nvGrpSpPr>
          <p:cNvPr id="16392" name="Group 8"/>
          <p:cNvGrpSpPr>
            <a:grpSpLocks/>
          </p:cNvGrpSpPr>
          <p:nvPr/>
        </p:nvGrpSpPr>
        <p:grpSpPr bwMode="auto">
          <a:xfrm>
            <a:off x="425450" y="2343150"/>
            <a:ext cx="6838950" cy="1162050"/>
            <a:chOff x="268" y="1476"/>
            <a:chExt cx="4308" cy="732"/>
          </a:xfrm>
        </p:grpSpPr>
        <p:graphicFrame>
          <p:nvGraphicFramePr>
            <p:cNvPr id="16386" name="Object 9"/>
            <p:cNvGraphicFramePr>
              <a:graphicFrameLocks noChangeAspect="1"/>
            </p:cNvGraphicFramePr>
            <p:nvPr/>
          </p:nvGraphicFramePr>
          <p:xfrm>
            <a:off x="4032" y="1476"/>
            <a:ext cx="544" cy="732"/>
          </p:xfrm>
          <a:graphic>
            <a:graphicData uri="http://schemas.openxmlformats.org/presentationml/2006/ole">
              <p:oleObj spid="_x0000_s16386" r:id="rId6" imgW="279400" imgH="368300" progId="Equation.3">
                <p:embed/>
              </p:oleObj>
            </a:graphicData>
          </a:graphic>
        </p:graphicFrame>
        <p:sp>
          <p:nvSpPr>
            <p:cNvPr id="16393" name="Text Box 10"/>
            <p:cNvSpPr txBox="1">
              <a:spLocks noChangeArrowheads="1"/>
            </p:cNvSpPr>
            <p:nvPr/>
          </p:nvSpPr>
          <p:spPr bwMode="auto">
            <a:xfrm>
              <a:off x="268" y="1632"/>
              <a:ext cx="3873" cy="404"/>
            </a:xfrm>
            <a:prstGeom prst="rect">
              <a:avLst/>
            </a:prstGeom>
            <a:noFill/>
            <a:ln w="12700" cap="sq">
              <a:noFill/>
              <a:miter lim="800000"/>
              <a:headEnd type="none" w="sm" len="sm"/>
              <a:tailEnd type="none" w="sm" len="sm"/>
            </a:ln>
          </p:spPr>
          <p:txBody>
            <a:bodyPr wrap="none">
              <a:spAutoFit/>
            </a:bodyPr>
            <a:lstStyle/>
            <a:p>
              <a:r>
                <a:rPr lang="zh-CN" altLang="en-US">
                  <a:effectLst/>
                  <a:latin typeface="宋体" pitchFamily="2" charset="-122"/>
                </a:rPr>
                <a:t>自然光通过偏振片后，强度为</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377825" y="1060450"/>
            <a:ext cx="8766175" cy="3757613"/>
            <a:chOff x="238" y="848"/>
            <a:chExt cx="5522" cy="2367"/>
          </a:xfrm>
        </p:grpSpPr>
        <p:sp>
          <p:nvSpPr>
            <p:cNvPr id="49158" name="Text Box 3"/>
            <p:cNvSpPr txBox="1">
              <a:spLocks noChangeArrowheads="1"/>
            </p:cNvSpPr>
            <p:nvPr/>
          </p:nvSpPr>
          <p:spPr bwMode="auto">
            <a:xfrm>
              <a:off x="238" y="848"/>
              <a:ext cx="5522" cy="1442"/>
            </a:xfrm>
            <a:prstGeom prst="rect">
              <a:avLst/>
            </a:prstGeom>
            <a:noFill/>
            <a:ln w="9525">
              <a:noFill/>
              <a:miter lim="800000"/>
              <a:headEnd/>
              <a:tailEnd/>
            </a:ln>
          </p:spPr>
          <p:txBody>
            <a:bodyPr>
              <a:spAutoFit/>
            </a:bodyPr>
            <a:lstStyle/>
            <a:p>
              <a:r>
                <a:rPr lang="en-US" altLang="zh-CN">
                  <a:effectLst/>
                  <a:latin typeface="Century Schoolbook" pitchFamily="18" charset="0"/>
                </a:rPr>
                <a:t>1.</a:t>
              </a:r>
              <a:r>
                <a:rPr lang="zh-CN" altLang="en-US">
                  <a:effectLst/>
                  <a:latin typeface="Century Schoolbook" pitchFamily="18" charset="0"/>
                </a:rPr>
                <a:t>在真空中波长为 </a:t>
              </a:r>
              <a:r>
                <a:rPr lang="en-US" altLang="zh-CN" i="1">
                  <a:effectLst/>
                  <a:latin typeface="Symbol" pitchFamily="18" charset="2"/>
                </a:rPr>
                <a:t>l</a:t>
              </a:r>
              <a:r>
                <a:rPr lang="en-US" altLang="zh-CN">
                  <a:effectLst/>
                  <a:latin typeface="Century Schoolbook" pitchFamily="18" charset="0"/>
                </a:rPr>
                <a:t> </a:t>
              </a:r>
              <a:r>
                <a:rPr lang="zh-CN" altLang="en-US">
                  <a:effectLst/>
                  <a:latin typeface="Century Schoolbook" pitchFamily="18" charset="0"/>
                </a:rPr>
                <a:t>的单色光</a:t>
              </a:r>
              <a:r>
                <a:rPr lang="en-US" altLang="zh-CN">
                  <a:effectLst/>
                  <a:latin typeface="Century Schoolbook" pitchFamily="18" charset="0"/>
                </a:rPr>
                <a:t>,</a:t>
              </a:r>
              <a:r>
                <a:rPr lang="zh-CN" altLang="en-US">
                  <a:effectLst/>
                  <a:latin typeface="Century Schoolbook" pitchFamily="18" charset="0"/>
                </a:rPr>
                <a:t>在折射率   为 </a:t>
              </a:r>
              <a:r>
                <a:rPr lang="en-US" altLang="zh-CN" i="1">
                  <a:effectLst/>
                  <a:latin typeface="Century Schoolbook" pitchFamily="18" charset="0"/>
                </a:rPr>
                <a:t>n </a:t>
              </a:r>
              <a:r>
                <a:rPr lang="zh-CN" altLang="en-US">
                  <a:effectLst/>
                  <a:latin typeface="Century Schoolbook" pitchFamily="18" charset="0"/>
                </a:rPr>
                <a:t>的透明介质中从 </a:t>
              </a:r>
              <a:r>
                <a:rPr lang="en-US" altLang="zh-CN" i="1">
                  <a:effectLst/>
                  <a:latin typeface="Century Schoolbook" pitchFamily="18" charset="0"/>
                </a:rPr>
                <a:t>A </a:t>
              </a:r>
              <a:r>
                <a:rPr lang="zh-CN" altLang="en-US">
                  <a:effectLst/>
                  <a:latin typeface="Century Schoolbook" pitchFamily="18" charset="0"/>
                </a:rPr>
                <a:t>沿某路径传播到 </a:t>
              </a:r>
              <a:r>
                <a:rPr lang="en-US" altLang="zh-CN" i="1">
                  <a:effectLst/>
                  <a:latin typeface="Century Schoolbook" pitchFamily="18" charset="0"/>
                </a:rPr>
                <a:t>B </a:t>
              </a:r>
              <a:r>
                <a:rPr lang="en-US" altLang="zh-CN">
                  <a:effectLst/>
                  <a:latin typeface="Century Schoolbook" pitchFamily="18" charset="0"/>
                </a:rPr>
                <a:t>,</a:t>
              </a:r>
              <a:r>
                <a:rPr lang="zh-CN" altLang="en-US">
                  <a:effectLst/>
                  <a:latin typeface="Century Schoolbook" pitchFamily="18" charset="0"/>
                </a:rPr>
                <a:t>若 </a:t>
              </a:r>
              <a:r>
                <a:rPr lang="en-US" altLang="zh-CN" i="1">
                  <a:effectLst/>
                  <a:latin typeface="Century Schoolbook" pitchFamily="18" charset="0"/>
                </a:rPr>
                <a:t>A</a:t>
              </a:r>
              <a:r>
                <a:rPr lang="zh-CN" altLang="en-US">
                  <a:effectLst/>
                  <a:latin typeface="Century Schoolbook" pitchFamily="18" charset="0"/>
                </a:rPr>
                <a:t>、</a:t>
              </a:r>
              <a:r>
                <a:rPr lang="en-US" altLang="zh-CN" i="1">
                  <a:effectLst/>
                  <a:latin typeface="Century Schoolbook" pitchFamily="18" charset="0"/>
                </a:rPr>
                <a:t>B </a:t>
              </a:r>
              <a:r>
                <a:rPr lang="zh-CN" altLang="en-US">
                  <a:effectLst/>
                  <a:latin typeface="Century Schoolbook" pitchFamily="18" charset="0"/>
                </a:rPr>
                <a:t>两点位相差为 </a:t>
              </a:r>
              <a:r>
                <a:rPr lang="en-US" altLang="zh-CN">
                  <a:effectLst/>
                  <a:latin typeface="Century Schoolbook" pitchFamily="18" charset="0"/>
                </a:rPr>
                <a:t>3</a:t>
              </a:r>
              <a:r>
                <a:rPr lang="en-US" altLang="zh-CN" i="1">
                  <a:effectLst/>
                  <a:latin typeface="Symbol" pitchFamily="18" charset="2"/>
                  <a:sym typeface="Symbol" pitchFamily="18" charset="2"/>
                </a:rPr>
                <a:t></a:t>
              </a:r>
              <a:r>
                <a:rPr lang="zh-CN" altLang="en-US">
                  <a:effectLst/>
                  <a:latin typeface="Century Schoolbook" pitchFamily="18" charset="0"/>
                </a:rPr>
                <a:t>，则此路径 </a:t>
              </a:r>
              <a:r>
                <a:rPr lang="en-US" altLang="zh-CN" i="1">
                  <a:effectLst/>
                  <a:latin typeface="Century Schoolbook" pitchFamily="18" charset="0"/>
                </a:rPr>
                <a:t>AB</a:t>
              </a:r>
              <a:r>
                <a:rPr lang="zh-CN" altLang="en-US">
                  <a:effectLst/>
                  <a:latin typeface="Century Schoolbook" pitchFamily="18" charset="0"/>
                </a:rPr>
                <a:t>的光程为</a:t>
              </a:r>
            </a:p>
          </p:txBody>
        </p:sp>
        <p:sp>
          <p:nvSpPr>
            <p:cNvPr id="40967" name="Text Box 4"/>
            <p:cNvSpPr txBox="1">
              <a:spLocks noChangeArrowheads="1"/>
            </p:cNvSpPr>
            <p:nvPr/>
          </p:nvSpPr>
          <p:spPr bwMode="auto">
            <a:xfrm>
              <a:off x="586" y="2328"/>
              <a:ext cx="1389" cy="407"/>
            </a:xfrm>
            <a:prstGeom prst="rect">
              <a:avLst/>
            </a:prstGeom>
            <a:noFill/>
            <a:ln w="9525">
              <a:noFill/>
              <a:miter lim="800000"/>
              <a:headEnd/>
              <a:tailEnd/>
            </a:ln>
          </p:spPr>
          <p:txBody>
            <a:bodyPr wrap="none">
              <a:spAutoFit/>
            </a:bodyPr>
            <a:lstStyle/>
            <a:p>
              <a:pPr>
                <a:defRPr/>
              </a:pPr>
              <a:r>
                <a:rPr lang="en-US" altLang="zh-CN">
                  <a:latin typeface="Century Schoolbook" pitchFamily="18" charset="0"/>
                </a:rPr>
                <a:t>( A ) 1.5</a:t>
              </a:r>
              <a:r>
                <a:rPr lang="en-US" altLang="zh-CN" i="1">
                  <a:latin typeface="Century Schoolbook" pitchFamily="18" charset="0"/>
                  <a:sym typeface="Symbol" pitchFamily="18" charset="2"/>
                </a:rPr>
                <a:t></a:t>
              </a:r>
              <a:endParaRPr lang="en-US" altLang="zh-CN">
                <a:latin typeface="Century Schoolbook" pitchFamily="18" charset="0"/>
              </a:endParaRPr>
            </a:p>
          </p:txBody>
        </p:sp>
        <p:sp>
          <p:nvSpPr>
            <p:cNvPr id="40968" name="Text Box 5"/>
            <p:cNvSpPr txBox="1">
              <a:spLocks noChangeArrowheads="1"/>
            </p:cNvSpPr>
            <p:nvPr/>
          </p:nvSpPr>
          <p:spPr bwMode="auto">
            <a:xfrm>
              <a:off x="2928" y="2328"/>
              <a:ext cx="1676" cy="407"/>
            </a:xfrm>
            <a:prstGeom prst="rect">
              <a:avLst/>
            </a:prstGeom>
            <a:noFill/>
            <a:ln w="9525">
              <a:noFill/>
              <a:miter lim="800000"/>
              <a:headEnd/>
              <a:tailEnd/>
            </a:ln>
          </p:spPr>
          <p:txBody>
            <a:bodyPr wrap="none">
              <a:spAutoFit/>
            </a:bodyPr>
            <a:lstStyle/>
            <a:p>
              <a:pPr>
                <a:defRPr/>
              </a:pPr>
              <a:r>
                <a:rPr lang="en-US" altLang="zh-CN">
                  <a:latin typeface="Century Schoolbook" pitchFamily="18" charset="0"/>
                </a:rPr>
                <a:t>( B ) 1.5 </a:t>
              </a:r>
              <a:r>
                <a:rPr lang="en-US" altLang="zh-CN" i="1">
                  <a:latin typeface="Century Schoolbook" pitchFamily="18" charset="0"/>
                </a:rPr>
                <a:t>n</a:t>
              </a:r>
              <a:r>
                <a:rPr lang="en-US" altLang="zh-CN" i="1">
                  <a:latin typeface="Century Schoolbook" pitchFamily="18" charset="0"/>
                  <a:sym typeface="Symbol" pitchFamily="18" charset="2"/>
                </a:rPr>
                <a:t></a:t>
              </a:r>
              <a:endParaRPr lang="en-US" altLang="zh-CN">
                <a:latin typeface="Century Schoolbook" pitchFamily="18" charset="0"/>
              </a:endParaRPr>
            </a:p>
          </p:txBody>
        </p:sp>
        <p:sp>
          <p:nvSpPr>
            <p:cNvPr id="40969" name="Text Box 6"/>
            <p:cNvSpPr txBox="1">
              <a:spLocks noChangeArrowheads="1"/>
            </p:cNvSpPr>
            <p:nvPr/>
          </p:nvSpPr>
          <p:spPr bwMode="auto">
            <a:xfrm>
              <a:off x="624" y="2760"/>
              <a:ext cx="1230" cy="407"/>
            </a:xfrm>
            <a:prstGeom prst="rect">
              <a:avLst/>
            </a:prstGeom>
            <a:noFill/>
            <a:ln w="9525">
              <a:noFill/>
              <a:miter lim="800000"/>
              <a:headEnd/>
              <a:tailEnd/>
            </a:ln>
          </p:spPr>
          <p:txBody>
            <a:bodyPr wrap="none">
              <a:spAutoFit/>
            </a:bodyPr>
            <a:lstStyle/>
            <a:p>
              <a:pPr>
                <a:defRPr/>
              </a:pPr>
              <a:r>
                <a:rPr lang="en-US" altLang="zh-CN">
                  <a:latin typeface="Century Schoolbook" pitchFamily="18" charset="0"/>
                </a:rPr>
                <a:t>( C ) 3 </a:t>
              </a:r>
              <a:r>
                <a:rPr lang="en-US" altLang="zh-CN" i="1">
                  <a:latin typeface="Century Schoolbook" pitchFamily="18" charset="0"/>
                  <a:sym typeface="Symbol" pitchFamily="18" charset="2"/>
                </a:rPr>
                <a:t></a:t>
              </a:r>
              <a:endParaRPr lang="en-US" altLang="zh-CN">
                <a:latin typeface="Century Schoolbook" pitchFamily="18" charset="0"/>
              </a:endParaRPr>
            </a:p>
          </p:txBody>
        </p:sp>
        <p:sp>
          <p:nvSpPr>
            <p:cNvPr id="40970" name="Text Box 7"/>
            <p:cNvSpPr txBox="1">
              <a:spLocks noChangeArrowheads="1"/>
            </p:cNvSpPr>
            <p:nvPr/>
          </p:nvSpPr>
          <p:spPr bwMode="auto">
            <a:xfrm>
              <a:off x="2928" y="2808"/>
              <a:ext cx="1773" cy="407"/>
            </a:xfrm>
            <a:prstGeom prst="rect">
              <a:avLst/>
            </a:prstGeom>
            <a:noFill/>
            <a:ln w="9525">
              <a:noFill/>
              <a:miter lim="800000"/>
              <a:headEnd/>
              <a:tailEnd/>
            </a:ln>
          </p:spPr>
          <p:txBody>
            <a:bodyPr wrap="none">
              <a:spAutoFit/>
            </a:bodyPr>
            <a:lstStyle/>
            <a:p>
              <a:pPr>
                <a:defRPr/>
              </a:pPr>
              <a:r>
                <a:rPr lang="en-US" altLang="zh-CN">
                  <a:latin typeface="Century Schoolbook" pitchFamily="18" charset="0"/>
                </a:rPr>
                <a:t>( D ) 1.5 </a:t>
              </a:r>
              <a:r>
                <a:rPr lang="en-US" altLang="zh-CN" i="1">
                  <a:latin typeface="Century Schoolbook" pitchFamily="18" charset="0"/>
                  <a:sym typeface="Symbol" pitchFamily="18" charset="2"/>
                </a:rPr>
                <a:t></a:t>
              </a:r>
              <a:r>
                <a:rPr lang="en-US" altLang="zh-CN">
                  <a:latin typeface="Century Schoolbook" pitchFamily="18" charset="0"/>
                </a:rPr>
                <a:t>/</a:t>
              </a:r>
              <a:r>
                <a:rPr lang="en-US" altLang="zh-CN" i="1">
                  <a:latin typeface="Century Schoolbook" pitchFamily="18" charset="0"/>
                </a:rPr>
                <a:t>n</a:t>
              </a:r>
              <a:endParaRPr lang="en-US" altLang="zh-CN">
                <a:latin typeface="Century Schoolbook" pitchFamily="18" charset="0"/>
              </a:endParaRPr>
            </a:p>
          </p:txBody>
        </p:sp>
      </p:grpSp>
      <p:sp>
        <p:nvSpPr>
          <p:cNvPr id="389128" name="Text Box 8"/>
          <p:cNvSpPr txBox="1">
            <a:spLocks noChangeArrowheads="1"/>
          </p:cNvSpPr>
          <p:nvPr/>
        </p:nvSpPr>
        <p:spPr bwMode="auto">
          <a:xfrm>
            <a:off x="7391400" y="5562600"/>
            <a:ext cx="1327150" cy="641350"/>
          </a:xfrm>
          <a:prstGeom prst="rect">
            <a:avLst/>
          </a:prstGeom>
          <a:noFill/>
          <a:ln w="9525">
            <a:noFill/>
            <a:miter lim="800000"/>
            <a:headEnd/>
            <a:tailEnd/>
          </a:ln>
        </p:spPr>
        <p:txBody>
          <a:bodyPr wrap="none">
            <a:spAutoFit/>
          </a:bodyPr>
          <a:lstStyle/>
          <a:p>
            <a:pPr>
              <a:defRPr/>
            </a:pPr>
            <a:r>
              <a:rPr lang="en-US" altLang="zh-CN" b="0">
                <a:latin typeface="Century Schoolbook" pitchFamily="18" charset="0"/>
              </a:rPr>
              <a:t>[  A  ]</a:t>
            </a:r>
          </a:p>
        </p:txBody>
      </p:sp>
      <p:sp>
        <p:nvSpPr>
          <p:cNvPr id="49156" name="Text Box 9"/>
          <p:cNvSpPr txBox="1">
            <a:spLocks noChangeArrowheads="1"/>
          </p:cNvSpPr>
          <p:nvPr/>
        </p:nvSpPr>
        <p:spPr bwMode="auto">
          <a:xfrm>
            <a:off x="2106613" y="263525"/>
            <a:ext cx="5137150" cy="701675"/>
          </a:xfrm>
          <a:prstGeom prst="rect">
            <a:avLst/>
          </a:prstGeom>
          <a:noFill/>
          <a:ln w="9525">
            <a:noFill/>
            <a:miter lim="800000"/>
            <a:headEnd/>
            <a:tailEnd/>
          </a:ln>
        </p:spPr>
        <p:txBody>
          <a:bodyPr>
            <a:spAutoFit/>
          </a:bodyPr>
          <a:lstStyle/>
          <a:p>
            <a:pPr>
              <a:spcBef>
                <a:spcPct val="50000"/>
              </a:spcBef>
            </a:pPr>
            <a:r>
              <a:rPr lang="zh-CN" altLang="en-US" sz="4000">
                <a:effectLst/>
                <a:ea typeface="华文新魏" pitchFamily="2" charset="-122"/>
              </a:rPr>
              <a:t>选择题与讨论题</a:t>
            </a:r>
          </a:p>
        </p:txBody>
      </p:sp>
      <p:sp>
        <p:nvSpPr>
          <p:cNvPr id="40965" name="Text Box 10"/>
          <p:cNvSpPr txBox="1">
            <a:spLocks noChangeArrowheads="1"/>
          </p:cNvSpPr>
          <p:nvPr/>
        </p:nvSpPr>
        <p:spPr bwMode="auto">
          <a:xfrm>
            <a:off x="8772525" y="6453188"/>
            <a:ext cx="423863" cy="366712"/>
          </a:xfrm>
          <a:prstGeom prst="rect">
            <a:avLst/>
          </a:prstGeom>
          <a:noFill/>
          <a:ln w="9525" algn="ctr">
            <a:noFill/>
            <a:miter lim="800000"/>
            <a:headEnd/>
            <a:tailEnd/>
          </a:ln>
        </p:spPr>
        <p:txBody>
          <a:bodyPr>
            <a:spAutoFit/>
          </a:bodyPr>
          <a:lstStyle/>
          <a:p>
            <a:pPr>
              <a:spcBef>
                <a:spcPct val="50000"/>
              </a:spcBef>
              <a:defRPr/>
            </a:pPr>
            <a:r>
              <a:rPr lang="en-US" altLang="zh-CN" sz="1800"/>
              <a:t>8</a:t>
            </a:r>
            <a:r>
              <a:rPr lang="en-US" altLang="zh-CN" sz="1800" baseline="-25000"/>
              <a:t> </a:t>
            </a: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89128"/>
                                        </p:tgtEl>
                                        <p:attrNameLst>
                                          <p:attrName>style.visibility</p:attrName>
                                        </p:attrNameLst>
                                      </p:cBhvr>
                                      <p:to>
                                        <p:strVal val="visible"/>
                                      </p:to>
                                    </p:set>
                                    <p:animEffect transition="in" filter="wipe(left)">
                                      <p:cBhvr>
                                        <p:cTn id="7" dur="75"/>
                                        <p:tgtEl>
                                          <p:spTgt spid="389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290" name="Object 2"/>
          <p:cNvGraphicFramePr>
            <a:graphicFrameLocks noChangeAspect="1"/>
          </p:cNvGraphicFramePr>
          <p:nvPr/>
        </p:nvGraphicFramePr>
        <p:xfrm>
          <a:off x="5345113" y="566738"/>
          <a:ext cx="944562" cy="558800"/>
        </p:xfrm>
        <a:graphic>
          <a:graphicData uri="http://schemas.openxmlformats.org/presentationml/2006/ole">
            <p:oleObj spid="_x0000_s17410" name="Equation" r:id="rId3" imgW="342720" imgH="215640" progId="Equation.3">
              <p:embed/>
            </p:oleObj>
          </a:graphicData>
        </a:graphic>
      </p:graphicFrame>
      <p:sp>
        <p:nvSpPr>
          <p:cNvPr id="396291" name="Text Box 3"/>
          <p:cNvSpPr txBox="1">
            <a:spLocks noChangeArrowheads="1"/>
          </p:cNvSpPr>
          <p:nvPr/>
        </p:nvSpPr>
        <p:spPr bwMode="auto">
          <a:xfrm>
            <a:off x="5457825" y="1201738"/>
            <a:ext cx="647700" cy="646112"/>
          </a:xfrm>
          <a:prstGeom prst="rect">
            <a:avLst/>
          </a:prstGeom>
          <a:noFill/>
          <a:ln w="9525">
            <a:noFill/>
            <a:miter lim="800000"/>
            <a:headEnd/>
            <a:tailEnd/>
          </a:ln>
        </p:spPr>
        <p:txBody>
          <a:bodyPr wrap="none">
            <a:spAutoFit/>
          </a:bodyPr>
          <a:lstStyle/>
          <a:p>
            <a:r>
              <a:rPr lang="zh-CN" altLang="en-US">
                <a:effectLst/>
              </a:rPr>
              <a:t>明</a:t>
            </a:r>
          </a:p>
        </p:txBody>
      </p:sp>
      <p:graphicFrame>
        <p:nvGraphicFramePr>
          <p:cNvPr id="396292" name="Object 3"/>
          <p:cNvGraphicFramePr>
            <a:graphicFrameLocks noChangeAspect="1"/>
          </p:cNvGraphicFramePr>
          <p:nvPr/>
        </p:nvGraphicFramePr>
        <p:xfrm>
          <a:off x="5541963" y="3065463"/>
          <a:ext cx="1644650" cy="1019175"/>
        </p:xfrm>
        <a:graphic>
          <a:graphicData uri="http://schemas.openxmlformats.org/presentationml/2006/ole">
            <p:oleObj spid="_x0000_s17411" name="Equation" r:id="rId4" imgW="596880" imgH="393480" progId="Equation.3">
              <p:embed/>
            </p:oleObj>
          </a:graphicData>
        </a:graphic>
      </p:graphicFrame>
      <p:sp>
        <p:nvSpPr>
          <p:cNvPr id="396293" name="Text Box 5"/>
          <p:cNvSpPr txBox="1">
            <a:spLocks noChangeArrowheads="1"/>
          </p:cNvSpPr>
          <p:nvPr/>
        </p:nvSpPr>
        <p:spPr bwMode="auto">
          <a:xfrm>
            <a:off x="5573713" y="3962400"/>
            <a:ext cx="647700" cy="646113"/>
          </a:xfrm>
          <a:prstGeom prst="rect">
            <a:avLst/>
          </a:prstGeom>
          <a:noFill/>
          <a:ln w="9525">
            <a:noFill/>
            <a:miter lim="800000"/>
            <a:headEnd/>
            <a:tailEnd/>
          </a:ln>
        </p:spPr>
        <p:txBody>
          <a:bodyPr wrap="none">
            <a:spAutoFit/>
          </a:bodyPr>
          <a:lstStyle/>
          <a:p>
            <a:r>
              <a:rPr lang="zh-CN" altLang="en-US">
                <a:effectLst/>
              </a:rPr>
              <a:t>暗</a:t>
            </a:r>
          </a:p>
        </p:txBody>
      </p:sp>
      <p:sp>
        <p:nvSpPr>
          <p:cNvPr id="396294" name="Text Box 6"/>
          <p:cNvSpPr txBox="1">
            <a:spLocks noChangeArrowheads="1"/>
          </p:cNvSpPr>
          <p:nvPr/>
        </p:nvSpPr>
        <p:spPr bwMode="auto">
          <a:xfrm>
            <a:off x="5468938" y="2536825"/>
            <a:ext cx="647700" cy="646113"/>
          </a:xfrm>
          <a:prstGeom prst="rect">
            <a:avLst/>
          </a:prstGeom>
          <a:noFill/>
          <a:ln w="9525">
            <a:noFill/>
            <a:miter lim="800000"/>
            <a:headEnd/>
            <a:tailEnd/>
          </a:ln>
        </p:spPr>
        <p:txBody>
          <a:bodyPr wrap="none">
            <a:spAutoFit/>
          </a:bodyPr>
          <a:lstStyle/>
          <a:p>
            <a:r>
              <a:rPr lang="zh-CN" altLang="en-US">
                <a:effectLst/>
              </a:rPr>
              <a:t>明</a:t>
            </a:r>
          </a:p>
        </p:txBody>
      </p:sp>
      <p:grpSp>
        <p:nvGrpSpPr>
          <p:cNvPr id="17421" name="Group 20"/>
          <p:cNvGrpSpPr>
            <a:grpSpLocks/>
          </p:cNvGrpSpPr>
          <p:nvPr/>
        </p:nvGrpSpPr>
        <p:grpSpPr bwMode="auto">
          <a:xfrm>
            <a:off x="0" y="0"/>
            <a:ext cx="8928100" cy="600075"/>
            <a:chOff x="0" y="77"/>
            <a:chExt cx="5624" cy="378"/>
          </a:xfrm>
        </p:grpSpPr>
        <p:sp>
          <p:nvSpPr>
            <p:cNvPr id="17445" name="Text Box 21"/>
            <p:cNvSpPr txBox="1">
              <a:spLocks noChangeArrowheads="1"/>
            </p:cNvSpPr>
            <p:nvPr/>
          </p:nvSpPr>
          <p:spPr bwMode="auto">
            <a:xfrm>
              <a:off x="0" y="77"/>
              <a:ext cx="5624" cy="330"/>
            </a:xfrm>
            <a:prstGeom prst="rect">
              <a:avLst/>
            </a:prstGeom>
            <a:noFill/>
            <a:ln w="9525">
              <a:noFill/>
              <a:miter lim="800000"/>
              <a:headEnd/>
              <a:tailEnd/>
            </a:ln>
          </p:spPr>
          <p:txBody>
            <a:bodyPr>
              <a:spAutoFit/>
            </a:bodyPr>
            <a:lstStyle/>
            <a:p>
              <a:pPr>
                <a:spcBef>
                  <a:spcPct val="50000"/>
                </a:spcBef>
              </a:pPr>
              <a:r>
                <a:rPr lang="en-US" altLang="zh-CN" sz="2800">
                  <a:effectLst/>
                </a:rPr>
                <a:t>2.</a:t>
              </a:r>
              <a:r>
                <a:rPr lang="zh-CN" altLang="en-US" sz="2800">
                  <a:effectLst/>
                </a:rPr>
                <a:t>单色光</a:t>
              </a:r>
              <a:r>
                <a:rPr lang="zh-CN" altLang="en-US" sz="2800" i="1">
                  <a:effectLst/>
                  <a:sym typeface="Symbol" pitchFamily="18" charset="2"/>
                </a:rPr>
                <a:t> </a:t>
              </a:r>
              <a:r>
                <a:rPr lang="zh-CN" altLang="en-US" sz="2800">
                  <a:effectLst/>
                </a:rPr>
                <a:t>垂直入射劈尖</a:t>
              </a:r>
              <a:r>
                <a:rPr lang="en-US" altLang="zh-CN" sz="2800">
                  <a:effectLst/>
                </a:rPr>
                <a:t>,</a:t>
              </a:r>
              <a:r>
                <a:rPr lang="zh-CN" altLang="en-US" sz="2800">
                  <a:effectLst/>
                </a:rPr>
                <a:t>讨论</a:t>
              </a:r>
              <a:r>
                <a:rPr lang="en-US" altLang="zh-CN" sz="2800">
                  <a:effectLst/>
                </a:rPr>
                <a:t>A</a:t>
              </a:r>
              <a:r>
                <a:rPr lang="zh-CN" altLang="en-US" sz="2800">
                  <a:effectLst/>
                </a:rPr>
                <a:t>、</a:t>
              </a:r>
              <a:r>
                <a:rPr lang="en-US" altLang="zh-CN" sz="2800">
                  <a:effectLst/>
                </a:rPr>
                <a:t>B</a:t>
              </a:r>
              <a:r>
                <a:rPr lang="zh-CN" altLang="en-US" sz="2800">
                  <a:effectLst/>
                </a:rPr>
                <a:t>处的情况</a:t>
              </a:r>
            </a:p>
          </p:txBody>
        </p:sp>
        <p:sp>
          <p:nvSpPr>
            <p:cNvPr id="8230" name="Rectangle 22"/>
            <p:cNvSpPr>
              <a:spLocks noChangeArrowheads="1"/>
            </p:cNvSpPr>
            <p:nvPr/>
          </p:nvSpPr>
          <p:spPr bwMode="auto">
            <a:xfrm>
              <a:off x="3931" y="167"/>
              <a:ext cx="228" cy="288"/>
            </a:xfrm>
            <a:prstGeom prst="rect">
              <a:avLst/>
            </a:prstGeom>
            <a:noFill/>
            <a:ln w="19050">
              <a:noFill/>
              <a:miter lim="800000"/>
              <a:headEnd type="none" w="sm" len="med"/>
              <a:tailEnd type="none" w="sm" len="med"/>
            </a:ln>
          </p:spPr>
          <p:txBody>
            <a:bodyPr>
              <a:spAutoFit/>
            </a:bodyPr>
            <a:lstStyle/>
            <a:p>
              <a:pPr>
                <a:defRPr/>
              </a:pPr>
              <a:endParaRPr lang="zh-CN" altLang="zh-CN"/>
            </a:p>
          </p:txBody>
        </p:sp>
      </p:grpSp>
      <p:graphicFrame>
        <p:nvGraphicFramePr>
          <p:cNvPr id="396311" name="Object 4"/>
          <p:cNvGraphicFramePr>
            <a:graphicFrameLocks noChangeAspect="1"/>
          </p:cNvGraphicFramePr>
          <p:nvPr/>
        </p:nvGraphicFramePr>
        <p:xfrm>
          <a:off x="5327650" y="1938338"/>
          <a:ext cx="944563" cy="558800"/>
        </p:xfrm>
        <a:graphic>
          <a:graphicData uri="http://schemas.openxmlformats.org/presentationml/2006/ole">
            <p:oleObj spid="_x0000_s17412" name="Equation" r:id="rId5" imgW="342720" imgH="215640" progId="Equation.3">
              <p:embed/>
            </p:oleObj>
          </a:graphicData>
        </a:graphic>
      </p:graphicFrame>
      <p:grpSp>
        <p:nvGrpSpPr>
          <p:cNvPr id="17422" name="Group 24"/>
          <p:cNvGrpSpPr>
            <a:grpSpLocks/>
          </p:cNvGrpSpPr>
          <p:nvPr/>
        </p:nvGrpSpPr>
        <p:grpSpPr bwMode="auto">
          <a:xfrm>
            <a:off x="492125" y="576263"/>
            <a:ext cx="5272088" cy="5491162"/>
            <a:chOff x="310" y="363"/>
            <a:chExt cx="3321" cy="3459"/>
          </a:xfrm>
        </p:grpSpPr>
        <p:grpSp>
          <p:nvGrpSpPr>
            <p:cNvPr id="17427" name="Group 25"/>
            <p:cNvGrpSpPr>
              <a:grpSpLocks/>
            </p:cNvGrpSpPr>
            <p:nvPr/>
          </p:nvGrpSpPr>
          <p:grpSpPr bwMode="auto">
            <a:xfrm>
              <a:off x="403" y="363"/>
              <a:ext cx="3142" cy="779"/>
              <a:chOff x="192" y="1327"/>
              <a:chExt cx="3142" cy="779"/>
            </a:xfrm>
          </p:grpSpPr>
          <p:graphicFrame>
            <p:nvGraphicFramePr>
              <p:cNvPr id="17417" name="Object 9"/>
              <p:cNvGraphicFramePr>
                <a:graphicFrameLocks noChangeAspect="1"/>
              </p:cNvGraphicFramePr>
              <p:nvPr/>
            </p:nvGraphicFramePr>
            <p:xfrm>
              <a:off x="192" y="1447"/>
              <a:ext cx="1205" cy="425"/>
            </p:xfrm>
            <a:graphic>
              <a:graphicData uri="http://schemas.openxmlformats.org/presentationml/2006/ole">
                <p:oleObj spid="_x0000_s17417" name="Equation" r:id="rId6" imgW="723600" imgH="228600" progId="Equation.3">
                  <p:embed/>
                </p:oleObj>
              </a:graphicData>
            </a:graphic>
          </p:graphicFrame>
          <p:grpSp>
            <p:nvGrpSpPr>
              <p:cNvPr id="17440" name="Group 27"/>
              <p:cNvGrpSpPr>
                <a:grpSpLocks/>
              </p:cNvGrpSpPr>
              <p:nvPr/>
            </p:nvGrpSpPr>
            <p:grpSpPr bwMode="auto">
              <a:xfrm>
                <a:off x="1440" y="1327"/>
                <a:ext cx="1894" cy="779"/>
                <a:chOff x="1440" y="1327"/>
                <a:chExt cx="1894" cy="779"/>
              </a:xfrm>
            </p:grpSpPr>
            <p:sp>
              <p:nvSpPr>
                <p:cNvPr id="17441" name="Text Box 28"/>
                <p:cNvSpPr txBox="1">
                  <a:spLocks noChangeArrowheads="1"/>
                </p:cNvSpPr>
                <p:nvPr/>
              </p:nvSpPr>
              <p:spPr bwMode="auto">
                <a:xfrm>
                  <a:off x="1549" y="1699"/>
                  <a:ext cx="1785" cy="407"/>
                </a:xfrm>
                <a:prstGeom prst="rect">
                  <a:avLst/>
                </a:prstGeom>
                <a:noFill/>
                <a:ln w="9525">
                  <a:noFill/>
                  <a:miter lim="800000"/>
                  <a:headEnd/>
                  <a:tailEnd/>
                </a:ln>
              </p:spPr>
              <p:txBody>
                <a:bodyPr wrap="none">
                  <a:spAutoFit/>
                </a:bodyPr>
                <a:lstStyle/>
                <a:p>
                  <a:r>
                    <a:rPr lang="en-US" altLang="zh-CN">
                      <a:effectLst/>
                    </a:rPr>
                    <a:t>A</a:t>
                  </a:r>
                  <a:r>
                    <a:rPr lang="zh-CN" altLang="en-US">
                      <a:effectLst/>
                    </a:rPr>
                    <a:t>处条纹明暗</a:t>
                  </a:r>
                </a:p>
              </p:txBody>
            </p:sp>
            <p:grpSp>
              <p:nvGrpSpPr>
                <p:cNvPr id="17442" name="Group 29"/>
                <p:cNvGrpSpPr>
                  <a:grpSpLocks/>
                </p:cNvGrpSpPr>
                <p:nvPr/>
              </p:nvGrpSpPr>
              <p:grpSpPr bwMode="auto">
                <a:xfrm>
                  <a:off x="1440" y="1327"/>
                  <a:ext cx="1573" cy="593"/>
                  <a:chOff x="1440" y="1327"/>
                  <a:chExt cx="1573" cy="593"/>
                </a:xfrm>
              </p:grpSpPr>
              <p:sp>
                <p:nvSpPr>
                  <p:cNvPr id="17443" name="Text Box 30"/>
                  <p:cNvSpPr txBox="1">
                    <a:spLocks noChangeArrowheads="1"/>
                  </p:cNvSpPr>
                  <p:nvPr/>
                </p:nvSpPr>
                <p:spPr bwMode="auto">
                  <a:xfrm>
                    <a:off x="1536" y="1327"/>
                    <a:ext cx="1477" cy="407"/>
                  </a:xfrm>
                  <a:prstGeom prst="rect">
                    <a:avLst/>
                  </a:prstGeom>
                  <a:noFill/>
                  <a:ln w="9525">
                    <a:noFill/>
                    <a:miter lim="800000"/>
                    <a:headEnd/>
                    <a:tailEnd/>
                  </a:ln>
                </p:spPr>
                <p:txBody>
                  <a:bodyPr wrap="none">
                    <a:spAutoFit/>
                  </a:bodyPr>
                  <a:lstStyle/>
                  <a:p>
                    <a:r>
                      <a:rPr lang="en-US" altLang="zh-CN">
                        <a:effectLst/>
                      </a:rPr>
                      <a:t>B</a:t>
                    </a:r>
                    <a:r>
                      <a:rPr lang="zh-CN" altLang="en-US">
                        <a:effectLst/>
                      </a:rPr>
                      <a:t>处光程差</a:t>
                    </a:r>
                  </a:p>
                </p:txBody>
              </p:sp>
              <p:sp>
                <p:nvSpPr>
                  <p:cNvPr id="8228" name="AutoShape 31"/>
                  <p:cNvSpPr>
                    <a:spLocks/>
                  </p:cNvSpPr>
                  <p:nvPr/>
                </p:nvSpPr>
                <p:spPr bwMode="auto">
                  <a:xfrm>
                    <a:off x="1440" y="1488"/>
                    <a:ext cx="48" cy="432"/>
                  </a:xfrm>
                  <a:prstGeom prst="leftBrace">
                    <a:avLst>
                      <a:gd name="adj1" fmla="val 75000"/>
                      <a:gd name="adj2" fmla="val 50000"/>
                    </a:avLst>
                  </a:prstGeom>
                  <a:noFill/>
                  <a:ln w="38100">
                    <a:solidFill>
                      <a:schemeClr val="bg1"/>
                    </a:solidFill>
                    <a:round/>
                    <a:headEnd/>
                    <a:tailEnd/>
                  </a:ln>
                </p:spPr>
                <p:txBody>
                  <a:bodyPr wrap="none" anchor="ctr"/>
                  <a:lstStyle/>
                  <a:p>
                    <a:pPr>
                      <a:defRPr/>
                    </a:pPr>
                    <a:endParaRPr lang="zh-CN" altLang="en-US"/>
                  </a:p>
                </p:txBody>
              </p:sp>
            </p:grpSp>
          </p:grpSp>
        </p:grpSp>
        <p:grpSp>
          <p:nvGrpSpPr>
            <p:cNvPr id="17428" name="Group 32"/>
            <p:cNvGrpSpPr>
              <a:grpSpLocks/>
            </p:cNvGrpSpPr>
            <p:nvPr/>
          </p:nvGrpSpPr>
          <p:grpSpPr bwMode="auto">
            <a:xfrm>
              <a:off x="310" y="1969"/>
              <a:ext cx="3321" cy="935"/>
              <a:chOff x="1296" y="3043"/>
              <a:chExt cx="3321" cy="935"/>
            </a:xfrm>
          </p:grpSpPr>
          <p:graphicFrame>
            <p:nvGraphicFramePr>
              <p:cNvPr id="17416" name="Object 8"/>
              <p:cNvGraphicFramePr>
                <a:graphicFrameLocks noChangeAspect="1"/>
              </p:cNvGraphicFramePr>
              <p:nvPr/>
            </p:nvGraphicFramePr>
            <p:xfrm>
              <a:off x="1296" y="3331"/>
              <a:ext cx="1247" cy="421"/>
            </p:xfrm>
            <a:graphic>
              <a:graphicData uri="http://schemas.openxmlformats.org/presentationml/2006/ole">
                <p:oleObj spid="_x0000_s17416" name="Equation" r:id="rId7" imgW="723600" imgH="228600" progId="Equation.3">
                  <p:embed/>
                </p:oleObj>
              </a:graphicData>
            </a:graphic>
          </p:graphicFrame>
          <p:sp>
            <p:nvSpPr>
              <p:cNvPr id="17437" name="Text Box 34"/>
              <p:cNvSpPr txBox="1">
                <a:spLocks noChangeArrowheads="1"/>
              </p:cNvSpPr>
              <p:nvPr/>
            </p:nvSpPr>
            <p:spPr bwMode="auto">
              <a:xfrm>
                <a:off x="2880" y="3043"/>
                <a:ext cx="1477" cy="407"/>
              </a:xfrm>
              <a:prstGeom prst="rect">
                <a:avLst/>
              </a:prstGeom>
              <a:noFill/>
              <a:ln w="9525">
                <a:noFill/>
                <a:miter lim="800000"/>
                <a:headEnd/>
                <a:tailEnd/>
              </a:ln>
            </p:spPr>
            <p:txBody>
              <a:bodyPr wrap="none">
                <a:spAutoFit/>
              </a:bodyPr>
              <a:lstStyle/>
              <a:p>
                <a:r>
                  <a:rPr lang="en-US" altLang="zh-CN">
                    <a:effectLst/>
                  </a:rPr>
                  <a:t>B</a:t>
                </a:r>
                <a:r>
                  <a:rPr lang="zh-CN" altLang="en-US">
                    <a:effectLst/>
                  </a:rPr>
                  <a:t>处光程差</a:t>
                </a:r>
              </a:p>
            </p:txBody>
          </p:sp>
          <p:sp>
            <p:nvSpPr>
              <p:cNvPr id="17438" name="Text Box 35"/>
              <p:cNvSpPr txBox="1">
                <a:spLocks noChangeArrowheads="1"/>
              </p:cNvSpPr>
              <p:nvPr/>
            </p:nvSpPr>
            <p:spPr bwMode="auto">
              <a:xfrm>
                <a:off x="2832" y="3571"/>
                <a:ext cx="1785" cy="407"/>
              </a:xfrm>
              <a:prstGeom prst="rect">
                <a:avLst/>
              </a:prstGeom>
              <a:noFill/>
              <a:ln w="9525">
                <a:noFill/>
                <a:miter lim="800000"/>
                <a:headEnd/>
                <a:tailEnd/>
              </a:ln>
            </p:spPr>
            <p:txBody>
              <a:bodyPr wrap="none">
                <a:spAutoFit/>
              </a:bodyPr>
              <a:lstStyle/>
              <a:p>
                <a:r>
                  <a:rPr lang="en-US" altLang="zh-CN">
                    <a:effectLst/>
                  </a:rPr>
                  <a:t>A</a:t>
                </a:r>
                <a:r>
                  <a:rPr lang="zh-CN" altLang="en-US">
                    <a:effectLst/>
                  </a:rPr>
                  <a:t>处条纹明暗</a:t>
                </a:r>
              </a:p>
            </p:txBody>
          </p:sp>
          <p:sp>
            <p:nvSpPr>
              <p:cNvPr id="8223" name="AutoShape 36"/>
              <p:cNvSpPr>
                <a:spLocks/>
              </p:cNvSpPr>
              <p:nvPr/>
            </p:nvSpPr>
            <p:spPr bwMode="auto">
              <a:xfrm>
                <a:off x="2736" y="3331"/>
                <a:ext cx="48" cy="432"/>
              </a:xfrm>
              <a:prstGeom prst="leftBrace">
                <a:avLst>
                  <a:gd name="adj1" fmla="val 75000"/>
                  <a:gd name="adj2" fmla="val 50000"/>
                </a:avLst>
              </a:prstGeom>
              <a:noFill/>
              <a:ln w="38100">
                <a:solidFill>
                  <a:schemeClr val="bg1"/>
                </a:solidFill>
                <a:round/>
                <a:headEnd/>
                <a:tailEnd/>
              </a:ln>
            </p:spPr>
            <p:txBody>
              <a:bodyPr wrap="none" anchor="ctr"/>
              <a:lstStyle/>
              <a:p>
                <a:pPr algn="ctr">
                  <a:defRPr/>
                </a:pPr>
                <a:endParaRPr lang="zh-CN" altLang="zh-CN" sz="1400"/>
              </a:p>
            </p:txBody>
          </p:sp>
        </p:grpSp>
        <p:grpSp>
          <p:nvGrpSpPr>
            <p:cNvPr id="17429" name="Group 37"/>
            <p:cNvGrpSpPr>
              <a:grpSpLocks/>
            </p:cNvGrpSpPr>
            <p:nvPr/>
          </p:nvGrpSpPr>
          <p:grpSpPr bwMode="auto">
            <a:xfrm>
              <a:off x="424" y="1200"/>
              <a:ext cx="3172" cy="779"/>
              <a:chOff x="546" y="2208"/>
              <a:chExt cx="3172" cy="779"/>
            </a:xfrm>
          </p:grpSpPr>
          <p:graphicFrame>
            <p:nvGraphicFramePr>
              <p:cNvPr id="17415" name="Object 7"/>
              <p:cNvGraphicFramePr>
                <a:graphicFrameLocks noChangeAspect="1"/>
              </p:cNvGraphicFramePr>
              <p:nvPr/>
            </p:nvGraphicFramePr>
            <p:xfrm>
              <a:off x="546" y="2400"/>
              <a:ext cx="1182" cy="432"/>
            </p:xfrm>
            <a:graphic>
              <a:graphicData uri="http://schemas.openxmlformats.org/presentationml/2006/ole">
                <p:oleObj spid="_x0000_s17415" name="Equation" r:id="rId8" imgW="723600" imgH="228600" progId="Equation.3">
                  <p:embed/>
                </p:oleObj>
              </a:graphicData>
            </a:graphic>
          </p:graphicFrame>
          <p:sp>
            <p:nvSpPr>
              <p:cNvPr id="17434" name="Text Box 39"/>
              <p:cNvSpPr txBox="1">
                <a:spLocks noChangeArrowheads="1"/>
              </p:cNvSpPr>
              <p:nvPr/>
            </p:nvSpPr>
            <p:spPr bwMode="auto">
              <a:xfrm>
                <a:off x="2001" y="2208"/>
                <a:ext cx="1477" cy="407"/>
              </a:xfrm>
              <a:prstGeom prst="rect">
                <a:avLst/>
              </a:prstGeom>
              <a:noFill/>
              <a:ln w="9525">
                <a:noFill/>
                <a:miter lim="800000"/>
                <a:headEnd/>
                <a:tailEnd/>
              </a:ln>
            </p:spPr>
            <p:txBody>
              <a:bodyPr wrap="none">
                <a:spAutoFit/>
              </a:bodyPr>
              <a:lstStyle/>
              <a:p>
                <a:r>
                  <a:rPr lang="en-US" altLang="zh-CN">
                    <a:effectLst/>
                  </a:rPr>
                  <a:t>B</a:t>
                </a:r>
                <a:r>
                  <a:rPr lang="zh-CN" altLang="en-US">
                    <a:effectLst/>
                  </a:rPr>
                  <a:t>处光程差</a:t>
                </a:r>
              </a:p>
            </p:txBody>
          </p:sp>
          <p:sp>
            <p:nvSpPr>
              <p:cNvPr id="17435" name="Text Box 40"/>
              <p:cNvSpPr txBox="1">
                <a:spLocks noChangeArrowheads="1"/>
              </p:cNvSpPr>
              <p:nvPr/>
            </p:nvSpPr>
            <p:spPr bwMode="auto">
              <a:xfrm>
                <a:off x="1933" y="2580"/>
                <a:ext cx="1785" cy="407"/>
              </a:xfrm>
              <a:prstGeom prst="rect">
                <a:avLst/>
              </a:prstGeom>
              <a:noFill/>
              <a:ln w="9525">
                <a:noFill/>
                <a:miter lim="800000"/>
                <a:headEnd/>
                <a:tailEnd/>
              </a:ln>
            </p:spPr>
            <p:txBody>
              <a:bodyPr wrap="none">
                <a:spAutoFit/>
              </a:bodyPr>
              <a:lstStyle/>
              <a:p>
                <a:r>
                  <a:rPr lang="en-US" altLang="zh-CN">
                    <a:effectLst/>
                  </a:rPr>
                  <a:t>A</a:t>
                </a:r>
                <a:r>
                  <a:rPr lang="zh-CN" altLang="en-US">
                    <a:effectLst/>
                  </a:rPr>
                  <a:t>处条纹明暗</a:t>
                </a:r>
              </a:p>
            </p:txBody>
          </p:sp>
          <p:sp>
            <p:nvSpPr>
              <p:cNvPr id="8220" name="AutoShape 41"/>
              <p:cNvSpPr>
                <a:spLocks/>
              </p:cNvSpPr>
              <p:nvPr/>
            </p:nvSpPr>
            <p:spPr bwMode="auto">
              <a:xfrm>
                <a:off x="1824" y="2400"/>
                <a:ext cx="48" cy="432"/>
              </a:xfrm>
              <a:prstGeom prst="leftBrace">
                <a:avLst>
                  <a:gd name="adj1" fmla="val 75000"/>
                  <a:gd name="adj2" fmla="val 50000"/>
                </a:avLst>
              </a:prstGeom>
              <a:noFill/>
              <a:ln w="38100">
                <a:solidFill>
                  <a:schemeClr val="bg1"/>
                </a:solidFill>
                <a:round/>
                <a:headEnd/>
                <a:tailEnd/>
              </a:ln>
            </p:spPr>
            <p:txBody>
              <a:bodyPr wrap="none" anchor="ctr"/>
              <a:lstStyle/>
              <a:p>
                <a:pPr>
                  <a:defRPr/>
                </a:pPr>
                <a:endParaRPr lang="zh-CN" altLang="en-US"/>
              </a:p>
            </p:txBody>
          </p:sp>
        </p:grpSp>
        <p:grpSp>
          <p:nvGrpSpPr>
            <p:cNvPr id="17430" name="Group 42"/>
            <p:cNvGrpSpPr>
              <a:grpSpLocks/>
            </p:cNvGrpSpPr>
            <p:nvPr/>
          </p:nvGrpSpPr>
          <p:grpSpPr bwMode="auto">
            <a:xfrm>
              <a:off x="422" y="2917"/>
              <a:ext cx="3148" cy="905"/>
              <a:chOff x="367" y="3161"/>
              <a:chExt cx="3148" cy="905"/>
            </a:xfrm>
          </p:grpSpPr>
          <p:graphicFrame>
            <p:nvGraphicFramePr>
              <p:cNvPr id="17414" name="Object 6"/>
              <p:cNvGraphicFramePr>
                <a:graphicFrameLocks noChangeAspect="1"/>
              </p:cNvGraphicFramePr>
              <p:nvPr/>
            </p:nvGraphicFramePr>
            <p:xfrm>
              <a:off x="367" y="3404"/>
              <a:ext cx="1231" cy="434"/>
            </p:xfrm>
            <a:graphic>
              <a:graphicData uri="http://schemas.openxmlformats.org/presentationml/2006/ole">
                <p:oleObj spid="_x0000_s17414" name="Equation" r:id="rId9" imgW="723600" imgH="228600" progId="Equation.3">
                  <p:embed/>
                </p:oleObj>
              </a:graphicData>
            </a:graphic>
          </p:graphicFrame>
          <p:sp>
            <p:nvSpPr>
              <p:cNvPr id="17431" name="Text Box 44"/>
              <p:cNvSpPr txBox="1">
                <a:spLocks noChangeArrowheads="1"/>
              </p:cNvSpPr>
              <p:nvPr/>
            </p:nvSpPr>
            <p:spPr bwMode="auto">
              <a:xfrm>
                <a:off x="1789" y="3161"/>
                <a:ext cx="1477" cy="407"/>
              </a:xfrm>
              <a:prstGeom prst="rect">
                <a:avLst/>
              </a:prstGeom>
              <a:noFill/>
              <a:ln w="9525">
                <a:noFill/>
                <a:miter lim="800000"/>
                <a:headEnd/>
                <a:tailEnd/>
              </a:ln>
            </p:spPr>
            <p:txBody>
              <a:bodyPr wrap="none">
                <a:spAutoFit/>
              </a:bodyPr>
              <a:lstStyle/>
              <a:p>
                <a:r>
                  <a:rPr lang="en-US" altLang="zh-CN">
                    <a:effectLst/>
                  </a:rPr>
                  <a:t>B</a:t>
                </a:r>
                <a:r>
                  <a:rPr lang="zh-CN" altLang="en-US">
                    <a:effectLst/>
                  </a:rPr>
                  <a:t>处光程差</a:t>
                </a:r>
              </a:p>
            </p:txBody>
          </p:sp>
          <p:sp>
            <p:nvSpPr>
              <p:cNvPr id="17432" name="Text Box 45"/>
              <p:cNvSpPr txBox="1">
                <a:spLocks noChangeArrowheads="1"/>
              </p:cNvSpPr>
              <p:nvPr/>
            </p:nvSpPr>
            <p:spPr bwMode="auto">
              <a:xfrm>
                <a:off x="1730" y="3659"/>
                <a:ext cx="1785" cy="407"/>
              </a:xfrm>
              <a:prstGeom prst="rect">
                <a:avLst/>
              </a:prstGeom>
              <a:noFill/>
              <a:ln w="9525">
                <a:noFill/>
                <a:miter lim="800000"/>
                <a:headEnd/>
                <a:tailEnd/>
              </a:ln>
            </p:spPr>
            <p:txBody>
              <a:bodyPr wrap="none">
                <a:spAutoFit/>
              </a:bodyPr>
              <a:lstStyle/>
              <a:p>
                <a:r>
                  <a:rPr lang="en-US" altLang="zh-CN">
                    <a:effectLst/>
                  </a:rPr>
                  <a:t>A</a:t>
                </a:r>
                <a:r>
                  <a:rPr lang="zh-CN" altLang="en-US">
                    <a:effectLst/>
                  </a:rPr>
                  <a:t>处条纹明暗</a:t>
                </a:r>
              </a:p>
            </p:txBody>
          </p:sp>
          <p:sp>
            <p:nvSpPr>
              <p:cNvPr id="8217" name="AutoShape 46"/>
              <p:cNvSpPr>
                <a:spLocks/>
              </p:cNvSpPr>
              <p:nvPr/>
            </p:nvSpPr>
            <p:spPr bwMode="auto">
              <a:xfrm>
                <a:off x="1667" y="3311"/>
                <a:ext cx="74" cy="528"/>
              </a:xfrm>
              <a:prstGeom prst="leftBrace">
                <a:avLst>
                  <a:gd name="adj1" fmla="val 59459"/>
                  <a:gd name="adj2" fmla="val 50000"/>
                </a:avLst>
              </a:prstGeom>
              <a:noFill/>
              <a:ln w="38100">
                <a:solidFill>
                  <a:schemeClr val="bg1"/>
                </a:solidFill>
                <a:round/>
                <a:headEnd/>
                <a:tailEnd/>
              </a:ln>
            </p:spPr>
            <p:txBody>
              <a:bodyPr wrap="none" anchor="ctr"/>
              <a:lstStyle/>
              <a:p>
                <a:pPr>
                  <a:defRPr/>
                </a:pPr>
                <a:endParaRPr lang="zh-CN" altLang="en-US"/>
              </a:p>
            </p:txBody>
          </p:sp>
        </p:grpSp>
      </p:grpSp>
      <p:graphicFrame>
        <p:nvGraphicFramePr>
          <p:cNvPr id="396335" name="Object 5"/>
          <p:cNvGraphicFramePr>
            <a:graphicFrameLocks noChangeAspect="1"/>
          </p:cNvGraphicFramePr>
          <p:nvPr/>
        </p:nvGraphicFramePr>
        <p:xfrm>
          <a:off x="5260975" y="4473575"/>
          <a:ext cx="1644650" cy="1019175"/>
        </p:xfrm>
        <a:graphic>
          <a:graphicData uri="http://schemas.openxmlformats.org/presentationml/2006/ole">
            <p:oleObj spid="_x0000_s17413" name="Equation" r:id="rId10" imgW="596880" imgH="393480" progId="Equation.3">
              <p:embed/>
            </p:oleObj>
          </a:graphicData>
        </a:graphic>
      </p:graphicFrame>
      <p:sp>
        <p:nvSpPr>
          <p:cNvPr id="396336" name="Text Box 48"/>
          <p:cNvSpPr txBox="1">
            <a:spLocks noChangeArrowheads="1"/>
          </p:cNvSpPr>
          <p:nvPr/>
        </p:nvSpPr>
        <p:spPr bwMode="auto">
          <a:xfrm>
            <a:off x="5467350" y="5438775"/>
            <a:ext cx="647700" cy="646113"/>
          </a:xfrm>
          <a:prstGeom prst="rect">
            <a:avLst/>
          </a:prstGeom>
          <a:noFill/>
          <a:ln w="9525">
            <a:noFill/>
            <a:miter lim="800000"/>
            <a:headEnd/>
            <a:tailEnd/>
          </a:ln>
        </p:spPr>
        <p:txBody>
          <a:bodyPr wrap="none">
            <a:spAutoFit/>
          </a:bodyPr>
          <a:lstStyle/>
          <a:p>
            <a:r>
              <a:rPr lang="zh-CN" altLang="en-US">
                <a:effectLst/>
              </a:rPr>
              <a:t>暗</a:t>
            </a:r>
          </a:p>
        </p:txBody>
      </p:sp>
      <p:sp>
        <p:nvSpPr>
          <p:cNvPr id="396337" name="Text Box 49"/>
          <p:cNvSpPr txBox="1">
            <a:spLocks noChangeArrowheads="1"/>
          </p:cNvSpPr>
          <p:nvPr/>
        </p:nvSpPr>
        <p:spPr bwMode="auto">
          <a:xfrm>
            <a:off x="234950" y="6059488"/>
            <a:ext cx="8804275" cy="1200150"/>
          </a:xfrm>
          <a:prstGeom prst="rect">
            <a:avLst/>
          </a:prstGeom>
          <a:noFill/>
          <a:ln w="9525">
            <a:noFill/>
            <a:miter lim="800000"/>
            <a:headEnd/>
            <a:tailEnd/>
          </a:ln>
        </p:spPr>
        <p:txBody>
          <a:bodyPr>
            <a:spAutoFit/>
          </a:bodyPr>
          <a:lstStyle/>
          <a:p>
            <a:pPr marL="1905000" indent="-1905000">
              <a:spcBef>
                <a:spcPct val="50000"/>
              </a:spcBef>
              <a:defRPr/>
            </a:pPr>
            <a:r>
              <a:rPr lang="en-US" altLang="zh-CN" dirty="0">
                <a:solidFill>
                  <a:schemeClr val="tx2"/>
                </a:solidFill>
              </a:rPr>
              <a:t>  </a:t>
            </a:r>
            <a:r>
              <a:rPr lang="zh-CN" altLang="en-US" dirty="0">
                <a:effectLst/>
              </a:rPr>
              <a:t>另外</a:t>
            </a:r>
            <a:r>
              <a:rPr lang="en-US" altLang="zh-CN" dirty="0">
                <a:effectLst/>
              </a:rPr>
              <a:t>:</a:t>
            </a:r>
            <a:r>
              <a:rPr lang="zh-CN" altLang="en-US" dirty="0">
                <a:effectLst/>
              </a:rPr>
              <a:t>为什么不讨论</a:t>
            </a:r>
            <a:r>
              <a:rPr lang="en-US" altLang="zh-CN" i="1" dirty="0">
                <a:effectLst/>
              </a:rPr>
              <a:t>n</a:t>
            </a:r>
            <a:r>
              <a:rPr lang="en-US" altLang="zh-CN" baseline="-25000" dirty="0">
                <a:effectLst/>
              </a:rPr>
              <a:t>1</a:t>
            </a:r>
            <a:r>
              <a:rPr lang="zh-CN" altLang="en-US" dirty="0">
                <a:effectLst/>
              </a:rPr>
              <a:t>上表面处反射光的干涉？</a:t>
            </a:r>
          </a:p>
        </p:txBody>
      </p:sp>
      <p:sp>
        <p:nvSpPr>
          <p:cNvPr id="8209" name="Text Box 50"/>
          <p:cNvSpPr txBox="1">
            <a:spLocks noChangeArrowheads="1"/>
          </p:cNvSpPr>
          <p:nvPr/>
        </p:nvSpPr>
        <p:spPr bwMode="auto">
          <a:xfrm>
            <a:off x="8715375" y="6453188"/>
            <a:ext cx="481013" cy="366712"/>
          </a:xfrm>
          <a:prstGeom prst="rect">
            <a:avLst/>
          </a:prstGeom>
          <a:noFill/>
          <a:ln w="9525" algn="ctr">
            <a:noFill/>
            <a:miter lim="800000"/>
            <a:headEnd/>
            <a:tailEnd/>
          </a:ln>
        </p:spPr>
        <p:txBody>
          <a:bodyPr>
            <a:spAutoFit/>
          </a:bodyPr>
          <a:lstStyle/>
          <a:p>
            <a:pPr>
              <a:spcBef>
                <a:spcPct val="50000"/>
              </a:spcBef>
              <a:defRPr/>
            </a:pPr>
            <a:r>
              <a:rPr lang="en-US" altLang="zh-CN" sz="1800"/>
              <a:t>14</a:t>
            </a:r>
            <a:r>
              <a:rPr lang="en-US" altLang="zh-CN" sz="1800" baseline="-25000"/>
              <a:t> </a:t>
            </a:r>
            <a:r>
              <a:rPr lang="en-US" altLang="zh-CN" sz="1800"/>
              <a:t>.</a:t>
            </a:r>
          </a:p>
        </p:txBody>
      </p:sp>
      <p:pic>
        <p:nvPicPr>
          <p:cNvPr id="17426" name="Picture 52"/>
          <p:cNvPicPr>
            <a:picLocks noChangeAspect="1" noChangeArrowheads="1"/>
          </p:cNvPicPr>
          <p:nvPr/>
        </p:nvPicPr>
        <p:blipFill>
          <a:blip r:embed="rId11"/>
          <a:srcRect/>
          <a:stretch>
            <a:fillRect/>
          </a:stretch>
        </p:blipFill>
        <p:spPr bwMode="auto">
          <a:xfrm>
            <a:off x="6791325" y="260350"/>
            <a:ext cx="2352675" cy="1333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6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3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6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62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62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6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63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96337"/>
                                        </p:tgtEl>
                                        <p:attrNameLst>
                                          <p:attrName>style.visibility</p:attrName>
                                        </p:attrNameLst>
                                      </p:cBhvr>
                                      <p:to>
                                        <p:strVal val="visible"/>
                                      </p:to>
                                    </p:set>
                                    <p:animEffect transition="in" filter="wipe(left)">
                                      <p:cBhvr>
                                        <p:cTn id="39" dur="500"/>
                                        <p:tgtEl>
                                          <p:spTgt spid="39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p:bldP spid="396293" grpId="0"/>
      <p:bldP spid="396294" grpId="0"/>
      <p:bldP spid="396336" grpId="0"/>
      <p:bldP spid="3963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ext Box 2"/>
          <p:cNvSpPr txBox="1">
            <a:spLocks noChangeArrowheads="1"/>
          </p:cNvSpPr>
          <p:nvPr/>
        </p:nvSpPr>
        <p:spPr bwMode="auto">
          <a:xfrm>
            <a:off x="304800" y="204788"/>
            <a:ext cx="6324600" cy="1190625"/>
          </a:xfrm>
          <a:prstGeom prst="rect">
            <a:avLst/>
          </a:prstGeom>
          <a:noFill/>
          <a:ln w="9525">
            <a:noFill/>
            <a:miter lim="800000"/>
            <a:headEnd/>
            <a:tailEnd/>
          </a:ln>
        </p:spPr>
        <p:txBody>
          <a:bodyPr>
            <a:spAutoFit/>
          </a:bodyPr>
          <a:lstStyle/>
          <a:p>
            <a:pPr>
              <a:spcBef>
                <a:spcPct val="50000"/>
              </a:spcBef>
            </a:pPr>
            <a:r>
              <a:rPr lang="en-US" altLang="zh-CN">
                <a:effectLst/>
              </a:rPr>
              <a:t>3</a:t>
            </a:r>
            <a:r>
              <a:rPr lang="zh-CN" altLang="en-US">
                <a:effectLst/>
              </a:rPr>
              <a:t>．杨氏双缝干涉中，若有下列变动，干涉条纹将如何变化</a:t>
            </a:r>
          </a:p>
        </p:txBody>
      </p:sp>
      <p:sp>
        <p:nvSpPr>
          <p:cNvPr id="391171" name="Text Box 3"/>
          <p:cNvSpPr txBox="1">
            <a:spLocks noChangeArrowheads="1"/>
          </p:cNvSpPr>
          <p:nvPr/>
        </p:nvSpPr>
        <p:spPr bwMode="auto">
          <a:xfrm>
            <a:off x="317500" y="1435100"/>
            <a:ext cx="6172200" cy="641350"/>
          </a:xfrm>
          <a:prstGeom prst="rect">
            <a:avLst/>
          </a:prstGeom>
          <a:noFill/>
          <a:ln w="9525">
            <a:noFill/>
            <a:miter lim="800000"/>
            <a:headEnd/>
            <a:tailEnd/>
          </a:ln>
        </p:spPr>
        <p:txBody>
          <a:bodyPr>
            <a:spAutoFit/>
          </a:bodyPr>
          <a:lstStyle/>
          <a:p>
            <a:pPr eaLnBrk="0" hangingPunct="0"/>
            <a:r>
              <a:rPr lang="zh-CN" altLang="en-US">
                <a:effectLst/>
                <a:latin typeface="宋体" pitchFamily="2" charset="-122"/>
              </a:rPr>
              <a:t>（</a:t>
            </a:r>
            <a:r>
              <a:rPr lang="en-US" altLang="zh-CN">
                <a:effectLst/>
                <a:latin typeface="宋体" pitchFamily="2" charset="-122"/>
              </a:rPr>
              <a:t>1</a:t>
            </a:r>
            <a:r>
              <a:rPr lang="zh-CN" altLang="en-US">
                <a:effectLst/>
                <a:latin typeface="宋体" pitchFamily="2" charset="-122"/>
              </a:rPr>
              <a:t>）把整个装置浸入水中</a:t>
            </a:r>
          </a:p>
        </p:txBody>
      </p:sp>
      <p:sp>
        <p:nvSpPr>
          <p:cNvPr id="391172" name="Text Box 4"/>
          <p:cNvSpPr txBox="1">
            <a:spLocks noChangeArrowheads="1"/>
          </p:cNvSpPr>
          <p:nvPr/>
        </p:nvSpPr>
        <p:spPr bwMode="auto">
          <a:xfrm>
            <a:off x="381000" y="3397250"/>
            <a:ext cx="8763000" cy="641350"/>
          </a:xfrm>
          <a:prstGeom prst="rect">
            <a:avLst/>
          </a:prstGeom>
          <a:noFill/>
          <a:ln w="9525">
            <a:noFill/>
            <a:miter lim="800000"/>
            <a:headEnd/>
            <a:tailEnd/>
          </a:ln>
        </p:spPr>
        <p:txBody>
          <a:bodyPr>
            <a:spAutoFit/>
          </a:bodyPr>
          <a:lstStyle/>
          <a:p>
            <a:pPr>
              <a:spcBef>
                <a:spcPct val="50000"/>
              </a:spcBef>
            </a:pPr>
            <a:r>
              <a:rPr lang="zh-CN" altLang="en-US">
                <a:effectLst/>
              </a:rPr>
              <a:t>（</a:t>
            </a:r>
            <a:r>
              <a:rPr lang="en-US" altLang="zh-CN">
                <a:effectLst/>
              </a:rPr>
              <a:t>2</a:t>
            </a:r>
            <a:r>
              <a:rPr lang="zh-CN" altLang="en-US">
                <a:effectLst/>
              </a:rPr>
              <a:t>）在缝</a:t>
            </a:r>
            <a:r>
              <a:rPr lang="en-US" altLang="zh-CN">
                <a:effectLst/>
              </a:rPr>
              <a:t>S</a:t>
            </a:r>
            <a:r>
              <a:rPr lang="en-US" altLang="zh-CN" baseline="-30000">
                <a:effectLst/>
              </a:rPr>
              <a:t>2</a:t>
            </a:r>
            <a:r>
              <a:rPr lang="zh-CN" altLang="en-US">
                <a:effectLst/>
              </a:rPr>
              <a:t>处慢慢插入一块楔形玻璃片</a:t>
            </a:r>
          </a:p>
        </p:txBody>
      </p:sp>
      <p:sp>
        <p:nvSpPr>
          <p:cNvPr id="391173" name="Text Box 5"/>
          <p:cNvSpPr txBox="1">
            <a:spLocks noChangeArrowheads="1"/>
          </p:cNvSpPr>
          <p:nvPr/>
        </p:nvSpPr>
        <p:spPr bwMode="auto">
          <a:xfrm>
            <a:off x="457200" y="4038600"/>
            <a:ext cx="8229600" cy="1739900"/>
          </a:xfrm>
          <a:prstGeom prst="rect">
            <a:avLst/>
          </a:prstGeom>
          <a:noFill/>
          <a:ln w="9525">
            <a:noFill/>
            <a:miter lim="800000"/>
            <a:headEnd/>
            <a:tailEnd/>
          </a:ln>
        </p:spPr>
        <p:txBody>
          <a:bodyPr>
            <a:spAutoFit/>
          </a:bodyPr>
          <a:lstStyle/>
          <a:p>
            <a:pPr>
              <a:spcBef>
                <a:spcPct val="50000"/>
              </a:spcBef>
              <a:defRPr/>
            </a:pPr>
            <a:r>
              <a:rPr lang="en-US" altLang="zh-CN" dirty="0">
                <a:solidFill>
                  <a:srgbClr val="0033CC"/>
                </a:solidFill>
                <a:latin typeface="楷体_GB2312" pitchFamily="49" charset="-122"/>
              </a:rPr>
              <a:t>  </a:t>
            </a:r>
            <a:r>
              <a:rPr lang="zh-CN" altLang="en-US" dirty="0">
                <a:effectLst/>
                <a:latin typeface="楷体_GB2312" pitchFamily="49" charset="-122"/>
              </a:rPr>
              <a:t>图示由于</a:t>
            </a:r>
            <a:r>
              <a:rPr lang="en-US" altLang="zh-CN" dirty="0">
                <a:effectLst/>
                <a:latin typeface="楷体_GB2312" pitchFamily="49" charset="-122"/>
              </a:rPr>
              <a:t>S</a:t>
            </a:r>
            <a:r>
              <a:rPr lang="en-US" altLang="zh-CN" baseline="-30000" dirty="0">
                <a:effectLst/>
                <a:latin typeface="楷体_GB2312" pitchFamily="49" charset="-122"/>
              </a:rPr>
              <a:t>2</a:t>
            </a:r>
            <a:r>
              <a:rPr lang="zh-CN" altLang="en-US" dirty="0">
                <a:effectLst/>
                <a:latin typeface="楷体_GB2312" pitchFamily="49" charset="-122"/>
              </a:rPr>
              <a:t>到</a:t>
            </a:r>
            <a:r>
              <a:rPr lang="en-US" altLang="zh-CN" dirty="0">
                <a:effectLst/>
                <a:latin typeface="楷体_GB2312" pitchFamily="49" charset="-122"/>
              </a:rPr>
              <a:t>o</a:t>
            </a:r>
            <a:r>
              <a:rPr lang="zh-CN" altLang="en-US" dirty="0">
                <a:effectLst/>
                <a:latin typeface="楷体_GB2312" pitchFamily="49" charset="-122"/>
              </a:rPr>
              <a:t>点的光程逐渐增加，因此</a:t>
            </a:r>
            <a:r>
              <a:rPr lang="en-US" altLang="zh-CN" dirty="0">
                <a:effectLst/>
                <a:latin typeface="楷体_GB2312" pitchFamily="49" charset="-122"/>
              </a:rPr>
              <a:t>S</a:t>
            </a:r>
            <a:r>
              <a:rPr lang="en-US" altLang="zh-CN" baseline="-30000" dirty="0">
                <a:effectLst/>
                <a:latin typeface="楷体_GB2312" pitchFamily="49" charset="-122"/>
              </a:rPr>
              <a:t>1</a:t>
            </a:r>
            <a:r>
              <a:rPr lang="zh-CN" altLang="en-US" dirty="0">
                <a:effectLst/>
                <a:latin typeface="楷体_GB2312" pitchFamily="49" charset="-122"/>
              </a:rPr>
              <a:t>到屏和</a:t>
            </a:r>
            <a:r>
              <a:rPr lang="en-US" altLang="zh-CN" dirty="0">
                <a:effectLst/>
                <a:latin typeface="楷体_GB2312" pitchFamily="49" charset="-122"/>
              </a:rPr>
              <a:t>S</a:t>
            </a:r>
            <a:r>
              <a:rPr lang="en-US" altLang="zh-CN" baseline="-30000" dirty="0">
                <a:effectLst/>
                <a:latin typeface="楷体_GB2312" pitchFamily="49" charset="-122"/>
              </a:rPr>
              <a:t>2</a:t>
            </a:r>
            <a:r>
              <a:rPr lang="zh-CN" altLang="en-US" dirty="0">
                <a:effectLst/>
                <a:latin typeface="楷体_GB2312" pitchFamily="49" charset="-122"/>
              </a:rPr>
              <a:t>到屏两束光线相遇处的光程差为零的位置向下移动。</a:t>
            </a:r>
          </a:p>
        </p:txBody>
      </p:sp>
      <p:sp>
        <p:nvSpPr>
          <p:cNvPr id="391174" name="Rectangle 6"/>
          <p:cNvSpPr>
            <a:spLocks noChangeArrowheads="1"/>
          </p:cNvSpPr>
          <p:nvPr/>
        </p:nvSpPr>
        <p:spPr bwMode="auto">
          <a:xfrm>
            <a:off x="914400" y="5759450"/>
            <a:ext cx="5689600" cy="641350"/>
          </a:xfrm>
          <a:prstGeom prst="rect">
            <a:avLst/>
          </a:prstGeom>
          <a:noFill/>
          <a:ln w="9525">
            <a:noFill/>
            <a:miter lim="800000"/>
            <a:headEnd/>
            <a:tailEnd/>
          </a:ln>
        </p:spPr>
        <p:txBody>
          <a:bodyPr wrap="none">
            <a:spAutoFit/>
          </a:bodyPr>
          <a:lstStyle/>
          <a:p>
            <a:pPr>
              <a:spcBef>
                <a:spcPct val="50000"/>
              </a:spcBef>
            </a:pPr>
            <a:r>
              <a:rPr lang="zh-CN" altLang="en-US">
                <a:effectLst/>
                <a:latin typeface="楷体_GB2312" pitchFamily="49" charset="-122"/>
              </a:rPr>
              <a:t>即整个干涉条纹向下移动。</a:t>
            </a:r>
          </a:p>
        </p:txBody>
      </p:sp>
      <p:sp>
        <p:nvSpPr>
          <p:cNvPr id="391188" name="Rectangle 20"/>
          <p:cNvSpPr>
            <a:spLocks noChangeArrowheads="1"/>
          </p:cNvSpPr>
          <p:nvPr/>
        </p:nvSpPr>
        <p:spPr bwMode="auto">
          <a:xfrm>
            <a:off x="1417638" y="2125663"/>
            <a:ext cx="5683250" cy="646112"/>
          </a:xfrm>
          <a:prstGeom prst="rect">
            <a:avLst/>
          </a:prstGeom>
          <a:noFill/>
          <a:ln w="19050">
            <a:noFill/>
            <a:miter lim="800000"/>
            <a:headEnd type="none" w="sm" len="med"/>
            <a:tailEnd type="none" w="sm" len="med"/>
          </a:ln>
        </p:spPr>
        <p:txBody>
          <a:bodyPr>
            <a:spAutoFit/>
          </a:bodyPr>
          <a:lstStyle/>
          <a:p>
            <a:pPr eaLnBrk="0" hangingPunct="0">
              <a:defRPr/>
            </a:pPr>
            <a:r>
              <a:rPr lang="zh-CN" altLang="en-US" dirty="0">
                <a:effectLst>
                  <a:outerShdw blurRad="38100" dist="38100" dir="2700000" algn="tl">
                    <a:srgbClr val="000000">
                      <a:alpha val="43137"/>
                    </a:srgbClr>
                  </a:outerShdw>
                </a:effectLst>
                <a:latin typeface="楷体_GB2312" pitchFamily="49" charset="-122"/>
              </a:rPr>
              <a:t>则条纹变密</a:t>
            </a:r>
          </a:p>
        </p:txBody>
      </p:sp>
      <p:sp>
        <p:nvSpPr>
          <p:cNvPr id="41992" name="Text Box 23"/>
          <p:cNvSpPr txBox="1">
            <a:spLocks noChangeArrowheads="1"/>
          </p:cNvSpPr>
          <p:nvPr/>
        </p:nvSpPr>
        <p:spPr bwMode="auto">
          <a:xfrm>
            <a:off x="8715375" y="6453188"/>
            <a:ext cx="481013" cy="366712"/>
          </a:xfrm>
          <a:prstGeom prst="rect">
            <a:avLst/>
          </a:prstGeom>
          <a:noFill/>
          <a:ln w="9525" algn="ctr">
            <a:noFill/>
            <a:miter lim="800000"/>
            <a:headEnd/>
            <a:tailEnd/>
          </a:ln>
        </p:spPr>
        <p:txBody>
          <a:bodyPr>
            <a:spAutoFit/>
          </a:bodyPr>
          <a:lstStyle/>
          <a:p>
            <a:pPr>
              <a:spcBef>
                <a:spcPct val="50000"/>
              </a:spcBef>
              <a:defRPr/>
            </a:pPr>
            <a:r>
              <a:rPr lang="en-US" altLang="zh-CN" sz="1800"/>
              <a:t>9</a:t>
            </a:r>
            <a:r>
              <a:rPr lang="en-US" altLang="zh-CN" sz="1800" baseline="-25000"/>
              <a:t> </a:t>
            </a:r>
            <a:r>
              <a:rPr lang="en-US" altLang="zh-CN" sz="1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1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1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91188">
                                            <p:txEl>
                                              <p:pRg st="0" end="0"/>
                                            </p:txEl>
                                          </p:spTgt>
                                        </p:tgtEl>
                                        <p:attrNameLst>
                                          <p:attrName>style.visibility</p:attrName>
                                        </p:attrNameLst>
                                      </p:cBhvr>
                                      <p:to>
                                        <p:strVal val="visible"/>
                                      </p:to>
                                    </p:set>
                                    <p:animEffect transition="in" filter="wipe(left)">
                                      <p:cBhvr>
                                        <p:cTn id="15" dur="2000"/>
                                        <p:tgtEl>
                                          <p:spTgt spid="39118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911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9117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91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autoUpdateAnimBg="0"/>
      <p:bldP spid="391171" grpId="0" autoUpdateAnimBg="0"/>
      <p:bldP spid="391172" grpId="0" autoUpdateAnimBg="0"/>
      <p:bldP spid="391173" grpId="0" autoUpdateAnimBg="0"/>
      <p:bldP spid="39117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50825" y="188913"/>
            <a:ext cx="8077200" cy="1739900"/>
          </a:xfrm>
          <a:prstGeom prst="rect">
            <a:avLst/>
          </a:prstGeom>
          <a:noFill/>
          <a:ln w="9525">
            <a:noFill/>
            <a:miter lim="800000"/>
            <a:headEnd/>
            <a:tailEnd/>
          </a:ln>
        </p:spPr>
        <p:txBody>
          <a:bodyPr>
            <a:spAutoFit/>
          </a:bodyPr>
          <a:lstStyle/>
          <a:p>
            <a:pPr>
              <a:spcBef>
                <a:spcPct val="50000"/>
              </a:spcBef>
              <a:defRPr/>
            </a:pPr>
            <a:r>
              <a:rPr lang="en-US" altLang="zh-CN" dirty="0">
                <a:latin typeface="宋体" pitchFamily="2" charset="-122"/>
              </a:rPr>
              <a:t> </a:t>
            </a:r>
            <a:r>
              <a:rPr lang="en-US" altLang="zh-CN" dirty="0">
                <a:effectLst/>
                <a:latin typeface="宋体" pitchFamily="2" charset="-122"/>
              </a:rPr>
              <a:t>(3)</a:t>
            </a:r>
            <a:r>
              <a:rPr lang="zh-CN" altLang="en-US" dirty="0">
                <a:effectLst/>
                <a:latin typeface="宋体" pitchFamily="2" charset="-122"/>
              </a:rPr>
              <a:t>把缝隙</a:t>
            </a:r>
            <a:r>
              <a:rPr lang="en-US" altLang="zh-CN" dirty="0">
                <a:effectLst/>
                <a:latin typeface="宋体" pitchFamily="2" charset="-122"/>
              </a:rPr>
              <a:t>S</a:t>
            </a:r>
            <a:r>
              <a:rPr lang="en-US" altLang="zh-CN" baseline="-30000" dirty="0">
                <a:effectLst/>
                <a:latin typeface="宋体" pitchFamily="2" charset="-122"/>
              </a:rPr>
              <a:t>2</a:t>
            </a:r>
            <a:r>
              <a:rPr lang="zh-CN" altLang="en-US" dirty="0">
                <a:effectLst/>
                <a:latin typeface="宋体" pitchFamily="2" charset="-122"/>
              </a:rPr>
              <a:t>遮住，并在两缝垂直平面上放一平面反射镜</a:t>
            </a:r>
            <a:r>
              <a:rPr lang="en-US" altLang="zh-CN" dirty="0">
                <a:effectLst/>
                <a:latin typeface="宋体" pitchFamily="2" charset="-122"/>
              </a:rPr>
              <a:t>,</a:t>
            </a:r>
            <a:r>
              <a:rPr lang="zh-CN" altLang="en-US" dirty="0">
                <a:effectLst/>
                <a:latin typeface="宋体" pitchFamily="2" charset="-122"/>
              </a:rPr>
              <a:t>明暗条纹位置有什么样的变化？</a:t>
            </a:r>
          </a:p>
        </p:txBody>
      </p:sp>
      <p:sp>
        <p:nvSpPr>
          <p:cNvPr id="146435" name="Text Box 3"/>
          <p:cNvSpPr txBox="1">
            <a:spLocks noChangeArrowheads="1"/>
          </p:cNvSpPr>
          <p:nvPr/>
        </p:nvSpPr>
        <p:spPr bwMode="auto">
          <a:xfrm>
            <a:off x="539750" y="3860800"/>
            <a:ext cx="5400675" cy="641350"/>
          </a:xfrm>
          <a:prstGeom prst="rect">
            <a:avLst/>
          </a:prstGeom>
          <a:noFill/>
          <a:ln w="9525">
            <a:noFill/>
            <a:miter lim="800000"/>
            <a:headEnd/>
            <a:tailEnd/>
          </a:ln>
        </p:spPr>
        <p:txBody>
          <a:bodyPr>
            <a:spAutoFit/>
          </a:bodyPr>
          <a:lstStyle/>
          <a:p>
            <a:r>
              <a:rPr lang="zh-CN" altLang="en-US">
                <a:effectLst/>
                <a:latin typeface="宋体" pitchFamily="2" charset="-122"/>
              </a:rPr>
              <a:t>（</a:t>
            </a:r>
            <a:r>
              <a:rPr lang="en-US" altLang="zh-CN">
                <a:effectLst/>
                <a:latin typeface="宋体" pitchFamily="2" charset="-122"/>
              </a:rPr>
              <a:t>4</a:t>
            </a:r>
            <a:r>
              <a:rPr lang="zh-CN" altLang="en-US">
                <a:effectLst/>
                <a:latin typeface="宋体" pitchFamily="2" charset="-122"/>
              </a:rPr>
              <a:t>）两缝宽度稍有不等</a:t>
            </a:r>
          </a:p>
        </p:txBody>
      </p:sp>
      <p:sp>
        <p:nvSpPr>
          <p:cNvPr id="43012" name="Rectangle 25"/>
          <p:cNvSpPr>
            <a:spLocks noChangeArrowheads="1"/>
          </p:cNvSpPr>
          <p:nvPr/>
        </p:nvSpPr>
        <p:spPr bwMode="auto">
          <a:xfrm>
            <a:off x="250825" y="5084763"/>
            <a:ext cx="8534400" cy="461962"/>
          </a:xfrm>
          <a:prstGeom prst="rect">
            <a:avLst/>
          </a:prstGeom>
          <a:noFill/>
          <a:ln w="9525">
            <a:noFill/>
            <a:miter lim="800000"/>
            <a:headEnd/>
            <a:tailEnd/>
          </a:ln>
        </p:spPr>
        <p:txBody>
          <a:bodyPr>
            <a:spAutoFit/>
          </a:bodyPr>
          <a:lstStyle/>
          <a:p>
            <a:pPr>
              <a:defRPr/>
            </a:pPr>
            <a:endParaRPr lang="en-US" altLang="zh-CN" baseline="-30000">
              <a:latin typeface="宋体" pitchFamily="2" charset="-122"/>
            </a:endParaRPr>
          </a:p>
        </p:txBody>
      </p:sp>
      <p:pic>
        <p:nvPicPr>
          <p:cNvPr id="51205" name="Picture 26"/>
          <p:cNvPicPr>
            <a:picLocks noChangeAspect="1" noChangeArrowheads="1"/>
          </p:cNvPicPr>
          <p:nvPr/>
        </p:nvPicPr>
        <p:blipFill>
          <a:blip r:embed="rId2"/>
          <a:srcRect/>
          <a:stretch>
            <a:fillRect/>
          </a:stretch>
        </p:blipFill>
        <p:spPr bwMode="auto">
          <a:xfrm>
            <a:off x="6096000" y="1557338"/>
            <a:ext cx="3048000" cy="1543050"/>
          </a:xfrm>
          <a:prstGeom prst="rect">
            <a:avLst/>
          </a:prstGeom>
          <a:noFill/>
          <a:ln w="9525">
            <a:noFill/>
            <a:miter lim="800000"/>
            <a:headEnd/>
            <a:tailEnd/>
          </a:ln>
        </p:spPr>
      </p:pic>
      <p:sp>
        <p:nvSpPr>
          <p:cNvPr id="8" name="矩形 7"/>
          <p:cNvSpPr>
            <a:spLocks noChangeArrowheads="1"/>
          </p:cNvSpPr>
          <p:nvPr/>
        </p:nvSpPr>
        <p:spPr bwMode="auto">
          <a:xfrm>
            <a:off x="395288" y="2276475"/>
            <a:ext cx="5616575" cy="1385888"/>
          </a:xfrm>
          <a:prstGeom prst="rect">
            <a:avLst/>
          </a:prstGeom>
          <a:noFill/>
          <a:ln w="9525">
            <a:noFill/>
            <a:miter lim="800000"/>
            <a:headEnd/>
            <a:tailEnd/>
          </a:ln>
        </p:spPr>
        <p:txBody>
          <a:bodyPr>
            <a:spAutoFit/>
          </a:bodyPr>
          <a:lstStyle/>
          <a:p>
            <a:r>
              <a:rPr lang="zh-CN" altLang="en-US" sz="2800">
                <a:effectLst/>
              </a:rPr>
              <a:t>由于</a:t>
            </a:r>
            <a:r>
              <a:rPr lang="en-US" altLang="zh-CN" sz="2800" i="1">
                <a:effectLst/>
              </a:rPr>
              <a:t>S</a:t>
            </a:r>
            <a:r>
              <a:rPr lang="en-US" altLang="zh-CN" sz="2800">
                <a:effectLst/>
              </a:rPr>
              <a:t>1</a:t>
            </a:r>
            <a:r>
              <a:rPr lang="zh-CN" altLang="en-US" sz="2800">
                <a:effectLst/>
              </a:rPr>
              <a:t>光线在平面镜反射且有半波损失  ，因此干涉条纹仅在</a:t>
            </a:r>
            <a:r>
              <a:rPr lang="en-US" altLang="zh-CN" sz="2800">
                <a:effectLst/>
              </a:rPr>
              <a:t>O</a:t>
            </a:r>
            <a:r>
              <a:rPr lang="zh-CN" altLang="en-US" sz="2800">
                <a:effectLst/>
              </a:rPr>
              <a:t>点上方，且明暗条纹位置与原来相反。</a:t>
            </a:r>
          </a:p>
        </p:txBody>
      </p:sp>
      <p:sp>
        <p:nvSpPr>
          <p:cNvPr id="9" name="矩形 8"/>
          <p:cNvSpPr>
            <a:spLocks noChangeArrowheads="1"/>
          </p:cNvSpPr>
          <p:nvPr/>
        </p:nvSpPr>
        <p:spPr bwMode="auto">
          <a:xfrm>
            <a:off x="684213" y="4868863"/>
            <a:ext cx="6840537" cy="1570037"/>
          </a:xfrm>
          <a:prstGeom prst="rect">
            <a:avLst/>
          </a:prstGeom>
          <a:noFill/>
          <a:ln w="9525">
            <a:noFill/>
            <a:miter lim="800000"/>
            <a:headEnd/>
            <a:tailEnd/>
          </a:ln>
        </p:spPr>
        <p:txBody>
          <a:bodyPr>
            <a:spAutoFit/>
          </a:bodyPr>
          <a:lstStyle/>
          <a:p>
            <a:r>
              <a:rPr lang="zh-CN" altLang="en-US" sz="3200">
                <a:effectLst/>
                <a:latin typeface="楷体_GB2312" pitchFamily="49" charset="-122"/>
              </a:rPr>
              <a:t>干涉条纹位置不变，但干涉减弱不为零（暗），整个条纹对比度下降，不够清晰。</a:t>
            </a:r>
            <a:endParaRPr lang="zh-CN" altLang="en-US" sz="320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64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autoUpdateAnimBg="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539750" y="404813"/>
            <a:ext cx="8208963" cy="584200"/>
          </a:xfrm>
          <a:prstGeom prst="rect">
            <a:avLst/>
          </a:prstGeom>
          <a:noFill/>
          <a:ln w="9525">
            <a:noFill/>
            <a:miter lim="800000"/>
            <a:headEnd/>
            <a:tailEnd/>
          </a:ln>
        </p:spPr>
        <p:txBody>
          <a:bodyPr>
            <a:spAutoFit/>
          </a:bodyPr>
          <a:lstStyle/>
          <a:p>
            <a:r>
              <a:rPr lang="zh-CN" altLang="en-US" sz="3200">
                <a:effectLst/>
                <a:latin typeface="宋体" pitchFamily="2" charset="-122"/>
              </a:rPr>
              <a:t>（</a:t>
            </a:r>
            <a:r>
              <a:rPr lang="en-US" altLang="zh-CN" sz="3200">
                <a:effectLst/>
                <a:latin typeface="宋体" pitchFamily="2" charset="-122"/>
              </a:rPr>
              <a:t>5</a:t>
            </a:r>
            <a:r>
              <a:rPr lang="zh-CN" altLang="en-US" sz="3200">
                <a:effectLst/>
                <a:latin typeface="宋体" pitchFamily="2" charset="-122"/>
              </a:rPr>
              <a:t>）分别用红、蓝滤色片各遮住</a:t>
            </a:r>
            <a:r>
              <a:rPr lang="en-US" altLang="zh-CN" sz="3200">
                <a:effectLst/>
                <a:latin typeface="宋体" pitchFamily="2" charset="-122"/>
              </a:rPr>
              <a:t>S</a:t>
            </a:r>
            <a:r>
              <a:rPr lang="en-US" altLang="zh-CN" sz="3200" baseline="-30000">
                <a:effectLst/>
                <a:latin typeface="宋体" pitchFamily="2" charset="-122"/>
              </a:rPr>
              <a:t>1</a:t>
            </a:r>
            <a:r>
              <a:rPr lang="zh-CN" altLang="en-US" sz="3200">
                <a:effectLst/>
                <a:latin typeface="宋体" pitchFamily="2" charset="-122"/>
              </a:rPr>
              <a:t>和</a:t>
            </a:r>
            <a:r>
              <a:rPr lang="en-US" altLang="zh-CN" sz="3200">
                <a:effectLst/>
                <a:latin typeface="宋体" pitchFamily="2" charset="-122"/>
              </a:rPr>
              <a:t>S</a:t>
            </a:r>
            <a:r>
              <a:rPr lang="en-US" altLang="zh-CN" sz="3200" baseline="-30000">
                <a:effectLst/>
                <a:latin typeface="宋体" pitchFamily="2" charset="-122"/>
              </a:rPr>
              <a:t>2</a:t>
            </a:r>
          </a:p>
        </p:txBody>
      </p:sp>
      <p:sp>
        <p:nvSpPr>
          <p:cNvPr id="3" name="矩形 2"/>
          <p:cNvSpPr>
            <a:spLocks noChangeArrowheads="1"/>
          </p:cNvSpPr>
          <p:nvPr/>
        </p:nvSpPr>
        <p:spPr bwMode="auto">
          <a:xfrm>
            <a:off x="1835150" y="1196975"/>
            <a:ext cx="5743575" cy="1076325"/>
          </a:xfrm>
          <a:prstGeom prst="rect">
            <a:avLst/>
          </a:prstGeom>
          <a:noFill/>
          <a:ln w="9525">
            <a:noFill/>
            <a:miter lim="800000"/>
            <a:headEnd/>
            <a:tailEnd/>
          </a:ln>
        </p:spPr>
        <p:txBody>
          <a:bodyPr>
            <a:spAutoFit/>
          </a:bodyPr>
          <a:lstStyle/>
          <a:p>
            <a:r>
              <a:rPr lang="zh-CN" altLang="en-US" sz="3200">
                <a:effectLst/>
                <a:latin typeface="楷体_GB2312" pitchFamily="49" charset="-122"/>
              </a:rPr>
              <a:t>由于两束光频率不同，不相干，无干涉条纹。</a:t>
            </a:r>
            <a:endParaRPr lang="zh-CN" altLang="en-US" sz="3200">
              <a:effectLst/>
            </a:endParaRPr>
          </a:p>
        </p:txBody>
      </p:sp>
      <p:sp>
        <p:nvSpPr>
          <p:cNvPr id="4" name="矩形 3"/>
          <p:cNvSpPr>
            <a:spLocks noChangeArrowheads="1"/>
          </p:cNvSpPr>
          <p:nvPr/>
        </p:nvSpPr>
        <p:spPr bwMode="auto">
          <a:xfrm>
            <a:off x="611188" y="2349500"/>
            <a:ext cx="7416800" cy="1076325"/>
          </a:xfrm>
          <a:prstGeom prst="rect">
            <a:avLst/>
          </a:prstGeom>
          <a:noFill/>
          <a:ln w="9525">
            <a:noFill/>
            <a:miter lim="800000"/>
            <a:headEnd/>
            <a:tailEnd/>
          </a:ln>
        </p:spPr>
        <p:txBody>
          <a:bodyPr>
            <a:spAutoFit/>
          </a:bodyPr>
          <a:lstStyle/>
          <a:p>
            <a:r>
              <a:rPr lang="zh-CN" altLang="en-US" sz="3200">
                <a:effectLst/>
                <a:latin typeface="宋体" pitchFamily="2" charset="-122"/>
              </a:rPr>
              <a:t>（</a:t>
            </a:r>
            <a:r>
              <a:rPr lang="en-US" altLang="zh-CN" sz="3200">
                <a:effectLst/>
                <a:latin typeface="宋体" pitchFamily="2" charset="-122"/>
              </a:rPr>
              <a:t>6</a:t>
            </a:r>
            <a:r>
              <a:rPr lang="zh-CN" altLang="en-US" sz="3200">
                <a:effectLst/>
                <a:latin typeface="宋体" pitchFamily="2" charset="-122"/>
              </a:rPr>
              <a:t>）分别用偏振化方向相互垂直的两个偏振片各遮住</a:t>
            </a:r>
            <a:r>
              <a:rPr lang="en-US" altLang="zh-CN" sz="3200">
                <a:effectLst/>
                <a:latin typeface="宋体" pitchFamily="2" charset="-122"/>
              </a:rPr>
              <a:t>S</a:t>
            </a:r>
            <a:r>
              <a:rPr lang="en-US" altLang="zh-CN" sz="3200" baseline="-30000">
                <a:effectLst/>
                <a:latin typeface="宋体" pitchFamily="2" charset="-122"/>
              </a:rPr>
              <a:t>1</a:t>
            </a:r>
            <a:r>
              <a:rPr lang="zh-CN" altLang="en-US" sz="3200">
                <a:effectLst/>
                <a:latin typeface="宋体" pitchFamily="2" charset="-122"/>
              </a:rPr>
              <a:t>和</a:t>
            </a:r>
            <a:r>
              <a:rPr lang="en-US" altLang="zh-CN" sz="3200">
                <a:effectLst/>
                <a:latin typeface="宋体" pitchFamily="2" charset="-122"/>
              </a:rPr>
              <a:t>S</a:t>
            </a:r>
            <a:r>
              <a:rPr lang="en-US" altLang="zh-CN" sz="3200" baseline="-30000">
                <a:effectLst/>
                <a:latin typeface="宋体" pitchFamily="2" charset="-122"/>
              </a:rPr>
              <a:t>2</a:t>
            </a:r>
          </a:p>
        </p:txBody>
      </p:sp>
      <p:sp>
        <p:nvSpPr>
          <p:cNvPr id="5" name="矩形 4"/>
          <p:cNvSpPr>
            <a:spLocks noChangeArrowheads="1"/>
          </p:cNvSpPr>
          <p:nvPr/>
        </p:nvSpPr>
        <p:spPr bwMode="auto">
          <a:xfrm>
            <a:off x="755650" y="4508500"/>
            <a:ext cx="7272338" cy="1077913"/>
          </a:xfrm>
          <a:prstGeom prst="rect">
            <a:avLst/>
          </a:prstGeom>
          <a:noFill/>
          <a:ln w="9525">
            <a:noFill/>
            <a:miter lim="800000"/>
            <a:headEnd/>
            <a:tailEnd/>
          </a:ln>
        </p:spPr>
        <p:txBody>
          <a:bodyPr>
            <a:spAutoFit/>
          </a:bodyPr>
          <a:lstStyle/>
          <a:p>
            <a:r>
              <a:rPr lang="zh-CN" altLang="en-US" sz="3200">
                <a:effectLst/>
                <a:latin typeface="楷体_GB2312" pitchFamily="49" charset="-122"/>
              </a:rPr>
              <a:t>由于两束光振动方向不同，不相干，无干涉条纹。</a:t>
            </a:r>
            <a:endParaRPr lang="zh-CN" altLang="en-US" sz="320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381000" y="304800"/>
            <a:ext cx="8763000" cy="1190625"/>
          </a:xfrm>
          <a:prstGeom prst="rect">
            <a:avLst/>
          </a:prstGeom>
          <a:noFill/>
          <a:ln w="9525">
            <a:noFill/>
            <a:miter lim="800000"/>
            <a:headEnd/>
            <a:tailEnd/>
          </a:ln>
        </p:spPr>
        <p:txBody>
          <a:bodyPr>
            <a:spAutoFit/>
          </a:bodyPr>
          <a:lstStyle/>
          <a:p>
            <a:pPr>
              <a:spcBef>
                <a:spcPct val="50000"/>
              </a:spcBef>
            </a:pPr>
            <a:r>
              <a:rPr lang="en-US" altLang="zh-CN">
                <a:effectLst/>
                <a:latin typeface="宋体" pitchFamily="2" charset="-122"/>
              </a:rPr>
              <a:t>3.</a:t>
            </a:r>
            <a:r>
              <a:rPr lang="zh-CN" altLang="en-US">
                <a:effectLst/>
                <a:latin typeface="宋体" pitchFamily="2" charset="-122"/>
              </a:rPr>
              <a:t>图示，设单色光垂直入射，画出干涉条纹（形状，疏密分布和条纹数）</a:t>
            </a:r>
          </a:p>
        </p:txBody>
      </p:sp>
      <p:sp>
        <p:nvSpPr>
          <p:cNvPr id="147459" name="Text Box 3"/>
          <p:cNvSpPr txBox="1">
            <a:spLocks noChangeArrowheads="1"/>
          </p:cNvSpPr>
          <p:nvPr/>
        </p:nvSpPr>
        <p:spPr bwMode="auto">
          <a:xfrm>
            <a:off x="381000" y="1752600"/>
            <a:ext cx="8534400" cy="1190625"/>
          </a:xfrm>
          <a:prstGeom prst="rect">
            <a:avLst/>
          </a:prstGeom>
          <a:noFill/>
          <a:ln w="9525">
            <a:noFill/>
            <a:miter lim="800000"/>
            <a:headEnd/>
            <a:tailEnd/>
          </a:ln>
        </p:spPr>
        <p:txBody>
          <a:bodyPr>
            <a:spAutoFit/>
          </a:bodyPr>
          <a:lstStyle/>
          <a:p>
            <a:pPr>
              <a:spcBef>
                <a:spcPct val="50000"/>
              </a:spcBef>
            </a:pPr>
            <a:r>
              <a:rPr lang="zh-CN" altLang="en-US">
                <a:effectLst/>
                <a:latin typeface="宋体" pitchFamily="2" charset="-122"/>
              </a:rPr>
              <a:t>上表面为平面，下表面为圆柱面的平凸透镜放在平板玻璃上。</a:t>
            </a:r>
          </a:p>
        </p:txBody>
      </p:sp>
      <p:grpSp>
        <p:nvGrpSpPr>
          <p:cNvPr id="2" name="Group 4"/>
          <p:cNvGrpSpPr>
            <a:grpSpLocks/>
          </p:cNvGrpSpPr>
          <p:nvPr/>
        </p:nvGrpSpPr>
        <p:grpSpPr bwMode="auto">
          <a:xfrm>
            <a:off x="533400" y="3186113"/>
            <a:ext cx="4992688" cy="928687"/>
            <a:chOff x="336" y="2007"/>
            <a:chExt cx="3145" cy="585"/>
          </a:xfrm>
        </p:grpSpPr>
        <p:sp>
          <p:nvSpPr>
            <p:cNvPr id="18444" name="Text Box 5"/>
            <p:cNvSpPr txBox="1">
              <a:spLocks noChangeArrowheads="1"/>
            </p:cNvSpPr>
            <p:nvPr/>
          </p:nvSpPr>
          <p:spPr bwMode="auto">
            <a:xfrm>
              <a:off x="336" y="2055"/>
              <a:ext cx="408" cy="407"/>
            </a:xfrm>
            <a:prstGeom prst="rect">
              <a:avLst/>
            </a:prstGeom>
            <a:noFill/>
            <a:ln w="9525">
              <a:noFill/>
              <a:miter lim="800000"/>
              <a:headEnd/>
              <a:tailEnd/>
            </a:ln>
          </p:spPr>
          <p:txBody>
            <a:bodyPr wrap="none">
              <a:spAutoFit/>
            </a:bodyPr>
            <a:lstStyle/>
            <a:p>
              <a:r>
                <a:rPr lang="zh-CN" altLang="en-US">
                  <a:effectLst/>
                  <a:latin typeface="宋体" pitchFamily="2" charset="-122"/>
                </a:rPr>
                <a:t>由</a:t>
              </a:r>
            </a:p>
          </p:txBody>
        </p:sp>
        <p:sp>
          <p:nvSpPr>
            <p:cNvPr id="18445" name="Text Box 6"/>
            <p:cNvSpPr txBox="1">
              <a:spLocks noChangeArrowheads="1"/>
            </p:cNvSpPr>
            <p:nvPr/>
          </p:nvSpPr>
          <p:spPr bwMode="auto">
            <a:xfrm>
              <a:off x="1920" y="2055"/>
              <a:ext cx="1561" cy="404"/>
            </a:xfrm>
            <a:prstGeom prst="rect">
              <a:avLst/>
            </a:prstGeom>
            <a:noFill/>
            <a:ln w="9525">
              <a:noFill/>
              <a:miter lim="800000"/>
              <a:headEnd/>
              <a:tailEnd/>
            </a:ln>
          </p:spPr>
          <p:txBody>
            <a:bodyPr wrap="none">
              <a:spAutoFit/>
            </a:bodyPr>
            <a:lstStyle/>
            <a:p>
              <a:r>
                <a:rPr lang="zh-CN" altLang="en-US">
                  <a:effectLst/>
                  <a:latin typeface="宋体" pitchFamily="2" charset="-122"/>
                </a:rPr>
                <a:t>得明纹条件</a:t>
              </a:r>
            </a:p>
          </p:txBody>
        </p:sp>
        <p:graphicFrame>
          <p:nvGraphicFramePr>
            <p:cNvPr id="18436" name="Object 7"/>
            <p:cNvGraphicFramePr>
              <a:graphicFrameLocks noChangeAspect="1"/>
            </p:cNvGraphicFramePr>
            <p:nvPr/>
          </p:nvGraphicFramePr>
          <p:xfrm>
            <a:off x="672" y="2007"/>
            <a:ext cx="1200" cy="585"/>
          </p:xfrm>
          <a:graphic>
            <a:graphicData uri="http://schemas.openxmlformats.org/presentationml/2006/ole">
              <p:oleObj spid="_x0000_s18436" r:id="rId3" imgW="761669" imgH="368140" progId="Equation.3">
                <p:embed/>
              </p:oleObj>
            </a:graphicData>
          </a:graphic>
        </p:graphicFrame>
      </p:grpSp>
      <p:graphicFrame>
        <p:nvGraphicFramePr>
          <p:cNvPr id="147464" name="Object 8"/>
          <p:cNvGraphicFramePr>
            <a:graphicFrameLocks noChangeAspect="1"/>
          </p:cNvGraphicFramePr>
          <p:nvPr/>
        </p:nvGraphicFramePr>
        <p:xfrm>
          <a:off x="2195513" y="3962400"/>
          <a:ext cx="2224087" cy="996950"/>
        </p:xfrm>
        <a:graphic>
          <a:graphicData uri="http://schemas.openxmlformats.org/presentationml/2006/ole">
            <p:oleObj spid="_x0000_s18434" r:id="rId4" imgW="825500" imgH="368300" progId="Equation.3">
              <p:embed/>
            </p:oleObj>
          </a:graphicData>
        </a:graphic>
      </p:graphicFrame>
      <p:grpSp>
        <p:nvGrpSpPr>
          <p:cNvPr id="3" name="Group 9"/>
          <p:cNvGrpSpPr>
            <a:grpSpLocks/>
          </p:cNvGrpSpPr>
          <p:nvPr/>
        </p:nvGrpSpPr>
        <p:grpSpPr bwMode="auto">
          <a:xfrm>
            <a:off x="457200" y="4716463"/>
            <a:ext cx="5689600" cy="1639887"/>
            <a:chOff x="288" y="2971"/>
            <a:chExt cx="3584" cy="1033"/>
          </a:xfrm>
        </p:grpSpPr>
        <p:graphicFrame>
          <p:nvGraphicFramePr>
            <p:cNvPr id="18435" name="Object 10"/>
            <p:cNvGraphicFramePr>
              <a:graphicFrameLocks noChangeAspect="1"/>
            </p:cNvGraphicFramePr>
            <p:nvPr/>
          </p:nvGraphicFramePr>
          <p:xfrm>
            <a:off x="864" y="2971"/>
            <a:ext cx="2064" cy="725"/>
          </p:xfrm>
          <a:graphic>
            <a:graphicData uri="http://schemas.openxmlformats.org/presentationml/2006/ole">
              <p:oleObj spid="_x0000_s18435" r:id="rId5" imgW="1054100" imgH="368300" progId="Equation.3">
                <p:embed/>
              </p:oleObj>
            </a:graphicData>
          </a:graphic>
        </p:graphicFrame>
        <p:sp>
          <p:nvSpPr>
            <p:cNvPr id="18442" name="Text Box 11"/>
            <p:cNvSpPr txBox="1">
              <a:spLocks noChangeArrowheads="1"/>
            </p:cNvSpPr>
            <p:nvPr/>
          </p:nvSpPr>
          <p:spPr bwMode="auto">
            <a:xfrm>
              <a:off x="528" y="3072"/>
              <a:ext cx="408" cy="407"/>
            </a:xfrm>
            <a:prstGeom prst="rect">
              <a:avLst/>
            </a:prstGeom>
            <a:noFill/>
            <a:ln w="9525">
              <a:noFill/>
              <a:miter lim="800000"/>
              <a:headEnd/>
              <a:tailEnd/>
            </a:ln>
          </p:spPr>
          <p:txBody>
            <a:bodyPr wrap="none">
              <a:spAutoFit/>
            </a:bodyPr>
            <a:lstStyle/>
            <a:p>
              <a:r>
                <a:rPr lang="zh-CN" altLang="en-US">
                  <a:effectLst/>
                  <a:latin typeface="宋体" pitchFamily="2" charset="-122"/>
                </a:rPr>
                <a:t>当</a:t>
              </a:r>
            </a:p>
          </p:txBody>
        </p:sp>
        <p:sp>
          <p:nvSpPr>
            <p:cNvPr id="18443" name="Text Box 12"/>
            <p:cNvSpPr txBox="1">
              <a:spLocks noChangeArrowheads="1"/>
            </p:cNvSpPr>
            <p:nvPr/>
          </p:nvSpPr>
          <p:spPr bwMode="auto">
            <a:xfrm>
              <a:off x="288" y="3600"/>
              <a:ext cx="3584" cy="404"/>
            </a:xfrm>
            <a:prstGeom prst="rect">
              <a:avLst/>
            </a:prstGeom>
            <a:noFill/>
            <a:ln w="9525">
              <a:noFill/>
              <a:miter lim="800000"/>
              <a:headEnd/>
              <a:tailEnd/>
            </a:ln>
          </p:spPr>
          <p:txBody>
            <a:bodyPr wrap="none">
              <a:spAutoFit/>
            </a:bodyPr>
            <a:lstStyle/>
            <a:p>
              <a:r>
                <a:rPr lang="zh-CN" altLang="en-US">
                  <a:effectLst/>
                  <a:latin typeface="宋体" pitchFamily="2" charset="-122"/>
                </a:rPr>
                <a:t>可观察到第四级明条纹，即</a:t>
              </a:r>
            </a:p>
          </p:txBody>
        </p:sp>
      </p:grpSp>
      <p:pic>
        <p:nvPicPr>
          <p:cNvPr id="18441" name="Picture 29"/>
          <p:cNvPicPr>
            <a:picLocks noChangeAspect="1" noChangeArrowheads="1"/>
          </p:cNvPicPr>
          <p:nvPr/>
        </p:nvPicPr>
        <p:blipFill>
          <a:blip r:embed="rId6"/>
          <a:srcRect/>
          <a:stretch>
            <a:fillRect/>
          </a:stretch>
        </p:blipFill>
        <p:spPr bwMode="auto">
          <a:xfrm>
            <a:off x="5435600" y="3716338"/>
            <a:ext cx="3514725" cy="1800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745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147464"/>
                                        </p:tgtEl>
                                        <p:attrNameLst>
                                          <p:attrName>style.visibility</p:attrName>
                                        </p:attrNameLst>
                                      </p:cBhvr>
                                      <p:to>
                                        <p:strVal val="visible"/>
                                      </p:to>
                                    </p:set>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2" name="Object 2"/>
          <p:cNvGraphicFramePr>
            <a:graphicFrameLocks noChangeAspect="1"/>
          </p:cNvGraphicFramePr>
          <p:nvPr/>
        </p:nvGraphicFramePr>
        <p:xfrm>
          <a:off x="1295400" y="152400"/>
          <a:ext cx="3289300" cy="1116013"/>
        </p:xfrm>
        <a:graphic>
          <a:graphicData uri="http://schemas.openxmlformats.org/presentationml/2006/ole">
            <p:oleObj spid="_x0000_s19458" r:id="rId3" imgW="1091726" imgH="368140" progId="Equation.3">
              <p:embed/>
            </p:oleObj>
          </a:graphicData>
        </a:graphic>
      </p:graphicFrame>
      <p:graphicFrame>
        <p:nvGraphicFramePr>
          <p:cNvPr id="148483" name="Object 3"/>
          <p:cNvGraphicFramePr>
            <a:graphicFrameLocks noChangeAspect="1"/>
          </p:cNvGraphicFramePr>
          <p:nvPr/>
        </p:nvGraphicFramePr>
        <p:xfrm>
          <a:off x="1295400" y="1233488"/>
          <a:ext cx="3359150" cy="1092200"/>
        </p:xfrm>
        <a:graphic>
          <a:graphicData uri="http://schemas.openxmlformats.org/presentationml/2006/ole">
            <p:oleObj spid="_x0000_s19459" r:id="rId4" imgW="1143000" imgH="368300" progId="Equation.3">
              <p:embed/>
            </p:oleObj>
          </a:graphicData>
        </a:graphic>
      </p:graphicFrame>
      <p:graphicFrame>
        <p:nvGraphicFramePr>
          <p:cNvPr id="148484" name="Object 4"/>
          <p:cNvGraphicFramePr>
            <a:graphicFrameLocks noChangeAspect="1"/>
          </p:cNvGraphicFramePr>
          <p:nvPr/>
        </p:nvGraphicFramePr>
        <p:xfrm>
          <a:off x="1258888" y="2276475"/>
          <a:ext cx="3359150" cy="1100138"/>
        </p:xfrm>
        <a:graphic>
          <a:graphicData uri="http://schemas.openxmlformats.org/presentationml/2006/ole">
            <p:oleObj spid="_x0000_s19460" r:id="rId5" imgW="1130300" imgH="368300" progId="Equation.3">
              <p:embed/>
            </p:oleObj>
          </a:graphicData>
        </a:graphic>
      </p:graphicFrame>
      <p:sp>
        <p:nvSpPr>
          <p:cNvPr id="148485" name="Text Box 5"/>
          <p:cNvSpPr txBox="1">
            <a:spLocks noChangeArrowheads="1"/>
          </p:cNvSpPr>
          <p:nvPr/>
        </p:nvSpPr>
        <p:spPr bwMode="auto">
          <a:xfrm>
            <a:off x="609600" y="4371975"/>
            <a:ext cx="5562600" cy="1739900"/>
          </a:xfrm>
          <a:prstGeom prst="rect">
            <a:avLst/>
          </a:prstGeom>
          <a:noFill/>
          <a:ln w="9525">
            <a:noFill/>
            <a:miter lim="800000"/>
            <a:headEnd/>
            <a:tailEnd/>
          </a:ln>
        </p:spPr>
        <p:txBody>
          <a:bodyPr>
            <a:spAutoFit/>
          </a:bodyPr>
          <a:lstStyle/>
          <a:p>
            <a:pPr>
              <a:spcBef>
                <a:spcPct val="50000"/>
              </a:spcBef>
              <a:defRPr/>
            </a:pPr>
            <a:r>
              <a:rPr lang="en-US" altLang="zh-CN" b="0" dirty="0">
                <a:latin typeface="宋体" pitchFamily="2" charset="-122"/>
              </a:rPr>
              <a:t>  </a:t>
            </a:r>
            <a:r>
              <a:rPr lang="zh-CN" altLang="en-US" dirty="0">
                <a:effectLst/>
                <a:latin typeface="宋体" pitchFamily="2" charset="-122"/>
              </a:rPr>
              <a:t>由图知可得明条为</a:t>
            </a:r>
            <a:r>
              <a:rPr lang="en-US" altLang="zh-CN" dirty="0">
                <a:effectLst/>
                <a:latin typeface="宋体" pitchFamily="2" charset="-122"/>
              </a:rPr>
              <a:t>8</a:t>
            </a:r>
            <a:r>
              <a:rPr lang="zh-CN" altLang="en-US" dirty="0">
                <a:effectLst/>
                <a:latin typeface="宋体" pitchFamily="2" charset="-122"/>
              </a:rPr>
              <a:t>条，暗条为</a:t>
            </a:r>
            <a:r>
              <a:rPr lang="en-US" altLang="zh-CN" dirty="0">
                <a:effectLst/>
                <a:latin typeface="宋体" pitchFamily="2" charset="-122"/>
              </a:rPr>
              <a:t>7</a:t>
            </a:r>
            <a:r>
              <a:rPr lang="zh-CN" altLang="en-US" dirty="0">
                <a:effectLst/>
                <a:latin typeface="宋体" pitchFamily="2" charset="-122"/>
              </a:rPr>
              <a:t>条的直线干涉条纹（图示）。</a:t>
            </a:r>
          </a:p>
        </p:txBody>
      </p:sp>
      <p:graphicFrame>
        <p:nvGraphicFramePr>
          <p:cNvPr id="148486" name="Object 6"/>
          <p:cNvGraphicFramePr>
            <a:graphicFrameLocks noChangeAspect="1"/>
          </p:cNvGraphicFramePr>
          <p:nvPr/>
        </p:nvGraphicFramePr>
        <p:xfrm>
          <a:off x="1295400" y="3352800"/>
          <a:ext cx="3429000" cy="1116013"/>
        </p:xfrm>
        <a:graphic>
          <a:graphicData uri="http://schemas.openxmlformats.org/presentationml/2006/ole">
            <p:oleObj spid="_x0000_s19461" r:id="rId6" imgW="1143000" imgH="368300" progId="Equation.3">
              <p:embed/>
            </p:oleObj>
          </a:graphicData>
        </a:graphic>
      </p:graphicFrame>
      <p:sp>
        <p:nvSpPr>
          <p:cNvPr id="10247" name="AutoShape 7"/>
          <p:cNvSpPr>
            <a:spLocks/>
          </p:cNvSpPr>
          <p:nvPr/>
        </p:nvSpPr>
        <p:spPr bwMode="auto">
          <a:xfrm>
            <a:off x="1066800" y="685800"/>
            <a:ext cx="152400" cy="3276600"/>
          </a:xfrm>
          <a:prstGeom prst="leftBrace">
            <a:avLst>
              <a:gd name="adj1" fmla="val 179167"/>
              <a:gd name="adj2" fmla="val 50000"/>
            </a:avLst>
          </a:prstGeom>
          <a:noFill/>
          <a:ln w="47625">
            <a:solidFill>
              <a:schemeClr val="bg1"/>
            </a:solidFill>
            <a:round/>
            <a:headEnd/>
            <a:tailEnd/>
          </a:ln>
        </p:spPr>
        <p:txBody>
          <a:bodyPr wrap="none" anchor="ctr"/>
          <a:lstStyle/>
          <a:p>
            <a:pPr>
              <a:defRPr/>
            </a:pPr>
            <a:endParaRPr lang="zh-CN" altLang="en-US"/>
          </a:p>
        </p:txBody>
      </p:sp>
      <p:pic>
        <p:nvPicPr>
          <p:cNvPr id="19464" name="Picture 49"/>
          <p:cNvPicPr>
            <a:picLocks noChangeAspect="1" noChangeArrowheads="1"/>
          </p:cNvPicPr>
          <p:nvPr/>
        </p:nvPicPr>
        <p:blipFill>
          <a:blip r:embed="rId7"/>
          <a:srcRect/>
          <a:stretch>
            <a:fillRect/>
          </a:stretch>
        </p:blipFill>
        <p:spPr bwMode="auto">
          <a:xfrm>
            <a:off x="5364163" y="0"/>
            <a:ext cx="3514725" cy="4219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8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8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8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84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8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7308850" y="5661025"/>
            <a:ext cx="1327150" cy="641350"/>
          </a:xfrm>
          <a:prstGeom prst="rect">
            <a:avLst/>
          </a:prstGeom>
          <a:noFill/>
          <a:ln w="19050">
            <a:noFill/>
            <a:miter lim="800000"/>
            <a:headEnd/>
            <a:tailEnd type="none" w="med" len="lg"/>
          </a:ln>
        </p:spPr>
        <p:txBody>
          <a:bodyPr wrap="none">
            <a:spAutoFit/>
          </a:bodyPr>
          <a:lstStyle/>
          <a:p>
            <a:pPr>
              <a:defRPr/>
            </a:pPr>
            <a:r>
              <a:rPr lang="en-US" altLang="zh-CN" b="0">
                <a:latin typeface="Century Schoolbook" pitchFamily="18" charset="0"/>
              </a:rPr>
              <a:t>[  C  ]</a:t>
            </a:r>
          </a:p>
        </p:txBody>
      </p:sp>
      <p:grpSp>
        <p:nvGrpSpPr>
          <p:cNvPr id="20486" name="Group 3"/>
          <p:cNvGrpSpPr>
            <a:grpSpLocks/>
          </p:cNvGrpSpPr>
          <p:nvPr/>
        </p:nvGrpSpPr>
        <p:grpSpPr bwMode="auto">
          <a:xfrm>
            <a:off x="304800" y="141288"/>
            <a:ext cx="8653463" cy="6096000"/>
            <a:chOff x="192" y="144"/>
            <a:chExt cx="5451" cy="3840"/>
          </a:xfrm>
        </p:grpSpPr>
        <p:grpSp>
          <p:nvGrpSpPr>
            <p:cNvPr id="20487" name="Group 4"/>
            <p:cNvGrpSpPr>
              <a:grpSpLocks/>
            </p:cNvGrpSpPr>
            <p:nvPr/>
          </p:nvGrpSpPr>
          <p:grpSpPr bwMode="auto">
            <a:xfrm>
              <a:off x="1720" y="2544"/>
              <a:ext cx="1911" cy="1440"/>
              <a:chOff x="1720" y="2544"/>
              <a:chExt cx="1911" cy="1440"/>
            </a:xfrm>
          </p:grpSpPr>
          <p:sp>
            <p:nvSpPr>
              <p:cNvPr id="11275" name="Line 5"/>
              <p:cNvSpPr>
                <a:spLocks noChangeShapeType="1"/>
              </p:cNvSpPr>
              <p:nvPr/>
            </p:nvSpPr>
            <p:spPr bwMode="auto">
              <a:xfrm>
                <a:off x="2248" y="2832"/>
                <a:ext cx="0" cy="528"/>
              </a:xfrm>
              <a:prstGeom prst="line">
                <a:avLst/>
              </a:prstGeom>
              <a:noFill/>
              <a:ln w="76200">
                <a:solidFill>
                  <a:schemeClr val="accent1"/>
                </a:solidFill>
                <a:round/>
                <a:headEnd/>
                <a:tailEnd/>
              </a:ln>
            </p:spPr>
            <p:txBody>
              <a:bodyPr wrap="none" anchor="ctr"/>
              <a:lstStyle/>
              <a:p>
                <a:pPr>
                  <a:defRPr/>
                </a:pPr>
                <a:endParaRPr lang="zh-CN" altLang="en-US"/>
              </a:p>
            </p:txBody>
          </p:sp>
          <p:sp>
            <p:nvSpPr>
              <p:cNvPr id="11276" name="Line 6"/>
              <p:cNvSpPr>
                <a:spLocks noChangeShapeType="1"/>
              </p:cNvSpPr>
              <p:nvPr/>
            </p:nvSpPr>
            <p:spPr bwMode="auto">
              <a:xfrm>
                <a:off x="2248" y="3456"/>
                <a:ext cx="0" cy="528"/>
              </a:xfrm>
              <a:prstGeom prst="line">
                <a:avLst/>
              </a:prstGeom>
              <a:noFill/>
              <a:ln w="76200">
                <a:solidFill>
                  <a:schemeClr val="accent1"/>
                </a:solidFill>
                <a:round/>
                <a:headEnd/>
                <a:tailEnd/>
              </a:ln>
            </p:spPr>
            <p:txBody>
              <a:bodyPr wrap="none" anchor="ctr"/>
              <a:lstStyle/>
              <a:p>
                <a:pPr>
                  <a:defRPr/>
                </a:pPr>
                <a:endParaRPr lang="zh-CN" altLang="en-US"/>
              </a:p>
            </p:txBody>
          </p:sp>
          <p:sp>
            <p:nvSpPr>
              <p:cNvPr id="11277" name="Line 7"/>
              <p:cNvSpPr>
                <a:spLocks noChangeShapeType="1"/>
              </p:cNvSpPr>
              <p:nvPr/>
            </p:nvSpPr>
            <p:spPr bwMode="auto">
              <a:xfrm>
                <a:off x="3544" y="2832"/>
                <a:ext cx="0" cy="1104"/>
              </a:xfrm>
              <a:prstGeom prst="line">
                <a:avLst/>
              </a:prstGeom>
              <a:noFill/>
              <a:ln w="19050">
                <a:solidFill>
                  <a:schemeClr val="tx1"/>
                </a:solidFill>
                <a:round/>
                <a:headEnd/>
                <a:tailEnd/>
              </a:ln>
            </p:spPr>
            <p:txBody>
              <a:bodyPr wrap="none" anchor="ctr"/>
              <a:lstStyle/>
              <a:p>
                <a:pPr>
                  <a:defRPr/>
                </a:pPr>
                <a:endParaRPr lang="zh-CN" altLang="en-US"/>
              </a:p>
            </p:txBody>
          </p:sp>
          <p:sp>
            <p:nvSpPr>
              <p:cNvPr id="11278" name="Line 8"/>
              <p:cNvSpPr>
                <a:spLocks noChangeShapeType="1"/>
              </p:cNvSpPr>
              <p:nvPr/>
            </p:nvSpPr>
            <p:spPr bwMode="auto">
              <a:xfrm>
                <a:off x="2248" y="3408"/>
                <a:ext cx="1296" cy="0"/>
              </a:xfrm>
              <a:prstGeom prst="line">
                <a:avLst/>
              </a:prstGeom>
              <a:noFill/>
              <a:ln w="19050">
                <a:solidFill>
                  <a:schemeClr val="tx1"/>
                </a:solidFill>
                <a:prstDash val="lgDashDot"/>
                <a:round/>
                <a:headEnd/>
                <a:tailEnd/>
              </a:ln>
            </p:spPr>
            <p:txBody>
              <a:bodyPr wrap="none" anchor="ctr"/>
              <a:lstStyle/>
              <a:p>
                <a:pPr>
                  <a:defRPr/>
                </a:pPr>
                <a:endParaRPr lang="zh-CN" altLang="en-US"/>
              </a:p>
            </p:txBody>
          </p:sp>
          <p:grpSp>
            <p:nvGrpSpPr>
              <p:cNvPr id="20495" name="Group 9"/>
              <p:cNvGrpSpPr>
                <a:grpSpLocks/>
              </p:cNvGrpSpPr>
              <p:nvPr/>
            </p:nvGrpSpPr>
            <p:grpSpPr bwMode="auto">
              <a:xfrm>
                <a:off x="1720" y="3264"/>
                <a:ext cx="289" cy="287"/>
                <a:chOff x="1536" y="2592"/>
                <a:chExt cx="289" cy="287"/>
              </a:xfrm>
            </p:grpSpPr>
            <p:sp>
              <p:nvSpPr>
                <p:cNvPr id="11281" name="Line 10"/>
                <p:cNvSpPr>
                  <a:spLocks noChangeShapeType="1"/>
                </p:cNvSpPr>
                <p:nvPr/>
              </p:nvSpPr>
              <p:spPr bwMode="auto">
                <a:xfrm>
                  <a:off x="1536" y="2592"/>
                  <a:ext cx="288" cy="0"/>
                </a:xfrm>
                <a:prstGeom prst="line">
                  <a:avLst/>
                </a:prstGeom>
                <a:noFill/>
                <a:ln w="19050">
                  <a:solidFill>
                    <a:srgbClr val="FF3300"/>
                  </a:solidFill>
                  <a:round/>
                  <a:headEnd/>
                  <a:tailEnd type="stealth" w="med" len="lg"/>
                </a:ln>
              </p:spPr>
              <p:txBody>
                <a:bodyPr wrap="none" anchor="ctr"/>
                <a:lstStyle/>
                <a:p>
                  <a:pPr>
                    <a:defRPr/>
                  </a:pPr>
                  <a:endParaRPr lang="zh-CN" altLang="en-US"/>
                </a:p>
              </p:txBody>
            </p:sp>
            <p:sp>
              <p:nvSpPr>
                <p:cNvPr id="11282" name="Line 11"/>
                <p:cNvSpPr>
                  <a:spLocks noChangeShapeType="1"/>
                </p:cNvSpPr>
                <p:nvPr/>
              </p:nvSpPr>
              <p:spPr bwMode="auto">
                <a:xfrm>
                  <a:off x="1536" y="2736"/>
                  <a:ext cx="288" cy="0"/>
                </a:xfrm>
                <a:prstGeom prst="line">
                  <a:avLst/>
                </a:prstGeom>
                <a:noFill/>
                <a:ln w="19050">
                  <a:solidFill>
                    <a:srgbClr val="FF3300"/>
                  </a:solidFill>
                  <a:round/>
                  <a:headEnd/>
                  <a:tailEnd type="stealth" w="med" len="lg"/>
                </a:ln>
              </p:spPr>
              <p:txBody>
                <a:bodyPr wrap="none" anchor="ctr"/>
                <a:lstStyle/>
                <a:p>
                  <a:pPr>
                    <a:defRPr/>
                  </a:pPr>
                  <a:endParaRPr lang="zh-CN" altLang="en-US"/>
                </a:p>
              </p:txBody>
            </p:sp>
            <p:sp>
              <p:nvSpPr>
                <p:cNvPr id="11283" name="Line 12"/>
                <p:cNvSpPr>
                  <a:spLocks noChangeShapeType="1"/>
                </p:cNvSpPr>
                <p:nvPr/>
              </p:nvSpPr>
              <p:spPr bwMode="auto">
                <a:xfrm>
                  <a:off x="1537" y="2879"/>
                  <a:ext cx="288" cy="0"/>
                </a:xfrm>
                <a:prstGeom prst="line">
                  <a:avLst/>
                </a:prstGeom>
                <a:noFill/>
                <a:ln w="19050">
                  <a:solidFill>
                    <a:srgbClr val="FF3300"/>
                  </a:solidFill>
                  <a:round/>
                  <a:headEnd/>
                  <a:tailEnd type="stealth" w="med" len="lg"/>
                </a:ln>
              </p:spPr>
              <p:txBody>
                <a:bodyPr wrap="none" anchor="ctr"/>
                <a:lstStyle/>
                <a:p>
                  <a:pPr>
                    <a:defRPr/>
                  </a:pPr>
                  <a:endParaRPr lang="zh-CN" altLang="en-US"/>
                </a:p>
              </p:txBody>
            </p:sp>
          </p:grpSp>
          <p:graphicFrame>
            <p:nvGraphicFramePr>
              <p:cNvPr id="20482" name="Object 13"/>
              <p:cNvGraphicFramePr>
                <a:graphicFrameLocks noChangeAspect="1"/>
              </p:cNvGraphicFramePr>
              <p:nvPr/>
            </p:nvGraphicFramePr>
            <p:xfrm>
              <a:off x="2000" y="3264"/>
              <a:ext cx="223" cy="255"/>
            </p:xfrm>
            <a:graphic>
              <a:graphicData uri="http://schemas.openxmlformats.org/presentationml/2006/ole">
                <p:oleObj spid="_x0000_s20482" name="公式" r:id="rId3" imgW="355320" imgH="406080" progId="Equation.3">
                  <p:embed/>
                </p:oleObj>
              </a:graphicData>
            </a:graphic>
          </p:graphicFrame>
          <p:graphicFrame>
            <p:nvGraphicFramePr>
              <p:cNvPr id="20483" name="Object 14"/>
              <p:cNvGraphicFramePr>
                <a:graphicFrameLocks noChangeAspect="1"/>
              </p:cNvGraphicFramePr>
              <p:nvPr/>
            </p:nvGraphicFramePr>
            <p:xfrm>
              <a:off x="3408" y="2544"/>
              <a:ext cx="223" cy="255"/>
            </p:xfrm>
            <a:graphic>
              <a:graphicData uri="http://schemas.openxmlformats.org/presentationml/2006/ole">
                <p:oleObj spid="_x0000_s20483" name="公式" r:id="rId4" imgW="355320" imgH="406080" progId="Equation.3">
                  <p:embed/>
                </p:oleObj>
              </a:graphicData>
            </a:graphic>
          </p:graphicFrame>
          <p:sp>
            <p:nvSpPr>
              <p:cNvPr id="11280" name="Oval 15"/>
              <p:cNvSpPr>
                <a:spLocks noChangeArrowheads="1"/>
              </p:cNvSpPr>
              <p:nvPr/>
            </p:nvSpPr>
            <p:spPr bwMode="auto">
              <a:xfrm>
                <a:off x="2496" y="2813"/>
                <a:ext cx="192" cy="1152"/>
              </a:xfrm>
              <a:prstGeom prst="ellipse">
                <a:avLst/>
              </a:prstGeom>
              <a:gradFill rotWithShape="0">
                <a:gsLst>
                  <a:gs pos="0">
                    <a:srgbClr val="CCFFFF"/>
                  </a:gs>
                  <a:gs pos="100000">
                    <a:srgbClr val="B0DCDC"/>
                  </a:gs>
                </a:gsLst>
                <a:path path="shape">
                  <a:fillToRect l="50000" t="50000" r="50000" b="50000"/>
                </a:path>
              </a:gradFill>
              <a:ln w="19050">
                <a:solidFill>
                  <a:schemeClr val="tx1"/>
                </a:solidFill>
                <a:round/>
                <a:headEnd/>
                <a:tailEnd type="none" w="lg" len="lg"/>
              </a:ln>
            </p:spPr>
            <p:txBody>
              <a:bodyPr wrap="none" anchor="ctr"/>
              <a:lstStyle/>
              <a:p>
                <a:pPr>
                  <a:defRPr/>
                </a:pPr>
                <a:endParaRPr lang="zh-CN" altLang="en-US"/>
              </a:p>
            </p:txBody>
          </p:sp>
          <p:graphicFrame>
            <p:nvGraphicFramePr>
              <p:cNvPr id="20484" name="Object 16"/>
              <p:cNvGraphicFramePr>
                <a:graphicFrameLocks noChangeAspect="1"/>
              </p:cNvGraphicFramePr>
              <p:nvPr/>
            </p:nvGraphicFramePr>
            <p:xfrm>
              <a:off x="2489" y="2544"/>
              <a:ext cx="223" cy="240"/>
            </p:xfrm>
            <a:graphic>
              <a:graphicData uri="http://schemas.openxmlformats.org/presentationml/2006/ole">
                <p:oleObj spid="_x0000_s20484" name="公式" r:id="rId5" imgW="355320" imgH="380880" progId="Equation.3">
                  <p:embed/>
                </p:oleObj>
              </a:graphicData>
            </a:graphic>
          </p:graphicFrame>
        </p:grpSp>
        <p:grpSp>
          <p:nvGrpSpPr>
            <p:cNvPr id="20488" name="Group 17"/>
            <p:cNvGrpSpPr>
              <a:grpSpLocks/>
            </p:cNvGrpSpPr>
            <p:nvPr/>
          </p:nvGrpSpPr>
          <p:grpSpPr bwMode="auto">
            <a:xfrm>
              <a:off x="192" y="144"/>
              <a:ext cx="5451" cy="2244"/>
              <a:chOff x="192" y="144"/>
              <a:chExt cx="5451" cy="2244"/>
            </a:xfrm>
          </p:grpSpPr>
          <p:sp>
            <p:nvSpPr>
              <p:cNvPr id="20489" name="Text Box 18"/>
              <p:cNvSpPr txBox="1">
                <a:spLocks noChangeArrowheads="1"/>
              </p:cNvSpPr>
              <p:nvPr/>
            </p:nvSpPr>
            <p:spPr bwMode="auto">
              <a:xfrm>
                <a:off x="192" y="144"/>
                <a:ext cx="5387" cy="1442"/>
              </a:xfrm>
              <a:prstGeom prst="rect">
                <a:avLst/>
              </a:prstGeom>
              <a:noFill/>
              <a:ln w="19050">
                <a:noFill/>
                <a:miter lim="800000"/>
                <a:headEnd/>
                <a:tailEnd type="none" w="med" len="lg"/>
              </a:ln>
            </p:spPr>
            <p:txBody>
              <a:bodyPr>
                <a:spAutoFit/>
              </a:bodyPr>
              <a:lstStyle/>
              <a:p>
                <a:r>
                  <a:rPr lang="en-US" altLang="zh-CN" b="0">
                    <a:effectLst/>
                    <a:latin typeface="Century Schoolbook" pitchFamily="18" charset="0"/>
                  </a:rPr>
                  <a:t>4</a:t>
                </a:r>
                <a:r>
                  <a:rPr lang="en-US" altLang="zh-CN">
                    <a:effectLst/>
                    <a:latin typeface="Century Schoolbook" pitchFamily="18" charset="0"/>
                  </a:rPr>
                  <a:t>.</a:t>
                </a:r>
                <a:r>
                  <a:rPr lang="zh-CN" altLang="en-US">
                    <a:effectLst/>
                    <a:latin typeface="Century Schoolbook" pitchFamily="18" charset="0"/>
                  </a:rPr>
                  <a:t>在如图所示的单缝夫琅和费衍射实验装置中</a:t>
                </a:r>
                <a:r>
                  <a:rPr lang="en-US" altLang="zh-CN">
                    <a:effectLst/>
                    <a:latin typeface="Century Schoolbook" pitchFamily="18" charset="0"/>
                  </a:rPr>
                  <a:t>, </a:t>
                </a:r>
                <a:r>
                  <a:rPr lang="en-US" altLang="zh-CN" b="0" i="1">
                    <a:effectLst/>
                    <a:latin typeface="Century Schoolbook" pitchFamily="18" charset="0"/>
                  </a:rPr>
                  <a:t>S</a:t>
                </a:r>
                <a:r>
                  <a:rPr lang="en-US" altLang="zh-CN" i="1">
                    <a:effectLst/>
                    <a:latin typeface="Century Schoolbook" pitchFamily="18" charset="0"/>
                  </a:rPr>
                  <a:t> </a:t>
                </a:r>
                <a:r>
                  <a:rPr lang="zh-CN" altLang="en-US">
                    <a:effectLst/>
                    <a:latin typeface="Century Schoolbook" pitchFamily="18" charset="0"/>
                  </a:rPr>
                  <a:t>为单缝</a:t>
                </a:r>
                <a:r>
                  <a:rPr lang="en-US" altLang="zh-CN">
                    <a:effectLst/>
                    <a:latin typeface="Century Schoolbook" pitchFamily="18" charset="0"/>
                  </a:rPr>
                  <a:t>, </a:t>
                </a:r>
                <a:r>
                  <a:rPr lang="en-US" altLang="zh-CN" b="0" i="1">
                    <a:effectLst/>
                    <a:latin typeface="Century Schoolbook" pitchFamily="18" charset="0"/>
                  </a:rPr>
                  <a:t>L</a:t>
                </a:r>
                <a:r>
                  <a:rPr lang="en-US" altLang="zh-CN" i="1">
                    <a:effectLst/>
                    <a:latin typeface="Century Schoolbook" pitchFamily="18" charset="0"/>
                  </a:rPr>
                  <a:t> </a:t>
                </a:r>
                <a:r>
                  <a:rPr lang="zh-CN" altLang="en-US">
                    <a:effectLst/>
                    <a:latin typeface="Century Schoolbook" pitchFamily="18" charset="0"/>
                  </a:rPr>
                  <a:t>为透镜</a:t>
                </a:r>
                <a:r>
                  <a:rPr lang="en-US" altLang="zh-CN">
                    <a:effectLst/>
                    <a:latin typeface="Century Schoolbook" pitchFamily="18" charset="0"/>
                  </a:rPr>
                  <a:t>,</a:t>
                </a:r>
                <a:r>
                  <a:rPr lang="en-US" altLang="zh-CN" b="0" i="1">
                    <a:effectLst/>
                    <a:latin typeface="Century Schoolbook" pitchFamily="18" charset="0"/>
                  </a:rPr>
                  <a:t>C</a:t>
                </a:r>
                <a:r>
                  <a:rPr lang="en-US" altLang="zh-CN" i="1">
                    <a:effectLst/>
                    <a:latin typeface="Century Schoolbook" pitchFamily="18" charset="0"/>
                  </a:rPr>
                  <a:t> </a:t>
                </a:r>
                <a:r>
                  <a:rPr lang="zh-CN" altLang="en-US">
                    <a:effectLst/>
                    <a:latin typeface="Century Schoolbook" pitchFamily="18" charset="0"/>
                  </a:rPr>
                  <a:t>放在</a:t>
                </a:r>
                <a:r>
                  <a:rPr lang="zh-CN" altLang="en-US" b="0" i="1">
                    <a:effectLst/>
                    <a:latin typeface="Century Schoolbook" pitchFamily="18" charset="0"/>
                  </a:rPr>
                  <a:t> </a:t>
                </a:r>
                <a:r>
                  <a:rPr lang="en-US" altLang="zh-CN" b="0" i="1">
                    <a:effectLst/>
                    <a:latin typeface="Century Schoolbook" pitchFamily="18" charset="0"/>
                  </a:rPr>
                  <a:t>L</a:t>
                </a:r>
                <a:r>
                  <a:rPr lang="en-US" altLang="zh-CN" i="1">
                    <a:effectLst/>
                    <a:latin typeface="Century Schoolbook" pitchFamily="18" charset="0"/>
                  </a:rPr>
                  <a:t> </a:t>
                </a:r>
                <a:r>
                  <a:rPr lang="zh-CN" altLang="en-US">
                    <a:effectLst/>
                    <a:latin typeface="Century Schoolbook" pitchFamily="18" charset="0"/>
                  </a:rPr>
                  <a:t>的焦平面处的屏幕</a:t>
                </a:r>
                <a:r>
                  <a:rPr lang="en-US" altLang="zh-CN">
                    <a:effectLst/>
                    <a:latin typeface="Century Schoolbook" pitchFamily="18" charset="0"/>
                  </a:rPr>
                  <a:t>.</a:t>
                </a:r>
                <a:r>
                  <a:rPr lang="zh-CN" altLang="en-US">
                    <a:effectLst/>
                    <a:latin typeface="Century Schoolbook" pitchFamily="18" charset="0"/>
                  </a:rPr>
                  <a:t>当把单缝 </a:t>
                </a:r>
                <a:r>
                  <a:rPr lang="en-US" altLang="zh-CN" b="0" i="1">
                    <a:effectLst/>
                    <a:latin typeface="Century Schoolbook" pitchFamily="18" charset="0"/>
                  </a:rPr>
                  <a:t>S</a:t>
                </a:r>
                <a:r>
                  <a:rPr lang="zh-CN" altLang="en-US">
                    <a:effectLst/>
                    <a:latin typeface="Century Schoolbook" pitchFamily="18" charset="0"/>
                  </a:rPr>
                  <a:t>垂直于透镜光轴稍微向上平移时</a:t>
                </a:r>
                <a:r>
                  <a:rPr lang="en-US" altLang="zh-CN">
                    <a:effectLst/>
                    <a:latin typeface="Century Schoolbook" pitchFamily="18" charset="0"/>
                  </a:rPr>
                  <a:t>,</a:t>
                </a:r>
                <a:r>
                  <a:rPr lang="zh-CN" altLang="en-US">
                    <a:effectLst/>
                    <a:latin typeface="Century Schoolbook" pitchFamily="18" charset="0"/>
                  </a:rPr>
                  <a:t>屏幕上的衍射图样。</a:t>
                </a:r>
              </a:p>
            </p:txBody>
          </p:sp>
          <p:sp>
            <p:nvSpPr>
              <p:cNvPr id="20490" name="Rectangle 19"/>
              <p:cNvSpPr>
                <a:spLocks noChangeArrowheads="1"/>
              </p:cNvSpPr>
              <p:nvPr/>
            </p:nvSpPr>
            <p:spPr bwMode="auto">
              <a:xfrm>
                <a:off x="192" y="1632"/>
                <a:ext cx="5451" cy="756"/>
              </a:xfrm>
              <a:prstGeom prst="rect">
                <a:avLst/>
              </a:prstGeom>
              <a:noFill/>
              <a:ln w="19050">
                <a:noFill/>
                <a:miter lim="800000"/>
                <a:headEnd/>
                <a:tailEnd type="none" w="med" len="lg"/>
              </a:ln>
            </p:spPr>
            <p:txBody>
              <a:bodyPr wrap="none">
                <a:spAutoFit/>
              </a:bodyPr>
              <a:lstStyle/>
              <a:p>
                <a:r>
                  <a:rPr lang="en-US" altLang="zh-CN" b="0">
                    <a:effectLst/>
                    <a:latin typeface="Century Schoolbook" pitchFamily="18" charset="0"/>
                  </a:rPr>
                  <a:t>(A)</a:t>
                </a:r>
                <a:r>
                  <a:rPr lang="zh-CN" altLang="en-US">
                    <a:effectLst/>
                    <a:latin typeface="Century Schoolbook" pitchFamily="18" charset="0"/>
                  </a:rPr>
                  <a:t>向上平移；           </a:t>
                </a:r>
                <a:r>
                  <a:rPr lang="en-US" altLang="zh-CN" b="0">
                    <a:effectLst/>
                    <a:latin typeface="Century Schoolbook" pitchFamily="18" charset="0"/>
                  </a:rPr>
                  <a:t>(B)</a:t>
                </a:r>
                <a:r>
                  <a:rPr lang="en-US" altLang="zh-CN">
                    <a:effectLst/>
                    <a:latin typeface="Century Schoolbook" pitchFamily="18" charset="0"/>
                  </a:rPr>
                  <a:t> </a:t>
                </a:r>
                <a:r>
                  <a:rPr lang="zh-CN" altLang="en-US">
                    <a:effectLst/>
                    <a:latin typeface="Century Schoolbook" pitchFamily="18" charset="0"/>
                  </a:rPr>
                  <a:t>向下平移；</a:t>
                </a:r>
              </a:p>
              <a:p>
                <a:r>
                  <a:rPr lang="en-US" altLang="zh-CN" b="0">
                    <a:effectLst/>
                    <a:latin typeface="Century Schoolbook" pitchFamily="18" charset="0"/>
                  </a:rPr>
                  <a:t>(C)</a:t>
                </a:r>
                <a:r>
                  <a:rPr lang="zh-CN" altLang="en-US">
                    <a:effectLst/>
                    <a:latin typeface="Century Schoolbook" pitchFamily="18" charset="0"/>
                  </a:rPr>
                  <a:t>不动；                   </a:t>
                </a:r>
                <a:r>
                  <a:rPr lang="en-US" altLang="zh-CN" b="0">
                    <a:effectLst/>
                    <a:latin typeface="Century Schoolbook" pitchFamily="18" charset="0"/>
                  </a:rPr>
                  <a:t>(D)</a:t>
                </a:r>
                <a:r>
                  <a:rPr lang="zh-CN" altLang="en-US">
                    <a:effectLst/>
                    <a:latin typeface="Century Schoolbook" pitchFamily="18" charset="0"/>
                  </a:rPr>
                  <a:t>条纹间距变大。</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2706"/>
                                        </p:tgtEl>
                                        <p:attrNameLst>
                                          <p:attrName>style.visibility</p:attrName>
                                        </p:attrNameLst>
                                      </p:cBhvr>
                                      <p:to>
                                        <p:strVal val="visible"/>
                                      </p:to>
                                    </p:set>
                                    <p:animEffect transition="in" filter="wipe(left)">
                                      <p:cBhvr>
                                        <p:cTn id="7" dur="75"/>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1142984"/>
            <a:ext cx="8715404" cy="3970318"/>
          </a:xfrm>
          <a:prstGeom prst="rect">
            <a:avLst/>
          </a:prstGeom>
        </p:spPr>
        <p:txBody>
          <a:bodyPr wrap="square">
            <a:spAutoFit/>
          </a:bodyPr>
          <a:lstStyle/>
          <a:p>
            <a:r>
              <a:rPr lang="en-US" dirty="0" smtClean="0">
                <a:effectLst/>
              </a:rPr>
              <a:t>9</a:t>
            </a:r>
            <a:r>
              <a:rPr lang="zh-CN" altLang="en-US" dirty="0" smtClean="0">
                <a:effectLst/>
              </a:rPr>
              <a:t>：</a:t>
            </a:r>
            <a:r>
              <a:rPr lang="en-US" dirty="0" smtClean="0">
                <a:effectLst/>
              </a:rPr>
              <a:t>(9-1~9-6)       </a:t>
            </a:r>
            <a:r>
              <a:rPr lang="en-US" altLang="zh-CN" dirty="0" smtClean="0">
                <a:effectLst/>
              </a:rPr>
              <a:t>B</a:t>
            </a:r>
            <a:r>
              <a:rPr lang="en-US" dirty="0" smtClean="0">
                <a:effectLst/>
              </a:rPr>
              <a:t>;  D;  B;  C;  C;  D</a:t>
            </a:r>
            <a:endParaRPr lang="zh-CN" altLang="en-US" dirty="0" smtClean="0">
              <a:effectLst/>
            </a:endParaRPr>
          </a:p>
          <a:p>
            <a:r>
              <a:rPr lang="en-US" dirty="0" smtClean="0">
                <a:effectLst/>
              </a:rPr>
              <a:t>10: (10-1~10-6)    D ;  C;  D;  D;  B;  C</a:t>
            </a:r>
            <a:endParaRPr lang="zh-CN" altLang="en-US" dirty="0" smtClean="0">
              <a:effectLst/>
            </a:endParaRPr>
          </a:p>
          <a:p>
            <a:r>
              <a:rPr lang="en-US" dirty="0" smtClean="0">
                <a:effectLst/>
              </a:rPr>
              <a:t>11: (11-1~11-9)    B ;  B;  C*;  C*;  B;  D;            				C;  B;  A*</a:t>
            </a:r>
            <a:endParaRPr lang="zh-CN" altLang="en-US" dirty="0" smtClean="0">
              <a:effectLst/>
            </a:endParaRPr>
          </a:p>
          <a:p>
            <a:r>
              <a:rPr lang="en-US" dirty="0" smtClean="0">
                <a:effectLst/>
              </a:rPr>
              <a:t>12: (12-1~12-5)    C ;  D;  C;  B*;  B</a:t>
            </a:r>
            <a:endParaRPr lang="zh-CN" altLang="en-US" dirty="0" smtClean="0">
              <a:effectLst/>
            </a:endParaRPr>
          </a:p>
          <a:p>
            <a:r>
              <a:rPr lang="en-US" dirty="0" smtClean="0">
                <a:effectLst/>
              </a:rPr>
              <a:t>13: (13-1~13-6)    B ;  B;  C;  B;  B;  A</a:t>
            </a:r>
            <a:endParaRPr lang="zh-CN" altLang="en-US" dirty="0" smtClean="0">
              <a:effectLst/>
            </a:endParaRPr>
          </a:p>
          <a:p>
            <a:r>
              <a:rPr lang="en-US" dirty="0" smtClean="0">
                <a:effectLst/>
              </a:rPr>
              <a:t>15: (15-1~15-5)    D ;  B;  B;  C;  C</a:t>
            </a:r>
            <a:endParaRPr lang="zh-CN" altLang="en-US" dirty="0">
              <a:effectLst/>
            </a:endParaRPr>
          </a:p>
        </p:txBody>
      </p:sp>
      <p:sp>
        <p:nvSpPr>
          <p:cNvPr id="3" name="矩形 2"/>
          <p:cNvSpPr/>
          <p:nvPr/>
        </p:nvSpPr>
        <p:spPr>
          <a:xfrm>
            <a:off x="2428860" y="5500702"/>
            <a:ext cx="2268570" cy="646331"/>
          </a:xfrm>
          <a:prstGeom prst="rect">
            <a:avLst/>
          </a:prstGeom>
        </p:spPr>
        <p:txBody>
          <a:bodyPr wrap="none">
            <a:spAutoFit/>
          </a:bodyPr>
          <a:lstStyle/>
          <a:p>
            <a:r>
              <a:rPr lang="en-US" dirty="0" smtClean="0">
                <a:effectLst/>
              </a:rPr>
              <a:t>*</a:t>
            </a:r>
            <a:r>
              <a:rPr lang="zh-CN" altLang="en-US" dirty="0" smtClean="0">
                <a:effectLst/>
              </a:rPr>
              <a:t>不作要求</a:t>
            </a:r>
            <a:endParaRPr lang="zh-CN" altLang="en-US" dirty="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04800" y="254000"/>
            <a:ext cx="8610600" cy="2289175"/>
          </a:xfrm>
          <a:prstGeom prst="rect">
            <a:avLst/>
          </a:prstGeom>
          <a:noFill/>
          <a:ln w="9525">
            <a:noFill/>
            <a:miter lim="800000"/>
            <a:headEnd/>
            <a:tailEnd type="none" w="lg" len="lg"/>
          </a:ln>
        </p:spPr>
        <p:txBody>
          <a:bodyPr>
            <a:spAutoFit/>
          </a:bodyPr>
          <a:lstStyle/>
          <a:p>
            <a:pPr>
              <a:spcBef>
                <a:spcPct val="50000"/>
              </a:spcBef>
            </a:pPr>
            <a:r>
              <a:rPr lang="en-US" altLang="zh-CN">
                <a:effectLst/>
                <a:latin typeface="Century Schoolbook" pitchFamily="18" charset="0"/>
              </a:rPr>
              <a:t>5.</a:t>
            </a:r>
            <a:r>
              <a:rPr lang="zh-CN" altLang="en-US">
                <a:effectLst/>
                <a:latin typeface="Century Schoolbook" pitchFamily="18" charset="0"/>
              </a:rPr>
              <a:t>一束平行单色光垂直入射在光栅上，当光栅常数 </a:t>
            </a:r>
            <a:r>
              <a:rPr lang="en-US" altLang="zh-CN">
                <a:effectLst/>
                <a:latin typeface="Century Schoolbook" pitchFamily="18" charset="0"/>
              </a:rPr>
              <a:t>(</a:t>
            </a:r>
            <a:r>
              <a:rPr lang="en-US" altLang="zh-CN" i="1">
                <a:effectLst/>
                <a:latin typeface="Century Schoolbook" pitchFamily="18" charset="0"/>
              </a:rPr>
              <a:t>b</a:t>
            </a:r>
            <a:r>
              <a:rPr lang="en-US" altLang="zh-CN">
                <a:effectLst/>
                <a:latin typeface="Century Schoolbook" pitchFamily="18" charset="0"/>
              </a:rPr>
              <a:t> +</a:t>
            </a:r>
            <a:r>
              <a:rPr lang="en-US" altLang="zh-CN" i="1">
                <a:effectLst/>
                <a:latin typeface="Century Schoolbook" pitchFamily="18" charset="0"/>
              </a:rPr>
              <a:t>b’ </a:t>
            </a:r>
            <a:r>
              <a:rPr lang="en-US" altLang="zh-CN">
                <a:effectLst/>
                <a:latin typeface="Century Schoolbook" pitchFamily="18" charset="0"/>
              </a:rPr>
              <a:t>) </a:t>
            </a:r>
            <a:r>
              <a:rPr lang="zh-CN" altLang="en-US">
                <a:effectLst/>
                <a:latin typeface="Century Schoolbook" pitchFamily="18" charset="0"/>
              </a:rPr>
              <a:t>为下列情况 </a:t>
            </a:r>
            <a:r>
              <a:rPr lang="en-US" altLang="zh-CN">
                <a:effectLst/>
                <a:latin typeface="Century Schoolbook" pitchFamily="18" charset="0"/>
              </a:rPr>
              <a:t>(</a:t>
            </a:r>
            <a:r>
              <a:rPr lang="en-US" altLang="zh-CN" i="1">
                <a:effectLst/>
                <a:latin typeface="Century Schoolbook" pitchFamily="18" charset="0"/>
              </a:rPr>
              <a:t>b </a:t>
            </a:r>
            <a:r>
              <a:rPr lang="zh-CN" altLang="en-US">
                <a:effectLst/>
                <a:latin typeface="Century Schoolbook" pitchFamily="18" charset="0"/>
              </a:rPr>
              <a:t>代表每条缝的宽度</a:t>
            </a:r>
            <a:r>
              <a:rPr lang="en-US" altLang="zh-CN">
                <a:effectLst/>
                <a:latin typeface="Century Schoolbook" pitchFamily="18" charset="0"/>
              </a:rPr>
              <a:t>) </a:t>
            </a:r>
            <a:r>
              <a:rPr lang="en-US" altLang="zh-CN" i="1">
                <a:effectLst/>
                <a:latin typeface="Century Schoolbook" pitchFamily="18" charset="0"/>
              </a:rPr>
              <a:t>k </a:t>
            </a:r>
            <a:r>
              <a:rPr lang="en-US" altLang="zh-CN">
                <a:effectLst/>
                <a:latin typeface="Century Schoolbook" pitchFamily="18" charset="0"/>
              </a:rPr>
              <a:t>= 3 </a:t>
            </a:r>
            <a:r>
              <a:rPr lang="zh-CN" altLang="en-US">
                <a:effectLst/>
                <a:latin typeface="Century Schoolbook" pitchFamily="18" charset="0"/>
              </a:rPr>
              <a:t>、</a:t>
            </a:r>
            <a:r>
              <a:rPr lang="en-US" altLang="zh-CN">
                <a:effectLst/>
                <a:latin typeface="Century Schoolbook" pitchFamily="18" charset="0"/>
              </a:rPr>
              <a:t>6 </a:t>
            </a:r>
            <a:r>
              <a:rPr lang="zh-CN" altLang="en-US">
                <a:effectLst/>
                <a:latin typeface="Century Schoolbook" pitchFamily="18" charset="0"/>
              </a:rPr>
              <a:t>、</a:t>
            </a:r>
            <a:r>
              <a:rPr lang="en-US" altLang="zh-CN">
                <a:effectLst/>
                <a:latin typeface="Century Schoolbook" pitchFamily="18" charset="0"/>
              </a:rPr>
              <a:t>9 </a:t>
            </a:r>
            <a:r>
              <a:rPr lang="zh-CN" altLang="en-US">
                <a:effectLst/>
                <a:latin typeface="Century Schoolbook" pitchFamily="18" charset="0"/>
              </a:rPr>
              <a:t>等级次的主极大均不出现？ </a:t>
            </a:r>
          </a:p>
        </p:txBody>
      </p:sp>
      <p:sp>
        <p:nvSpPr>
          <p:cNvPr id="71683" name="Rectangle 3"/>
          <p:cNvSpPr>
            <a:spLocks noChangeArrowheads="1"/>
          </p:cNvSpPr>
          <p:nvPr/>
        </p:nvSpPr>
        <p:spPr bwMode="auto">
          <a:xfrm>
            <a:off x="7269163" y="5607050"/>
            <a:ext cx="1327150" cy="641350"/>
          </a:xfrm>
          <a:prstGeom prst="rect">
            <a:avLst/>
          </a:prstGeom>
          <a:noFill/>
          <a:ln w="19050">
            <a:noFill/>
            <a:miter lim="800000"/>
            <a:headEnd/>
            <a:tailEnd type="none" w="med" len="lg"/>
          </a:ln>
        </p:spPr>
        <p:txBody>
          <a:bodyPr wrap="none">
            <a:spAutoFit/>
          </a:bodyPr>
          <a:lstStyle/>
          <a:p>
            <a:pPr>
              <a:defRPr/>
            </a:pPr>
            <a:r>
              <a:rPr lang="en-US" altLang="zh-CN" b="0">
                <a:latin typeface="Century Schoolbook" pitchFamily="18" charset="0"/>
              </a:rPr>
              <a:t>[  B  ]</a:t>
            </a:r>
          </a:p>
        </p:txBody>
      </p:sp>
      <p:sp>
        <p:nvSpPr>
          <p:cNvPr id="71684" name="Rectangle 4"/>
          <p:cNvSpPr>
            <a:spLocks noChangeArrowheads="1"/>
          </p:cNvSpPr>
          <p:nvPr/>
        </p:nvSpPr>
        <p:spPr bwMode="auto">
          <a:xfrm>
            <a:off x="479425" y="2527300"/>
            <a:ext cx="8269288" cy="1477963"/>
          </a:xfrm>
          <a:prstGeom prst="rect">
            <a:avLst/>
          </a:prstGeom>
          <a:noFill/>
          <a:ln w="19050">
            <a:noFill/>
            <a:miter lim="800000"/>
            <a:headEnd/>
            <a:tailEnd type="none" w="med" len="lg"/>
          </a:ln>
        </p:spPr>
        <p:txBody>
          <a:bodyPr>
            <a:spAutoFit/>
          </a:bodyPr>
          <a:lstStyle/>
          <a:p>
            <a:pPr>
              <a:spcBef>
                <a:spcPct val="50000"/>
              </a:spcBef>
              <a:defRPr/>
            </a:pPr>
            <a:r>
              <a:rPr lang="en-US" altLang="zh-CN">
                <a:latin typeface="Century Schoolbook" pitchFamily="18" charset="0"/>
              </a:rPr>
              <a:t>(A) </a:t>
            </a:r>
            <a:r>
              <a:rPr lang="en-US" altLang="zh-CN" i="1">
                <a:latin typeface="Century Schoolbook" pitchFamily="18" charset="0"/>
              </a:rPr>
              <a:t> b</a:t>
            </a:r>
            <a:r>
              <a:rPr lang="en-US" altLang="zh-CN">
                <a:latin typeface="Century Schoolbook" pitchFamily="18" charset="0"/>
              </a:rPr>
              <a:t> +</a:t>
            </a:r>
            <a:r>
              <a:rPr lang="en-US" altLang="zh-CN" i="1">
                <a:latin typeface="Century Schoolbook" pitchFamily="18" charset="0"/>
              </a:rPr>
              <a:t>b’ </a:t>
            </a:r>
            <a:r>
              <a:rPr lang="en-US" altLang="zh-CN">
                <a:latin typeface="Century Schoolbook" pitchFamily="18" charset="0"/>
              </a:rPr>
              <a:t>= 2</a:t>
            </a:r>
            <a:r>
              <a:rPr lang="en-US" altLang="zh-CN" i="1">
                <a:latin typeface="Century Schoolbook" pitchFamily="18" charset="0"/>
              </a:rPr>
              <a:t>b    </a:t>
            </a:r>
            <a:r>
              <a:rPr lang="en-US" altLang="zh-CN">
                <a:latin typeface="Century Schoolbook" pitchFamily="18" charset="0"/>
              </a:rPr>
              <a:t>(B) </a:t>
            </a:r>
            <a:r>
              <a:rPr lang="en-US" altLang="zh-CN" i="1">
                <a:latin typeface="Century Schoolbook" pitchFamily="18" charset="0"/>
              </a:rPr>
              <a:t>b</a:t>
            </a:r>
            <a:r>
              <a:rPr lang="en-US" altLang="zh-CN">
                <a:latin typeface="Century Schoolbook" pitchFamily="18" charset="0"/>
              </a:rPr>
              <a:t> +</a:t>
            </a:r>
            <a:r>
              <a:rPr lang="en-US" altLang="zh-CN" i="1">
                <a:latin typeface="Century Schoolbook" pitchFamily="18" charset="0"/>
              </a:rPr>
              <a:t>b’ </a:t>
            </a:r>
            <a:r>
              <a:rPr lang="en-US" altLang="zh-CN">
                <a:latin typeface="Century Schoolbook" pitchFamily="18" charset="0"/>
              </a:rPr>
              <a:t>= 3</a:t>
            </a:r>
            <a:r>
              <a:rPr lang="en-US" altLang="zh-CN" i="1">
                <a:latin typeface="Century Schoolbook" pitchFamily="18" charset="0"/>
              </a:rPr>
              <a:t>b</a:t>
            </a:r>
            <a:r>
              <a:rPr lang="en-US" altLang="zh-CN">
                <a:latin typeface="Century Schoolbook" pitchFamily="18" charset="0"/>
              </a:rPr>
              <a:t> </a:t>
            </a:r>
          </a:p>
          <a:p>
            <a:pPr>
              <a:spcBef>
                <a:spcPct val="50000"/>
              </a:spcBef>
              <a:defRPr/>
            </a:pPr>
            <a:r>
              <a:rPr lang="en-US" altLang="zh-CN">
                <a:latin typeface="Century Schoolbook" pitchFamily="18" charset="0"/>
              </a:rPr>
              <a:t>(C) </a:t>
            </a:r>
            <a:r>
              <a:rPr lang="en-US" altLang="zh-CN" i="1">
                <a:latin typeface="Century Schoolbook" pitchFamily="18" charset="0"/>
              </a:rPr>
              <a:t>b</a:t>
            </a:r>
            <a:r>
              <a:rPr lang="en-US" altLang="zh-CN">
                <a:latin typeface="Century Schoolbook" pitchFamily="18" charset="0"/>
              </a:rPr>
              <a:t> +</a:t>
            </a:r>
            <a:r>
              <a:rPr lang="en-US" altLang="zh-CN" i="1">
                <a:latin typeface="Century Schoolbook" pitchFamily="18" charset="0"/>
              </a:rPr>
              <a:t>b’ </a:t>
            </a:r>
            <a:r>
              <a:rPr lang="en-US" altLang="zh-CN">
                <a:latin typeface="Century Schoolbook" pitchFamily="18" charset="0"/>
              </a:rPr>
              <a:t>= 4</a:t>
            </a:r>
            <a:r>
              <a:rPr lang="en-US" altLang="zh-CN" i="1">
                <a:latin typeface="Century Schoolbook" pitchFamily="18" charset="0"/>
              </a:rPr>
              <a:t>b</a:t>
            </a:r>
            <a:r>
              <a:rPr lang="en-US" altLang="zh-CN">
                <a:latin typeface="Century Schoolbook" pitchFamily="18" charset="0"/>
              </a:rPr>
              <a:t>     (D) </a:t>
            </a:r>
            <a:r>
              <a:rPr lang="en-US" altLang="zh-CN" i="1">
                <a:latin typeface="Century Schoolbook" pitchFamily="18" charset="0"/>
              </a:rPr>
              <a:t> b</a:t>
            </a:r>
            <a:r>
              <a:rPr lang="en-US" altLang="zh-CN">
                <a:latin typeface="Century Schoolbook" pitchFamily="18" charset="0"/>
              </a:rPr>
              <a:t> +</a:t>
            </a:r>
            <a:r>
              <a:rPr lang="en-US" altLang="zh-CN" i="1">
                <a:latin typeface="Century Schoolbook" pitchFamily="18" charset="0"/>
              </a:rPr>
              <a:t>b’ </a:t>
            </a:r>
            <a:r>
              <a:rPr lang="en-US" altLang="zh-CN">
                <a:latin typeface="Century Schoolbook" pitchFamily="18" charset="0"/>
              </a:rPr>
              <a:t>= 6</a:t>
            </a:r>
            <a:r>
              <a:rPr lang="en-US" altLang="zh-CN" i="1">
                <a:latin typeface="Century Schoolbook"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682"/>
                                        </p:tgtEl>
                                        <p:attrNameLst>
                                          <p:attrName>style.visibility</p:attrName>
                                        </p:attrNameLst>
                                      </p:cBhvr>
                                      <p:to>
                                        <p:strVal val="visible"/>
                                      </p:to>
                                    </p:set>
                                    <p:animEffect transition="in" filter="wipe(left)">
                                      <p:cBhvr>
                                        <p:cTn id="7" dur="75"/>
                                        <p:tgtEl>
                                          <p:spTgt spid="71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1684"/>
                                        </p:tgtEl>
                                        <p:attrNameLst>
                                          <p:attrName>style.visibility</p:attrName>
                                        </p:attrNameLst>
                                      </p:cBhvr>
                                      <p:to>
                                        <p:strVal val="visible"/>
                                      </p:to>
                                    </p:set>
                                    <p:animEffect transition="in" filter="wipe(left)">
                                      <p:cBhvr>
                                        <p:cTn id="12" dur="75"/>
                                        <p:tgtEl>
                                          <p:spTgt spid="716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1683"/>
                                        </p:tgtEl>
                                        <p:attrNameLst>
                                          <p:attrName>style.visibility</p:attrName>
                                        </p:attrNameLst>
                                      </p:cBhvr>
                                      <p:to>
                                        <p:strVal val="visible"/>
                                      </p:to>
                                    </p:set>
                                    <p:animEffect transition="in" filter="wipe(left)">
                                      <p:cBhvr>
                                        <p:cTn id="17" dur="75"/>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autoUpdateAnimBg="0"/>
      <p:bldP spid="7168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7539038" y="5700713"/>
            <a:ext cx="1327150" cy="641350"/>
          </a:xfrm>
          <a:prstGeom prst="rect">
            <a:avLst/>
          </a:prstGeom>
          <a:noFill/>
          <a:ln w="19050">
            <a:noFill/>
            <a:miter lim="800000"/>
            <a:headEnd/>
            <a:tailEnd type="none" w="med" len="lg"/>
          </a:ln>
        </p:spPr>
        <p:txBody>
          <a:bodyPr wrap="none">
            <a:spAutoFit/>
          </a:bodyPr>
          <a:lstStyle/>
          <a:p>
            <a:pPr>
              <a:defRPr/>
            </a:pPr>
            <a:r>
              <a:rPr lang="zh-CN" altLang="zh-CN" b="0">
                <a:latin typeface="Century Schoolbook" pitchFamily="18" charset="0"/>
              </a:rPr>
              <a:t>[  </a:t>
            </a:r>
            <a:r>
              <a:rPr lang="en-US" altLang="zh-CN" b="0">
                <a:latin typeface="Century Schoolbook" pitchFamily="18" charset="0"/>
              </a:rPr>
              <a:t>C  ]</a:t>
            </a:r>
          </a:p>
        </p:txBody>
      </p:sp>
      <p:grpSp>
        <p:nvGrpSpPr>
          <p:cNvPr id="21511" name="Group 3"/>
          <p:cNvGrpSpPr>
            <a:grpSpLocks/>
          </p:cNvGrpSpPr>
          <p:nvPr/>
        </p:nvGrpSpPr>
        <p:grpSpPr bwMode="auto">
          <a:xfrm>
            <a:off x="304800" y="228600"/>
            <a:ext cx="8458200" cy="5670550"/>
            <a:chOff x="192" y="144"/>
            <a:chExt cx="5328" cy="3572"/>
          </a:xfrm>
        </p:grpSpPr>
        <p:sp>
          <p:nvSpPr>
            <p:cNvPr id="21512" name="Text Box 4"/>
            <p:cNvSpPr txBox="1">
              <a:spLocks noChangeArrowheads="1"/>
            </p:cNvSpPr>
            <p:nvPr/>
          </p:nvSpPr>
          <p:spPr bwMode="auto">
            <a:xfrm>
              <a:off x="192" y="144"/>
              <a:ext cx="5328" cy="2480"/>
            </a:xfrm>
            <a:prstGeom prst="rect">
              <a:avLst/>
            </a:prstGeom>
            <a:noFill/>
            <a:ln w="19050">
              <a:noFill/>
              <a:miter lim="800000"/>
              <a:headEnd/>
              <a:tailEnd type="none" w="med" len="lg"/>
            </a:ln>
          </p:spPr>
          <p:txBody>
            <a:bodyPr>
              <a:spAutoFit/>
            </a:bodyPr>
            <a:lstStyle/>
            <a:p>
              <a:pPr>
                <a:spcBef>
                  <a:spcPct val="50000"/>
                </a:spcBef>
              </a:pPr>
              <a:r>
                <a:rPr lang="en-US" altLang="zh-CN">
                  <a:effectLst/>
                  <a:latin typeface="Century Schoolbook" pitchFamily="18" charset="0"/>
                </a:rPr>
                <a:t>6.</a:t>
              </a:r>
              <a:r>
                <a:rPr lang="zh-CN" altLang="zh-CN">
                  <a:effectLst/>
                  <a:latin typeface="Century Schoolbook" pitchFamily="18" charset="0"/>
                </a:rPr>
                <a:t>三个偏振片 </a:t>
              </a:r>
              <a:r>
                <a:rPr lang="en-US" altLang="zh-CN" i="1">
                  <a:effectLst/>
                  <a:latin typeface="Century Schoolbook" pitchFamily="18" charset="0"/>
                </a:rPr>
                <a:t>P</a:t>
              </a:r>
              <a:r>
                <a:rPr lang="en-US" altLang="zh-CN" baseline="-25000">
                  <a:effectLst/>
                  <a:latin typeface="Century Schoolbook" pitchFamily="18" charset="0"/>
                </a:rPr>
                <a:t>1</a:t>
              </a:r>
              <a:r>
                <a:rPr lang="zh-CN" altLang="en-US">
                  <a:effectLst/>
                  <a:latin typeface="Century Schoolbook" pitchFamily="18" charset="0"/>
                </a:rPr>
                <a:t>、</a:t>
              </a:r>
              <a:r>
                <a:rPr lang="en-US" altLang="zh-CN" i="1">
                  <a:effectLst/>
                  <a:latin typeface="Century Schoolbook" pitchFamily="18" charset="0"/>
                </a:rPr>
                <a:t>P</a:t>
              </a:r>
              <a:r>
                <a:rPr lang="en-US" altLang="zh-CN" baseline="-25000">
                  <a:effectLst/>
                  <a:latin typeface="Century Schoolbook" pitchFamily="18" charset="0"/>
                </a:rPr>
                <a:t>2</a:t>
              </a:r>
              <a:r>
                <a:rPr lang="zh-CN" altLang="zh-CN">
                  <a:effectLst/>
                  <a:latin typeface="Century Schoolbook" pitchFamily="18" charset="0"/>
                </a:rPr>
                <a:t>与</a:t>
              </a:r>
              <a:r>
                <a:rPr lang="en-US" altLang="zh-CN" i="1">
                  <a:effectLst/>
                  <a:latin typeface="Century Schoolbook" pitchFamily="18" charset="0"/>
                </a:rPr>
                <a:t>P</a:t>
              </a:r>
              <a:r>
                <a:rPr lang="en-US" altLang="zh-CN" baseline="-25000">
                  <a:effectLst/>
                  <a:latin typeface="Century Schoolbook" pitchFamily="18" charset="0"/>
                </a:rPr>
                <a:t>3 </a:t>
              </a:r>
              <a:r>
                <a:rPr lang="zh-CN" altLang="zh-CN">
                  <a:effectLst/>
                  <a:latin typeface="Century Schoolbook" pitchFamily="18" charset="0"/>
                </a:rPr>
                <a:t>堆叠在一起，</a:t>
              </a:r>
              <a:r>
                <a:rPr lang="en-US" altLang="zh-CN" i="1">
                  <a:effectLst/>
                  <a:latin typeface="Century Schoolbook" pitchFamily="18" charset="0"/>
                </a:rPr>
                <a:t>P</a:t>
              </a:r>
              <a:r>
                <a:rPr lang="en-US" altLang="zh-CN" baseline="-25000">
                  <a:effectLst/>
                  <a:latin typeface="Century Schoolbook" pitchFamily="18" charset="0"/>
                </a:rPr>
                <a:t>1 </a:t>
              </a:r>
              <a:r>
                <a:rPr lang="zh-CN" altLang="zh-CN">
                  <a:effectLst/>
                  <a:latin typeface="Century Schoolbook" pitchFamily="18" charset="0"/>
                </a:rPr>
                <a:t>与 </a:t>
              </a:r>
              <a:r>
                <a:rPr lang="en-US" altLang="zh-CN" i="1">
                  <a:effectLst/>
                  <a:latin typeface="Century Schoolbook" pitchFamily="18" charset="0"/>
                </a:rPr>
                <a:t>P</a:t>
              </a:r>
              <a:r>
                <a:rPr lang="en-US" altLang="zh-CN" baseline="-25000">
                  <a:effectLst/>
                  <a:latin typeface="Century Schoolbook" pitchFamily="18" charset="0"/>
                </a:rPr>
                <a:t>3 </a:t>
              </a:r>
              <a:r>
                <a:rPr lang="zh-CN" altLang="zh-CN">
                  <a:effectLst/>
                  <a:latin typeface="Century Schoolbook" pitchFamily="18" charset="0"/>
                </a:rPr>
                <a:t>的片振化方向相互垂直，</a:t>
              </a:r>
              <a:r>
                <a:rPr lang="en-US" altLang="zh-CN" i="1">
                  <a:effectLst/>
                  <a:latin typeface="Century Schoolbook" pitchFamily="18" charset="0"/>
                </a:rPr>
                <a:t>P</a:t>
              </a:r>
              <a:r>
                <a:rPr lang="en-US" altLang="zh-CN" baseline="-25000">
                  <a:effectLst/>
                  <a:latin typeface="Century Schoolbook" pitchFamily="18" charset="0"/>
                </a:rPr>
                <a:t>2 </a:t>
              </a:r>
              <a:r>
                <a:rPr lang="zh-CN" altLang="zh-CN">
                  <a:effectLst/>
                  <a:latin typeface="Century Schoolbook" pitchFamily="18" charset="0"/>
                </a:rPr>
                <a:t>与 </a:t>
              </a:r>
              <a:r>
                <a:rPr lang="en-US" altLang="zh-CN" i="1">
                  <a:effectLst/>
                  <a:latin typeface="Century Schoolbook" pitchFamily="18" charset="0"/>
                </a:rPr>
                <a:t>P</a:t>
              </a:r>
              <a:r>
                <a:rPr lang="en-US" altLang="zh-CN" baseline="-25000">
                  <a:effectLst/>
                  <a:latin typeface="Century Schoolbook" pitchFamily="18" charset="0"/>
                </a:rPr>
                <a:t>1 </a:t>
              </a:r>
              <a:r>
                <a:rPr lang="zh-CN" altLang="zh-CN">
                  <a:effectLst/>
                  <a:latin typeface="Century Schoolbook" pitchFamily="18" charset="0"/>
                </a:rPr>
                <a:t>的片振化方向间的夹角为 30 </a:t>
              </a:r>
              <a:r>
                <a:rPr lang="en-US" altLang="zh-CN">
                  <a:effectLst/>
                  <a:latin typeface="Symbol" pitchFamily="18" charset="2"/>
                  <a:sym typeface="Symbol" pitchFamily="18" charset="2"/>
                </a:rPr>
                <a:t></a:t>
              </a:r>
              <a:r>
                <a:rPr lang="zh-CN" altLang="zh-CN" baseline="30000">
                  <a:effectLst/>
                  <a:latin typeface="Century Schoolbook" pitchFamily="18" charset="0"/>
                </a:rPr>
                <a:t> </a:t>
              </a:r>
              <a:r>
                <a:rPr lang="zh-CN" altLang="zh-CN">
                  <a:effectLst/>
                  <a:latin typeface="Century Schoolbook" pitchFamily="18" charset="0"/>
                </a:rPr>
                <a:t>。强度为 </a:t>
              </a:r>
              <a:r>
                <a:rPr lang="en-US" altLang="zh-CN" i="1">
                  <a:effectLst/>
                  <a:latin typeface="Century Schoolbook" pitchFamily="18" charset="0"/>
                </a:rPr>
                <a:t>I</a:t>
              </a:r>
              <a:r>
                <a:rPr lang="en-US" altLang="zh-CN" baseline="-25000">
                  <a:effectLst/>
                  <a:latin typeface="Century Schoolbook" pitchFamily="18" charset="0"/>
                </a:rPr>
                <a:t>0  </a:t>
              </a:r>
              <a:r>
                <a:rPr lang="zh-CN" altLang="zh-CN">
                  <a:effectLst/>
                  <a:latin typeface="Century Schoolbook" pitchFamily="18" charset="0"/>
                </a:rPr>
                <a:t>的自然光垂直入射到偏振片 </a:t>
              </a:r>
              <a:r>
                <a:rPr lang="en-US" altLang="zh-CN" i="1">
                  <a:effectLst/>
                  <a:latin typeface="Century Schoolbook" pitchFamily="18" charset="0"/>
                </a:rPr>
                <a:t>P</a:t>
              </a:r>
              <a:r>
                <a:rPr lang="en-US" altLang="zh-CN" baseline="-25000">
                  <a:effectLst/>
                  <a:latin typeface="Century Schoolbook" pitchFamily="18" charset="0"/>
                </a:rPr>
                <a:t>1</a:t>
              </a:r>
              <a:r>
                <a:rPr lang="zh-CN" altLang="en-US">
                  <a:effectLst/>
                  <a:latin typeface="Century Schoolbook" pitchFamily="18" charset="0"/>
                </a:rPr>
                <a:t>，</a:t>
              </a:r>
              <a:r>
                <a:rPr lang="zh-CN" altLang="zh-CN">
                  <a:effectLst/>
                  <a:latin typeface="Century Schoolbook" pitchFamily="18" charset="0"/>
                </a:rPr>
                <a:t>并依次透过偏振片 </a:t>
              </a:r>
              <a:r>
                <a:rPr lang="en-US" altLang="zh-CN" i="1">
                  <a:effectLst/>
                  <a:latin typeface="Century Schoolbook" pitchFamily="18" charset="0"/>
                </a:rPr>
                <a:t>P</a:t>
              </a:r>
              <a:r>
                <a:rPr lang="en-US" altLang="zh-CN" baseline="-25000">
                  <a:effectLst/>
                  <a:latin typeface="Century Schoolbook" pitchFamily="18" charset="0"/>
                </a:rPr>
                <a:t>1</a:t>
              </a:r>
              <a:r>
                <a:rPr lang="zh-CN" altLang="en-US">
                  <a:effectLst/>
                  <a:latin typeface="Century Schoolbook" pitchFamily="18" charset="0"/>
                </a:rPr>
                <a:t>、</a:t>
              </a:r>
              <a:r>
                <a:rPr lang="en-US" altLang="zh-CN" i="1">
                  <a:effectLst/>
                  <a:latin typeface="Century Schoolbook" pitchFamily="18" charset="0"/>
                </a:rPr>
                <a:t>P</a:t>
              </a:r>
              <a:r>
                <a:rPr lang="en-US" altLang="zh-CN" baseline="-25000">
                  <a:effectLst/>
                  <a:latin typeface="Century Schoolbook" pitchFamily="18" charset="0"/>
                </a:rPr>
                <a:t>2 </a:t>
              </a:r>
              <a:r>
                <a:rPr lang="zh-CN" altLang="zh-CN">
                  <a:effectLst/>
                  <a:latin typeface="Century Schoolbook" pitchFamily="18" charset="0"/>
                </a:rPr>
                <a:t>与 </a:t>
              </a:r>
              <a:r>
                <a:rPr lang="en-US" altLang="zh-CN" i="1">
                  <a:effectLst/>
                  <a:latin typeface="Century Schoolbook" pitchFamily="18" charset="0"/>
                </a:rPr>
                <a:t>P</a:t>
              </a:r>
              <a:r>
                <a:rPr lang="en-US" altLang="zh-CN" baseline="-25000">
                  <a:effectLst/>
                  <a:latin typeface="Century Schoolbook" pitchFamily="18" charset="0"/>
                </a:rPr>
                <a:t>3</a:t>
              </a:r>
              <a:r>
                <a:rPr lang="zh-CN" altLang="en-US">
                  <a:effectLst/>
                  <a:latin typeface="Century Schoolbook" pitchFamily="18" charset="0"/>
                </a:rPr>
                <a:t>，</a:t>
              </a:r>
              <a:r>
                <a:rPr lang="zh-CN" altLang="zh-CN">
                  <a:effectLst/>
                  <a:latin typeface="Century Schoolbook" pitchFamily="18" charset="0"/>
                </a:rPr>
                <a:t>若不考虑偏振片的吸收和反射，则通过三个偏振片后的光光强为：</a:t>
              </a:r>
              <a:endParaRPr lang="zh-CN" altLang="en-US">
                <a:effectLst/>
                <a:latin typeface="Century Schoolbook" pitchFamily="18" charset="0"/>
              </a:endParaRPr>
            </a:p>
          </p:txBody>
        </p:sp>
        <p:grpSp>
          <p:nvGrpSpPr>
            <p:cNvPr id="21513" name="Group 5"/>
            <p:cNvGrpSpPr>
              <a:grpSpLocks/>
            </p:cNvGrpSpPr>
            <p:nvPr/>
          </p:nvGrpSpPr>
          <p:grpSpPr bwMode="auto">
            <a:xfrm>
              <a:off x="288" y="2736"/>
              <a:ext cx="1624" cy="404"/>
              <a:chOff x="288" y="2736"/>
              <a:chExt cx="1624" cy="404"/>
            </a:xfrm>
          </p:grpSpPr>
          <p:sp>
            <p:nvSpPr>
              <p:cNvPr id="12304" name="Rectangle 6"/>
              <p:cNvSpPr>
                <a:spLocks noChangeArrowheads="1"/>
              </p:cNvSpPr>
              <p:nvPr/>
            </p:nvSpPr>
            <p:spPr bwMode="auto">
              <a:xfrm>
                <a:off x="288" y="2736"/>
                <a:ext cx="900" cy="404"/>
              </a:xfrm>
              <a:prstGeom prst="rect">
                <a:avLst/>
              </a:prstGeom>
              <a:noFill/>
              <a:ln w="19050">
                <a:noFill/>
                <a:miter lim="800000"/>
                <a:headEnd/>
                <a:tailEnd type="none" w="med" len="lg"/>
              </a:ln>
            </p:spPr>
            <p:txBody>
              <a:bodyPr wrap="none">
                <a:spAutoFit/>
              </a:bodyPr>
              <a:lstStyle/>
              <a:p>
                <a:pPr>
                  <a:defRPr/>
                </a:pPr>
                <a:r>
                  <a:rPr lang="zh-CN" altLang="en-US" b="0">
                    <a:latin typeface="Century Schoolbook" pitchFamily="18" charset="0"/>
                  </a:rPr>
                  <a:t>（</a:t>
                </a:r>
                <a:r>
                  <a:rPr lang="en-US" altLang="zh-CN" b="0">
                    <a:latin typeface="Century Schoolbook" pitchFamily="18" charset="0"/>
                  </a:rPr>
                  <a:t>A</a:t>
                </a:r>
                <a:r>
                  <a:rPr lang="zh-CN" altLang="en-US" b="0">
                    <a:latin typeface="Century Schoolbook" pitchFamily="18" charset="0"/>
                  </a:rPr>
                  <a:t>）</a:t>
                </a:r>
              </a:p>
            </p:txBody>
          </p:sp>
          <p:graphicFrame>
            <p:nvGraphicFramePr>
              <p:cNvPr id="21509" name="Object 7"/>
              <p:cNvGraphicFramePr>
                <a:graphicFrameLocks noChangeAspect="1"/>
              </p:cNvGraphicFramePr>
              <p:nvPr/>
            </p:nvGraphicFramePr>
            <p:xfrm>
              <a:off x="1248" y="2784"/>
              <a:ext cx="664" cy="296"/>
            </p:xfrm>
            <a:graphic>
              <a:graphicData uri="http://schemas.openxmlformats.org/presentationml/2006/ole">
                <p:oleObj spid="_x0000_s21509" name="公式" r:id="rId3" imgW="1054080" imgH="469800" progId="Equation.3">
                  <p:embed/>
                </p:oleObj>
              </a:graphicData>
            </a:graphic>
          </p:graphicFrame>
        </p:grpSp>
        <p:grpSp>
          <p:nvGrpSpPr>
            <p:cNvPr id="21514" name="Group 8"/>
            <p:cNvGrpSpPr>
              <a:grpSpLocks/>
            </p:cNvGrpSpPr>
            <p:nvPr/>
          </p:nvGrpSpPr>
          <p:grpSpPr bwMode="auto">
            <a:xfrm>
              <a:off x="2784" y="2688"/>
              <a:ext cx="1704" cy="404"/>
              <a:chOff x="2784" y="2688"/>
              <a:chExt cx="1704" cy="404"/>
            </a:xfrm>
          </p:grpSpPr>
          <p:sp>
            <p:nvSpPr>
              <p:cNvPr id="12303" name="Rectangle 9"/>
              <p:cNvSpPr>
                <a:spLocks noChangeArrowheads="1"/>
              </p:cNvSpPr>
              <p:nvPr/>
            </p:nvSpPr>
            <p:spPr bwMode="auto">
              <a:xfrm>
                <a:off x="2784" y="2688"/>
                <a:ext cx="900" cy="404"/>
              </a:xfrm>
              <a:prstGeom prst="rect">
                <a:avLst/>
              </a:prstGeom>
              <a:noFill/>
              <a:ln w="19050">
                <a:noFill/>
                <a:miter lim="800000"/>
                <a:headEnd/>
                <a:tailEnd type="none" w="med" len="lg"/>
              </a:ln>
            </p:spPr>
            <p:txBody>
              <a:bodyPr wrap="none">
                <a:spAutoFit/>
              </a:bodyPr>
              <a:lstStyle/>
              <a:p>
                <a:pPr>
                  <a:defRPr/>
                </a:pPr>
                <a:r>
                  <a:rPr lang="zh-CN" altLang="en-US" b="0">
                    <a:latin typeface="Century Schoolbook" pitchFamily="18" charset="0"/>
                  </a:rPr>
                  <a:t>（</a:t>
                </a:r>
                <a:r>
                  <a:rPr lang="en-US" altLang="zh-CN" b="0">
                    <a:latin typeface="Century Schoolbook" pitchFamily="18" charset="0"/>
                  </a:rPr>
                  <a:t>B</a:t>
                </a:r>
                <a:r>
                  <a:rPr lang="zh-CN" altLang="en-US" b="0">
                    <a:latin typeface="Century Schoolbook" pitchFamily="18" charset="0"/>
                  </a:rPr>
                  <a:t>）</a:t>
                </a:r>
              </a:p>
            </p:txBody>
          </p:sp>
          <p:graphicFrame>
            <p:nvGraphicFramePr>
              <p:cNvPr id="21508" name="Object 10"/>
              <p:cNvGraphicFramePr>
                <a:graphicFrameLocks noChangeAspect="1"/>
              </p:cNvGraphicFramePr>
              <p:nvPr/>
            </p:nvGraphicFramePr>
            <p:xfrm>
              <a:off x="3648" y="2736"/>
              <a:ext cx="840" cy="296"/>
            </p:xfrm>
            <a:graphic>
              <a:graphicData uri="http://schemas.openxmlformats.org/presentationml/2006/ole">
                <p:oleObj spid="_x0000_s21508" name="公式" r:id="rId4" imgW="1333440" imgH="469800" progId="Equation.3">
                  <p:embed/>
                </p:oleObj>
              </a:graphicData>
            </a:graphic>
          </p:graphicFrame>
        </p:grpSp>
        <p:grpSp>
          <p:nvGrpSpPr>
            <p:cNvPr id="21515" name="Group 11"/>
            <p:cNvGrpSpPr>
              <a:grpSpLocks/>
            </p:cNvGrpSpPr>
            <p:nvPr/>
          </p:nvGrpSpPr>
          <p:grpSpPr bwMode="auto">
            <a:xfrm>
              <a:off x="288" y="3312"/>
              <a:ext cx="1904" cy="404"/>
              <a:chOff x="288" y="3312"/>
              <a:chExt cx="1904" cy="404"/>
            </a:xfrm>
          </p:grpSpPr>
          <p:sp>
            <p:nvSpPr>
              <p:cNvPr id="12302" name="Rectangle 12"/>
              <p:cNvSpPr>
                <a:spLocks noChangeArrowheads="1"/>
              </p:cNvSpPr>
              <p:nvPr/>
            </p:nvSpPr>
            <p:spPr bwMode="auto">
              <a:xfrm>
                <a:off x="288" y="3312"/>
                <a:ext cx="900" cy="404"/>
              </a:xfrm>
              <a:prstGeom prst="rect">
                <a:avLst/>
              </a:prstGeom>
              <a:noFill/>
              <a:ln w="19050">
                <a:noFill/>
                <a:miter lim="800000"/>
                <a:headEnd/>
                <a:tailEnd type="none" w="med" len="lg"/>
              </a:ln>
            </p:spPr>
            <p:txBody>
              <a:bodyPr wrap="none">
                <a:spAutoFit/>
              </a:bodyPr>
              <a:lstStyle/>
              <a:p>
                <a:pPr>
                  <a:defRPr/>
                </a:pPr>
                <a:r>
                  <a:rPr lang="zh-CN" altLang="en-US" b="0">
                    <a:latin typeface="Century Schoolbook" pitchFamily="18" charset="0"/>
                  </a:rPr>
                  <a:t>（</a:t>
                </a:r>
                <a:r>
                  <a:rPr lang="en-US" altLang="zh-CN" b="0">
                    <a:latin typeface="Century Schoolbook" pitchFamily="18" charset="0"/>
                  </a:rPr>
                  <a:t>C</a:t>
                </a:r>
                <a:r>
                  <a:rPr lang="zh-CN" altLang="en-US" b="0">
                    <a:latin typeface="Century Schoolbook" pitchFamily="18" charset="0"/>
                  </a:rPr>
                  <a:t>）</a:t>
                </a:r>
              </a:p>
            </p:txBody>
          </p:sp>
          <p:graphicFrame>
            <p:nvGraphicFramePr>
              <p:cNvPr id="21507" name="Object 13"/>
              <p:cNvGraphicFramePr>
                <a:graphicFrameLocks noChangeAspect="1"/>
              </p:cNvGraphicFramePr>
              <p:nvPr/>
            </p:nvGraphicFramePr>
            <p:xfrm>
              <a:off x="1200" y="3360"/>
              <a:ext cx="992" cy="296"/>
            </p:xfrm>
            <a:graphic>
              <a:graphicData uri="http://schemas.openxmlformats.org/presentationml/2006/ole">
                <p:oleObj spid="_x0000_s21507" name="公式" r:id="rId5" imgW="1574640" imgH="469800" progId="Equation.3">
                  <p:embed/>
                </p:oleObj>
              </a:graphicData>
            </a:graphic>
          </p:graphicFrame>
        </p:grpSp>
        <p:grpSp>
          <p:nvGrpSpPr>
            <p:cNvPr id="21516" name="Group 14"/>
            <p:cNvGrpSpPr>
              <a:grpSpLocks/>
            </p:cNvGrpSpPr>
            <p:nvPr/>
          </p:nvGrpSpPr>
          <p:grpSpPr bwMode="auto">
            <a:xfrm>
              <a:off x="2784" y="3264"/>
              <a:ext cx="1664" cy="404"/>
              <a:chOff x="2784" y="3264"/>
              <a:chExt cx="1664" cy="404"/>
            </a:xfrm>
          </p:grpSpPr>
          <p:sp>
            <p:nvSpPr>
              <p:cNvPr id="12301" name="Rectangle 15"/>
              <p:cNvSpPr>
                <a:spLocks noChangeArrowheads="1"/>
              </p:cNvSpPr>
              <p:nvPr/>
            </p:nvSpPr>
            <p:spPr bwMode="auto">
              <a:xfrm>
                <a:off x="2784" y="3264"/>
                <a:ext cx="947" cy="404"/>
              </a:xfrm>
              <a:prstGeom prst="rect">
                <a:avLst/>
              </a:prstGeom>
              <a:noFill/>
              <a:ln w="19050">
                <a:noFill/>
                <a:miter lim="800000"/>
                <a:headEnd/>
                <a:tailEnd type="none" w="med" len="lg"/>
              </a:ln>
            </p:spPr>
            <p:txBody>
              <a:bodyPr>
                <a:spAutoFit/>
              </a:bodyPr>
              <a:lstStyle/>
              <a:p>
                <a:pPr>
                  <a:defRPr/>
                </a:pPr>
                <a:r>
                  <a:rPr lang="zh-CN" altLang="en-US" b="0">
                    <a:latin typeface="Century Schoolbook" pitchFamily="18" charset="0"/>
                  </a:rPr>
                  <a:t>（</a:t>
                </a:r>
                <a:r>
                  <a:rPr lang="en-US" altLang="zh-CN" b="0">
                    <a:latin typeface="Century Schoolbook" pitchFamily="18" charset="0"/>
                  </a:rPr>
                  <a:t>D</a:t>
                </a:r>
                <a:r>
                  <a:rPr lang="zh-CN" altLang="en-US" b="0">
                    <a:latin typeface="Century Schoolbook" pitchFamily="18" charset="0"/>
                  </a:rPr>
                  <a:t>）</a:t>
                </a:r>
              </a:p>
            </p:txBody>
          </p:sp>
          <p:graphicFrame>
            <p:nvGraphicFramePr>
              <p:cNvPr id="21506" name="Object 16"/>
              <p:cNvGraphicFramePr>
                <a:graphicFrameLocks noChangeAspect="1"/>
              </p:cNvGraphicFramePr>
              <p:nvPr/>
            </p:nvGraphicFramePr>
            <p:xfrm>
              <a:off x="3648" y="3312"/>
              <a:ext cx="800" cy="296"/>
            </p:xfrm>
            <a:graphic>
              <a:graphicData uri="http://schemas.openxmlformats.org/presentationml/2006/ole">
                <p:oleObj spid="_x0000_s21506" name="公式" r:id="rId6" imgW="1269720" imgH="469800" progId="Equation.3">
                  <p:embed/>
                </p:oleObj>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456488" y="5594350"/>
            <a:ext cx="1327150" cy="641350"/>
          </a:xfrm>
          <a:prstGeom prst="rect">
            <a:avLst/>
          </a:prstGeom>
          <a:noFill/>
          <a:ln w="19050">
            <a:noFill/>
            <a:miter lim="800000"/>
            <a:headEnd/>
            <a:tailEnd type="none" w="med" len="lg"/>
          </a:ln>
        </p:spPr>
        <p:txBody>
          <a:bodyPr wrap="none">
            <a:spAutoFit/>
          </a:bodyPr>
          <a:lstStyle/>
          <a:p>
            <a:pPr>
              <a:defRPr/>
            </a:pPr>
            <a:r>
              <a:rPr lang="en-US" altLang="zh-CN" b="0">
                <a:latin typeface="Century Schoolbook" pitchFamily="18" charset="0"/>
              </a:rPr>
              <a:t>[  B  ]</a:t>
            </a:r>
          </a:p>
        </p:txBody>
      </p:sp>
      <p:grpSp>
        <p:nvGrpSpPr>
          <p:cNvPr id="54275" name="Group 3"/>
          <p:cNvGrpSpPr>
            <a:grpSpLocks/>
          </p:cNvGrpSpPr>
          <p:nvPr/>
        </p:nvGrpSpPr>
        <p:grpSpPr bwMode="auto">
          <a:xfrm>
            <a:off x="141288" y="296863"/>
            <a:ext cx="8915400" cy="3340100"/>
            <a:chOff x="89" y="187"/>
            <a:chExt cx="5616" cy="2104"/>
          </a:xfrm>
        </p:grpSpPr>
        <p:sp>
          <p:nvSpPr>
            <p:cNvPr id="54276" name="Text Box 4"/>
            <p:cNvSpPr txBox="1">
              <a:spLocks noChangeArrowheads="1"/>
            </p:cNvSpPr>
            <p:nvPr/>
          </p:nvSpPr>
          <p:spPr bwMode="auto">
            <a:xfrm>
              <a:off x="136" y="187"/>
              <a:ext cx="5472" cy="750"/>
            </a:xfrm>
            <a:prstGeom prst="rect">
              <a:avLst/>
            </a:prstGeom>
            <a:noFill/>
            <a:ln w="19050">
              <a:noFill/>
              <a:miter lim="800000"/>
              <a:headEnd/>
              <a:tailEnd type="none" w="med" len="lg"/>
            </a:ln>
          </p:spPr>
          <p:txBody>
            <a:bodyPr>
              <a:spAutoFit/>
            </a:bodyPr>
            <a:lstStyle/>
            <a:p>
              <a:r>
                <a:rPr lang="en-US" altLang="zh-CN">
                  <a:effectLst/>
                </a:rPr>
                <a:t>7.</a:t>
              </a:r>
              <a:r>
                <a:rPr lang="zh-CN" altLang="en-US">
                  <a:effectLst/>
                </a:rPr>
                <a:t>自然光以 </a:t>
              </a:r>
              <a:r>
                <a:rPr lang="en-US" altLang="zh-CN">
                  <a:effectLst/>
                </a:rPr>
                <a:t>60 </a:t>
              </a:r>
              <a:r>
                <a:rPr lang="en-US" altLang="zh-CN">
                  <a:effectLst/>
                  <a:sym typeface="Symbol" pitchFamily="18" charset="2"/>
                </a:rPr>
                <a:t> </a:t>
              </a:r>
              <a:r>
                <a:rPr lang="zh-CN" altLang="en-US">
                  <a:effectLst/>
                </a:rPr>
                <a:t>的入射角照射到某一透明介质表面时，反射光为线偏振光，则知：</a:t>
              </a:r>
            </a:p>
          </p:txBody>
        </p:sp>
        <p:sp>
          <p:nvSpPr>
            <p:cNvPr id="54277" name="Text Box 5"/>
            <p:cNvSpPr txBox="1">
              <a:spLocks noChangeArrowheads="1"/>
            </p:cNvSpPr>
            <p:nvPr/>
          </p:nvSpPr>
          <p:spPr bwMode="auto">
            <a:xfrm>
              <a:off x="89" y="914"/>
              <a:ext cx="5616" cy="1377"/>
            </a:xfrm>
            <a:prstGeom prst="rect">
              <a:avLst/>
            </a:prstGeom>
            <a:noFill/>
            <a:ln w="19050">
              <a:noFill/>
              <a:miter lim="800000"/>
              <a:headEnd/>
              <a:tailEnd type="none" w="med" len="lg"/>
            </a:ln>
          </p:spPr>
          <p:txBody>
            <a:bodyPr>
              <a:spAutoFit/>
            </a:bodyPr>
            <a:lstStyle/>
            <a:p>
              <a:r>
                <a:rPr lang="zh-CN" altLang="en-US" sz="3400">
                  <a:effectLst/>
                  <a:latin typeface="Century Schoolbook" pitchFamily="18" charset="0"/>
                </a:rPr>
                <a:t>（</a:t>
              </a:r>
              <a:r>
                <a:rPr lang="en-US" altLang="zh-CN" sz="3400">
                  <a:effectLst/>
                  <a:latin typeface="Century Schoolbook" pitchFamily="18" charset="0"/>
                </a:rPr>
                <a:t>A</a:t>
              </a:r>
              <a:r>
                <a:rPr lang="zh-CN" altLang="en-US" sz="3400">
                  <a:effectLst/>
                  <a:latin typeface="Century Schoolbook" pitchFamily="18" charset="0"/>
                </a:rPr>
                <a:t>）折射光为线偏振光 </a:t>
              </a:r>
              <a:r>
                <a:rPr lang="en-US" altLang="zh-CN" sz="3400">
                  <a:effectLst/>
                  <a:latin typeface="Century Schoolbook" pitchFamily="18" charset="0"/>
                </a:rPr>
                <a:t>, </a:t>
              </a:r>
              <a:r>
                <a:rPr lang="zh-CN" altLang="en-US" sz="3400">
                  <a:effectLst/>
                  <a:latin typeface="Century Schoolbook" pitchFamily="18" charset="0"/>
                </a:rPr>
                <a:t>折射角</a:t>
              </a:r>
              <a:r>
                <a:rPr lang="en-US" altLang="zh-CN" sz="3400">
                  <a:effectLst/>
                  <a:latin typeface="Century Schoolbook" pitchFamily="18" charset="0"/>
                </a:rPr>
                <a:t>30 </a:t>
              </a:r>
              <a:r>
                <a:rPr lang="en-US" altLang="zh-CN" sz="3400">
                  <a:effectLst/>
                  <a:latin typeface="Symbol" pitchFamily="18" charset="2"/>
                  <a:sym typeface="Symbol" pitchFamily="18" charset="2"/>
                </a:rPr>
                <a:t></a:t>
              </a:r>
              <a:r>
                <a:rPr lang="zh-CN" altLang="zh-CN" sz="3400" baseline="30000">
                  <a:effectLst/>
                  <a:latin typeface="Century Schoolbook" pitchFamily="18" charset="0"/>
                </a:rPr>
                <a:t> </a:t>
              </a:r>
              <a:r>
                <a:rPr lang="zh-CN" altLang="en-US" sz="3400">
                  <a:effectLst/>
                  <a:latin typeface="Century Schoolbook" pitchFamily="18" charset="0"/>
                </a:rPr>
                <a:t>；</a:t>
              </a:r>
            </a:p>
            <a:p>
              <a:r>
                <a:rPr lang="zh-CN" altLang="en-US" sz="3400">
                  <a:effectLst/>
                  <a:latin typeface="Century Schoolbook" pitchFamily="18" charset="0"/>
                </a:rPr>
                <a:t>（</a:t>
              </a:r>
              <a:r>
                <a:rPr lang="en-US" altLang="zh-CN" sz="3400">
                  <a:effectLst/>
                  <a:latin typeface="Century Schoolbook" pitchFamily="18" charset="0"/>
                </a:rPr>
                <a:t>B</a:t>
              </a:r>
              <a:r>
                <a:rPr lang="zh-CN" altLang="en-US" sz="3400">
                  <a:effectLst/>
                  <a:latin typeface="Century Schoolbook" pitchFamily="18" charset="0"/>
                </a:rPr>
                <a:t>）折射光为部分偏振 </a:t>
              </a:r>
              <a:r>
                <a:rPr lang="en-US" altLang="zh-CN" sz="3400">
                  <a:effectLst/>
                  <a:latin typeface="Century Schoolbook" pitchFamily="18" charset="0"/>
                </a:rPr>
                <a:t>, </a:t>
              </a:r>
              <a:r>
                <a:rPr lang="zh-CN" altLang="en-US" sz="3400">
                  <a:effectLst/>
                  <a:latin typeface="Century Schoolbook" pitchFamily="18" charset="0"/>
                </a:rPr>
                <a:t>折射角为</a:t>
              </a:r>
              <a:r>
                <a:rPr lang="en-US" altLang="zh-CN" sz="3400">
                  <a:effectLst/>
                  <a:latin typeface="Century Schoolbook" pitchFamily="18" charset="0"/>
                </a:rPr>
                <a:t>30</a:t>
              </a:r>
              <a:r>
                <a:rPr lang="en-US" altLang="zh-CN" sz="3400">
                  <a:effectLst/>
                  <a:latin typeface="Symbol" pitchFamily="18" charset="2"/>
                  <a:sym typeface="Symbol" pitchFamily="18" charset="2"/>
                </a:rPr>
                <a:t></a:t>
              </a:r>
              <a:r>
                <a:rPr lang="zh-CN" altLang="zh-CN" sz="3400" baseline="30000">
                  <a:effectLst/>
                  <a:latin typeface="Century Schoolbook" pitchFamily="18" charset="0"/>
                </a:rPr>
                <a:t> </a:t>
              </a:r>
              <a:r>
                <a:rPr lang="zh-CN" altLang="en-US" sz="3400">
                  <a:effectLst/>
                  <a:latin typeface="Century Schoolbook" pitchFamily="18" charset="0"/>
                </a:rPr>
                <a:t>；</a:t>
              </a:r>
            </a:p>
            <a:p>
              <a:r>
                <a:rPr lang="zh-CN" altLang="en-US" sz="3400">
                  <a:effectLst/>
                  <a:latin typeface="Century Schoolbook" pitchFamily="18" charset="0"/>
                </a:rPr>
                <a:t>（</a:t>
              </a:r>
              <a:r>
                <a:rPr lang="en-US" altLang="zh-CN" sz="3400">
                  <a:effectLst/>
                  <a:latin typeface="Century Schoolbook" pitchFamily="18" charset="0"/>
                </a:rPr>
                <a:t>C</a:t>
              </a:r>
              <a:r>
                <a:rPr lang="zh-CN" altLang="en-US" sz="3400">
                  <a:effectLst/>
                  <a:latin typeface="Century Schoolbook" pitchFamily="18" charset="0"/>
                </a:rPr>
                <a:t>）折射光为线偏振光 </a:t>
              </a:r>
              <a:r>
                <a:rPr lang="en-US" altLang="zh-CN" sz="3400">
                  <a:effectLst/>
                  <a:latin typeface="Century Schoolbook" pitchFamily="18" charset="0"/>
                </a:rPr>
                <a:t>, </a:t>
              </a:r>
              <a:r>
                <a:rPr lang="zh-CN" altLang="en-US" sz="3400">
                  <a:effectLst/>
                  <a:latin typeface="Century Schoolbook" pitchFamily="18" charset="0"/>
                </a:rPr>
                <a:t>折射角不能确定； </a:t>
              </a:r>
            </a:p>
            <a:p>
              <a:r>
                <a:rPr lang="zh-CN" altLang="en-US" sz="3400">
                  <a:effectLst/>
                  <a:latin typeface="Century Schoolbook" pitchFamily="18" charset="0"/>
                </a:rPr>
                <a:t>（</a:t>
              </a:r>
              <a:r>
                <a:rPr lang="en-US" altLang="zh-CN" sz="3400">
                  <a:effectLst/>
                  <a:latin typeface="Century Schoolbook" pitchFamily="18" charset="0"/>
                </a:rPr>
                <a:t>D</a:t>
              </a:r>
              <a:r>
                <a:rPr lang="zh-CN" altLang="en-US" sz="3400">
                  <a:effectLst/>
                  <a:latin typeface="Century Schoolbook" pitchFamily="18" charset="0"/>
                </a:rPr>
                <a:t>）折射光为部分偏振光 </a:t>
              </a:r>
              <a:r>
                <a:rPr lang="en-US" altLang="zh-CN" sz="3400">
                  <a:effectLst/>
                  <a:latin typeface="Century Schoolbook" pitchFamily="18" charset="0"/>
                </a:rPr>
                <a:t>, </a:t>
              </a:r>
              <a:r>
                <a:rPr lang="zh-CN" altLang="en-US" sz="3400">
                  <a:effectLst/>
                  <a:latin typeface="Century Schoolbook" pitchFamily="18" charset="0"/>
                </a:rPr>
                <a:t>折射角不能确定</a:t>
              </a:r>
              <a:r>
                <a:rPr lang="en-US" altLang="zh-CN" sz="3400">
                  <a:effectLst/>
                  <a:latin typeface="Century Schoolbook" pitchFamily="18" charset="0"/>
                </a:rPr>
                <a:t>.</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0" y="0"/>
            <a:ext cx="9144000" cy="1908175"/>
          </a:xfrm>
          <a:prstGeom prst="rect">
            <a:avLst/>
          </a:prstGeom>
          <a:noFill/>
          <a:ln w="12700" cap="sq">
            <a:noFill/>
            <a:miter lim="800000"/>
            <a:headEnd type="none" w="sm" len="sm"/>
            <a:tailEnd/>
          </a:ln>
        </p:spPr>
        <p:txBody>
          <a:bodyPr>
            <a:spAutoFit/>
          </a:bodyPr>
          <a:lstStyle/>
          <a:p>
            <a:r>
              <a:rPr lang="en-US" altLang="zh-CN" sz="3200">
                <a:effectLst/>
              </a:rPr>
              <a:t>8. </a:t>
            </a:r>
            <a:r>
              <a:rPr lang="zh-CN" altLang="en-US" sz="3200">
                <a:effectLst/>
              </a:rPr>
              <a:t>一自然光自空气射向一块平板玻璃，入射角为布儒斯特角 </a:t>
            </a:r>
            <a:r>
              <a:rPr lang="en-US" altLang="zh-CN" sz="3200">
                <a:effectLst/>
              </a:rPr>
              <a:t>i</a:t>
            </a:r>
            <a:r>
              <a:rPr lang="en-US" altLang="zh-CN" sz="3200" baseline="-30000">
                <a:effectLst/>
              </a:rPr>
              <a:t>0</a:t>
            </a:r>
            <a:r>
              <a:rPr lang="en-US" altLang="zh-CN" sz="3200">
                <a:effectLst/>
              </a:rPr>
              <a:t>     </a:t>
            </a:r>
            <a:r>
              <a:rPr lang="zh-CN" altLang="en-US" sz="3200">
                <a:effectLst/>
              </a:rPr>
              <a:t>，问 在界面 </a:t>
            </a:r>
            <a:r>
              <a:rPr lang="en-US" altLang="zh-CN" sz="3200">
                <a:effectLst/>
              </a:rPr>
              <a:t>2 </a:t>
            </a:r>
            <a:r>
              <a:rPr lang="zh-CN" altLang="en-US" sz="3200">
                <a:effectLst/>
              </a:rPr>
              <a:t>的反射光是什么光？</a:t>
            </a:r>
          </a:p>
          <a:p>
            <a:pPr eaLnBrk="0" hangingPunct="0"/>
            <a:r>
              <a:rPr lang="zh-CN" altLang="en-US" sz="1800">
                <a:effectLst/>
              </a:rPr>
              <a:t> </a:t>
            </a:r>
            <a:endParaRPr lang="zh-CN" altLang="en-US" sz="1200">
              <a:effectLst/>
            </a:endParaRPr>
          </a:p>
          <a:p>
            <a:pPr eaLnBrk="0" hangingPunct="0"/>
            <a:endParaRPr lang="en-US" altLang="zh-CN">
              <a:effectLst/>
            </a:endParaRPr>
          </a:p>
        </p:txBody>
      </p:sp>
      <p:graphicFrame>
        <p:nvGraphicFramePr>
          <p:cNvPr id="22530" name="Object 2"/>
          <p:cNvGraphicFramePr>
            <a:graphicFrameLocks noChangeAspect="1"/>
          </p:cNvGraphicFramePr>
          <p:nvPr/>
        </p:nvGraphicFramePr>
        <p:xfrm>
          <a:off x="1692275" y="1125538"/>
          <a:ext cx="4876800" cy="3429000"/>
        </p:xfrm>
        <a:graphic>
          <a:graphicData uri="http://schemas.openxmlformats.org/presentationml/2006/ole">
            <p:oleObj spid="_x0000_s22530" r:id="rId3" imgW="5210902" imgH="3428571" progId="PBrush">
              <p:embed/>
            </p:oleObj>
          </a:graphicData>
        </a:graphic>
      </p:graphicFrame>
      <p:sp>
        <p:nvSpPr>
          <p:cNvPr id="22532" name="Rectangle 4"/>
          <p:cNvSpPr>
            <a:spLocks noChangeArrowheads="1"/>
          </p:cNvSpPr>
          <p:nvPr/>
        </p:nvSpPr>
        <p:spPr bwMode="auto">
          <a:xfrm>
            <a:off x="152400" y="4724400"/>
            <a:ext cx="8763000" cy="2062163"/>
          </a:xfrm>
          <a:prstGeom prst="rect">
            <a:avLst/>
          </a:prstGeom>
          <a:noFill/>
          <a:ln w="12700" cap="sq">
            <a:noFill/>
            <a:miter lim="800000"/>
            <a:headEnd type="none" w="sm" len="sm"/>
            <a:tailEnd/>
          </a:ln>
        </p:spPr>
        <p:txBody>
          <a:bodyPr>
            <a:spAutoFit/>
          </a:bodyPr>
          <a:lstStyle/>
          <a:p>
            <a:r>
              <a:rPr lang="en-US" altLang="zh-CN" sz="3200">
                <a:effectLst/>
              </a:rPr>
              <a:t>9</a:t>
            </a:r>
            <a:r>
              <a:rPr lang="zh-CN" altLang="en-US" sz="3200">
                <a:effectLst/>
              </a:rPr>
              <a:t>　在单缝夫琅禾费衍射的实验中，波长为</a:t>
            </a:r>
            <a:r>
              <a:rPr lang="zh-CN" altLang="en-US" sz="3200">
                <a:effectLst/>
                <a:sym typeface="Symbol" pitchFamily="18" charset="2"/>
              </a:rPr>
              <a:t></a:t>
            </a:r>
            <a:r>
              <a:rPr lang="zh-CN" altLang="en-US" sz="3200">
                <a:effectLst/>
              </a:rPr>
              <a:t>的单色光垂直入射在缝宽为</a:t>
            </a:r>
            <a:r>
              <a:rPr lang="en-US" altLang="zh-CN" sz="3200">
                <a:effectLst/>
                <a:sym typeface="Symbol" pitchFamily="18" charset="2"/>
              </a:rPr>
              <a:t>4</a:t>
            </a:r>
            <a:r>
              <a:rPr lang="zh-CN" altLang="en-US" sz="3200">
                <a:effectLst/>
              </a:rPr>
              <a:t>的单缝上，对应于衍射角为</a:t>
            </a:r>
            <a:r>
              <a:rPr lang="en-US" altLang="zh-CN" sz="3200">
                <a:effectLst/>
                <a:sym typeface="Symbol" pitchFamily="18" charset="2"/>
              </a:rPr>
              <a:t>30</a:t>
            </a:r>
            <a:r>
              <a:rPr lang="en-US" altLang="zh-CN" sz="3200" baseline="30000">
                <a:effectLst/>
                <a:sym typeface="Symbol" pitchFamily="18" charset="2"/>
              </a:rPr>
              <a:t>0</a:t>
            </a:r>
            <a:r>
              <a:rPr lang="zh-CN" altLang="en-US" sz="3200">
                <a:effectLst/>
                <a:sym typeface="Symbol" pitchFamily="18" charset="2"/>
              </a:rPr>
              <a:t>的方向，单缝处波阵面可分成的半波带数目为＿＿＿＿。                       </a:t>
            </a:r>
            <a:r>
              <a:rPr lang="en-US" altLang="zh-CN" sz="3200">
                <a:effectLst/>
                <a:sym typeface="Symbol" pitchFamily="18" charset="2"/>
              </a:rPr>
              <a:t>4</a:t>
            </a:r>
            <a:endParaRPr lang="zh-CN" altLang="en-US" sz="2200">
              <a:effectLst/>
              <a:sym typeface="Symbol" pitchFamily="18" charset="2"/>
            </a:endParaRPr>
          </a:p>
        </p:txBody>
      </p:sp>
      <p:sp>
        <p:nvSpPr>
          <p:cNvPr id="22533" name="矩形 4"/>
          <p:cNvSpPr>
            <a:spLocks noChangeArrowheads="1"/>
          </p:cNvSpPr>
          <p:nvPr/>
        </p:nvSpPr>
        <p:spPr bwMode="auto">
          <a:xfrm>
            <a:off x="6929438" y="2357438"/>
            <a:ext cx="2038350" cy="646112"/>
          </a:xfrm>
          <a:prstGeom prst="rect">
            <a:avLst/>
          </a:prstGeom>
          <a:noFill/>
          <a:ln w="9525">
            <a:noFill/>
            <a:miter lim="800000"/>
            <a:headEnd/>
            <a:tailEnd/>
          </a:ln>
        </p:spPr>
        <p:txBody>
          <a:bodyPr wrap="none">
            <a:spAutoFit/>
          </a:bodyPr>
          <a:lstStyle/>
          <a:p>
            <a:r>
              <a:rPr lang="zh-CN" altLang="en-US">
                <a:effectLst/>
              </a:rPr>
              <a:t>线偏振光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684213" y="1844675"/>
            <a:ext cx="7632700" cy="457200"/>
          </a:xfrm>
          <a:prstGeom prst="rect">
            <a:avLst/>
          </a:prstGeom>
          <a:noFill/>
          <a:ln w="12700" cap="sq">
            <a:noFill/>
            <a:miter lim="800000"/>
            <a:headEnd type="none" w="sm" len="sm"/>
            <a:tailEnd/>
          </a:ln>
        </p:spPr>
        <p:txBody>
          <a:bodyPr>
            <a:spAutoFit/>
          </a:bodyPr>
          <a:lstStyle/>
          <a:p>
            <a:pPr>
              <a:spcBef>
                <a:spcPct val="50000"/>
              </a:spcBef>
              <a:defRPr/>
            </a:pPr>
            <a:endParaRPr lang="zh-CN" altLang="zh-CN"/>
          </a:p>
        </p:txBody>
      </p:sp>
      <p:sp>
        <p:nvSpPr>
          <p:cNvPr id="55299" name="Text Box 6"/>
          <p:cNvSpPr txBox="1">
            <a:spLocks noChangeArrowheads="1"/>
          </p:cNvSpPr>
          <p:nvPr/>
        </p:nvSpPr>
        <p:spPr bwMode="auto">
          <a:xfrm>
            <a:off x="428625" y="214313"/>
            <a:ext cx="8064500" cy="3694112"/>
          </a:xfrm>
          <a:prstGeom prst="rect">
            <a:avLst/>
          </a:prstGeom>
          <a:noFill/>
          <a:ln w="12700" cap="sq">
            <a:noFill/>
            <a:miter lim="800000"/>
            <a:headEnd type="none" w="sm" len="sm"/>
            <a:tailEnd/>
          </a:ln>
        </p:spPr>
        <p:txBody>
          <a:bodyPr>
            <a:spAutoFit/>
          </a:bodyPr>
          <a:lstStyle/>
          <a:p>
            <a:pPr>
              <a:spcBef>
                <a:spcPct val="50000"/>
              </a:spcBef>
            </a:pPr>
            <a:r>
              <a:rPr lang="en-US" altLang="zh-CN">
                <a:effectLst/>
              </a:rPr>
              <a:t>10 </a:t>
            </a:r>
            <a:r>
              <a:rPr lang="zh-CN" altLang="en-US">
                <a:effectLst/>
              </a:rPr>
              <a:t>一束平行光垂直入射到某个光栅上，该光束有二种波长的光，</a:t>
            </a:r>
            <a:r>
              <a:rPr lang="el-GR" altLang="zh-CN">
                <a:effectLst/>
                <a:cs typeface="Times New Roman" pitchFamily="18" charset="0"/>
              </a:rPr>
              <a:t>λ</a:t>
            </a:r>
            <a:r>
              <a:rPr lang="en-US" altLang="zh-CN" baseline="-25000">
                <a:effectLst/>
                <a:cs typeface="Times New Roman" pitchFamily="18" charset="0"/>
              </a:rPr>
              <a:t>1</a:t>
            </a:r>
            <a:r>
              <a:rPr lang="zh-CN" altLang="en-US">
                <a:effectLst/>
                <a:cs typeface="Times New Roman" pitchFamily="18" charset="0"/>
              </a:rPr>
              <a:t>＝</a:t>
            </a:r>
            <a:r>
              <a:rPr lang="en-US" altLang="zh-CN">
                <a:effectLst/>
                <a:cs typeface="Times New Roman" pitchFamily="18" charset="0"/>
              </a:rPr>
              <a:t>440nm</a:t>
            </a:r>
            <a:r>
              <a:rPr lang="zh-CN" altLang="en-US">
                <a:effectLst/>
                <a:cs typeface="Times New Roman" pitchFamily="18" charset="0"/>
              </a:rPr>
              <a:t>，</a:t>
            </a:r>
            <a:r>
              <a:rPr lang="el-GR" altLang="zh-CN">
                <a:effectLst/>
                <a:cs typeface="Times New Roman" pitchFamily="18" charset="0"/>
              </a:rPr>
              <a:t>λ</a:t>
            </a:r>
            <a:r>
              <a:rPr lang="en-US" altLang="zh-CN" baseline="-25000">
                <a:effectLst/>
                <a:cs typeface="Times New Roman" pitchFamily="18" charset="0"/>
              </a:rPr>
              <a:t>2</a:t>
            </a:r>
            <a:r>
              <a:rPr lang="zh-CN" altLang="en-US">
                <a:effectLst/>
                <a:cs typeface="Times New Roman" pitchFamily="18" charset="0"/>
              </a:rPr>
              <a:t>＝</a:t>
            </a:r>
            <a:r>
              <a:rPr lang="en-US" altLang="zh-CN">
                <a:effectLst/>
                <a:cs typeface="Times New Roman" pitchFamily="18" charset="0"/>
              </a:rPr>
              <a:t>660nm</a:t>
            </a:r>
            <a:r>
              <a:rPr lang="zh-CN" altLang="en-US">
                <a:effectLst/>
                <a:cs typeface="Times New Roman" pitchFamily="18" charset="0"/>
              </a:rPr>
              <a:t>，实验发现，两种波长的谱线（不计中央明纹）第二次重合于衍射角为</a:t>
            </a:r>
            <a:r>
              <a:rPr lang="en-US" altLang="zh-CN">
                <a:effectLst/>
                <a:cs typeface="Times New Roman" pitchFamily="18" charset="0"/>
              </a:rPr>
              <a:t>60</a:t>
            </a:r>
            <a:r>
              <a:rPr lang="en-US" altLang="zh-CN" baseline="30000">
                <a:effectLst/>
                <a:cs typeface="Times New Roman" pitchFamily="18" charset="0"/>
              </a:rPr>
              <a:t>0</a:t>
            </a:r>
            <a:r>
              <a:rPr lang="zh-CN" altLang="en-US">
                <a:effectLst/>
                <a:cs typeface="Times New Roman" pitchFamily="18" charset="0"/>
              </a:rPr>
              <a:t>的方向上，求光</a:t>
            </a:r>
            <a:r>
              <a:rPr lang="zh-CN" altLang="en-US">
                <a:effectLst/>
              </a:rPr>
              <a:t>栅常数。</a:t>
            </a:r>
            <a:endParaRPr lang="en-US" altLang="zh-CN">
              <a:effectLst/>
            </a:endParaRPr>
          </a:p>
          <a:p>
            <a:pPr>
              <a:spcBef>
                <a:spcPct val="50000"/>
              </a:spcBef>
            </a:pPr>
            <a:r>
              <a:rPr lang="en-US" altLang="zh-CN">
                <a:effectLst/>
              </a:rPr>
              <a:t>D=3.05</a:t>
            </a:r>
            <a:r>
              <a:rPr lang="el-GR" altLang="zh-CN">
                <a:effectLst/>
              </a:rPr>
              <a:t>μ</a:t>
            </a:r>
            <a:r>
              <a:rPr lang="en-US" altLang="zh-CN">
                <a:effectLst/>
              </a:rPr>
              <a:t>m</a:t>
            </a:r>
            <a:endParaRPr lang="zh-CN" altLang="el-GR">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395288" y="188913"/>
            <a:ext cx="7777162" cy="3786187"/>
          </a:xfrm>
          <a:prstGeom prst="rect">
            <a:avLst/>
          </a:prstGeom>
          <a:noFill/>
          <a:ln w="12700" cap="sq">
            <a:noFill/>
            <a:miter lim="800000"/>
            <a:headEnd type="none" w="sm" len="sm"/>
            <a:tailEnd/>
          </a:ln>
        </p:spPr>
        <p:txBody>
          <a:bodyPr>
            <a:spAutoFit/>
          </a:bodyPr>
          <a:lstStyle/>
          <a:p>
            <a:pPr>
              <a:spcBef>
                <a:spcPct val="50000"/>
              </a:spcBef>
            </a:pPr>
            <a:r>
              <a:rPr lang="en-US" altLang="zh-CN" sz="3200">
                <a:effectLst/>
              </a:rPr>
              <a:t>11. (1)</a:t>
            </a:r>
            <a:r>
              <a:rPr lang="zh-CN" altLang="en-US" sz="3200">
                <a:effectLst/>
              </a:rPr>
              <a:t>用最简洁的语言说明光栅条纹形成的基本原理</a:t>
            </a:r>
            <a:r>
              <a:rPr lang="en-US" altLang="zh-CN" sz="3200">
                <a:effectLst/>
              </a:rPr>
              <a:t>.</a:t>
            </a:r>
          </a:p>
          <a:p>
            <a:pPr>
              <a:spcBef>
                <a:spcPct val="50000"/>
              </a:spcBef>
            </a:pPr>
            <a:r>
              <a:rPr lang="en-US" altLang="zh-CN" sz="3200">
                <a:effectLst/>
              </a:rPr>
              <a:t>(2)</a:t>
            </a:r>
            <a:r>
              <a:rPr lang="zh-CN" altLang="en-US" sz="3200">
                <a:effectLst/>
              </a:rPr>
              <a:t>用波长为</a:t>
            </a:r>
            <a:r>
              <a:rPr lang="el-GR" altLang="zh-CN" sz="3200">
                <a:effectLst/>
                <a:latin typeface="宋体" pitchFamily="2" charset="-122"/>
              </a:rPr>
              <a:t>λ</a:t>
            </a:r>
            <a:r>
              <a:rPr lang="zh-CN" altLang="en-US" sz="3200">
                <a:effectLst/>
                <a:latin typeface="宋体" pitchFamily="2" charset="-122"/>
              </a:rPr>
              <a:t>的单色光垂直照射一平面透射</a:t>
            </a:r>
            <a:r>
              <a:rPr lang="zh-CN" altLang="en-US" sz="3200">
                <a:effectLst/>
              </a:rPr>
              <a:t>光栅</a:t>
            </a:r>
            <a:r>
              <a:rPr lang="en-US" altLang="zh-CN" sz="3200">
                <a:effectLst/>
              </a:rPr>
              <a:t>,</a:t>
            </a:r>
            <a:r>
              <a:rPr lang="zh-CN" altLang="en-US" sz="3200">
                <a:effectLst/>
              </a:rPr>
              <a:t>如欲使光栅中所用透镜的焦平面上呈现光谱的最大级次</a:t>
            </a:r>
            <a:r>
              <a:rPr lang="en-US" altLang="zh-CN" sz="3200">
                <a:effectLst/>
              </a:rPr>
              <a:t>k</a:t>
            </a:r>
            <a:r>
              <a:rPr lang="en-US" altLang="zh-CN" sz="3200" baseline="-25000">
                <a:effectLst/>
              </a:rPr>
              <a:t>m</a:t>
            </a:r>
            <a:r>
              <a:rPr lang="en-US" altLang="zh-CN" sz="3200">
                <a:effectLst/>
              </a:rPr>
              <a:t>=5,</a:t>
            </a:r>
            <a:r>
              <a:rPr lang="zh-CN" altLang="en-US" sz="3200">
                <a:effectLst/>
              </a:rPr>
              <a:t>且光谱线中所有偶数级均不出现</a:t>
            </a:r>
            <a:r>
              <a:rPr lang="en-US" altLang="zh-CN" sz="3200">
                <a:effectLst/>
              </a:rPr>
              <a:t>,</a:t>
            </a:r>
            <a:r>
              <a:rPr lang="zh-CN" altLang="en-US" sz="3200">
                <a:effectLst/>
              </a:rPr>
              <a:t>请由此确定该光栅的基本参数范围</a:t>
            </a:r>
            <a:r>
              <a:rPr lang="en-US" altLang="zh-CN" sz="3200">
                <a:effectLst/>
              </a:rPr>
              <a:t>(</a:t>
            </a:r>
            <a:r>
              <a:rPr lang="zh-CN" altLang="en-US" sz="3200">
                <a:effectLst/>
              </a:rPr>
              <a:t>指</a:t>
            </a:r>
            <a:r>
              <a:rPr lang="en-US" altLang="zh-CN" sz="3200">
                <a:effectLst/>
              </a:rPr>
              <a:t>b</a:t>
            </a:r>
            <a:r>
              <a:rPr lang="zh-CN" altLang="en-US" sz="3200">
                <a:effectLst/>
              </a:rPr>
              <a:t>和</a:t>
            </a:r>
            <a:r>
              <a:rPr lang="en-US" altLang="zh-CN" sz="3200">
                <a:effectLst/>
              </a:rPr>
              <a:t>b’).</a:t>
            </a:r>
            <a:endParaRPr lang="el-GR" altLang="zh-CN" sz="3200">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Text Box 2"/>
          <p:cNvSpPr txBox="1">
            <a:spLocks noChangeArrowheads="1"/>
          </p:cNvSpPr>
          <p:nvPr/>
        </p:nvSpPr>
        <p:spPr bwMode="auto">
          <a:xfrm>
            <a:off x="381000" y="0"/>
            <a:ext cx="4876800" cy="641350"/>
          </a:xfrm>
          <a:prstGeom prst="rect">
            <a:avLst/>
          </a:prstGeom>
          <a:noFill/>
          <a:ln w="9525">
            <a:noFill/>
            <a:miter lim="800000"/>
            <a:headEnd/>
            <a:tailEnd/>
          </a:ln>
        </p:spPr>
        <p:txBody>
          <a:bodyPr>
            <a:spAutoFit/>
          </a:bodyPr>
          <a:lstStyle/>
          <a:p>
            <a:pPr>
              <a:spcBef>
                <a:spcPct val="50000"/>
              </a:spcBef>
            </a:pPr>
            <a:r>
              <a:rPr lang="zh-CN" altLang="en-US">
                <a:effectLst/>
                <a:ea typeface="黑体" pitchFamily="2" charset="-122"/>
              </a:rPr>
              <a:t>热力学基础</a:t>
            </a:r>
          </a:p>
        </p:txBody>
      </p:sp>
      <p:sp>
        <p:nvSpPr>
          <p:cNvPr id="23560" name="Text Box 3"/>
          <p:cNvSpPr txBox="1">
            <a:spLocks noChangeArrowheads="1"/>
          </p:cNvSpPr>
          <p:nvPr/>
        </p:nvSpPr>
        <p:spPr bwMode="auto">
          <a:xfrm>
            <a:off x="609600" y="838200"/>
            <a:ext cx="44958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1</a:t>
            </a:r>
            <a:r>
              <a:rPr lang="zh-CN" altLang="en-US">
                <a:effectLst/>
                <a:ea typeface="宋体" pitchFamily="2" charset="-122"/>
              </a:rPr>
              <a:t>、功、热量、内能</a:t>
            </a:r>
          </a:p>
        </p:txBody>
      </p:sp>
      <p:sp>
        <p:nvSpPr>
          <p:cNvPr id="23561" name="Text Box 4"/>
          <p:cNvSpPr txBox="1">
            <a:spLocks noChangeArrowheads="1"/>
          </p:cNvSpPr>
          <p:nvPr/>
        </p:nvSpPr>
        <p:spPr bwMode="auto">
          <a:xfrm>
            <a:off x="685800" y="4159250"/>
            <a:ext cx="60960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2</a:t>
            </a:r>
            <a:r>
              <a:rPr lang="zh-CN" altLang="en-US">
                <a:effectLst/>
                <a:ea typeface="宋体" pitchFamily="2" charset="-122"/>
              </a:rPr>
              <a:t>、热力学第一定律及其应用</a:t>
            </a:r>
          </a:p>
        </p:txBody>
      </p:sp>
      <p:sp>
        <p:nvSpPr>
          <p:cNvPr id="23562" name="Text Box 6"/>
          <p:cNvSpPr txBox="1">
            <a:spLocks noChangeArrowheads="1"/>
          </p:cNvSpPr>
          <p:nvPr/>
        </p:nvSpPr>
        <p:spPr bwMode="auto">
          <a:xfrm>
            <a:off x="3765550" y="1457325"/>
            <a:ext cx="19812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a:t>
            </a:r>
            <a:r>
              <a:rPr lang="zh-CN" altLang="en-US">
                <a:effectLst/>
                <a:ea typeface="宋体" pitchFamily="2" charset="-122"/>
              </a:rPr>
              <a:t>过程量</a:t>
            </a:r>
            <a:r>
              <a:rPr lang="en-US" altLang="zh-CN">
                <a:effectLst/>
                <a:ea typeface="宋体" pitchFamily="2" charset="-122"/>
              </a:rPr>
              <a:t>)</a:t>
            </a:r>
          </a:p>
        </p:txBody>
      </p:sp>
      <p:graphicFrame>
        <p:nvGraphicFramePr>
          <p:cNvPr id="23554" name="Object 7"/>
          <p:cNvGraphicFramePr>
            <a:graphicFrameLocks noChangeAspect="1"/>
          </p:cNvGraphicFramePr>
          <p:nvPr/>
        </p:nvGraphicFramePr>
        <p:xfrm>
          <a:off x="1403350" y="1412875"/>
          <a:ext cx="1800225" cy="708025"/>
        </p:xfrm>
        <a:graphic>
          <a:graphicData uri="http://schemas.openxmlformats.org/presentationml/2006/ole">
            <p:oleObj spid="_x0000_s23554" name="公式" r:id="rId3" imgW="711000" imgH="279360" progId="Equation.3">
              <p:embed/>
            </p:oleObj>
          </a:graphicData>
        </a:graphic>
      </p:graphicFrame>
      <p:sp>
        <p:nvSpPr>
          <p:cNvPr id="23563" name="Text Box 9"/>
          <p:cNvSpPr txBox="1">
            <a:spLocks noChangeArrowheads="1"/>
          </p:cNvSpPr>
          <p:nvPr/>
        </p:nvSpPr>
        <p:spPr bwMode="auto">
          <a:xfrm>
            <a:off x="4479925" y="2297113"/>
            <a:ext cx="19812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a:t>
            </a:r>
            <a:r>
              <a:rPr lang="zh-CN" altLang="en-US">
                <a:effectLst/>
                <a:ea typeface="宋体" pitchFamily="2" charset="-122"/>
              </a:rPr>
              <a:t>过程量</a:t>
            </a:r>
            <a:r>
              <a:rPr lang="en-US" altLang="zh-CN">
                <a:effectLst/>
                <a:ea typeface="宋体" pitchFamily="2" charset="-122"/>
              </a:rPr>
              <a:t>)</a:t>
            </a:r>
          </a:p>
        </p:txBody>
      </p:sp>
      <p:graphicFrame>
        <p:nvGraphicFramePr>
          <p:cNvPr id="23555" name="Object 10"/>
          <p:cNvGraphicFramePr>
            <a:graphicFrameLocks noChangeAspect="1"/>
          </p:cNvGraphicFramePr>
          <p:nvPr/>
        </p:nvGraphicFramePr>
        <p:xfrm>
          <a:off x="1320800" y="2276475"/>
          <a:ext cx="3159125" cy="706438"/>
        </p:xfrm>
        <a:graphic>
          <a:graphicData uri="http://schemas.openxmlformats.org/presentationml/2006/ole">
            <p:oleObj spid="_x0000_s23555" name="公式" r:id="rId4" imgW="965160" imgH="215640" progId="Equation.3">
              <p:embed/>
            </p:oleObj>
          </a:graphicData>
        </a:graphic>
      </p:graphicFrame>
      <p:sp>
        <p:nvSpPr>
          <p:cNvPr id="23564" name="Text Box 12"/>
          <p:cNvSpPr txBox="1">
            <a:spLocks noChangeArrowheads="1"/>
          </p:cNvSpPr>
          <p:nvPr/>
        </p:nvSpPr>
        <p:spPr bwMode="auto">
          <a:xfrm>
            <a:off x="5486400" y="3176588"/>
            <a:ext cx="19812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a:t>
            </a:r>
            <a:r>
              <a:rPr lang="zh-CN" altLang="en-US">
                <a:effectLst/>
                <a:ea typeface="宋体" pitchFamily="2" charset="-122"/>
              </a:rPr>
              <a:t>状态量</a:t>
            </a:r>
            <a:r>
              <a:rPr lang="en-US" altLang="zh-CN">
                <a:effectLst/>
                <a:ea typeface="宋体" pitchFamily="2" charset="-122"/>
              </a:rPr>
              <a:t>)</a:t>
            </a:r>
          </a:p>
        </p:txBody>
      </p:sp>
      <p:graphicFrame>
        <p:nvGraphicFramePr>
          <p:cNvPr id="23556" name="Object 13"/>
          <p:cNvGraphicFramePr>
            <a:graphicFrameLocks noChangeAspect="1"/>
          </p:cNvGraphicFramePr>
          <p:nvPr/>
        </p:nvGraphicFramePr>
        <p:xfrm>
          <a:off x="665163" y="2903538"/>
          <a:ext cx="4821237" cy="1287462"/>
        </p:xfrm>
        <a:graphic>
          <a:graphicData uri="http://schemas.openxmlformats.org/presentationml/2006/ole">
            <p:oleObj spid="_x0000_s23556" name="Equation" r:id="rId5" imgW="1473120" imgH="393480" progId="Equation.3">
              <p:embed/>
            </p:oleObj>
          </a:graphicData>
        </a:graphic>
      </p:graphicFrame>
      <p:sp>
        <p:nvSpPr>
          <p:cNvPr id="23565" name="Text Box 15"/>
          <p:cNvSpPr txBox="1">
            <a:spLocks noChangeArrowheads="1"/>
          </p:cNvSpPr>
          <p:nvPr/>
        </p:nvSpPr>
        <p:spPr bwMode="auto">
          <a:xfrm>
            <a:off x="827088" y="4868863"/>
            <a:ext cx="68580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等值过程           中     和的计算</a:t>
            </a:r>
          </a:p>
        </p:txBody>
      </p:sp>
      <p:graphicFrame>
        <p:nvGraphicFramePr>
          <p:cNvPr id="23557" name="Object 16"/>
          <p:cNvGraphicFramePr>
            <a:graphicFrameLocks noChangeAspect="1"/>
          </p:cNvGraphicFramePr>
          <p:nvPr/>
        </p:nvGraphicFramePr>
        <p:xfrm>
          <a:off x="2700338" y="4868863"/>
          <a:ext cx="1328737" cy="665162"/>
        </p:xfrm>
        <a:graphic>
          <a:graphicData uri="http://schemas.openxmlformats.org/presentationml/2006/ole">
            <p:oleObj spid="_x0000_s23557" name="Equation" r:id="rId6" imgW="406080" imgH="203040" progId="Equation.3">
              <p:embed/>
            </p:oleObj>
          </a:graphicData>
        </a:graphic>
      </p:graphicFrame>
      <p:graphicFrame>
        <p:nvGraphicFramePr>
          <p:cNvPr id="23558" name="Object 17"/>
          <p:cNvGraphicFramePr>
            <a:graphicFrameLocks noChangeAspect="1"/>
          </p:cNvGraphicFramePr>
          <p:nvPr/>
        </p:nvGraphicFramePr>
        <p:xfrm>
          <a:off x="4484688" y="4945063"/>
          <a:ext cx="582612" cy="582612"/>
        </p:xfrm>
        <a:graphic>
          <a:graphicData uri="http://schemas.openxmlformats.org/presentationml/2006/ole">
            <p:oleObj spid="_x0000_s23558" name="Equation" r:id="rId7" imgW="177480" imgH="177480" progId="Equation.3">
              <p:embed/>
            </p:oleObj>
          </a:graphicData>
        </a:graphic>
      </p:graphicFrame>
      <p:sp>
        <p:nvSpPr>
          <p:cNvPr id="9234" name="Text Box 18"/>
          <p:cNvSpPr txBox="1">
            <a:spLocks noChangeArrowheads="1"/>
          </p:cNvSpPr>
          <p:nvPr/>
        </p:nvSpPr>
        <p:spPr bwMode="auto">
          <a:xfrm>
            <a:off x="2438400" y="5607050"/>
            <a:ext cx="21336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见附表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91" name="Group 51"/>
          <p:cNvGraphicFramePr>
            <a:graphicFrameLocks noGrp="1"/>
          </p:cNvGraphicFramePr>
          <p:nvPr/>
        </p:nvGraphicFramePr>
        <p:xfrm>
          <a:off x="1371600" y="1125538"/>
          <a:ext cx="6096000" cy="4609783"/>
        </p:xfrm>
        <a:graphic>
          <a:graphicData uri="http://schemas.openxmlformats.org/drawingml/2006/table">
            <a:tbl>
              <a:tblPr/>
              <a:tblGrid>
                <a:gridCol w="914400"/>
                <a:gridCol w="1752600"/>
                <a:gridCol w="1685925"/>
                <a:gridCol w="1743075"/>
              </a:tblGrid>
              <a:tr h="830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1"/>
                          </a:solidFill>
                          <a:effectLst/>
                          <a:latin typeface="Times New Roman" pitchFamily="18" charset="0"/>
                          <a:ea typeface="宋体" pitchFamily="2" charset="-122"/>
                        </a:rPr>
                        <a:t>等温过程</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1"/>
                          </a:solidFill>
                          <a:effectLst/>
                          <a:latin typeface="Times New Roman" pitchFamily="18" charset="0"/>
                          <a:ea typeface="宋体" pitchFamily="2" charset="-122"/>
                        </a:rPr>
                        <a:t>等压过程</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1"/>
                          </a:solidFill>
                          <a:effectLst/>
                          <a:latin typeface="Times New Roman" pitchFamily="18" charset="0"/>
                          <a:ea typeface="宋体" pitchFamily="2" charset="-122"/>
                        </a:rPr>
                        <a:t>等体过程</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bg1"/>
                          </a:solidFill>
                          <a:effectLst/>
                          <a:latin typeface="Times New Roman" pitchFamily="18" charset="0"/>
                          <a:ea typeface="宋体" pitchFamily="2" charset="-122"/>
                        </a:rPr>
                        <a:t>绝热过程</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5" name="Text Box 34"/>
          <p:cNvSpPr txBox="1">
            <a:spLocks noChangeArrowheads="1"/>
          </p:cNvSpPr>
          <p:nvPr/>
        </p:nvSpPr>
        <p:spPr bwMode="auto">
          <a:xfrm>
            <a:off x="762000" y="425450"/>
            <a:ext cx="1560513" cy="641350"/>
          </a:xfrm>
          <a:prstGeom prst="rect">
            <a:avLst/>
          </a:prstGeom>
          <a:noFill/>
          <a:ln w="9525">
            <a:noFill/>
            <a:miter lim="800000"/>
            <a:headEnd/>
            <a:tailEnd/>
          </a:ln>
        </p:spPr>
        <p:txBody>
          <a:bodyPr wrap="none">
            <a:spAutoFit/>
          </a:bodyPr>
          <a:lstStyle/>
          <a:p>
            <a:r>
              <a:rPr lang="zh-CN" altLang="en-US">
                <a:effectLst/>
                <a:ea typeface="宋体" pitchFamily="2" charset="-122"/>
              </a:rPr>
              <a:t>附表：</a:t>
            </a:r>
          </a:p>
        </p:txBody>
      </p:sp>
      <p:graphicFrame>
        <p:nvGraphicFramePr>
          <p:cNvPr id="24578" name="Object 0"/>
          <p:cNvGraphicFramePr>
            <a:graphicFrameLocks noChangeAspect="1"/>
          </p:cNvGraphicFramePr>
          <p:nvPr/>
        </p:nvGraphicFramePr>
        <p:xfrm>
          <a:off x="2930525" y="1233488"/>
          <a:ext cx="498475" cy="665162"/>
        </p:xfrm>
        <a:graphic>
          <a:graphicData uri="http://schemas.openxmlformats.org/presentationml/2006/ole">
            <p:oleObj spid="_x0000_s24578" name="Equation" r:id="rId3" imgW="152280" imgH="203040" progId="Equation.3">
              <p:embed/>
            </p:oleObj>
          </a:graphicData>
        </a:graphic>
      </p:graphicFrame>
      <p:graphicFrame>
        <p:nvGraphicFramePr>
          <p:cNvPr id="24579" name="Object 1"/>
          <p:cNvGraphicFramePr>
            <a:graphicFrameLocks noChangeAspect="1"/>
          </p:cNvGraphicFramePr>
          <p:nvPr/>
        </p:nvGraphicFramePr>
        <p:xfrm>
          <a:off x="4510088" y="1295400"/>
          <a:ext cx="790575" cy="539750"/>
        </p:xfrm>
        <a:graphic>
          <a:graphicData uri="http://schemas.openxmlformats.org/presentationml/2006/ole">
            <p:oleObj spid="_x0000_s24579" name="Equation" r:id="rId4" imgW="241200" imgH="164880" progId="Equation.3">
              <p:embed/>
            </p:oleObj>
          </a:graphicData>
        </a:graphic>
      </p:graphicFrame>
      <p:graphicFrame>
        <p:nvGraphicFramePr>
          <p:cNvPr id="24580" name="Object 2"/>
          <p:cNvGraphicFramePr>
            <a:graphicFrameLocks noChangeAspect="1"/>
          </p:cNvGraphicFramePr>
          <p:nvPr/>
        </p:nvGraphicFramePr>
        <p:xfrm>
          <a:off x="6289675" y="1274763"/>
          <a:ext cx="582613" cy="581025"/>
        </p:xfrm>
        <a:graphic>
          <a:graphicData uri="http://schemas.openxmlformats.org/presentationml/2006/ole">
            <p:oleObj spid="_x0000_s24580" name="Equation" r:id="rId5" imgW="177480" imgH="177480" progId="Equation.3">
              <p:embed/>
            </p:oleObj>
          </a:graphicData>
        </a:graphic>
      </p:graphicFrame>
      <p:graphicFrame>
        <p:nvGraphicFramePr>
          <p:cNvPr id="24581" name="Object 3"/>
          <p:cNvGraphicFramePr>
            <a:graphicFrameLocks noChangeAspect="1"/>
          </p:cNvGraphicFramePr>
          <p:nvPr/>
        </p:nvGraphicFramePr>
        <p:xfrm>
          <a:off x="2495550" y="2936875"/>
          <a:ext cx="1303338" cy="854075"/>
        </p:xfrm>
        <a:graphic>
          <a:graphicData uri="http://schemas.openxmlformats.org/presentationml/2006/ole">
            <p:oleObj spid="_x0000_s24581" name="Equation" r:id="rId6" imgW="711000" imgH="393480" progId="Equation.3">
              <p:embed/>
            </p:oleObj>
          </a:graphicData>
        </a:graphic>
      </p:graphicFrame>
      <p:graphicFrame>
        <p:nvGraphicFramePr>
          <p:cNvPr id="24582" name="Object 4"/>
          <p:cNvGraphicFramePr>
            <a:graphicFrameLocks noChangeAspect="1"/>
          </p:cNvGraphicFramePr>
          <p:nvPr/>
        </p:nvGraphicFramePr>
        <p:xfrm>
          <a:off x="4267200" y="2971800"/>
          <a:ext cx="1303338" cy="854075"/>
        </p:xfrm>
        <a:graphic>
          <a:graphicData uri="http://schemas.openxmlformats.org/presentationml/2006/ole">
            <p:oleObj spid="_x0000_s24582" name="Equation" r:id="rId7" imgW="711000" imgH="393480" progId="Equation.3">
              <p:embed/>
            </p:oleObj>
          </a:graphicData>
        </a:graphic>
      </p:graphicFrame>
      <p:graphicFrame>
        <p:nvGraphicFramePr>
          <p:cNvPr id="24583" name="Object 5"/>
          <p:cNvGraphicFramePr>
            <a:graphicFrameLocks noChangeAspect="1"/>
          </p:cNvGraphicFramePr>
          <p:nvPr/>
        </p:nvGraphicFramePr>
        <p:xfrm>
          <a:off x="6327775" y="3170238"/>
          <a:ext cx="650875" cy="385762"/>
        </p:xfrm>
        <a:graphic>
          <a:graphicData uri="http://schemas.openxmlformats.org/presentationml/2006/ole">
            <p:oleObj spid="_x0000_s24583" name="Equation" r:id="rId8" imgW="355320" imgH="177480" progId="Equation.3">
              <p:embed/>
            </p:oleObj>
          </a:graphicData>
        </a:graphic>
      </p:graphicFrame>
      <p:graphicFrame>
        <p:nvGraphicFramePr>
          <p:cNvPr id="24584" name="Object 6"/>
          <p:cNvGraphicFramePr>
            <a:graphicFrameLocks noChangeAspect="1"/>
          </p:cNvGraphicFramePr>
          <p:nvPr/>
        </p:nvGraphicFramePr>
        <p:xfrm>
          <a:off x="2484438" y="3860800"/>
          <a:ext cx="1303337" cy="854075"/>
        </p:xfrm>
        <a:graphic>
          <a:graphicData uri="http://schemas.openxmlformats.org/presentationml/2006/ole">
            <p:oleObj spid="_x0000_s24584" name="Equation" r:id="rId9" imgW="711000" imgH="393480" progId="Equation.3">
              <p:embed/>
            </p:oleObj>
          </a:graphicData>
        </a:graphic>
      </p:graphicFrame>
      <p:graphicFrame>
        <p:nvGraphicFramePr>
          <p:cNvPr id="24585" name="Object 7"/>
          <p:cNvGraphicFramePr>
            <a:graphicFrameLocks noChangeAspect="1"/>
          </p:cNvGraphicFramePr>
          <p:nvPr/>
        </p:nvGraphicFramePr>
        <p:xfrm>
          <a:off x="4267200" y="3886200"/>
          <a:ext cx="1303338" cy="854075"/>
        </p:xfrm>
        <a:graphic>
          <a:graphicData uri="http://schemas.openxmlformats.org/presentationml/2006/ole">
            <p:oleObj spid="_x0000_s24585" name="Equation" r:id="rId10" imgW="711000" imgH="393480" progId="Equation.3">
              <p:embed/>
            </p:oleObj>
          </a:graphicData>
        </a:graphic>
      </p:graphicFrame>
      <p:graphicFrame>
        <p:nvGraphicFramePr>
          <p:cNvPr id="24586" name="Object 8"/>
          <p:cNvGraphicFramePr>
            <a:graphicFrameLocks noChangeAspect="1"/>
          </p:cNvGraphicFramePr>
          <p:nvPr/>
        </p:nvGraphicFramePr>
        <p:xfrm>
          <a:off x="6534150" y="4114800"/>
          <a:ext cx="231775" cy="385763"/>
        </p:xfrm>
        <a:graphic>
          <a:graphicData uri="http://schemas.openxmlformats.org/presentationml/2006/ole">
            <p:oleObj spid="_x0000_s24586" name="Equation" r:id="rId11" imgW="126720" imgH="177480" progId="Equation.3">
              <p:embed/>
            </p:oleObj>
          </a:graphicData>
        </a:graphic>
      </p:graphicFrame>
      <p:graphicFrame>
        <p:nvGraphicFramePr>
          <p:cNvPr id="24587" name="Object 9"/>
          <p:cNvGraphicFramePr>
            <a:graphicFrameLocks noChangeAspect="1"/>
          </p:cNvGraphicFramePr>
          <p:nvPr/>
        </p:nvGraphicFramePr>
        <p:xfrm>
          <a:off x="2484438" y="1989138"/>
          <a:ext cx="1419225" cy="936625"/>
        </p:xfrm>
        <a:graphic>
          <a:graphicData uri="http://schemas.openxmlformats.org/presentationml/2006/ole">
            <p:oleObj spid="_x0000_s24587" name="Equation" r:id="rId12" imgW="774360" imgH="431640" progId="Equation.3">
              <p:embed/>
            </p:oleObj>
          </a:graphicData>
        </a:graphic>
      </p:graphicFrame>
      <p:graphicFrame>
        <p:nvGraphicFramePr>
          <p:cNvPr id="24588" name="Object 10"/>
          <p:cNvGraphicFramePr>
            <a:graphicFrameLocks noChangeAspect="1"/>
          </p:cNvGraphicFramePr>
          <p:nvPr/>
        </p:nvGraphicFramePr>
        <p:xfrm>
          <a:off x="5943600" y="1981200"/>
          <a:ext cx="1419225" cy="936625"/>
        </p:xfrm>
        <a:graphic>
          <a:graphicData uri="http://schemas.openxmlformats.org/presentationml/2006/ole">
            <p:oleObj spid="_x0000_s24588" name="Equation" r:id="rId13" imgW="774360" imgH="431640" progId="Equation.3">
              <p:embed/>
            </p:oleObj>
          </a:graphicData>
        </a:graphic>
      </p:graphicFrame>
      <p:graphicFrame>
        <p:nvGraphicFramePr>
          <p:cNvPr id="24589" name="Object 11"/>
          <p:cNvGraphicFramePr>
            <a:graphicFrameLocks noChangeAspect="1"/>
          </p:cNvGraphicFramePr>
          <p:nvPr/>
        </p:nvGraphicFramePr>
        <p:xfrm>
          <a:off x="4800600" y="2209800"/>
          <a:ext cx="231775" cy="385763"/>
        </p:xfrm>
        <a:graphic>
          <a:graphicData uri="http://schemas.openxmlformats.org/presentationml/2006/ole">
            <p:oleObj spid="_x0000_s24589" name="Equation" r:id="rId14" imgW="126720" imgH="177480" progId="Equation.3">
              <p:embed/>
            </p:oleObj>
          </a:graphicData>
        </a:graphic>
      </p:graphicFrame>
      <p:graphicFrame>
        <p:nvGraphicFramePr>
          <p:cNvPr id="24590" name="Object 12"/>
          <p:cNvGraphicFramePr>
            <a:graphicFrameLocks noChangeAspect="1"/>
          </p:cNvGraphicFramePr>
          <p:nvPr/>
        </p:nvGraphicFramePr>
        <p:xfrm>
          <a:off x="4267200" y="4800600"/>
          <a:ext cx="1303338" cy="854075"/>
        </p:xfrm>
        <a:graphic>
          <a:graphicData uri="http://schemas.openxmlformats.org/presentationml/2006/ole">
            <p:oleObj spid="_x0000_s24590" name="Equation" r:id="rId15" imgW="711000" imgH="393480" progId="Equation.3">
              <p:embed/>
            </p:oleObj>
          </a:graphicData>
        </a:graphic>
      </p:graphicFrame>
      <p:graphicFrame>
        <p:nvGraphicFramePr>
          <p:cNvPr id="24591" name="Object 13"/>
          <p:cNvGraphicFramePr>
            <a:graphicFrameLocks noChangeAspect="1"/>
          </p:cNvGraphicFramePr>
          <p:nvPr/>
        </p:nvGraphicFramePr>
        <p:xfrm>
          <a:off x="5927725" y="4800600"/>
          <a:ext cx="1489075" cy="854075"/>
        </p:xfrm>
        <a:graphic>
          <a:graphicData uri="http://schemas.openxmlformats.org/presentationml/2006/ole">
            <p:oleObj spid="_x0000_s24591" name="Equation" r:id="rId16" imgW="812520" imgH="393480" progId="Equation.3">
              <p:embed/>
            </p:oleObj>
          </a:graphicData>
        </a:graphic>
      </p:graphicFrame>
      <p:graphicFrame>
        <p:nvGraphicFramePr>
          <p:cNvPr id="24592" name="Object 14"/>
          <p:cNvGraphicFramePr>
            <a:graphicFrameLocks noChangeAspect="1"/>
          </p:cNvGraphicFramePr>
          <p:nvPr/>
        </p:nvGraphicFramePr>
        <p:xfrm>
          <a:off x="3048000" y="5105400"/>
          <a:ext cx="231775" cy="385763"/>
        </p:xfrm>
        <a:graphic>
          <a:graphicData uri="http://schemas.openxmlformats.org/presentationml/2006/ole">
            <p:oleObj spid="_x0000_s24592" name="Equation" r:id="rId17" imgW="126720" imgH="177480" progId="Equation.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2"/>
          <p:cNvSpPr txBox="1">
            <a:spLocks noChangeArrowheads="1"/>
          </p:cNvSpPr>
          <p:nvPr/>
        </p:nvSpPr>
        <p:spPr bwMode="auto">
          <a:xfrm>
            <a:off x="381000" y="228600"/>
            <a:ext cx="45720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3</a:t>
            </a:r>
            <a:r>
              <a:rPr lang="zh-CN" altLang="en-US">
                <a:effectLst/>
                <a:ea typeface="宋体" pitchFamily="2" charset="-122"/>
              </a:rPr>
              <a:t>、热循环</a:t>
            </a:r>
          </a:p>
        </p:txBody>
      </p:sp>
      <p:sp>
        <p:nvSpPr>
          <p:cNvPr id="11267" name="Text Box 3"/>
          <p:cNvSpPr txBox="1">
            <a:spLocks noChangeArrowheads="1"/>
          </p:cNvSpPr>
          <p:nvPr/>
        </p:nvSpPr>
        <p:spPr bwMode="auto">
          <a:xfrm>
            <a:off x="395288" y="5734050"/>
            <a:ext cx="77724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4</a:t>
            </a:r>
            <a:r>
              <a:rPr lang="zh-CN" altLang="en-US">
                <a:effectLst/>
                <a:ea typeface="宋体" pitchFamily="2" charset="-122"/>
              </a:rPr>
              <a:t>、热力学第二定律的两种表述</a:t>
            </a:r>
          </a:p>
        </p:txBody>
      </p:sp>
      <p:grpSp>
        <p:nvGrpSpPr>
          <p:cNvPr id="2" name="Group 4"/>
          <p:cNvGrpSpPr>
            <a:grpSpLocks/>
          </p:cNvGrpSpPr>
          <p:nvPr/>
        </p:nvGrpSpPr>
        <p:grpSpPr bwMode="auto">
          <a:xfrm>
            <a:off x="395288" y="333375"/>
            <a:ext cx="5257800" cy="1420813"/>
            <a:chOff x="240" y="209"/>
            <a:chExt cx="3312" cy="895"/>
          </a:xfrm>
        </p:grpSpPr>
        <p:sp>
          <p:nvSpPr>
            <p:cNvPr id="25615" name="Text Box 5"/>
            <p:cNvSpPr txBox="1">
              <a:spLocks noChangeArrowheads="1"/>
            </p:cNvSpPr>
            <p:nvPr/>
          </p:nvSpPr>
          <p:spPr bwMode="auto">
            <a:xfrm>
              <a:off x="240" y="480"/>
              <a:ext cx="1872"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）正循环</a:t>
              </a:r>
            </a:p>
          </p:txBody>
        </p:sp>
        <p:graphicFrame>
          <p:nvGraphicFramePr>
            <p:cNvPr id="25605" name="Object 6"/>
            <p:cNvGraphicFramePr>
              <a:graphicFrameLocks noChangeAspect="1"/>
            </p:cNvGraphicFramePr>
            <p:nvPr/>
          </p:nvGraphicFramePr>
          <p:xfrm>
            <a:off x="1872" y="209"/>
            <a:ext cx="1680" cy="895"/>
          </p:xfrm>
          <a:graphic>
            <a:graphicData uri="http://schemas.openxmlformats.org/presentationml/2006/ole">
              <p:oleObj spid="_x0000_s25605" name="Equation" r:id="rId3" imgW="1015920" imgH="457200" progId="Equation.3">
                <p:embed/>
              </p:oleObj>
            </a:graphicData>
          </a:graphic>
        </p:graphicFrame>
      </p:grpSp>
      <p:grpSp>
        <p:nvGrpSpPr>
          <p:cNvPr id="3" name="Group 7"/>
          <p:cNvGrpSpPr>
            <a:grpSpLocks/>
          </p:cNvGrpSpPr>
          <p:nvPr/>
        </p:nvGrpSpPr>
        <p:grpSpPr bwMode="auto">
          <a:xfrm>
            <a:off x="1600200" y="1752600"/>
            <a:ext cx="3614738" cy="1341438"/>
            <a:chOff x="1008" y="1104"/>
            <a:chExt cx="2277" cy="845"/>
          </a:xfrm>
        </p:grpSpPr>
        <p:sp>
          <p:nvSpPr>
            <p:cNvPr id="25614" name="Text Box 8"/>
            <p:cNvSpPr txBox="1">
              <a:spLocks noChangeArrowheads="1"/>
            </p:cNvSpPr>
            <p:nvPr/>
          </p:nvSpPr>
          <p:spPr bwMode="auto">
            <a:xfrm>
              <a:off x="1008" y="1296"/>
              <a:ext cx="1392"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卡诺循环</a:t>
              </a:r>
            </a:p>
          </p:txBody>
        </p:sp>
        <p:graphicFrame>
          <p:nvGraphicFramePr>
            <p:cNvPr id="25604" name="Object 9"/>
            <p:cNvGraphicFramePr>
              <a:graphicFrameLocks noChangeAspect="1"/>
            </p:cNvGraphicFramePr>
            <p:nvPr/>
          </p:nvGraphicFramePr>
          <p:xfrm>
            <a:off x="2256" y="1104"/>
            <a:ext cx="1029" cy="845"/>
          </p:xfrm>
          <a:graphic>
            <a:graphicData uri="http://schemas.openxmlformats.org/presentationml/2006/ole">
              <p:oleObj spid="_x0000_s25604" name="Equation" r:id="rId4" imgW="622080" imgH="431640" progId="Equation.3">
                <p:embed/>
              </p:oleObj>
            </a:graphicData>
          </a:graphic>
        </p:graphicFrame>
      </p:grpSp>
      <p:grpSp>
        <p:nvGrpSpPr>
          <p:cNvPr id="4" name="Group 10"/>
          <p:cNvGrpSpPr>
            <a:grpSpLocks/>
          </p:cNvGrpSpPr>
          <p:nvPr/>
        </p:nvGrpSpPr>
        <p:grpSpPr bwMode="auto">
          <a:xfrm>
            <a:off x="457200" y="2989263"/>
            <a:ext cx="5562600" cy="1460500"/>
            <a:chOff x="288" y="1883"/>
            <a:chExt cx="3504" cy="920"/>
          </a:xfrm>
        </p:grpSpPr>
        <p:sp>
          <p:nvSpPr>
            <p:cNvPr id="25613" name="Text Box 11"/>
            <p:cNvSpPr txBox="1">
              <a:spLocks noChangeArrowheads="1"/>
            </p:cNvSpPr>
            <p:nvPr/>
          </p:nvSpPr>
          <p:spPr bwMode="auto">
            <a:xfrm>
              <a:off x="288" y="2112"/>
              <a:ext cx="1824"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）逆循环</a:t>
              </a:r>
            </a:p>
          </p:txBody>
        </p:sp>
        <p:graphicFrame>
          <p:nvGraphicFramePr>
            <p:cNvPr id="25603" name="Object 12"/>
            <p:cNvGraphicFramePr>
              <a:graphicFrameLocks noChangeAspect="1"/>
            </p:cNvGraphicFramePr>
            <p:nvPr/>
          </p:nvGraphicFramePr>
          <p:xfrm>
            <a:off x="1944" y="1883"/>
            <a:ext cx="1848" cy="920"/>
          </p:xfrm>
          <a:graphic>
            <a:graphicData uri="http://schemas.openxmlformats.org/presentationml/2006/ole">
              <p:oleObj spid="_x0000_s25603" name="Equation" r:id="rId5" imgW="1117440" imgH="469800" progId="Equation.3">
                <p:embed/>
              </p:oleObj>
            </a:graphicData>
          </a:graphic>
        </p:graphicFrame>
      </p:grpSp>
      <p:grpSp>
        <p:nvGrpSpPr>
          <p:cNvPr id="5" name="Group 13"/>
          <p:cNvGrpSpPr>
            <a:grpSpLocks/>
          </p:cNvGrpSpPr>
          <p:nvPr/>
        </p:nvGrpSpPr>
        <p:grpSpPr bwMode="auto">
          <a:xfrm>
            <a:off x="1600200" y="4371975"/>
            <a:ext cx="4129088" cy="1343025"/>
            <a:chOff x="1008" y="2754"/>
            <a:chExt cx="2601" cy="846"/>
          </a:xfrm>
        </p:grpSpPr>
        <p:sp>
          <p:nvSpPr>
            <p:cNvPr id="25612" name="Text Box 14"/>
            <p:cNvSpPr txBox="1">
              <a:spLocks noChangeArrowheads="1"/>
            </p:cNvSpPr>
            <p:nvPr/>
          </p:nvSpPr>
          <p:spPr bwMode="auto">
            <a:xfrm>
              <a:off x="1008" y="2908"/>
              <a:ext cx="1680"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卡诺逆循环</a:t>
              </a:r>
            </a:p>
          </p:txBody>
        </p:sp>
        <p:graphicFrame>
          <p:nvGraphicFramePr>
            <p:cNvPr id="25602" name="Object 15"/>
            <p:cNvGraphicFramePr>
              <a:graphicFrameLocks noChangeAspect="1"/>
            </p:cNvGraphicFramePr>
            <p:nvPr/>
          </p:nvGraphicFramePr>
          <p:xfrm>
            <a:off x="2496" y="2754"/>
            <a:ext cx="1113" cy="846"/>
          </p:xfrm>
          <a:graphic>
            <a:graphicData uri="http://schemas.openxmlformats.org/presentationml/2006/ole">
              <p:oleObj spid="_x0000_s25602" name="Equation" r:id="rId6" imgW="672840" imgH="43164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04800" y="228600"/>
            <a:ext cx="8839200" cy="1190625"/>
          </a:xfrm>
          <a:prstGeom prst="rect">
            <a:avLst/>
          </a:prstGeom>
          <a:noFill/>
          <a:ln w="9525">
            <a:noFill/>
            <a:miter lim="800000"/>
            <a:headEnd/>
            <a:tailEnd/>
          </a:ln>
        </p:spPr>
        <p:txBody>
          <a:bodyPr>
            <a:spAutoFit/>
          </a:bodyPr>
          <a:lstStyle/>
          <a:p>
            <a:pPr>
              <a:spcBef>
                <a:spcPct val="50000"/>
              </a:spcBef>
            </a:pPr>
            <a:r>
              <a:rPr lang="zh-CN" altLang="en-US">
                <a:effectLst/>
              </a:rPr>
              <a:t>克劳修斯   “热量不能自动的从低温物体传向高温物体”</a:t>
            </a:r>
          </a:p>
        </p:txBody>
      </p:sp>
      <p:sp>
        <p:nvSpPr>
          <p:cNvPr id="12291" name="Text Box 3"/>
          <p:cNvSpPr txBox="1">
            <a:spLocks noChangeArrowheads="1"/>
          </p:cNvSpPr>
          <p:nvPr/>
        </p:nvSpPr>
        <p:spPr bwMode="auto">
          <a:xfrm>
            <a:off x="323850" y="2205038"/>
            <a:ext cx="8305800" cy="1190625"/>
          </a:xfrm>
          <a:prstGeom prst="rect">
            <a:avLst/>
          </a:prstGeom>
          <a:noFill/>
          <a:ln w="9525">
            <a:noFill/>
            <a:miter lim="800000"/>
            <a:headEnd/>
            <a:tailEnd/>
          </a:ln>
        </p:spPr>
        <p:txBody>
          <a:bodyPr>
            <a:spAutoFit/>
          </a:bodyPr>
          <a:lstStyle/>
          <a:p>
            <a:pPr>
              <a:spcBef>
                <a:spcPct val="50000"/>
              </a:spcBef>
            </a:pPr>
            <a:r>
              <a:rPr lang="zh-CN" altLang="en-US">
                <a:effectLst/>
              </a:rPr>
              <a:t>开尔文    “其唯一效果是热全部转变为功的过程是不可能的”</a:t>
            </a:r>
          </a:p>
        </p:txBody>
      </p:sp>
      <p:sp>
        <p:nvSpPr>
          <p:cNvPr id="12292" name="Text Box 4"/>
          <p:cNvSpPr txBox="1">
            <a:spLocks noChangeArrowheads="1"/>
          </p:cNvSpPr>
          <p:nvPr/>
        </p:nvSpPr>
        <p:spPr bwMode="auto">
          <a:xfrm>
            <a:off x="539750" y="4221163"/>
            <a:ext cx="56388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5</a:t>
            </a:r>
            <a:r>
              <a:rPr lang="zh-CN" altLang="en-US">
                <a:effectLst/>
                <a:ea typeface="宋体" pitchFamily="2" charset="-122"/>
              </a:rPr>
              <a:t>、可逆过程和不可逆过程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04800" y="152400"/>
            <a:ext cx="6096000" cy="701675"/>
          </a:xfrm>
          <a:prstGeom prst="rect">
            <a:avLst/>
          </a:prstGeom>
          <a:noFill/>
          <a:ln w="9525">
            <a:noFill/>
            <a:miter lim="800000"/>
            <a:headEnd/>
            <a:tailEnd/>
          </a:ln>
        </p:spPr>
        <p:txBody>
          <a:bodyPr>
            <a:spAutoFit/>
          </a:bodyPr>
          <a:lstStyle/>
          <a:p>
            <a:pPr>
              <a:spcBef>
                <a:spcPct val="50000"/>
              </a:spcBef>
            </a:pPr>
            <a:r>
              <a:rPr lang="zh-CN" altLang="en-US" sz="4000">
                <a:effectLst/>
                <a:ea typeface="华文新魏" pitchFamily="2" charset="-122"/>
              </a:rPr>
              <a:t>简谐运动和波</a:t>
            </a:r>
          </a:p>
        </p:txBody>
      </p:sp>
      <p:sp>
        <p:nvSpPr>
          <p:cNvPr id="19459" name="Text Box 3"/>
          <p:cNvSpPr txBox="1">
            <a:spLocks noChangeArrowheads="1"/>
          </p:cNvSpPr>
          <p:nvPr/>
        </p:nvSpPr>
        <p:spPr bwMode="auto">
          <a:xfrm>
            <a:off x="228600" y="914400"/>
            <a:ext cx="56388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1</a:t>
            </a:r>
            <a:r>
              <a:rPr lang="zh-CN" altLang="en-US">
                <a:effectLst/>
                <a:ea typeface="宋体" pitchFamily="2" charset="-122"/>
              </a:rPr>
              <a:t>、简谐运动的基本特征</a:t>
            </a:r>
          </a:p>
        </p:txBody>
      </p:sp>
      <p:sp>
        <p:nvSpPr>
          <p:cNvPr id="19471" name="Text Box 15"/>
          <p:cNvSpPr txBox="1">
            <a:spLocks noChangeArrowheads="1"/>
          </p:cNvSpPr>
          <p:nvPr/>
        </p:nvSpPr>
        <p:spPr bwMode="auto">
          <a:xfrm>
            <a:off x="304800" y="1752600"/>
            <a:ext cx="35814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2</a:t>
            </a:r>
            <a:r>
              <a:rPr lang="zh-CN" altLang="en-US">
                <a:effectLst/>
                <a:ea typeface="宋体" pitchFamily="2" charset="-122"/>
              </a:rPr>
              <a:t>、能量特征</a:t>
            </a:r>
          </a:p>
        </p:txBody>
      </p:sp>
      <p:sp>
        <p:nvSpPr>
          <p:cNvPr id="19472" name="Text Box 16"/>
          <p:cNvSpPr txBox="1">
            <a:spLocks noChangeArrowheads="1"/>
          </p:cNvSpPr>
          <p:nvPr/>
        </p:nvSpPr>
        <p:spPr bwMode="auto">
          <a:xfrm>
            <a:off x="228600" y="2590800"/>
            <a:ext cx="67818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3</a:t>
            </a:r>
            <a:r>
              <a:rPr lang="zh-CN" altLang="en-US">
                <a:effectLst/>
                <a:ea typeface="宋体" pitchFamily="2" charset="-122"/>
              </a:rPr>
              <a:t>、描写简谐运动的特征量</a:t>
            </a:r>
          </a:p>
        </p:txBody>
      </p:sp>
      <p:grpSp>
        <p:nvGrpSpPr>
          <p:cNvPr id="2" name="Group 17"/>
          <p:cNvGrpSpPr>
            <a:grpSpLocks/>
          </p:cNvGrpSpPr>
          <p:nvPr/>
        </p:nvGrpSpPr>
        <p:grpSpPr bwMode="auto">
          <a:xfrm>
            <a:off x="250825" y="3500438"/>
            <a:ext cx="8458200" cy="1739900"/>
            <a:chOff x="240" y="2736"/>
            <a:chExt cx="5328" cy="1096"/>
          </a:xfrm>
        </p:grpSpPr>
        <p:sp>
          <p:nvSpPr>
            <p:cNvPr id="1033" name="Text Box 18"/>
            <p:cNvSpPr txBox="1">
              <a:spLocks noChangeArrowheads="1"/>
            </p:cNvSpPr>
            <p:nvPr/>
          </p:nvSpPr>
          <p:spPr bwMode="auto">
            <a:xfrm>
              <a:off x="240" y="2736"/>
              <a:ext cx="5328" cy="1096"/>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4</a:t>
              </a:r>
              <a:r>
                <a:rPr lang="zh-CN" altLang="en-US">
                  <a:effectLst/>
                  <a:ea typeface="宋体" pitchFamily="2" charset="-122"/>
                </a:rPr>
                <a:t>、简谐运动的图线（                          等图线）熟悉这些图线，了解各特征量在图线上的意义。</a:t>
              </a:r>
            </a:p>
          </p:txBody>
        </p:sp>
        <p:graphicFrame>
          <p:nvGraphicFramePr>
            <p:cNvPr id="1026" name="Object 1024"/>
            <p:cNvGraphicFramePr>
              <a:graphicFrameLocks noChangeAspect="1"/>
            </p:cNvGraphicFramePr>
            <p:nvPr/>
          </p:nvGraphicFramePr>
          <p:xfrm>
            <a:off x="3009" y="2784"/>
            <a:ext cx="1861" cy="374"/>
          </p:xfrm>
          <a:graphic>
            <a:graphicData uri="http://schemas.openxmlformats.org/presentationml/2006/ole">
              <p:oleObj spid="_x0000_s1026" name="Equation" r:id="rId3" imgW="927000" imgH="177480" progId="Equation.3">
                <p:embed/>
              </p:oleObj>
            </a:graphicData>
          </a:graphic>
        </p:graphicFrame>
      </p:grpSp>
      <p:sp>
        <p:nvSpPr>
          <p:cNvPr id="19476" name="Text Box 20"/>
          <p:cNvSpPr txBox="1">
            <a:spLocks noChangeArrowheads="1"/>
          </p:cNvSpPr>
          <p:nvPr/>
        </p:nvSpPr>
        <p:spPr bwMode="auto">
          <a:xfrm>
            <a:off x="323850" y="5661025"/>
            <a:ext cx="42672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5</a:t>
            </a:r>
            <a:r>
              <a:rPr lang="zh-CN" altLang="en-US">
                <a:effectLst/>
                <a:ea typeface="宋体" pitchFamily="2" charset="-122"/>
              </a:rPr>
              <a:t>、简谐运动的合成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471">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4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94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P spid="19471" grpId="0" build="p" autoUpdateAnimBg="0"/>
      <p:bldP spid="19472" grpId="0" build="p" autoUpdateAnimBg="0"/>
      <p:bldP spid="1947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76200" y="28575"/>
            <a:ext cx="8763000" cy="641350"/>
          </a:xfrm>
          <a:prstGeom prst="rect">
            <a:avLst/>
          </a:prstGeom>
          <a:noFill/>
          <a:ln w="9525">
            <a:noFill/>
            <a:miter lim="800000"/>
            <a:headEnd/>
            <a:tailEnd/>
          </a:ln>
        </p:spPr>
        <p:txBody>
          <a:bodyPr>
            <a:spAutoFit/>
          </a:bodyPr>
          <a:lstStyle/>
          <a:p>
            <a:pPr algn="just">
              <a:spcBef>
                <a:spcPct val="50000"/>
              </a:spcBef>
            </a:pPr>
            <a:r>
              <a:rPr lang="en-US" altLang="zh-CN" b="0">
                <a:solidFill>
                  <a:schemeClr val="tx2"/>
                </a:solidFill>
                <a:effectLst/>
                <a:ea typeface="宋体" pitchFamily="2" charset="-122"/>
              </a:rPr>
              <a:t> </a:t>
            </a:r>
            <a:r>
              <a:rPr lang="en-US" altLang="zh-CN">
                <a:effectLst/>
                <a:ea typeface="宋体" pitchFamily="2" charset="-122"/>
              </a:rPr>
              <a:t>6</a:t>
            </a:r>
            <a:r>
              <a:rPr lang="zh-CN" altLang="en-US">
                <a:effectLst/>
                <a:ea typeface="宋体" pitchFamily="2" charset="-122"/>
              </a:rPr>
              <a:t>、热力学第二定律的统计意义。</a:t>
            </a:r>
          </a:p>
        </p:txBody>
      </p:sp>
      <p:sp>
        <p:nvSpPr>
          <p:cNvPr id="26628" name="Text Box 3"/>
          <p:cNvSpPr txBox="1">
            <a:spLocks noChangeArrowheads="1"/>
          </p:cNvSpPr>
          <p:nvPr/>
        </p:nvSpPr>
        <p:spPr bwMode="auto">
          <a:xfrm>
            <a:off x="0" y="692150"/>
            <a:ext cx="9144000" cy="1190625"/>
          </a:xfrm>
          <a:prstGeom prst="rect">
            <a:avLst/>
          </a:prstGeom>
          <a:noFill/>
          <a:ln w="9525">
            <a:noFill/>
            <a:miter lim="800000"/>
            <a:headEnd/>
            <a:tailEnd/>
          </a:ln>
        </p:spPr>
        <p:txBody>
          <a:bodyPr>
            <a:spAutoFit/>
          </a:bodyPr>
          <a:lstStyle/>
          <a:p>
            <a:pPr algn="just">
              <a:spcBef>
                <a:spcPct val="50000"/>
              </a:spcBef>
            </a:pPr>
            <a:r>
              <a:rPr lang="en-US" altLang="zh-CN" b="0">
                <a:solidFill>
                  <a:schemeClr val="tx1"/>
                </a:solidFill>
                <a:effectLst/>
                <a:ea typeface="宋体" pitchFamily="2" charset="-122"/>
              </a:rPr>
              <a:t>   </a:t>
            </a:r>
            <a:r>
              <a:rPr lang="en-US" altLang="zh-CN">
                <a:effectLst/>
                <a:ea typeface="宋体" pitchFamily="2" charset="-122"/>
              </a:rPr>
              <a:t>(</a:t>
            </a:r>
            <a:r>
              <a:rPr lang="zh-CN" altLang="en-US">
                <a:effectLst/>
                <a:ea typeface="宋体" pitchFamily="2" charset="-122"/>
              </a:rPr>
              <a:t>１</a:t>
            </a:r>
            <a:r>
              <a:rPr lang="en-US" altLang="zh-CN">
                <a:effectLst/>
                <a:ea typeface="宋体" pitchFamily="2" charset="-122"/>
              </a:rPr>
              <a:t>)</a:t>
            </a:r>
            <a:r>
              <a:rPr lang="zh-CN" altLang="en-US">
                <a:effectLst/>
                <a:ea typeface="宋体" pitchFamily="2" charset="-122"/>
              </a:rPr>
              <a:t>微观状态</a:t>
            </a:r>
            <a:r>
              <a:rPr lang="en-US" altLang="zh-CN">
                <a:effectLst/>
                <a:ea typeface="宋体" pitchFamily="2" charset="-122"/>
              </a:rPr>
              <a:t>(</a:t>
            </a:r>
            <a:r>
              <a:rPr lang="zh-CN" altLang="en-US">
                <a:effectLst/>
                <a:ea typeface="宋体" pitchFamily="2" charset="-122"/>
              </a:rPr>
              <a:t>数</a:t>
            </a:r>
            <a:r>
              <a:rPr lang="en-US" altLang="zh-CN">
                <a:effectLst/>
                <a:ea typeface="宋体" pitchFamily="2" charset="-122"/>
              </a:rPr>
              <a:t>)</a:t>
            </a:r>
            <a:r>
              <a:rPr lang="zh-CN" altLang="en-US">
                <a:effectLst/>
                <a:ea typeface="宋体" pitchFamily="2" charset="-122"/>
              </a:rPr>
              <a:t>：</a:t>
            </a:r>
            <a:r>
              <a:rPr lang="en-US" altLang="zh-CN">
                <a:effectLst/>
                <a:ea typeface="宋体" pitchFamily="2" charset="-122"/>
              </a:rPr>
              <a:t>(</a:t>
            </a:r>
            <a:r>
              <a:rPr lang="zh-CN" altLang="en-US">
                <a:effectLst/>
                <a:ea typeface="宋体" pitchFamily="2" charset="-122"/>
              </a:rPr>
              <a:t>宏观</a:t>
            </a:r>
            <a:r>
              <a:rPr lang="en-US" altLang="zh-CN">
                <a:effectLst/>
                <a:ea typeface="宋体" pitchFamily="2" charset="-122"/>
              </a:rPr>
              <a:t>)</a:t>
            </a:r>
            <a:r>
              <a:rPr lang="zh-CN" altLang="en-US">
                <a:effectLst/>
                <a:ea typeface="宋体" pitchFamily="2" charset="-122"/>
              </a:rPr>
              <a:t>系　　　　　　统每一种可能的分布。</a:t>
            </a:r>
          </a:p>
        </p:txBody>
      </p:sp>
      <p:grpSp>
        <p:nvGrpSpPr>
          <p:cNvPr id="26629" name="Group 5"/>
          <p:cNvGrpSpPr>
            <a:grpSpLocks/>
          </p:cNvGrpSpPr>
          <p:nvPr/>
        </p:nvGrpSpPr>
        <p:grpSpPr bwMode="auto">
          <a:xfrm>
            <a:off x="357188" y="2214563"/>
            <a:ext cx="9296400" cy="641350"/>
            <a:chOff x="0" y="2476"/>
            <a:chExt cx="5856" cy="404"/>
          </a:xfrm>
        </p:grpSpPr>
        <p:sp>
          <p:nvSpPr>
            <p:cNvPr id="26644" name="Text Box 6"/>
            <p:cNvSpPr txBox="1">
              <a:spLocks noChangeArrowheads="1"/>
            </p:cNvSpPr>
            <p:nvPr/>
          </p:nvSpPr>
          <p:spPr bwMode="auto">
            <a:xfrm>
              <a:off x="0" y="2476"/>
              <a:ext cx="5856" cy="404"/>
            </a:xfrm>
            <a:prstGeom prst="rect">
              <a:avLst/>
            </a:prstGeom>
            <a:noFill/>
            <a:ln w="9525">
              <a:noFill/>
              <a:miter lim="800000"/>
              <a:headEnd/>
              <a:tailEnd/>
            </a:ln>
          </p:spPr>
          <p:txBody>
            <a:bodyPr>
              <a:spAutoFit/>
            </a:bodyPr>
            <a:lstStyle/>
            <a:p>
              <a:pPr algn="just">
                <a:spcBef>
                  <a:spcPct val="50000"/>
                </a:spcBef>
              </a:pPr>
              <a:r>
                <a:rPr lang="en-US" altLang="zh-CN">
                  <a:effectLst/>
                  <a:ea typeface="宋体" pitchFamily="2" charset="-122"/>
                </a:rPr>
                <a:t>(2)</a:t>
              </a:r>
              <a:r>
                <a:rPr lang="zh-CN" altLang="en-US">
                  <a:effectLst/>
                  <a:ea typeface="宋体" pitchFamily="2" charset="-122"/>
                </a:rPr>
                <a:t>玻耳兹曼关系：　　　　（ｓ－熵）</a:t>
              </a:r>
            </a:p>
          </p:txBody>
        </p:sp>
        <p:graphicFrame>
          <p:nvGraphicFramePr>
            <p:cNvPr id="26626" name="Object 1024"/>
            <p:cNvGraphicFramePr>
              <a:graphicFrameLocks noChangeAspect="1"/>
            </p:cNvGraphicFramePr>
            <p:nvPr/>
          </p:nvGraphicFramePr>
          <p:xfrm>
            <a:off x="2592" y="2524"/>
            <a:ext cx="1114" cy="298"/>
          </p:xfrm>
          <a:graphic>
            <a:graphicData uri="http://schemas.openxmlformats.org/presentationml/2006/ole">
              <p:oleObj spid="_x0000_s26626" r:id="rId3" imgW="672516" imgH="177646" progId="Equation.3">
                <p:embed/>
              </p:oleObj>
            </a:graphicData>
          </a:graphic>
        </p:graphicFrame>
      </p:grpSp>
      <p:sp>
        <p:nvSpPr>
          <p:cNvPr id="26630" name="Rectangle 9"/>
          <p:cNvSpPr>
            <a:spLocks noChangeArrowheads="1"/>
          </p:cNvSpPr>
          <p:nvPr/>
        </p:nvSpPr>
        <p:spPr bwMode="auto">
          <a:xfrm>
            <a:off x="500063" y="3500438"/>
            <a:ext cx="7451725" cy="1190625"/>
          </a:xfrm>
          <a:prstGeom prst="rect">
            <a:avLst/>
          </a:prstGeom>
          <a:noFill/>
          <a:ln w="9525">
            <a:noFill/>
            <a:miter lim="800000"/>
            <a:headEnd/>
            <a:tailEnd/>
          </a:ln>
        </p:spPr>
        <p:txBody>
          <a:bodyPr>
            <a:spAutoFit/>
          </a:bodyPr>
          <a:lstStyle/>
          <a:p>
            <a:pPr algn="just">
              <a:spcBef>
                <a:spcPct val="50000"/>
              </a:spcBef>
            </a:pPr>
            <a:r>
              <a:rPr lang="en-US" altLang="zh-CN">
                <a:effectLst/>
                <a:ea typeface="宋体" pitchFamily="2" charset="-122"/>
              </a:rPr>
              <a:t>(3)</a:t>
            </a:r>
            <a:r>
              <a:rPr lang="zh-CN" altLang="en-US">
                <a:effectLst/>
                <a:ea typeface="宋体" pitchFamily="2" charset="-122"/>
              </a:rPr>
              <a:t>熵增加原理：　　　　　　　　　　　　　  </a:t>
            </a:r>
            <a:r>
              <a:rPr lang="en-US" altLang="zh-CN">
                <a:effectLst/>
                <a:ea typeface="宋体" pitchFamily="2" charset="-122"/>
              </a:rPr>
              <a:t>(</a:t>
            </a:r>
            <a:r>
              <a:rPr lang="zh-CN" altLang="en-US">
                <a:effectLst/>
                <a:ea typeface="宋体" pitchFamily="2" charset="-122"/>
              </a:rPr>
              <a:t>热力学第二定律数学表示</a:t>
            </a:r>
            <a:r>
              <a:rPr lang="en-US" altLang="zh-CN">
                <a:effectLst/>
                <a:ea typeface="宋体" pitchFamily="2" charset="-122"/>
              </a:rPr>
              <a:t>)</a:t>
            </a:r>
            <a:endParaRPr lang="en-US" altLang="zh-CN" sz="2400">
              <a:effectLst/>
              <a:ea typeface="宋体" pitchFamily="2" charset="-122"/>
            </a:endParaRPr>
          </a:p>
        </p:txBody>
      </p:sp>
      <p:grpSp>
        <p:nvGrpSpPr>
          <p:cNvPr id="26631" name="Group 10"/>
          <p:cNvGrpSpPr>
            <a:grpSpLocks/>
          </p:cNvGrpSpPr>
          <p:nvPr/>
        </p:nvGrpSpPr>
        <p:grpSpPr bwMode="auto">
          <a:xfrm>
            <a:off x="6011863" y="4292600"/>
            <a:ext cx="2463800" cy="681038"/>
            <a:chOff x="2402" y="3032"/>
            <a:chExt cx="1904" cy="429"/>
          </a:xfrm>
        </p:grpSpPr>
        <p:sp>
          <p:nvSpPr>
            <p:cNvPr id="26633" name="Rectangle 11"/>
            <p:cNvSpPr>
              <a:spLocks noChangeArrowheads="1"/>
            </p:cNvSpPr>
            <p:nvPr/>
          </p:nvSpPr>
          <p:spPr bwMode="auto">
            <a:xfrm>
              <a:off x="4125" y="3066"/>
              <a:ext cx="181" cy="355"/>
            </a:xfrm>
            <a:prstGeom prst="rect">
              <a:avLst/>
            </a:prstGeom>
            <a:noFill/>
            <a:ln w="9525">
              <a:noFill/>
              <a:miter lim="800000"/>
              <a:headEnd/>
              <a:tailEnd/>
            </a:ln>
          </p:spPr>
          <p:txBody>
            <a:bodyPr wrap="none" lIns="0" tIns="0" rIns="0" bIns="0">
              <a:spAutoFit/>
            </a:bodyPr>
            <a:lstStyle/>
            <a:p>
              <a:r>
                <a:rPr lang="en-US" altLang="zh-CN" sz="3700" b="0">
                  <a:effectLst/>
                  <a:ea typeface="宋体" pitchFamily="2" charset="-122"/>
                </a:rPr>
                <a:t>0</a:t>
              </a:r>
            </a:p>
          </p:txBody>
        </p:sp>
        <p:sp>
          <p:nvSpPr>
            <p:cNvPr id="26634" name="Rectangle 12"/>
            <p:cNvSpPr>
              <a:spLocks noChangeArrowheads="1"/>
            </p:cNvSpPr>
            <p:nvPr/>
          </p:nvSpPr>
          <p:spPr bwMode="auto">
            <a:xfrm>
              <a:off x="3690" y="3250"/>
              <a:ext cx="216" cy="211"/>
            </a:xfrm>
            <a:prstGeom prst="rect">
              <a:avLst/>
            </a:prstGeom>
            <a:noFill/>
            <a:ln w="9525">
              <a:noFill/>
              <a:miter lim="800000"/>
              <a:headEnd/>
              <a:tailEnd/>
            </a:ln>
          </p:spPr>
          <p:txBody>
            <a:bodyPr wrap="none" lIns="0" tIns="0" rIns="0" bIns="0">
              <a:spAutoFit/>
            </a:bodyPr>
            <a:lstStyle/>
            <a:p>
              <a:r>
                <a:rPr lang="zh-CN" altLang="en-US" sz="2200" b="0">
                  <a:effectLst/>
                  <a:ea typeface="宋体" pitchFamily="2" charset="-122"/>
                </a:rPr>
                <a:t>１</a:t>
              </a:r>
            </a:p>
          </p:txBody>
        </p:sp>
        <p:sp>
          <p:nvSpPr>
            <p:cNvPr id="26635" name="Rectangle 13"/>
            <p:cNvSpPr>
              <a:spLocks noChangeArrowheads="1"/>
            </p:cNvSpPr>
            <p:nvPr/>
          </p:nvSpPr>
          <p:spPr bwMode="auto">
            <a:xfrm>
              <a:off x="3153" y="3250"/>
              <a:ext cx="108" cy="211"/>
            </a:xfrm>
            <a:prstGeom prst="rect">
              <a:avLst/>
            </a:prstGeom>
            <a:noFill/>
            <a:ln w="9525">
              <a:noFill/>
              <a:miter lim="800000"/>
              <a:headEnd/>
              <a:tailEnd/>
            </a:ln>
          </p:spPr>
          <p:txBody>
            <a:bodyPr wrap="none" lIns="0" tIns="0" rIns="0" bIns="0">
              <a:spAutoFit/>
            </a:bodyPr>
            <a:lstStyle/>
            <a:p>
              <a:r>
                <a:rPr lang="en-US" altLang="zh-CN" sz="2200" b="0">
                  <a:effectLst/>
                  <a:ea typeface="宋体" pitchFamily="2" charset="-122"/>
                </a:rPr>
                <a:t>2</a:t>
              </a:r>
            </a:p>
          </p:txBody>
        </p:sp>
        <p:sp>
          <p:nvSpPr>
            <p:cNvPr id="26636" name="Rectangle 14"/>
            <p:cNvSpPr>
              <a:spLocks noChangeArrowheads="1"/>
            </p:cNvSpPr>
            <p:nvPr/>
          </p:nvSpPr>
          <p:spPr bwMode="auto">
            <a:xfrm>
              <a:off x="3797" y="3032"/>
              <a:ext cx="363" cy="355"/>
            </a:xfrm>
            <a:prstGeom prst="rect">
              <a:avLst/>
            </a:prstGeom>
            <a:noFill/>
            <a:ln w="9525">
              <a:noFill/>
              <a:miter lim="800000"/>
              <a:headEnd/>
              <a:tailEnd/>
            </a:ln>
          </p:spPr>
          <p:txBody>
            <a:bodyPr wrap="none" lIns="0" tIns="0" rIns="0" bIns="0">
              <a:spAutoFit/>
            </a:bodyPr>
            <a:lstStyle/>
            <a:p>
              <a:r>
                <a:rPr lang="zh-CN" altLang="en-US" sz="3700">
                  <a:effectLst/>
                  <a:latin typeface="Symbol" pitchFamily="18" charset="2"/>
                  <a:ea typeface="宋体" pitchFamily="2" charset="-122"/>
                </a:rPr>
                <a:t>＞</a:t>
              </a:r>
            </a:p>
          </p:txBody>
        </p:sp>
        <p:sp>
          <p:nvSpPr>
            <p:cNvPr id="26637" name="Rectangle 15"/>
            <p:cNvSpPr>
              <a:spLocks noChangeArrowheads="1"/>
            </p:cNvSpPr>
            <p:nvPr/>
          </p:nvSpPr>
          <p:spPr bwMode="auto">
            <a:xfrm>
              <a:off x="3336" y="3032"/>
              <a:ext cx="198" cy="355"/>
            </a:xfrm>
            <a:prstGeom prst="rect">
              <a:avLst/>
            </a:prstGeom>
            <a:noFill/>
            <a:ln w="9525">
              <a:noFill/>
              <a:miter lim="800000"/>
              <a:headEnd/>
              <a:tailEnd/>
            </a:ln>
          </p:spPr>
          <p:txBody>
            <a:bodyPr wrap="none" lIns="0" tIns="0" rIns="0" bIns="0">
              <a:spAutoFit/>
            </a:bodyPr>
            <a:lstStyle/>
            <a:p>
              <a:r>
                <a:rPr lang="en-US" altLang="zh-CN" sz="3700" b="0">
                  <a:effectLst/>
                  <a:latin typeface="Symbol" pitchFamily="18" charset="2"/>
                  <a:ea typeface="宋体" pitchFamily="2" charset="-122"/>
                </a:rPr>
                <a:t>-</a:t>
              </a:r>
            </a:p>
          </p:txBody>
        </p:sp>
        <p:sp>
          <p:nvSpPr>
            <p:cNvPr id="26638" name="Rectangle 16"/>
            <p:cNvSpPr>
              <a:spLocks noChangeArrowheads="1"/>
            </p:cNvSpPr>
            <p:nvPr/>
          </p:nvSpPr>
          <p:spPr bwMode="auto">
            <a:xfrm>
              <a:off x="2780" y="3032"/>
              <a:ext cx="199" cy="355"/>
            </a:xfrm>
            <a:prstGeom prst="rect">
              <a:avLst/>
            </a:prstGeom>
            <a:noFill/>
            <a:ln w="9525">
              <a:noFill/>
              <a:miter lim="800000"/>
              <a:headEnd/>
              <a:tailEnd/>
            </a:ln>
          </p:spPr>
          <p:txBody>
            <a:bodyPr wrap="none" lIns="0" tIns="0" rIns="0" bIns="0">
              <a:spAutoFit/>
            </a:bodyPr>
            <a:lstStyle/>
            <a:p>
              <a:r>
                <a:rPr lang="en-US" altLang="zh-CN" sz="3700">
                  <a:effectLst/>
                  <a:latin typeface="Symbol" pitchFamily="18" charset="2"/>
                  <a:ea typeface="宋体" pitchFamily="2" charset="-122"/>
                </a:rPr>
                <a:t>=</a:t>
              </a:r>
              <a:endParaRPr lang="en-US" altLang="zh-CN">
                <a:effectLst/>
                <a:ea typeface="宋体" pitchFamily="2" charset="-122"/>
              </a:endParaRPr>
            </a:p>
          </p:txBody>
        </p:sp>
        <p:sp>
          <p:nvSpPr>
            <p:cNvPr id="26639" name="Rectangle 17"/>
            <p:cNvSpPr>
              <a:spLocks noChangeArrowheads="1"/>
            </p:cNvSpPr>
            <p:nvPr/>
          </p:nvSpPr>
          <p:spPr bwMode="auto">
            <a:xfrm>
              <a:off x="2402" y="3032"/>
              <a:ext cx="222" cy="355"/>
            </a:xfrm>
            <a:prstGeom prst="rect">
              <a:avLst/>
            </a:prstGeom>
            <a:noFill/>
            <a:ln w="9525">
              <a:noFill/>
              <a:miter lim="800000"/>
              <a:headEnd/>
              <a:tailEnd/>
            </a:ln>
          </p:spPr>
          <p:txBody>
            <a:bodyPr wrap="none" lIns="0" tIns="0" rIns="0" bIns="0">
              <a:spAutoFit/>
            </a:bodyPr>
            <a:lstStyle/>
            <a:p>
              <a:r>
                <a:rPr lang="en-US" altLang="zh-CN" sz="3700">
                  <a:effectLst/>
                  <a:latin typeface="Symbol" pitchFamily="18" charset="2"/>
                  <a:ea typeface="宋体" pitchFamily="2" charset="-122"/>
                </a:rPr>
                <a:t>D</a:t>
              </a:r>
            </a:p>
          </p:txBody>
        </p:sp>
        <p:sp>
          <p:nvSpPr>
            <p:cNvPr id="26640" name="Rectangle 18"/>
            <p:cNvSpPr>
              <a:spLocks noChangeArrowheads="1"/>
            </p:cNvSpPr>
            <p:nvPr/>
          </p:nvSpPr>
          <p:spPr bwMode="auto">
            <a:xfrm>
              <a:off x="3563" y="3066"/>
              <a:ext cx="141" cy="355"/>
            </a:xfrm>
            <a:prstGeom prst="rect">
              <a:avLst/>
            </a:prstGeom>
            <a:noFill/>
            <a:ln w="9525">
              <a:noFill/>
              <a:miter lim="800000"/>
              <a:headEnd/>
              <a:tailEnd/>
            </a:ln>
          </p:spPr>
          <p:txBody>
            <a:bodyPr wrap="none" lIns="0" tIns="0" rIns="0" bIns="0">
              <a:spAutoFit/>
            </a:bodyPr>
            <a:lstStyle/>
            <a:p>
              <a:r>
                <a:rPr lang="en-US" altLang="zh-CN" sz="3700" b="0" i="1">
                  <a:effectLst/>
                  <a:ea typeface="宋体" pitchFamily="2" charset="-122"/>
                </a:rPr>
                <a:t>s</a:t>
              </a:r>
            </a:p>
          </p:txBody>
        </p:sp>
        <p:sp>
          <p:nvSpPr>
            <p:cNvPr id="26641" name="Rectangle 19"/>
            <p:cNvSpPr>
              <a:spLocks noChangeArrowheads="1"/>
            </p:cNvSpPr>
            <p:nvPr/>
          </p:nvSpPr>
          <p:spPr bwMode="auto">
            <a:xfrm>
              <a:off x="3024" y="3066"/>
              <a:ext cx="141" cy="355"/>
            </a:xfrm>
            <a:prstGeom prst="rect">
              <a:avLst/>
            </a:prstGeom>
            <a:noFill/>
            <a:ln w="9525">
              <a:noFill/>
              <a:miter lim="800000"/>
              <a:headEnd/>
              <a:tailEnd/>
            </a:ln>
          </p:spPr>
          <p:txBody>
            <a:bodyPr wrap="none" lIns="0" tIns="0" rIns="0" bIns="0">
              <a:spAutoFit/>
            </a:bodyPr>
            <a:lstStyle/>
            <a:p>
              <a:r>
                <a:rPr lang="en-US" altLang="zh-CN" sz="3700" b="0" i="1">
                  <a:effectLst/>
                  <a:ea typeface="宋体" pitchFamily="2" charset="-122"/>
                </a:rPr>
                <a:t>s</a:t>
              </a:r>
              <a:endParaRPr lang="en-US" altLang="zh-CN" b="0">
                <a:effectLst/>
                <a:ea typeface="宋体" pitchFamily="2" charset="-122"/>
              </a:endParaRPr>
            </a:p>
          </p:txBody>
        </p:sp>
        <p:sp>
          <p:nvSpPr>
            <p:cNvPr id="26642" name="Rectangle 20"/>
            <p:cNvSpPr>
              <a:spLocks noChangeArrowheads="1"/>
            </p:cNvSpPr>
            <p:nvPr/>
          </p:nvSpPr>
          <p:spPr bwMode="auto">
            <a:xfrm>
              <a:off x="2581" y="3066"/>
              <a:ext cx="141" cy="355"/>
            </a:xfrm>
            <a:prstGeom prst="rect">
              <a:avLst/>
            </a:prstGeom>
            <a:noFill/>
            <a:ln w="9525">
              <a:noFill/>
              <a:miter lim="800000"/>
              <a:headEnd/>
              <a:tailEnd/>
            </a:ln>
          </p:spPr>
          <p:txBody>
            <a:bodyPr wrap="none" lIns="0" tIns="0" rIns="0" bIns="0">
              <a:spAutoFit/>
            </a:bodyPr>
            <a:lstStyle/>
            <a:p>
              <a:r>
                <a:rPr lang="en-US" altLang="zh-CN" sz="3700" b="0" i="1">
                  <a:effectLst/>
                  <a:ea typeface="宋体" pitchFamily="2" charset="-122"/>
                </a:rPr>
                <a:t>s</a:t>
              </a:r>
            </a:p>
          </p:txBody>
        </p:sp>
        <p:sp>
          <p:nvSpPr>
            <p:cNvPr id="17429" name="Line 21"/>
            <p:cNvSpPr>
              <a:spLocks noChangeShapeType="1"/>
            </p:cNvSpPr>
            <p:nvPr/>
          </p:nvSpPr>
          <p:spPr bwMode="auto">
            <a:xfrm flipV="1">
              <a:off x="3893" y="3312"/>
              <a:ext cx="146" cy="48"/>
            </a:xfrm>
            <a:prstGeom prst="line">
              <a:avLst/>
            </a:prstGeom>
            <a:noFill/>
            <a:ln w="34925">
              <a:solidFill>
                <a:schemeClr val="bg1"/>
              </a:solidFill>
              <a:round/>
              <a:headEnd/>
              <a:tailEnd/>
            </a:ln>
            <a:effectLst/>
          </p:spPr>
          <p:txBody>
            <a:bodyPr/>
            <a:lstStyle/>
            <a:p>
              <a:pPr>
                <a:defRPr/>
              </a:pPr>
              <a:endParaRPr lang="zh-CN" altLang="en-US"/>
            </a:p>
          </p:txBody>
        </p:sp>
      </p:grpSp>
      <p:sp>
        <p:nvSpPr>
          <p:cNvPr id="26632" name="Text Box 22"/>
          <p:cNvSpPr txBox="1">
            <a:spLocks noChangeArrowheads="1"/>
          </p:cNvSpPr>
          <p:nvPr/>
        </p:nvSpPr>
        <p:spPr bwMode="auto">
          <a:xfrm>
            <a:off x="76200" y="5334000"/>
            <a:ext cx="9067800" cy="1190625"/>
          </a:xfrm>
          <a:prstGeom prst="rect">
            <a:avLst/>
          </a:prstGeom>
          <a:noFill/>
          <a:ln w="9525">
            <a:noFill/>
            <a:miter lim="800000"/>
            <a:headEnd/>
            <a:tailEnd/>
          </a:ln>
        </p:spPr>
        <p:txBody>
          <a:bodyPr>
            <a:spAutoFit/>
          </a:bodyPr>
          <a:lstStyle/>
          <a:p>
            <a:pPr algn="just">
              <a:spcBef>
                <a:spcPct val="50000"/>
              </a:spcBef>
            </a:pPr>
            <a:r>
              <a:rPr lang="en-US" altLang="zh-CN" b="0">
                <a:solidFill>
                  <a:schemeClr val="accent1"/>
                </a:solidFill>
                <a:effectLst/>
                <a:ea typeface="宋体" pitchFamily="2" charset="-122"/>
              </a:rPr>
              <a:t>     </a:t>
            </a:r>
            <a:r>
              <a:rPr lang="en-US" altLang="zh-CN">
                <a:effectLst/>
                <a:ea typeface="宋体" pitchFamily="2" charset="-122"/>
              </a:rPr>
              <a:t>*</a:t>
            </a:r>
            <a:r>
              <a:rPr lang="zh-CN" altLang="en-US">
                <a:effectLst/>
                <a:ea typeface="宋体" pitchFamily="2" charset="-122"/>
              </a:rPr>
              <a:t>自然过程方向沿着系统微观态增大，即分子运动更加无序的方向进行。</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52400" y="609600"/>
            <a:ext cx="6248400" cy="641350"/>
          </a:xfrm>
          <a:prstGeom prst="rect">
            <a:avLst/>
          </a:prstGeom>
          <a:noFill/>
          <a:ln w="9525">
            <a:noFill/>
            <a:miter lim="800000"/>
            <a:headEnd/>
            <a:tailEnd/>
          </a:ln>
        </p:spPr>
        <p:txBody>
          <a:bodyPr>
            <a:spAutoFit/>
          </a:bodyPr>
          <a:lstStyle/>
          <a:p>
            <a:pPr algn="just">
              <a:spcBef>
                <a:spcPct val="50000"/>
              </a:spcBef>
            </a:pPr>
            <a:r>
              <a:rPr lang="en-US" altLang="zh-CN" sz="3600" dirty="0"/>
              <a:t> </a:t>
            </a:r>
            <a:r>
              <a:rPr lang="en-US" altLang="zh-CN" sz="3600" b="1" dirty="0">
                <a:solidFill>
                  <a:schemeClr val="bg1"/>
                </a:solidFill>
                <a:effectLst/>
              </a:rPr>
              <a:t>1</a:t>
            </a:r>
            <a:r>
              <a:rPr lang="zh-CN" altLang="en-US" sz="3600" b="1" dirty="0">
                <a:solidFill>
                  <a:schemeClr val="bg1"/>
                </a:solidFill>
                <a:effectLst/>
              </a:rPr>
              <a:t>、理想气体压强公式   </a:t>
            </a:r>
          </a:p>
        </p:txBody>
      </p:sp>
      <p:grpSp>
        <p:nvGrpSpPr>
          <p:cNvPr id="2" name="Group 31"/>
          <p:cNvGrpSpPr>
            <a:grpSpLocks/>
          </p:cNvGrpSpPr>
          <p:nvPr/>
        </p:nvGrpSpPr>
        <p:grpSpPr bwMode="auto">
          <a:xfrm>
            <a:off x="1619250" y="1125538"/>
            <a:ext cx="3409950" cy="1633537"/>
            <a:chOff x="1008" y="725"/>
            <a:chExt cx="2148" cy="1029"/>
          </a:xfrm>
        </p:grpSpPr>
        <p:pic>
          <p:nvPicPr>
            <p:cNvPr id="1040" name="Picture 5"/>
            <p:cNvPicPr>
              <a:picLocks noChangeAspect="1" noChangeArrowheads="1"/>
            </p:cNvPicPr>
            <p:nvPr/>
          </p:nvPicPr>
          <p:blipFill>
            <a:blip r:embed="rId3"/>
            <a:srcRect/>
            <a:stretch>
              <a:fillRect/>
            </a:stretch>
          </p:blipFill>
          <p:spPr bwMode="auto">
            <a:xfrm>
              <a:off x="1008" y="725"/>
              <a:ext cx="2148" cy="667"/>
            </a:xfrm>
            <a:prstGeom prst="rect">
              <a:avLst/>
            </a:prstGeom>
            <a:noFill/>
            <a:ln w="9525">
              <a:noFill/>
              <a:miter lim="800000"/>
              <a:headEnd/>
              <a:tailEnd/>
            </a:ln>
          </p:spPr>
        </p:pic>
        <p:pic>
          <p:nvPicPr>
            <p:cNvPr id="1041" name="Picture 4"/>
            <p:cNvPicPr>
              <a:picLocks noChangeAspect="1" noChangeArrowheads="1"/>
            </p:cNvPicPr>
            <p:nvPr/>
          </p:nvPicPr>
          <p:blipFill>
            <a:blip r:embed="rId4"/>
            <a:srcRect/>
            <a:stretch>
              <a:fillRect/>
            </a:stretch>
          </p:blipFill>
          <p:spPr bwMode="auto">
            <a:xfrm>
              <a:off x="1536" y="1381"/>
              <a:ext cx="960" cy="342"/>
            </a:xfrm>
            <a:prstGeom prst="rect">
              <a:avLst/>
            </a:prstGeom>
            <a:noFill/>
            <a:ln w="9525">
              <a:noFill/>
              <a:miter lim="800000"/>
              <a:headEnd/>
              <a:tailEnd/>
            </a:ln>
          </p:spPr>
        </p:pic>
        <p:sp>
          <p:nvSpPr>
            <p:cNvPr id="1042" name="Text Box 7"/>
            <p:cNvSpPr txBox="1">
              <a:spLocks noChangeArrowheads="1"/>
            </p:cNvSpPr>
            <p:nvPr/>
          </p:nvSpPr>
          <p:spPr bwMode="auto">
            <a:xfrm>
              <a:off x="1104" y="1350"/>
              <a:ext cx="624" cy="404"/>
            </a:xfrm>
            <a:prstGeom prst="rect">
              <a:avLst/>
            </a:prstGeom>
            <a:noFill/>
            <a:ln w="9525">
              <a:noFill/>
              <a:miter lim="800000"/>
              <a:headEnd/>
              <a:tailEnd/>
            </a:ln>
          </p:spPr>
          <p:txBody>
            <a:bodyPr>
              <a:spAutoFit/>
            </a:bodyPr>
            <a:lstStyle/>
            <a:p>
              <a:pPr>
                <a:spcBef>
                  <a:spcPct val="50000"/>
                </a:spcBef>
              </a:pPr>
              <a:r>
                <a:rPr lang="zh-CN" altLang="en-US" sz="3600" b="1" dirty="0">
                  <a:solidFill>
                    <a:schemeClr val="bg1"/>
                  </a:solidFill>
                  <a:effectLst/>
                </a:rPr>
                <a:t>或</a:t>
              </a:r>
            </a:p>
          </p:txBody>
        </p:sp>
      </p:grpSp>
      <p:sp>
        <p:nvSpPr>
          <p:cNvPr id="1043" name="Text Box 8"/>
          <p:cNvSpPr txBox="1">
            <a:spLocks noChangeArrowheads="1"/>
          </p:cNvSpPr>
          <p:nvPr/>
        </p:nvSpPr>
        <p:spPr bwMode="auto">
          <a:xfrm>
            <a:off x="152400" y="2711450"/>
            <a:ext cx="7162800" cy="641350"/>
          </a:xfrm>
          <a:prstGeom prst="rect">
            <a:avLst/>
          </a:prstGeom>
          <a:noFill/>
          <a:ln w="9525">
            <a:noFill/>
            <a:miter lim="800000"/>
            <a:headEnd/>
            <a:tailEnd/>
          </a:ln>
        </p:spPr>
        <p:txBody>
          <a:bodyPr>
            <a:spAutoFit/>
          </a:bodyPr>
          <a:lstStyle/>
          <a:p>
            <a:pPr algn="just">
              <a:spcBef>
                <a:spcPct val="50000"/>
              </a:spcBef>
            </a:pPr>
            <a:r>
              <a:rPr lang="en-US" altLang="zh-CN" sz="3600" b="1" dirty="0">
                <a:solidFill>
                  <a:schemeClr val="bg1"/>
                </a:solidFill>
              </a:rPr>
              <a:t>2</a:t>
            </a:r>
            <a:r>
              <a:rPr lang="zh-CN" altLang="en-US" sz="3600" b="1" dirty="0">
                <a:solidFill>
                  <a:schemeClr val="bg1"/>
                </a:solidFill>
              </a:rPr>
              <a:t>、</a:t>
            </a:r>
            <a:r>
              <a:rPr lang="zh-CN" altLang="en-US" sz="3600" b="1" dirty="0">
                <a:solidFill>
                  <a:schemeClr val="bg1"/>
                </a:solidFill>
                <a:effectLst/>
              </a:rPr>
              <a:t>理想气体温度公式</a:t>
            </a:r>
          </a:p>
        </p:txBody>
      </p:sp>
      <p:sp>
        <p:nvSpPr>
          <p:cNvPr id="4108" name="Text Box 12"/>
          <p:cNvSpPr txBox="1">
            <a:spLocks noChangeArrowheads="1"/>
          </p:cNvSpPr>
          <p:nvPr/>
        </p:nvSpPr>
        <p:spPr bwMode="auto">
          <a:xfrm>
            <a:off x="228600" y="3429000"/>
            <a:ext cx="6477000" cy="641350"/>
          </a:xfrm>
          <a:prstGeom prst="rect">
            <a:avLst/>
          </a:prstGeom>
          <a:noFill/>
          <a:ln w="9525">
            <a:noFill/>
            <a:miter lim="800000"/>
            <a:headEnd/>
            <a:tailEnd/>
          </a:ln>
        </p:spPr>
        <p:txBody>
          <a:bodyPr>
            <a:spAutoFit/>
          </a:bodyPr>
          <a:lstStyle/>
          <a:p>
            <a:pPr algn="just">
              <a:spcBef>
                <a:spcPct val="50000"/>
              </a:spcBef>
            </a:pPr>
            <a:r>
              <a:rPr lang="en-US" altLang="zh-CN" sz="3600" b="1" dirty="0">
                <a:solidFill>
                  <a:schemeClr val="bg1"/>
                </a:solidFill>
                <a:effectLst/>
              </a:rPr>
              <a:t>3</a:t>
            </a:r>
            <a:r>
              <a:rPr lang="zh-CN" altLang="en-US" sz="3600" b="1" dirty="0">
                <a:solidFill>
                  <a:schemeClr val="bg1"/>
                </a:solidFill>
                <a:effectLst/>
              </a:rPr>
              <a:t>、能量按自由度均分定理</a:t>
            </a:r>
            <a:r>
              <a:rPr lang="zh-CN" altLang="en-US" sz="3600" dirty="0">
                <a:effectLst/>
              </a:rPr>
              <a:t>     </a:t>
            </a:r>
          </a:p>
        </p:txBody>
      </p:sp>
      <p:grpSp>
        <p:nvGrpSpPr>
          <p:cNvPr id="3" name="Group 35"/>
          <p:cNvGrpSpPr>
            <a:grpSpLocks/>
          </p:cNvGrpSpPr>
          <p:nvPr/>
        </p:nvGrpSpPr>
        <p:grpSpPr bwMode="auto">
          <a:xfrm>
            <a:off x="441325" y="4724400"/>
            <a:ext cx="7254875" cy="1498600"/>
            <a:chOff x="278" y="2976"/>
            <a:chExt cx="4570" cy="944"/>
          </a:xfrm>
        </p:grpSpPr>
        <p:graphicFrame>
          <p:nvGraphicFramePr>
            <p:cNvPr id="1028" name="Object 17"/>
            <p:cNvGraphicFramePr>
              <a:graphicFrameLocks noChangeAspect="1"/>
            </p:cNvGraphicFramePr>
            <p:nvPr/>
          </p:nvGraphicFramePr>
          <p:xfrm>
            <a:off x="278" y="3325"/>
            <a:ext cx="1988" cy="595"/>
          </p:xfrm>
          <a:graphic>
            <a:graphicData uri="http://schemas.openxmlformats.org/presentationml/2006/ole">
              <p:oleObj spid="_x0000_s87044" name="Equation" r:id="rId5" imgW="1307880" imgH="393480" progId="Equation.3">
                <p:embed/>
              </p:oleObj>
            </a:graphicData>
          </a:graphic>
        </p:graphicFrame>
        <p:grpSp>
          <p:nvGrpSpPr>
            <p:cNvPr id="4" name="Group 34"/>
            <p:cNvGrpSpPr>
              <a:grpSpLocks/>
            </p:cNvGrpSpPr>
            <p:nvPr/>
          </p:nvGrpSpPr>
          <p:grpSpPr bwMode="auto">
            <a:xfrm>
              <a:off x="576" y="2976"/>
              <a:ext cx="4272" cy="514"/>
              <a:chOff x="576" y="2976"/>
              <a:chExt cx="4272" cy="514"/>
            </a:xfrm>
          </p:grpSpPr>
          <p:graphicFrame>
            <p:nvGraphicFramePr>
              <p:cNvPr id="1029" name="Object 18"/>
              <p:cNvGraphicFramePr>
                <a:graphicFrameLocks noChangeAspect="1"/>
              </p:cNvGraphicFramePr>
              <p:nvPr/>
            </p:nvGraphicFramePr>
            <p:xfrm>
              <a:off x="2486" y="2976"/>
              <a:ext cx="2362" cy="514"/>
            </p:xfrm>
            <a:graphic>
              <a:graphicData uri="http://schemas.openxmlformats.org/presentationml/2006/ole">
                <p:oleObj spid="_x0000_s87045" r:id="rId6" imgW="1714500" imgH="393700" progId="Equation.3">
                  <p:embed/>
                </p:oleObj>
              </a:graphicData>
            </a:graphic>
          </p:graphicFrame>
          <p:sp>
            <p:nvSpPr>
              <p:cNvPr id="1039" name="Text Box 21"/>
              <p:cNvSpPr txBox="1">
                <a:spLocks noChangeArrowheads="1"/>
              </p:cNvSpPr>
              <p:nvPr/>
            </p:nvSpPr>
            <p:spPr bwMode="auto">
              <a:xfrm>
                <a:off x="576" y="3010"/>
                <a:ext cx="2965" cy="365"/>
              </a:xfrm>
              <a:prstGeom prst="rect">
                <a:avLst/>
              </a:prstGeom>
              <a:noFill/>
              <a:ln w="9525">
                <a:noFill/>
                <a:miter lim="800000"/>
                <a:headEnd/>
                <a:tailEnd/>
              </a:ln>
            </p:spPr>
            <p:txBody>
              <a:bodyPr>
                <a:spAutoFit/>
              </a:bodyPr>
              <a:lstStyle/>
              <a:p>
                <a:pPr algn="just">
                  <a:spcBef>
                    <a:spcPct val="50000"/>
                  </a:spcBef>
                </a:pPr>
                <a:r>
                  <a:rPr lang="zh-CN" altLang="en-US" sz="3200" b="1" dirty="0">
                    <a:solidFill>
                      <a:schemeClr val="bg1"/>
                    </a:solidFill>
                    <a:effectLst/>
                  </a:rPr>
                  <a:t>理想气体内能</a:t>
                </a:r>
                <a:r>
                  <a:rPr lang="zh-CN" altLang="en-US" sz="3200" dirty="0">
                    <a:effectLst/>
                  </a:rPr>
                  <a:t>         </a:t>
                </a:r>
              </a:p>
            </p:txBody>
          </p:sp>
        </p:grpSp>
      </p:grpSp>
      <p:grpSp>
        <p:nvGrpSpPr>
          <p:cNvPr id="5" name="Group 33"/>
          <p:cNvGrpSpPr>
            <a:grpSpLocks/>
          </p:cNvGrpSpPr>
          <p:nvPr/>
        </p:nvGrpSpPr>
        <p:grpSpPr bwMode="auto">
          <a:xfrm>
            <a:off x="914400" y="3960813"/>
            <a:ext cx="5486400" cy="992187"/>
            <a:chOff x="576" y="2495"/>
            <a:chExt cx="3456" cy="625"/>
          </a:xfrm>
        </p:grpSpPr>
        <p:sp>
          <p:nvSpPr>
            <p:cNvPr id="1037" name="Text Box 13"/>
            <p:cNvSpPr txBox="1">
              <a:spLocks noChangeArrowheads="1"/>
            </p:cNvSpPr>
            <p:nvPr/>
          </p:nvSpPr>
          <p:spPr bwMode="auto">
            <a:xfrm>
              <a:off x="576" y="2584"/>
              <a:ext cx="3456" cy="365"/>
            </a:xfrm>
            <a:prstGeom prst="rect">
              <a:avLst/>
            </a:prstGeom>
            <a:noFill/>
            <a:ln w="9525">
              <a:noFill/>
              <a:miter lim="800000"/>
              <a:headEnd/>
              <a:tailEnd/>
            </a:ln>
          </p:spPr>
          <p:txBody>
            <a:bodyPr>
              <a:spAutoFit/>
            </a:bodyPr>
            <a:lstStyle/>
            <a:p>
              <a:pPr algn="just">
                <a:spcBef>
                  <a:spcPct val="50000"/>
                </a:spcBef>
              </a:pPr>
              <a:r>
                <a:rPr lang="zh-CN" altLang="en-US" sz="3200" b="1" dirty="0">
                  <a:solidFill>
                    <a:schemeClr val="bg1"/>
                  </a:solidFill>
                  <a:effectLst/>
                </a:rPr>
                <a:t>任一自由度平均能量</a:t>
              </a:r>
            </a:p>
          </p:txBody>
        </p:sp>
        <p:graphicFrame>
          <p:nvGraphicFramePr>
            <p:cNvPr id="1027" name="Object 28"/>
            <p:cNvGraphicFramePr>
              <a:graphicFrameLocks noChangeAspect="1"/>
            </p:cNvGraphicFramePr>
            <p:nvPr/>
          </p:nvGraphicFramePr>
          <p:xfrm>
            <a:off x="3026" y="2495"/>
            <a:ext cx="908" cy="625"/>
          </p:xfrm>
          <a:graphic>
            <a:graphicData uri="http://schemas.openxmlformats.org/presentationml/2006/ole">
              <p:oleObj spid="_x0000_s87043" name="公式" r:id="rId7" imgW="571320" imgH="393480" progId="Equation.3">
                <p:embed/>
              </p:oleObj>
            </a:graphicData>
          </a:graphic>
        </p:graphicFrame>
      </p:grpSp>
      <p:sp>
        <p:nvSpPr>
          <p:cNvPr id="1036" name="Text Box 2"/>
          <p:cNvSpPr txBox="1">
            <a:spLocks noChangeArrowheads="1"/>
          </p:cNvSpPr>
          <p:nvPr/>
        </p:nvSpPr>
        <p:spPr bwMode="auto">
          <a:xfrm>
            <a:off x="357188" y="0"/>
            <a:ext cx="4876800" cy="646331"/>
          </a:xfrm>
          <a:prstGeom prst="rect">
            <a:avLst/>
          </a:prstGeom>
          <a:noFill/>
          <a:ln w="9525">
            <a:noFill/>
            <a:miter lim="800000"/>
            <a:headEnd/>
            <a:tailEnd/>
          </a:ln>
        </p:spPr>
        <p:txBody>
          <a:bodyPr>
            <a:spAutoFit/>
          </a:bodyPr>
          <a:lstStyle/>
          <a:p>
            <a:pPr>
              <a:spcBef>
                <a:spcPct val="50000"/>
              </a:spcBef>
            </a:pPr>
            <a:r>
              <a:rPr lang="zh-CN" altLang="en-US" sz="3600" dirty="0" smtClean="0">
                <a:solidFill>
                  <a:schemeClr val="bg1"/>
                </a:solidFill>
                <a:effectLst/>
                <a:latin typeface="楷体_GB2312" pitchFamily="49" charset="-122"/>
                <a:ea typeface="楷体_GB2312" pitchFamily="49" charset="-122"/>
              </a:rPr>
              <a:t>气体动理论</a:t>
            </a:r>
            <a:endParaRPr lang="zh-CN" altLang="en-US" sz="3600" b="1" dirty="0">
              <a:solidFill>
                <a:schemeClr val="bg1"/>
              </a:solidFill>
              <a:effectLst/>
            </a:endParaRPr>
          </a:p>
        </p:txBody>
      </p:sp>
      <p:graphicFrame>
        <p:nvGraphicFramePr>
          <p:cNvPr id="24" name="Object 24"/>
          <p:cNvGraphicFramePr>
            <a:graphicFrameLocks noChangeAspect="1"/>
          </p:cNvGraphicFramePr>
          <p:nvPr/>
        </p:nvGraphicFramePr>
        <p:xfrm>
          <a:off x="5214938" y="2643188"/>
          <a:ext cx="1214437" cy="785812"/>
        </p:xfrm>
        <a:graphic>
          <a:graphicData uri="http://schemas.openxmlformats.org/presentationml/2006/ole">
            <p:oleObj spid="_x0000_s87042" name="公式" r:id="rId8" imgW="63468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3"/>
                                        </p:tgtEl>
                                        <p:attrNameLst>
                                          <p:attrName>style.visibility</p:attrName>
                                        </p:attrNameLst>
                                      </p:cBhvr>
                                      <p:to>
                                        <p:strVal val="visible"/>
                                      </p:to>
                                    </p:set>
                                    <p:animEffect transition="in" filter="blinds(horizontal)">
                                      <p:cBhvr>
                                        <p:cTn id="15" dur="500"/>
                                        <p:tgtEl>
                                          <p:spTgt spid="1043"/>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10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5"/>
                                        </p:tgtEl>
                                        <p:attrNameLst>
                                          <p:attrName>style.visibility</p:attrName>
                                        </p:attrNameLst>
                                      </p:cBhvr>
                                      <p:to>
                                        <p:strVal val="visible"/>
                                      </p:to>
                                    </p:se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1043" grpId="0"/>
      <p:bldP spid="410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2"/>
          <p:cNvSpPr txBox="1">
            <a:spLocks noChangeArrowheads="1"/>
          </p:cNvSpPr>
          <p:nvPr/>
        </p:nvSpPr>
        <p:spPr bwMode="auto">
          <a:xfrm>
            <a:off x="76200" y="44450"/>
            <a:ext cx="6248400" cy="641350"/>
          </a:xfrm>
          <a:prstGeom prst="rect">
            <a:avLst/>
          </a:prstGeom>
          <a:noFill/>
          <a:ln w="9525">
            <a:noFill/>
            <a:miter lim="800000"/>
            <a:headEnd/>
            <a:tailEnd/>
          </a:ln>
        </p:spPr>
        <p:txBody>
          <a:bodyPr>
            <a:spAutoFit/>
          </a:bodyPr>
          <a:lstStyle/>
          <a:p>
            <a:pPr algn="just">
              <a:spcBef>
                <a:spcPct val="50000"/>
              </a:spcBef>
            </a:pPr>
            <a:r>
              <a:rPr lang="en-US" altLang="zh-CN" b="0">
                <a:solidFill>
                  <a:schemeClr val="tx2"/>
                </a:solidFill>
                <a:effectLst/>
                <a:ea typeface="宋体" pitchFamily="2" charset="-122"/>
              </a:rPr>
              <a:t> </a:t>
            </a:r>
            <a:r>
              <a:rPr lang="en-US" altLang="zh-CN">
                <a:effectLst/>
                <a:ea typeface="宋体" pitchFamily="2" charset="-122"/>
              </a:rPr>
              <a:t>4</a:t>
            </a:r>
            <a:r>
              <a:rPr lang="zh-CN" altLang="en-US">
                <a:effectLst/>
                <a:ea typeface="宋体" pitchFamily="2" charset="-122"/>
              </a:rPr>
              <a:t>、麦克斯韦速率分布</a:t>
            </a:r>
          </a:p>
        </p:txBody>
      </p:sp>
      <p:sp>
        <p:nvSpPr>
          <p:cNvPr id="28677" name="Text Box 3"/>
          <p:cNvSpPr txBox="1">
            <a:spLocks noChangeArrowheads="1"/>
          </p:cNvSpPr>
          <p:nvPr/>
        </p:nvSpPr>
        <p:spPr bwMode="auto">
          <a:xfrm>
            <a:off x="179388" y="620713"/>
            <a:ext cx="5334000" cy="641350"/>
          </a:xfrm>
          <a:prstGeom prst="rect">
            <a:avLst/>
          </a:prstGeom>
          <a:noFill/>
          <a:ln w="9525">
            <a:noFill/>
            <a:miter lim="800000"/>
            <a:headEnd/>
            <a:tailEnd/>
          </a:ln>
        </p:spPr>
        <p:txBody>
          <a:bodyPr>
            <a:spAutoFit/>
          </a:bodyPr>
          <a:lstStyle/>
          <a:p>
            <a:pPr algn="just">
              <a:spcBef>
                <a:spcPct val="50000"/>
              </a:spcBef>
            </a:pPr>
            <a:r>
              <a:rPr lang="en-US" altLang="zh-CN" b="0">
                <a:solidFill>
                  <a:schemeClr val="tx1"/>
                </a:solidFill>
                <a:effectLst/>
                <a:ea typeface="宋体" pitchFamily="2" charset="-122"/>
              </a:rPr>
              <a:t> </a:t>
            </a: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）分布函数</a:t>
            </a:r>
            <a:r>
              <a:rPr lang="zh-CN" altLang="en-US">
                <a:solidFill>
                  <a:schemeClr val="tx1"/>
                </a:solidFill>
                <a:effectLst/>
                <a:ea typeface="宋体" pitchFamily="2" charset="-122"/>
              </a:rPr>
              <a:t>  </a:t>
            </a:r>
          </a:p>
        </p:txBody>
      </p:sp>
      <p:graphicFrame>
        <p:nvGraphicFramePr>
          <p:cNvPr id="15364" name="Object 4"/>
          <p:cNvGraphicFramePr>
            <a:graphicFrameLocks noChangeAspect="1"/>
          </p:cNvGraphicFramePr>
          <p:nvPr/>
        </p:nvGraphicFramePr>
        <p:xfrm>
          <a:off x="0" y="1052513"/>
          <a:ext cx="6292850" cy="1073150"/>
        </p:xfrm>
        <a:graphic>
          <a:graphicData uri="http://schemas.openxmlformats.org/presentationml/2006/ole">
            <p:oleObj spid="_x0000_s28674" name="Equation" r:id="rId3" imgW="2095200" imgH="444240" progId="Equation.3">
              <p:embed/>
            </p:oleObj>
          </a:graphicData>
        </a:graphic>
      </p:graphicFrame>
      <p:sp>
        <p:nvSpPr>
          <p:cNvPr id="15365" name="Text Box 5"/>
          <p:cNvSpPr txBox="1">
            <a:spLocks noChangeArrowheads="1"/>
          </p:cNvSpPr>
          <p:nvPr/>
        </p:nvSpPr>
        <p:spPr bwMode="auto">
          <a:xfrm>
            <a:off x="0" y="2162175"/>
            <a:ext cx="9144000" cy="1190625"/>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）分布函数物理意义及分布曲线的物理意义。</a:t>
            </a:r>
          </a:p>
        </p:txBody>
      </p:sp>
      <p:sp>
        <p:nvSpPr>
          <p:cNvPr id="15366" name="Text Box 6"/>
          <p:cNvSpPr txBox="1">
            <a:spLocks noChangeArrowheads="1"/>
          </p:cNvSpPr>
          <p:nvPr/>
        </p:nvSpPr>
        <p:spPr bwMode="auto">
          <a:xfrm>
            <a:off x="152400" y="4513263"/>
            <a:ext cx="5486400" cy="641350"/>
          </a:xfrm>
          <a:prstGeom prst="rect">
            <a:avLst/>
          </a:prstGeom>
          <a:noFill/>
          <a:ln w="9525">
            <a:noFill/>
            <a:miter lim="800000"/>
            <a:headEnd/>
            <a:tailEnd/>
          </a:ln>
        </p:spPr>
        <p:txBody>
          <a:bodyPr>
            <a:spAutoFit/>
          </a:bodyPr>
          <a:lstStyle/>
          <a:p>
            <a:pPr algn="just">
              <a:spcBef>
                <a:spcPct val="50000"/>
              </a:spcBef>
            </a:pPr>
            <a:r>
              <a:rPr lang="en-US" altLang="zh-CN">
                <a:effectLst/>
                <a:ea typeface="宋体" pitchFamily="2" charset="-122"/>
              </a:rPr>
              <a:t>(</a:t>
            </a:r>
            <a:r>
              <a:rPr lang="zh-CN" altLang="en-US">
                <a:effectLst/>
                <a:ea typeface="宋体" pitchFamily="2" charset="-122"/>
              </a:rPr>
              <a:t>３</a:t>
            </a:r>
            <a:r>
              <a:rPr lang="en-US" altLang="zh-CN">
                <a:effectLst/>
                <a:ea typeface="宋体" pitchFamily="2" charset="-122"/>
              </a:rPr>
              <a:t>)</a:t>
            </a:r>
            <a:r>
              <a:rPr lang="zh-CN" altLang="en-US">
                <a:effectLst/>
                <a:ea typeface="宋体" pitchFamily="2" charset="-122"/>
              </a:rPr>
              <a:t>三种统计速率</a:t>
            </a:r>
          </a:p>
        </p:txBody>
      </p:sp>
      <p:graphicFrame>
        <p:nvGraphicFramePr>
          <p:cNvPr id="15367" name="Object 7"/>
          <p:cNvGraphicFramePr>
            <a:graphicFrameLocks noChangeAspect="1"/>
          </p:cNvGraphicFramePr>
          <p:nvPr/>
        </p:nvGraphicFramePr>
        <p:xfrm>
          <a:off x="4233863" y="3141663"/>
          <a:ext cx="4681537" cy="3411537"/>
        </p:xfrm>
        <a:graphic>
          <a:graphicData uri="http://schemas.openxmlformats.org/presentationml/2006/ole">
            <p:oleObj spid="_x0000_s28675" name="Equation" r:id="rId4" imgW="1485720" imgH="12952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6"/>
                                        </p:tgtEl>
                                        <p:attrNameLst>
                                          <p:attrName>style.visibility</p:attrName>
                                        </p:attrNameLst>
                                      </p:cBhvr>
                                      <p:to>
                                        <p:strVal val="visible"/>
                                      </p:to>
                                    </p:se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5367"/>
                                        </p:tgtEl>
                                        <p:attrNameLst>
                                          <p:attrName>style.visibility</p:attrName>
                                        </p:attrNameLst>
                                      </p:cBhvr>
                                      <p:to>
                                        <p:strVal val="visible"/>
                                      </p:to>
                                    </p:set>
                                    <p:animEffect transition="in" filter="dissolve">
                                      <p:cBhvr>
                                        <p:cTn id="18"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autoUpdateAnimBg="0"/>
      <p:bldP spid="1536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Text Box 4"/>
          <p:cNvSpPr txBox="1">
            <a:spLocks noChangeArrowheads="1"/>
          </p:cNvSpPr>
          <p:nvPr/>
        </p:nvSpPr>
        <p:spPr bwMode="auto">
          <a:xfrm>
            <a:off x="457200" y="0"/>
            <a:ext cx="7848600" cy="708025"/>
          </a:xfrm>
          <a:prstGeom prst="rect">
            <a:avLst/>
          </a:prstGeom>
          <a:noFill/>
          <a:ln w="9525">
            <a:noFill/>
            <a:miter lim="800000"/>
            <a:headEnd/>
            <a:tailEnd/>
          </a:ln>
        </p:spPr>
        <p:txBody>
          <a:bodyPr>
            <a:spAutoFit/>
          </a:bodyPr>
          <a:lstStyle/>
          <a:p>
            <a:pPr algn="just">
              <a:spcBef>
                <a:spcPct val="50000"/>
              </a:spcBef>
            </a:pPr>
            <a:r>
              <a:rPr lang="zh-CN" altLang="en-US" sz="4000">
                <a:effectLst/>
                <a:ea typeface="华文新魏" pitchFamily="2" charset="-122"/>
              </a:rPr>
              <a:t>量子物理</a:t>
            </a:r>
          </a:p>
        </p:txBody>
      </p:sp>
      <p:sp>
        <p:nvSpPr>
          <p:cNvPr id="29704" name="Text Box 5"/>
          <p:cNvSpPr txBox="1">
            <a:spLocks noChangeArrowheads="1"/>
          </p:cNvSpPr>
          <p:nvPr/>
        </p:nvSpPr>
        <p:spPr bwMode="auto">
          <a:xfrm>
            <a:off x="304800" y="762000"/>
            <a:ext cx="5638800" cy="641350"/>
          </a:xfrm>
          <a:prstGeom prst="rect">
            <a:avLst/>
          </a:prstGeom>
          <a:noFill/>
          <a:ln w="9525">
            <a:noFill/>
            <a:miter lim="800000"/>
            <a:headEnd/>
            <a:tailEnd/>
          </a:ln>
        </p:spPr>
        <p:txBody>
          <a:bodyPr>
            <a:spAutoFit/>
          </a:bodyPr>
          <a:lstStyle/>
          <a:p>
            <a:pPr algn="just">
              <a:spcBef>
                <a:spcPct val="50000"/>
              </a:spcBef>
            </a:pPr>
            <a:r>
              <a:rPr lang="en-US" altLang="zh-CN">
                <a:effectLst/>
                <a:ea typeface="宋体" pitchFamily="2" charset="-122"/>
              </a:rPr>
              <a:t>1</a:t>
            </a:r>
            <a:r>
              <a:rPr lang="zh-CN" altLang="en-US">
                <a:effectLst/>
                <a:ea typeface="宋体" pitchFamily="2" charset="-122"/>
              </a:rPr>
              <a:t>．黑体辐射定律</a:t>
            </a:r>
          </a:p>
        </p:txBody>
      </p:sp>
      <p:sp>
        <p:nvSpPr>
          <p:cNvPr id="47110" name="Text Box 6"/>
          <p:cNvSpPr txBox="1">
            <a:spLocks noChangeArrowheads="1"/>
          </p:cNvSpPr>
          <p:nvPr/>
        </p:nvSpPr>
        <p:spPr bwMode="auto">
          <a:xfrm>
            <a:off x="381000" y="1371600"/>
            <a:ext cx="87630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）斯特藩一波耳兹曼定律：</a:t>
            </a:r>
            <a:r>
              <a:rPr lang="zh-CN" altLang="en-US" b="0">
                <a:solidFill>
                  <a:schemeClr val="tx2"/>
                </a:solidFill>
                <a:effectLst/>
                <a:ea typeface="宋体" pitchFamily="2" charset="-122"/>
              </a:rPr>
              <a:t> </a:t>
            </a:r>
          </a:p>
        </p:txBody>
      </p:sp>
      <p:graphicFrame>
        <p:nvGraphicFramePr>
          <p:cNvPr id="75776" name="Object 0"/>
          <p:cNvGraphicFramePr>
            <a:graphicFrameLocks noChangeAspect="1"/>
          </p:cNvGraphicFramePr>
          <p:nvPr/>
        </p:nvGraphicFramePr>
        <p:xfrm>
          <a:off x="827088" y="2060575"/>
          <a:ext cx="7086600" cy="644525"/>
        </p:xfrm>
        <a:graphic>
          <a:graphicData uri="http://schemas.openxmlformats.org/presentationml/2006/ole">
            <p:oleObj spid="_x0000_s29698" r:id="rId3" imgW="2692400" imgH="228600" progId="Equation.3">
              <p:embed/>
            </p:oleObj>
          </a:graphicData>
        </a:graphic>
      </p:graphicFrame>
      <p:sp>
        <p:nvSpPr>
          <p:cNvPr id="47112" name="Text Box 8"/>
          <p:cNvSpPr txBox="1">
            <a:spLocks noChangeArrowheads="1"/>
          </p:cNvSpPr>
          <p:nvPr/>
        </p:nvSpPr>
        <p:spPr bwMode="auto">
          <a:xfrm>
            <a:off x="304800" y="2743200"/>
            <a:ext cx="6324600" cy="641350"/>
          </a:xfrm>
          <a:prstGeom prst="rect">
            <a:avLst/>
          </a:prstGeom>
          <a:noFill/>
          <a:ln w="9525">
            <a:noFill/>
            <a:miter lim="800000"/>
            <a:headEnd/>
            <a:tailEnd/>
          </a:ln>
        </p:spPr>
        <p:txBody>
          <a:bodyPr>
            <a:spAutoFit/>
          </a:bodyPr>
          <a:lstStyle/>
          <a:p>
            <a:pPr eaLnBrk="0" hangingPunct="0"/>
            <a:r>
              <a:rPr kumimoji="0" lang="zh-CN" altLang="en-US">
                <a:effectLst/>
                <a:ea typeface="宋体" pitchFamily="2" charset="-122"/>
              </a:rPr>
              <a:t>（</a:t>
            </a:r>
            <a:r>
              <a:rPr kumimoji="0" lang="en-US" altLang="zh-CN">
                <a:effectLst/>
                <a:ea typeface="宋体" pitchFamily="2" charset="-122"/>
              </a:rPr>
              <a:t>2</a:t>
            </a:r>
            <a:r>
              <a:rPr kumimoji="0" lang="zh-CN" altLang="en-US">
                <a:effectLst/>
                <a:ea typeface="宋体" pitchFamily="2" charset="-122"/>
              </a:rPr>
              <a:t>）维恩位移定律：</a:t>
            </a:r>
            <a:r>
              <a:rPr kumimoji="0" lang="zh-CN" altLang="en-US" b="0">
                <a:solidFill>
                  <a:schemeClr val="tx2"/>
                </a:solidFill>
                <a:effectLst/>
                <a:ea typeface="宋体" pitchFamily="2" charset="-122"/>
              </a:rPr>
              <a:t> </a:t>
            </a:r>
          </a:p>
        </p:txBody>
      </p:sp>
      <p:graphicFrame>
        <p:nvGraphicFramePr>
          <p:cNvPr id="75777" name="Object 1"/>
          <p:cNvGraphicFramePr>
            <a:graphicFrameLocks noChangeAspect="1"/>
          </p:cNvGraphicFramePr>
          <p:nvPr/>
        </p:nvGraphicFramePr>
        <p:xfrm>
          <a:off x="636588" y="3581400"/>
          <a:ext cx="7505700" cy="762000"/>
        </p:xfrm>
        <a:graphic>
          <a:graphicData uri="http://schemas.openxmlformats.org/presentationml/2006/ole">
            <p:oleObj spid="_x0000_s29699" name="公式" r:id="rId4" imgW="2349360" imgH="241200" progId="Equation.3">
              <p:embed/>
            </p:oleObj>
          </a:graphicData>
        </a:graphic>
      </p:graphicFrame>
      <p:grpSp>
        <p:nvGrpSpPr>
          <p:cNvPr id="2" name="Group 10"/>
          <p:cNvGrpSpPr>
            <a:grpSpLocks/>
          </p:cNvGrpSpPr>
          <p:nvPr/>
        </p:nvGrpSpPr>
        <p:grpSpPr bwMode="auto">
          <a:xfrm>
            <a:off x="323850" y="4508500"/>
            <a:ext cx="6019800" cy="2349500"/>
            <a:chOff x="48" y="28"/>
            <a:chExt cx="3792" cy="1480"/>
          </a:xfrm>
        </p:grpSpPr>
        <p:sp>
          <p:nvSpPr>
            <p:cNvPr id="29708" name="Text Box 11"/>
            <p:cNvSpPr txBox="1">
              <a:spLocks noChangeArrowheads="1"/>
            </p:cNvSpPr>
            <p:nvPr/>
          </p:nvSpPr>
          <p:spPr bwMode="auto">
            <a:xfrm>
              <a:off x="48" y="28"/>
              <a:ext cx="3792" cy="1096"/>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3</a:t>
              </a:r>
              <a:r>
                <a:rPr lang="zh-CN" altLang="en-US">
                  <a:effectLst/>
                  <a:ea typeface="宋体" pitchFamily="2" charset="-122"/>
                </a:rPr>
                <a:t>）普朗克量子假说：一个频率力　的谐振子其能量只能取　　的整数倍，其中</a:t>
              </a:r>
            </a:p>
          </p:txBody>
        </p:sp>
        <p:graphicFrame>
          <p:nvGraphicFramePr>
            <p:cNvPr id="29700" name="Object 2"/>
            <p:cNvGraphicFramePr>
              <a:graphicFrameLocks noChangeAspect="1"/>
            </p:cNvGraphicFramePr>
            <p:nvPr/>
          </p:nvGraphicFramePr>
          <p:xfrm>
            <a:off x="480" y="1104"/>
            <a:ext cx="2608" cy="404"/>
          </p:xfrm>
          <a:graphic>
            <a:graphicData uri="http://schemas.openxmlformats.org/presentationml/2006/ole">
              <p:oleObj spid="_x0000_s29700" name="Equation" r:id="rId5" imgW="1295280" imgH="203040" progId="Equation.3">
                <p:embed/>
              </p:oleObj>
            </a:graphicData>
          </a:graphic>
        </p:graphicFrame>
        <p:graphicFrame>
          <p:nvGraphicFramePr>
            <p:cNvPr id="29701" name="Object 3"/>
            <p:cNvGraphicFramePr>
              <a:graphicFrameLocks noChangeAspect="1"/>
            </p:cNvGraphicFramePr>
            <p:nvPr/>
          </p:nvGraphicFramePr>
          <p:xfrm>
            <a:off x="740" y="798"/>
            <a:ext cx="460" cy="354"/>
          </p:xfrm>
          <a:graphic>
            <a:graphicData uri="http://schemas.openxmlformats.org/presentationml/2006/ole">
              <p:oleObj spid="_x0000_s29701" name="Equation" r:id="rId6" imgW="228600" imgH="177480" progId="Equation.3">
                <p:embed/>
              </p:oleObj>
            </a:graphicData>
          </a:graphic>
        </p:graphicFrame>
        <p:graphicFrame>
          <p:nvGraphicFramePr>
            <p:cNvPr id="29702" name="Object 4"/>
            <p:cNvGraphicFramePr>
              <a:graphicFrameLocks noChangeAspect="1"/>
            </p:cNvGraphicFramePr>
            <p:nvPr/>
          </p:nvGraphicFramePr>
          <p:xfrm>
            <a:off x="992" y="489"/>
            <a:ext cx="256" cy="279"/>
          </p:xfrm>
          <a:graphic>
            <a:graphicData uri="http://schemas.openxmlformats.org/presentationml/2006/ole">
              <p:oleObj spid="_x0000_s29702" name="Equation" r:id="rId7" imgW="126720" imgH="1396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0"/>
                                  </p:stCondLst>
                                  <p:childTnLst>
                                    <p:set>
                                      <p:cBhvr>
                                        <p:cTn id="6" dur="1" fill="hold">
                                          <p:stCondLst>
                                            <p:cond delay="499"/>
                                          </p:stCondLst>
                                        </p:cTn>
                                        <p:tgtEl>
                                          <p:spTgt spid="47110"/>
                                        </p:tgtEl>
                                        <p:attrNameLst>
                                          <p:attrName>style.visibility</p:attrName>
                                        </p:attrNameLst>
                                      </p:cBhvr>
                                      <p:to>
                                        <p:strVal val="visible"/>
                                      </p:to>
                                    </p:set>
                                  </p:childTnLst>
                                </p:cTn>
                              </p:par>
                            </p:childTnLst>
                          </p:cTn>
                        </p:par>
                        <p:par>
                          <p:cTn id="7" fill="hold">
                            <p:stCondLst>
                              <p:cond delay="5500"/>
                            </p:stCondLst>
                            <p:childTnLst>
                              <p:par>
                                <p:cTn id="8" presetID="1" presetClass="entr" presetSubtype="0" fill="hold" nodeType="afterEffect">
                                  <p:stCondLst>
                                    <p:cond delay="1000"/>
                                  </p:stCondLst>
                                  <p:childTnLst>
                                    <p:set>
                                      <p:cBhvr>
                                        <p:cTn id="9" dur="1" fill="hold">
                                          <p:stCondLst>
                                            <p:cond delay="499"/>
                                          </p:stCondLst>
                                        </p:cTn>
                                        <p:tgtEl>
                                          <p:spTgt spid="75776"/>
                                        </p:tgtEl>
                                        <p:attrNameLst>
                                          <p:attrName>style.visibility</p:attrName>
                                        </p:attrNameLst>
                                      </p:cBhvr>
                                      <p:to>
                                        <p:strVal val="visible"/>
                                      </p:to>
                                    </p:set>
                                  </p:childTnLst>
                                </p:cTn>
                              </p:par>
                            </p:childTnLst>
                          </p:cTn>
                        </p:par>
                        <p:par>
                          <p:cTn id="10" fill="hold">
                            <p:stCondLst>
                              <p:cond delay="7000"/>
                            </p:stCondLst>
                            <p:childTnLst>
                              <p:par>
                                <p:cTn id="11" presetID="1" presetClass="entr" presetSubtype="0" fill="hold" grpId="0" nodeType="afterEffect">
                                  <p:stCondLst>
                                    <p:cond delay="10000"/>
                                  </p:stCondLst>
                                  <p:childTnLst>
                                    <p:set>
                                      <p:cBhvr>
                                        <p:cTn id="12" dur="1" fill="hold">
                                          <p:stCondLst>
                                            <p:cond delay="499"/>
                                          </p:stCondLst>
                                        </p:cTn>
                                        <p:tgtEl>
                                          <p:spTgt spid="47112"/>
                                        </p:tgtEl>
                                        <p:attrNameLst>
                                          <p:attrName>style.visibility</p:attrName>
                                        </p:attrNameLst>
                                      </p:cBhvr>
                                      <p:to>
                                        <p:strVal val="visible"/>
                                      </p:to>
                                    </p:set>
                                  </p:childTnLst>
                                </p:cTn>
                              </p:par>
                            </p:childTnLst>
                          </p:cTn>
                        </p:par>
                        <p:par>
                          <p:cTn id="13" fill="hold">
                            <p:stCondLst>
                              <p:cond delay="17500"/>
                            </p:stCondLst>
                            <p:childTnLst>
                              <p:par>
                                <p:cTn id="14" presetID="1" presetClass="entr" presetSubtype="0" fill="hold" nodeType="afterEffect">
                                  <p:stCondLst>
                                    <p:cond delay="1000"/>
                                  </p:stCondLst>
                                  <p:childTnLst>
                                    <p:set>
                                      <p:cBhvr>
                                        <p:cTn id="15" dur="1" fill="hold">
                                          <p:stCondLst>
                                            <p:cond delay="499"/>
                                          </p:stCondLst>
                                        </p:cTn>
                                        <p:tgtEl>
                                          <p:spTgt spid="757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P spid="471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7"/>
          <p:cNvSpPr txBox="1">
            <a:spLocks noChangeArrowheads="1"/>
          </p:cNvSpPr>
          <p:nvPr/>
        </p:nvSpPr>
        <p:spPr bwMode="auto">
          <a:xfrm>
            <a:off x="0" y="0"/>
            <a:ext cx="69342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２、光的粒子性</a:t>
            </a:r>
          </a:p>
        </p:txBody>
      </p:sp>
      <p:sp>
        <p:nvSpPr>
          <p:cNvPr id="48136" name="Text Box 8"/>
          <p:cNvSpPr txBox="1">
            <a:spLocks noChangeArrowheads="1"/>
          </p:cNvSpPr>
          <p:nvPr/>
        </p:nvSpPr>
        <p:spPr bwMode="auto">
          <a:xfrm>
            <a:off x="0" y="762000"/>
            <a:ext cx="91440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（１）光电效应爱因斯坦方程</a:t>
            </a:r>
          </a:p>
        </p:txBody>
      </p:sp>
      <p:graphicFrame>
        <p:nvGraphicFramePr>
          <p:cNvPr id="76800" name="Object 0"/>
          <p:cNvGraphicFramePr>
            <a:graphicFrameLocks noChangeAspect="1"/>
          </p:cNvGraphicFramePr>
          <p:nvPr/>
        </p:nvGraphicFramePr>
        <p:xfrm>
          <a:off x="611188" y="1844675"/>
          <a:ext cx="3246437" cy="1243013"/>
        </p:xfrm>
        <a:graphic>
          <a:graphicData uri="http://schemas.openxmlformats.org/presentationml/2006/ole">
            <p:oleObj spid="_x0000_s30722" name="Equation" r:id="rId3" imgW="1015920" imgH="393480" progId="Equation.3">
              <p:embed/>
            </p:oleObj>
          </a:graphicData>
        </a:graphic>
      </p:graphicFrame>
      <p:grpSp>
        <p:nvGrpSpPr>
          <p:cNvPr id="2" name="Group 10"/>
          <p:cNvGrpSpPr>
            <a:grpSpLocks/>
          </p:cNvGrpSpPr>
          <p:nvPr/>
        </p:nvGrpSpPr>
        <p:grpSpPr bwMode="auto">
          <a:xfrm>
            <a:off x="3995738" y="1628775"/>
            <a:ext cx="4953000" cy="1898650"/>
            <a:chOff x="2544" y="2256"/>
            <a:chExt cx="3120" cy="1196"/>
          </a:xfrm>
        </p:grpSpPr>
        <p:sp>
          <p:nvSpPr>
            <p:cNvPr id="30730" name="Text Box 11"/>
            <p:cNvSpPr txBox="1">
              <a:spLocks noChangeArrowheads="1"/>
            </p:cNvSpPr>
            <p:nvPr/>
          </p:nvSpPr>
          <p:spPr bwMode="auto">
            <a:xfrm>
              <a:off x="2544" y="2293"/>
              <a:ext cx="3120" cy="923"/>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红限频率</a:t>
              </a:r>
            </a:p>
            <a:p>
              <a:pPr>
                <a:spcBef>
                  <a:spcPct val="50000"/>
                </a:spcBef>
              </a:pPr>
              <a:r>
                <a:rPr lang="zh-CN" altLang="en-US" b="0">
                  <a:effectLst/>
                  <a:ea typeface="宋体" pitchFamily="2" charset="-122"/>
                </a:rPr>
                <a:t>遏止电压</a:t>
              </a:r>
            </a:p>
          </p:txBody>
        </p:sp>
        <p:graphicFrame>
          <p:nvGraphicFramePr>
            <p:cNvPr id="30724" name="Object 2"/>
            <p:cNvGraphicFramePr>
              <a:graphicFrameLocks noChangeAspect="1"/>
            </p:cNvGraphicFramePr>
            <p:nvPr/>
          </p:nvGraphicFramePr>
          <p:xfrm>
            <a:off x="3850" y="2256"/>
            <a:ext cx="1227" cy="455"/>
          </p:xfrm>
          <a:graphic>
            <a:graphicData uri="http://schemas.openxmlformats.org/presentationml/2006/ole">
              <p:oleObj spid="_x0000_s30724" name="Equation" r:id="rId4" imgW="609480" imgH="228600" progId="Equation.3">
                <p:embed/>
              </p:oleObj>
            </a:graphicData>
          </a:graphic>
        </p:graphicFrame>
        <p:graphicFrame>
          <p:nvGraphicFramePr>
            <p:cNvPr id="30725" name="Object 3"/>
            <p:cNvGraphicFramePr>
              <a:graphicFrameLocks noChangeAspect="1"/>
            </p:cNvGraphicFramePr>
            <p:nvPr/>
          </p:nvGraphicFramePr>
          <p:xfrm>
            <a:off x="3892" y="2668"/>
            <a:ext cx="1431" cy="784"/>
          </p:xfrm>
          <a:graphic>
            <a:graphicData uri="http://schemas.openxmlformats.org/presentationml/2006/ole">
              <p:oleObj spid="_x0000_s30725" name="Equation" r:id="rId5" imgW="711000" imgH="393480" progId="Equation.3">
                <p:embed/>
              </p:oleObj>
            </a:graphicData>
          </a:graphic>
        </p:graphicFrame>
      </p:grpSp>
      <p:sp>
        <p:nvSpPr>
          <p:cNvPr id="48142" name="Text Box 14"/>
          <p:cNvSpPr txBox="1">
            <a:spLocks noChangeArrowheads="1"/>
          </p:cNvSpPr>
          <p:nvPr/>
        </p:nvSpPr>
        <p:spPr bwMode="auto">
          <a:xfrm>
            <a:off x="0" y="3352800"/>
            <a:ext cx="89154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（３）康普顿效应</a:t>
            </a:r>
          </a:p>
        </p:txBody>
      </p:sp>
      <p:graphicFrame>
        <p:nvGraphicFramePr>
          <p:cNvPr id="76801" name="Object 1"/>
          <p:cNvGraphicFramePr>
            <a:graphicFrameLocks noChangeAspect="1"/>
          </p:cNvGraphicFramePr>
          <p:nvPr/>
        </p:nvGraphicFramePr>
        <p:xfrm>
          <a:off x="762000" y="4038600"/>
          <a:ext cx="7772400" cy="1155700"/>
        </p:xfrm>
        <a:graphic>
          <a:graphicData uri="http://schemas.openxmlformats.org/presentationml/2006/ole">
            <p:oleObj spid="_x0000_s30723" name="Equation" r:id="rId6" imgW="25779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813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7680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14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76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utoUpdateAnimBg="0"/>
      <p:bldP spid="4814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9" name="Group 2"/>
          <p:cNvGrpSpPr>
            <a:grpSpLocks/>
          </p:cNvGrpSpPr>
          <p:nvPr/>
        </p:nvGrpSpPr>
        <p:grpSpPr bwMode="auto">
          <a:xfrm>
            <a:off x="76200" y="28575"/>
            <a:ext cx="6172200" cy="1190625"/>
            <a:chOff x="48" y="18"/>
            <a:chExt cx="3888" cy="750"/>
          </a:xfrm>
        </p:grpSpPr>
        <p:sp>
          <p:nvSpPr>
            <p:cNvPr id="31753" name="Text Box 3"/>
            <p:cNvSpPr txBox="1">
              <a:spLocks noChangeArrowheads="1"/>
            </p:cNvSpPr>
            <p:nvPr/>
          </p:nvSpPr>
          <p:spPr bwMode="auto">
            <a:xfrm>
              <a:off x="48" y="18"/>
              <a:ext cx="3888" cy="750"/>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3</a:t>
              </a:r>
              <a:r>
                <a:rPr lang="zh-CN" altLang="en-US">
                  <a:effectLst/>
                  <a:ea typeface="宋体" pitchFamily="2" charset="-122"/>
                </a:rPr>
                <a:t>）光子的质量、动量和能量</a:t>
              </a:r>
              <a:r>
                <a:rPr lang="zh-CN" altLang="en-US" b="0">
                  <a:effectLst/>
                  <a:ea typeface="宋体" pitchFamily="2" charset="-122"/>
                </a:rPr>
                <a:t>（    　　）</a:t>
              </a:r>
            </a:p>
          </p:txBody>
        </p:sp>
        <p:graphicFrame>
          <p:nvGraphicFramePr>
            <p:cNvPr id="31748" name="Object 4"/>
            <p:cNvGraphicFramePr>
              <a:graphicFrameLocks noChangeAspect="1"/>
            </p:cNvGraphicFramePr>
            <p:nvPr/>
          </p:nvGraphicFramePr>
          <p:xfrm>
            <a:off x="768" y="384"/>
            <a:ext cx="768" cy="359"/>
          </p:xfrm>
          <a:graphic>
            <a:graphicData uri="http://schemas.openxmlformats.org/presentationml/2006/ole">
              <p:oleObj spid="_x0000_s31748" r:id="rId3" imgW="431613" imgH="203112" progId="Equation.3">
                <p:embed/>
              </p:oleObj>
            </a:graphicData>
          </a:graphic>
        </p:graphicFrame>
      </p:grpSp>
      <p:graphicFrame>
        <p:nvGraphicFramePr>
          <p:cNvPr id="49157" name="Object 5"/>
          <p:cNvGraphicFramePr>
            <a:graphicFrameLocks noChangeAspect="1"/>
          </p:cNvGraphicFramePr>
          <p:nvPr/>
        </p:nvGraphicFramePr>
        <p:xfrm>
          <a:off x="304800" y="1295400"/>
          <a:ext cx="5715000" cy="1071563"/>
        </p:xfrm>
        <a:graphic>
          <a:graphicData uri="http://schemas.openxmlformats.org/presentationml/2006/ole">
            <p:oleObj spid="_x0000_s31746" r:id="rId4" imgW="1981200" imgH="368300" progId="Equation.3">
              <p:embed/>
            </p:oleObj>
          </a:graphicData>
        </a:graphic>
      </p:graphicFrame>
      <p:sp>
        <p:nvSpPr>
          <p:cNvPr id="49158" name="Text Box 6"/>
          <p:cNvSpPr txBox="1">
            <a:spLocks noChangeArrowheads="1"/>
          </p:cNvSpPr>
          <p:nvPr/>
        </p:nvSpPr>
        <p:spPr bwMode="auto">
          <a:xfrm>
            <a:off x="76200" y="2522538"/>
            <a:ext cx="8305800" cy="641350"/>
          </a:xfrm>
          <a:prstGeom prst="rect">
            <a:avLst/>
          </a:prstGeom>
          <a:noFill/>
          <a:ln w="9525">
            <a:noFill/>
            <a:miter lim="800000"/>
            <a:headEnd/>
            <a:tailEnd/>
          </a:ln>
        </p:spPr>
        <p:txBody>
          <a:bodyPr>
            <a:spAutoFit/>
          </a:bodyPr>
          <a:lstStyle/>
          <a:p>
            <a:pPr algn="just">
              <a:spcBef>
                <a:spcPct val="50000"/>
              </a:spcBef>
            </a:pPr>
            <a:r>
              <a:rPr lang="en-US" altLang="zh-CN" b="0">
                <a:solidFill>
                  <a:schemeClr val="tx2"/>
                </a:solidFill>
                <a:effectLst/>
                <a:ea typeface="宋体" pitchFamily="2" charset="-122"/>
              </a:rPr>
              <a:t> </a:t>
            </a:r>
            <a:r>
              <a:rPr lang="en-US" altLang="zh-CN">
                <a:effectLst/>
                <a:ea typeface="宋体" pitchFamily="2" charset="-122"/>
              </a:rPr>
              <a:t>3</a:t>
            </a:r>
            <a:r>
              <a:rPr lang="zh-CN" altLang="en-US">
                <a:effectLst/>
                <a:ea typeface="宋体" pitchFamily="2" charset="-122"/>
              </a:rPr>
              <a:t>．微观粒子波粒二象性</a:t>
            </a:r>
          </a:p>
        </p:txBody>
      </p:sp>
      <p:sp>
        <p:nvSpPr>
          <p:cNvPr id="49159" name="Rectangle 7"/>
          <p:cNvSpPr>
            <a:spLocks noChangeArrowheads="1"/>
          </p:cNvSpPr>
          <p:nvPr/>
        </p:nvSpPr>
        <p:spPr bwMode="auto">
          <a:xfrm>
            <a:off x="76200" y="3397250"/>
            <a:ext cx="45720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）德布罗意波：</a:t>
            </a:r>
            <a:r>
              <a:rPr lang="zh-CN" altLang="en-US" b="0">
                <a:solidFill>
                  <a:schemeClr val="tx2"/>
                </a:solidFill>
                <a:effectLst/>
                <a:ea typeface="宋体" pitchFamily="2" charset="-122"/>
              </a:rPr>
              <a:t>         </a:t>
            </a:r>
          </a:p>
        </p:txBody>
      </p:sp>
      <p:graphicFrame>
        <p:nvGraphicFramePr>
          <p:cNvPr id="49160" name="Object 8"/>
          <p:cNvGraphicFramePr>
            <a:graphicFrameLocks noChangeAspect="1"/>
          </p:cNvGraphicFramePr>
          <p:nvPr/>
        </p:nvGraphicFramePr>
        <p:xfrm>
          <a:off x="3348038" y="3789363"/>
          <a:ext cx="3248025" cy="1258887"/>
        </p:xfrm>
        <a:graphic>
          <a:graphicData uri="http://schemas.openxmlformats.org/presentationml/2006/ole">
            <p:oleObj spid="_x0000_s31747" name="Equation" r:id="rId5" imgW="1028520" imgH="393480" progId="Equation.3">
              <p:embed/>
            </p:oleObj>
          </a:graphicData>
        </a:graphic>
      </p:graphicFrame>
      <p:sp>
        <p:nvSpPr>
          <p:cNvPr id="49161" name="Rectangle 9"/>
          <p:cNvSpPr>
            <a:spLocks noChangeArrowheads="1"/>
          </p:cNvSpPr>
          <p:nvPr/>
        </p:nvSpPr>
        <p:spPr bwMode="auto">
          <a:xfrm>
            <a:off x="152400" y="4997450"/>
            <a:ext cx="7010400" cy="641350"/>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）德布罗意波的统计解释</a:t>
            </a:r>
            <a:endParaRPr lang="zh-CN" altLang="en-US" sz="2400">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499"/>
                                          </p:stCondLst>
                                        </p:cTn>
                                        <p:tgtEl>
                                          <p:spTgt spid="49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49159"/>
                                        </p:tgtEl>
                                        <p:attrNameLst>
                                          <p:attrName>style.visibility</p:attrName>
                                        </p:attrNameLst>
                                      </p:cBhvr>
                                      <p:to>
                                        <p:strVal val="visible"/>
                                      </p:to>
                                    </p:set>
                                  </p:childTnLst>
                                </p:cTn>
                              </p:par>
                            </p:childTnLst>
                          </p:cTn>
                        </p:par>
                        <p:par>
                          <p:cTn id="14" fill="hold">
                            <p:stCondLst>
                              <p:cond delay="3000"/>
                            </p:stCondLst>
                            <p:childTnLst>
                              <p:par>
                                <p:cTn id="15" presetID="1" presetClass="entr" presetSubtype="0" fill="hold" nodeType="afterEffect">
                                  <p:stCondLst>
                                    <p:cond delay="2000"/>
                                  </p:stCondLst>
                                  <p:childTnLst>
                                    <p:set>
                                      <p:cBhvr>
                                        <p:cTn id="16" dur="1" fill="hold">
                                          <p:stCondLst>
                                            <p:cond delay="499"/>
                                          </p:stCondLst>
                                        </p:cTn>
                                        <p:tgtEl>
                                          <p:spTgt spid="49160"/>
                                        </p:tgtEl>
                                        <p:attrNameLst>
                                          <p:attrName>style.visibility</p:attrName>
                                        </p:attrNameLst>
                                      </p:cBhvr>
                                      <p:to>
                                        <p:strVal val="visible"/>
                                      </p:to>
                                    </p:set>
                                  </p:childTnLst>
                                </p:cTn>
                              </p:par>
                            </p:childTnLst>
                          </p:cTn>
                        </p:par>
                        <p:par>
                          <p:cTn id="17" fill="hold">
                            <p:stCondLst>
                              <p:cond delay="5500"/>
                            </p:stCondLst>
                            <p:childTnLst>
                              <p:par>
                                <p:cTn id="18" presetID="1" presetClass="entr" presetSubtype="0" fill="hold" grpId="0" nodeType="afterEffect">
                                  <p:stCondLst>
                                    <p:cond delay="2000"/>
                                  </p:stCondLst>
                                  <p:childTnLst>
                                    <p:set>
                                      <p:cBhvr>
                                        <p:cTn id="19" dur="1" fill="hold">
                                          <p:stCondLst>
                                            <p:cond delay="499"/>
                                          </p:stCondLst>
                                        </p:cTn>
                                        <p:tgtEl>
                                          <p:spTgt spid="49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P spid="49159" grpId="0" autoUpdateAnimBg="0"/>
      <p:bldP spid="4916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2"/>
          <p:cNvSpPr txBox="1">
            <a:spLocks noChangeArrowheads="1"/>
          </p:cNvSpPr>
          <p:nvPr/>
        </p:nvSpPr>
        <p:spPr bwMode="auto">
          <a:xfrm>
            <a:off x="76200" y="76200"/>
            <a:ext cx="8839200" cy="1190625"/>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3</a:t>
            </a:r>
            <a:r>
              <a:rPr lang="zh-CN" altLang="en-US">
                <a:effectLst/>
                <a:ea typeface="宋体" pitchFamily="2" charset="-122"/>
              </a:rPr>
              <a:t>）不确定关系（位置与动量不能同时确定）：</a:t>
            </a:r>
          </a:p>
        </p:txBody>
      </p:sp>
      <p:graphicFrame>
        <p:nvGraphicFramePr>
          <p:cNvPr id="77824" name="Object 0"/>
          <p:cNvGraphicFramePr>
            <a:graphicFrameLocks noChangeAspect="1"/>
          </p:cNvGraphicFramePr>
          <p:nvPr/>
        </p:nvGraphicFramePr>
        <p:xfrm>
          <a:off x="2627313" y="549275"/>
          <a:ext cx="2849562" cy="1492250"/>
        </p:xfrm>
        <a:graphic>
          <a:graphicData uri="http://schemas.openxmlformats.org/presentationml/2006/ole">
            <p:oleObj spid="_x0000_s32770" name="公式" r:id="rId3" imgW="698400" imgH="406080" progId="Equation.3">
              <p:embed/>
            </p:oleObj>
          </a:graphicData>
        </a:graphic>
      </p:graphicFrame>
      <p:sp>
        <p:nvSpPr>
          <p:cNvPr id="50180" name="Text Box 4"/>
          <p:cNvSpPr txBox="1">
            <a:spLocks noChangeArrowheads="1"/>
          </p:cNvSpPr>
          <p:nvPr/>
        </p:nvSpPr>
        <p:spPr bwMode="auto">
          <a:xfrm>
            <a:off x="0" y="1989138"/>
            <a:ext cx="59436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4</a:t>
            </a:r>
            <a:r>
              <a:rPr lang="zh-CN" altLang="en-US">
                <a:effectLst/>
                <a:ea typeface="宋体" pitchFamily="2" charset="-122"/>
              </a:rPr>
              <a:t>．氢原子理论（波尔理论）</a:t>
            </a:r>
            <a:r>
              <a:rPr lang="zh-CN" altLang="en-US" b="0">
                <a:effectLst/>
                <a:ea typeface="宋体" pitchFamily="2" charset="-122"/>
              </a:rPr>
              <a:t> </a:t>
            </a:r>
          </a:p>
        </p:txBody>
      </p:sp>
      <p:sp>
        <p:nvSpPr>
          <p:cNvPr id="50181" name="Text Box 5"/>
          <p:cNvSpPr txBox="1">
            <a:spLocks noChangeArrowheads="1"/>
          </p:cNvSpPr>
          <p:nvPr/>
        </p:nvSpPr>
        <p:spPr bwMode="auto">
          <a:xfrm>
            <a:off x="76200" y="2482850"/>
            <a:ext cx="6096000" cy="641350"/>
          </a:xfrm>
          <a:prstGeom prst="rect">
            <a:avLst/>
          </a:prstGeom>
          <a:noFill/>
          <a:ln w="9525">
            <a:noFill/>
            <a:miter lim="800000"/>
            <a:headEnd/>
            <a:tailEnd/>
          </a:ln>
        </p:spPr>
        <p:txBody>
          <a:bodyPr>
            <a:spAutoFit/>
          </a:bodyPr>
          <a:lstStyle/>
          <a:p>
            <a:pPr algn="just">
              <a:spcBef>
                <a:spcPct val="50000"/>
              </a:spcBef>
            </a:pPr>
            <a:r>
              <a:rPr lang="zh-CN" altLang="en-US" b="0">
                <a:effectLst/>
                <a:ea typeface="宋体" pitchFamily="2" charset="-122"/>
              </a:rPr>
              <a:t>（</a:t>
            </a:r>
            <a:r>
              <a:rPr lang="en-US" altLang="zh-CN">
                <a:effectLst/>
                <a:ea typeface="宋体" pitchFamily="2" charset="-122"/>
              </a:rPr>
              <a:t>1</a:t>
            </a:r>
            <a:r>
              <a:rPr lang="zh-CN" altLang="en-US">
                <a:effectLst/>
                <a:ea typeface="宋体" pitchFamily="2" charset="-122"/>
              </a:rPr>
              <a:t>）氢原电光谱实验规律</a:t>
            </a:r>
          </a:p>
        </p:txBody>
      </p:sp>
      <p:sp>
        <p:nvSpPr>
          <p:cNvPr id="50182" name="Text Box 6"/>
          <p:cNvSpPr txBox="1">
            <a:spLocks noChangeArrowheads="1"/>
          </p:cNvSpPr>
          <p:nvPr/>
        </p:nvSpPr>
        <p:spPr bwMode="auto">
          <a:xfrm>
            <a:off x="76200" y="3092450"/>
            <a:ext cx="6553200" cy="641350"/>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）玻尔假设</a:t>
            </a:r>
          </a:p>
        </p:txBody>
      </p:sp>
      <p:sp>
        <p:nvSpPr>
          <p:cNvPr id="50183" name="Text Box 7"/>
          <p:cNvSpPr txBox="1">
            <a:spLocks noChangeArrowheads="1"/>
          </p:cNvSpPr>
          <p:nvPr/>
        </p:nvSpPr>
        <p:spPr bwMode="auto">
          <a:xfrm>
            <a:off x="152400" y="3778250"/>
            <a:ext cx="6324600" cy="641350"/>
          </a:xfrm>
          <a:prstGeom prst="rect">
            <a:avLst/>
          </a:prstGeom>
          <a:noFill/>
          <a:ln w="9525">
            <a:noFill/>
            <a:miter lim="800000"/>
            <a:headEnd/>
            <a:tailEnd/>
          </a:ln>
        </p:spPr>
        <p:txBody>
          <a:bodyPr>
            <a:spAutoFit/>
          </a:bodyPr>
          <a:lstStyle/>
          <a:p>
            <a:pPr algn="just">
              <a:spcBef>
                <a:spcPct val="50000"/>
              </a:spcBef>
            </a:pPr>
            <a:r>
              <a:rPr lang="en-US" altLang="zh-CN">
                <a:effectLst/>
                <a:ea typeface="宋体" pitchFamily="2" charset="-122"/>
              </a:rPr>
              <a:t>5</a:t>
            </a:r>
            <a:r>
              <a:rPr lang="zh-CN" altLang="en-US">
                <a:effectLst/>
                <a:ea typeface="宋体" pitchFamily="2" charset="-122"/>
              </a:rPr>
              <a:t>．量子力学基础</a:t>
            </a:r>
          </a:p>
        </p:txBody>
      </p:sp>
      <p:sp>
        <p:nvSpPr>
          <p:cNvPr id="50184" name="Text Box 8"/>
          <p:cNvSpPr txBox="1">
            <a:spLocks noChangeArrowheads="1"/>
          </p:cNvSpPr>
          <p:nvPr/>
        </p:nvSpPr>
        <p:spPr bwMode="auto">
          <a:xfrm>
            <a:off x="0" y="4387850"/>
            <a:ext cx="5105400" cy="641350"/>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）波函数（一维）</a:t>
            </a:r>
          </a:p>
        </p:txBody>
      </p:sp>
      <p:grpSp>
        <p:nvGrpSpPr>
          <p:cNvPr id="2" name="Group 9"/>
          <p:cNvGrpSpPr>
            <a:grpSpLocks/>
          </p:cNvGrpSpPr>
          <p:nvPr/>
        </p:nvGrpSpPr>
        <p:grpSpPr bwMode="auto">
          <a:xfrm>
            <a:off x="395288" y="4868863"/>
            <a:ext cx="7188200" cy="1071562"/>
            <a:chOff x="247" y="3069"/>
            <a:chExt cx="4528" cy="675"/>
          </a:xfrm>
        </p:grpSpPr>
        <p:graphicFrame>
          <p:nvGraphicFramePr>
            <p:cNvPr id="32771" name="Object 1"/>
            <p:cNvGraphicFramePr>
              <a:graphicFrameLocks noChangeAspect="1"/>
            </p:cNvGraphicFramePr>
            <p:nvPr/>
          </p:nvGraphicFramePr>
          <p:xfrm>
            <a:off x="247" y="3101"/>
            <a:ext cx="2338" cy="595"/>
          </p:xfrm>
          <a:graphic>
            <a:graphicData uri="http://schemas.openxmlformats.org/presentationml/2006/ole">
              <p:oleObj spid="_x0000_s32771" name="Equation" r:id="rId4" imgW="1346040" imgH="342720" progId="Equation.3">
                <p:embed/>
              </p:oleObj>
            </a:graphicData>
          </a:graphic>
        </p:graphicFrame>
        <p:graphicFrame>
          <p:nvGraphicFramePr>
            <p:cNvPr id="32772" name="Object 2"/>
            <p:cNvGraphicFramePr>
              <a:graphicFrameLocks noChangeAspect="1"/>
            </p:cNvGraphicFramePr>
            <p:nvPr/>
          </p:nvGraphicFramePr>
          <p:xfrm>
            <a:off x="2857" y="3069"/>
            <a:ext cx="1918" cy="675"/>
          </p:xfrm>
          <a:graphic>
            <a:graphicData uri="http://schemas.openxmlformats.org/presentationml/2006/ole">
              <p:oleObj spid="_x0000_s32772" name="Equation" r:id="rId5" imgW="977760" imgH="342720" progId="Equation.3">
                <p:embed/>
              </p:oleObj>
            </a:graphicData>
          </a:graphic>
        </p:graphicFrame>
      </p:grpSp>
      <p:sp>
        <p:nvSpPr>
          <p:cNvPr id="50188" name="Text Box 12"/>
          <p:cNvSpPr txBox="1">
            <a:spLocks noChangeArrowheads="1"/>
          </p:cNvSpPr>
          <p:nvPr/>
        </p:nvSpPr>
        <p:spPr bwMode="auto">
          <a:xfrm>
            <a:off x="76200" y="5835650"/>
            <a:ext cx="6248400" cy="641350"/>
          </a:xfrm>
          <a:prstGeom prst="rect">
            <a:avLst/>
          </a:prstGeom>
          <a:noFill/>
          <a:ln w="9525">
            <a:noFill/>
            <a:miter lim="800000"/>
            <a:headEnd/>
            <a:tailEnd/>
          </a:ln>
        </p:spPr>
        <p:txBody>
          <a:bodyPr>
            <a:spAutoFit/>
          </a:bodyPr>
          <a:lstStyle/>
          <a:p>
            <a:pPr algn="just">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）波函数的统计意义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78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5018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501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183"/>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50184"/>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50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1" grpId="0" autoUpdateAnimBg="0"/>
      <p:bldP spid="50182" grpId="0" autoUpdateAnimBg="0"/>
      <p:bldP spid="50183" grpId="0" autoUpdateAnimBg="0"/>
      <p:bldP spid="50184" grpId="0" autoUpdateAnimBg="0"/>
      <p:bldP spid="5018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2"/>
          <p:cNvSpPr txBox="1">
            <a:spLocks noChangeArrowheads="1"/>
          </p:cNvSpPr>
          <p:nvPr/>
        </p:nvSpPr>
        <p:spPr bwMode="auto">
          <a:xfrm>
            <a:off x="76200" y="76200"/>
            <a:ext cx="9067800" cy="1739900"/>
          </a:xfrm>
          <a:prstGeom prst="rect">
            <a:avLst/>
          </a:prstGeom>
          <a:noFill/>
          <a:ln w="9525">
            <a:noFill/>
            <a:miter lim="800000"/>
            <a:headEnd/>
            <a:tailEnd/>
          </a:ln>
        </p:spPr>
        <p:txBody>
          <a:bodyPr>
            <a:spAutoFit/>
          </a:bodyPr>
          <a:lstStyle/>
          <a:p>
            <a:pPr>
              <a:spcBef>
                <a:spcPct val="50000"/>
              </a:spcBef>
            </a:pPr>
            <a:r>
              <a:rPr lang="zh-CN" altLang="en-US" b="0">
                <a:solidFill>
                  <a:schemeClr val="tx1"/>
                </a:solidFill>
                <a:effectLst/>
                <a:ea typeface="宋体" pitchFamily="2" charset="-122"/>
              </a:rPr>
              <a:t>　　</a:t>
            </a:r>
            <a:r>
              <a:rPr lang="zh-CN" altLang="en-US">
                <a:effectLst/>
                <a:ea typeface="宋体" pitchFamily="2" charset="-122"/>
              </a:rPr>
              <a:t>在空间某处波函数的二次方跟粒子在该处出现的概率成正比。（波函数连续，单值，有限和归一化）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50825" y="333375"/>
            <a:ext cx="8569325" cy="3046413"/>
          </a:xfrm>
          <a:prstGeom prst="rect">
            <a:avLst/>
          </a:prstGeom>
          <a:noFill/>
          <a:ln w="9525">
            <a:noFill/>
            <a:miter lim="800000"/>
            <a:headEnd/>
            <a:tailEnd/>
          </a:ln>
        </p:spPr>
        <p:txBody>
          <a:bodyPr>
            <a:spAutoFit/>
          </a:bodyPr>
          <a:lstStyle/>
          <a:p>
            <a:pPr>
              <a:defRPr/>
            </a:pPr>
            <a:r>
              <a:rPr lang="en-US" altLang="zh-CN" sz="3200" dirty="0">
                <a:effectLst/>
              </a:rPr>
              <a:t>1</a:t>
            </a:r>
            <a:r>
              <a:rPr lang="zh-CN" altLang="en-US" sz="3200" dirty="0">
                <a:effectLst/>
              </a:rPr>
              <a:t>．两种不同的理想气体，若它们的平均速率相等，则它们的</a:t>
            </a:r>
          </a:p>
          <a:p>
            <a:pPr marL="514350" indent="-514350">
              <a:buFontTx/>
              <a:buAutoNum type="alphaUcParenBoth"/>
              <a:defRPr/>
            </a:pPr>
            <a:r>
              <a:rPr lang="zh-CN" altLang="en-US" sz="3200" dirty="0">
                <a:effectLst/>
              </a:rPr>
              <a:t>最概然速率相等，方均根速率相等</a:t>
            </a:r>
            <a:endParaRPr lang="en-US" altLang="zh-CN" sz="3200" dirty="0">
              <a:effectLst/>
            </a:endParaRPr>
          </a:p>
          <a:p>
            <a:pPr marL="514350" indent="-514350">
              <a:buFontTx/>
              <a:buAutoNum type="alphaUcParenBoth"/>
              <a:defRPr/>
            </a:pPr>
            <a:r>
              <a:rPr lang="en-US" altLang="zh-CN" sz="3200" dirty="0">
                <a:effectLst/>
              </a:rPr>
              <a:t> </a:t>
            </a:r>
            <a:r>
              <a:rPr lang="zh-CN" altLang="en-US" sz="3200" dirty="0">
                <a:effectLst/>
              </a:rPr>
              <a:t>最概然速率相等，方均根速率不相等</a:t>
            </a:r>
          </a:p>
          <a:p>
            <a:pPr>
              <a:defRPr/>
            </a:pPr>
            <a:r>
              <a:rPr lang="en-US" altLang="zh-CN" sz="3200" dirty="0">
                <a:effectLst/>
              </a:rPr>
              <a:t>(C) </a:t>
            </a:r>
            <a:r>
              <a:rPr lang="zh-CN" altLang="en-US" sz="3200" dirty="0">
                <a:effectLst/>
              </a:rPr>
              <a:t>最概然速率不相等，方均根速率相等</a:t>
            </a:r>
            <a:endParaRPr lang="en-US" altLang="zh-CN" sz="3200" dirty="0">
              <a:effectLst/>
            </a:endParaRPr>
          </a:p>
          <a:p>
            <a:pPr>
              <a:defRPr/>
            </a:pPr>
            <a:r>
              <a:rPr lang="en-US" altLang="zh-CN" sz="3200" dirty="0">
                <a:effectLst/>
              </a:rPr>
              <a:t>(D) </a:t>
            </a:r>
            <a:r>
              <a:rPr lang="zh-CN" altLang="en-US" sz="3200" dirty="0">
                <a:effectLst/>
              </a:rPr>
              <a:t>最概然速率不相等，方均根速率不相等</a:t>
            </a:r>
          </a:p>
        </p:txBody>
      </p:sp>
      <p:sp>
        <p:nvSpPr>
          <p:cNvPr id="58371" name="Rectangle 6"/>
          <p:cNvSpPr>
            <a:spLocks noChangeArrowheads="1"/>
          </p:cNvSpPr>
          <p:nvPr/>
        </p:nvSpPr>
        <p:spPr bwMode="auto">
          <a:xfrm>
            <a:off x="250825" y="3789363"/>
            <a:ext cx="7921625" cy="2062162"/>
          </a:xfrm>
          <a:prstGeom prst="rect">
            <a:avLst/>
          </a:prstGeom>
          <a:noFill/>
          <a:ln w="9525">
            <a:noFill/>
            <a:miter lim="800000"/>
            <a:headEnd/>
            <a:tailEnd/>
          </a:ln>
        </p:spPr>
        <p:txBody>
          <a:bodyPr>
            <a:spAutoFit/>
          </a:bodyPr>
          <a:lstStyle/>
          <a:p>
            <a:r>
              <a:rPr lang="en-US" altLang="zh-CN" sz="3200" dirty="0">
                <a:solidFill>
                  <a:srgbClr val="FF0000"/>
                </a:solidFill>
                <a:effectLst/>
              </a:rPr>
              <a:t>2</a:t>
            </a:r>
            <a:r>
              <a:rPr lang="zh-CN" altLang="en-US" sz="3200" dirty="0">
                <a:effectLst/>
              </a:rPr>
              <a:t>．设想每秒有</a:t>
            </a:r>
            <a:r>
              <a:rPr lang="en-US" altLang="zh-CN" sz="3200" dirty="0">
                <a:effectLst/>
              </a:rPr>
              <a:t>10</a:t>
            </a:r>
            <a:r>
              <a:rPr lang="en-US" altLang="zh-CN" sz="3200" baseline="30000" dirty="0">
                <a:effectLst/>
              </a:rPr>
              <a:t>23</a:t>
            </a:r>
            <a:r>
              <a:rPr lang="zh-CN" altLang="en-US" sz="3200" dirty="0">
                <a:effectLst/>
              </a:rPr>
              <a:t>个氧分子，以</a:t>
            </a:r>
            <a:r>
              <a:rPr lang="en-US" altLang="zh-CN" sz="3200" dirty="0">
                <a:effectLst/>
              </a:rPr>
              <a:t>500 m/s</a:t>
            </a:r>
            <a:r>
              <a:rPr lang="zh-CN" altLang="en-US" sz="3200" dirty="0">
                <a:effectLst/>
              </a:rPr>
              <a:t>的速度沿着与器壁法线成</a:t>
            </a:r>
            <a:r>
              <a:rPr lang="en-US" altLang="zh-CN" sz="3200" dirty="0">
                <a:effectLst/>
              </a:rPr>
              <a:t>45°</a:t>
            </a:r>
            <a:r>
              <a:rPr lang="zh-CN" altLang="en-US" sz="3200" dirty="0">
                <a:effectLst/>
              </a:rPr>
              <a:t>角的方向撞在面积为</a:t>
            </a:r>
            <a:r>
              <a:rPr lang="en-US" altLang="zh-CN" sz="3200" dirty="0">
                <a:effectLst/>
              </a:rPr>
              <a:t>2</a:t>
            </a:r>
            <a:r>
              <a:rPr lang="en-US" altLang="zh-CN" sz="3200" dirty="0">
                <a:effectLst/>
                <a:latin typeface="楷体_GB2312" pitchFamily="49" charset="-122"/>
              </a:rPr>
              <a:t>×</a:t>
            </a:r>
            <a:r>
              <a:rPr lang="en-US" altLang="zh-CN" sz="3200" dirty="0">
                <a:effectLst/>
              </a:rPr>
              <a:t>10</a:t>
            </a:r>
            <a:r>
              <a:rPr lang="en-US" altLang="zh-CN" sz="3200" baseline="30000" dirty="0">
                <a:effectLst/>
              </a:rPr>
              <a:t>-4</a:t>
            </a:r>
            <a:r>
              <a:rPr lang="en-US" altLang="zh-CN" sz="3200" dirty="0">
                <a:effectLst/>
              </a:rPr>
              <a:t>m</a:t>
            </a:r>
            <a:r>
              <a:rPr lang="en-US" altLang="zh-CN" sz="3200" baseline="30000" dirty="0">
                <a:effectLst/>
              </a:rPr>
              <a:t>2</a:t>
            </a:r>
            <a:r>
              <a:rPr lang="zh-CN" altLang="en-US" sz="3200" dirty="0">
                <a:effectLst/>
              </a:rPr>
              <a:t>的器壁上，这群分子作用在器壁上的压强是</a:t>
            </a:r>
            <a:r>
              <a:rPr lang="en-US" altLang="zh-CN" sz="3200" dirty="0">
                <a:effectLst/>
              </a:rPr>
              <a:t>________________</a:t>
            </a:r>
            <a:r>
              <a:rPr lang="zh-CN" altLang="en-US" sz="3200" dirty="0">
                <a:effectLst/>
              </a:rPr>
              <a:t>。</a:t>
            </a:r>
          </a:p>
        </p:txBody>
      </p:sp>
      <p:sp>
        <p:nvSpPr>
          <p:cNvPr id="62471" name="Rectangle 7"/>
          <p:cNvSpPr>
            <a:spLocks noChangeArrowheads="1"/>
          </p:cNvSpPr>
          <p:nvPr/>
        </p:nvSpPr>
        <p:spPr bwMode="auto">
          <a:xfrm>
            <a:off x="2411413" y="6211888"/>
            <a:ext cx="4419600" cy="646112"/>
          </a:xfrm>
          <a:prstGeom prst="rect">
            <a:avLst/>
          </a:prstGeom>
          <a:noFill/>
          <a:ln w="9525">
            <a:noFill/>
            <a:miter lim="800000"/>
            <a:headEnd/>
            <a:tailEnd/>
          </a:ln>
          <a:effectLst/>
        </p:spPr>
        <p:txBody>
          <a:bodyPr wrap="none">
            <a:spAutoFit/>
          </a:bodyPr>
          <a:lstStyle/>
          <a:p>
            <a:pPr>
              <a:defRPr/>
            </a:pPr>
            <a:r>
              <a:rPr lang="en-US" altLang="zh-CN" dirty="0">
                <a:effectLst/>
              </a:rPr>
              <a:t>1.A</a:t>
            </a:r>
            <a:r>
              <a:rPr lang="zh-CN" altLang="en-US" dirty="0">
                <a:effectLst/>
              </a:rPr>
              <a:t>；</a:t>
            </a:r>
            <a:r>
              <a:rPr lang="en-US" altLang="zh-CN" dirty="0">
                <a:effectLst/>
              </a:rPr>
              <a:t>2. 1.88×10</a:t>
            </a:r>
            <a:r>
              <a:rPr lang="en-US" altLang="zh-CN" baseline="30000" dirty="0">
                <a:effectLst/>
              </a:rPr>
              <a:t>4</a:t>
            </a:r>
            <a:r>
              <a:rPr lang="en-US" altLang="zh-CN" dirty="0">
                <a:effectLst/>
              </a:rPr>
              <a:t> Pa</a:t>
            </a:r>
            <a:r>
              <a:rPr lang="en-US" altLang="zh-CN" dirty="0">
                <a:solidFill>
                  <a:schemeClr val="accent2"/>
                </a:solidFill>
                <a:effectDag name="">
                  <a:cont type="tree" name="">
                    <a:effect ref="fillLine"/>
                    <a:outerShdw dist="38100" dir="13500000" algn="br">
                      <a:srgbClr val="7F80FF"/>
                    </a:outerShdw>
                  </a:cont>
                  <a:cont type="tree" name="">
                    <a:effect ref="fillLine"/>
                    <a:outerShdw dist="38100" dir="2700000" algn="tl">
                      <a:srgbClr val="1E1E7A"/>
                    </a:outerShdw>
                  </a:cont>
                  <a:effect ref="fillLine"/>
                </a:effectDag>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box(in)">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04800" y="57150"/>
            <a:ext cx="8496300" cy="1917700"/>
          </a:xfrm>
          <a:prstGeom prst="rect">
            <a:avLst/>
          </a:prstGeom>
          <a:noFill/>
          <a:ln w="9525">
            <a:noFill/>
            <a:miter lim="800000"/>
            <a:headEnd/>
            <a:tailEnd/>
          </a:ln>
        </p:spPr>
        <p:txBody>
          <a:bodyPr/>
          <a:lstStyle/>
          <a:p>
            <a:r>
              <a:rPr lang="en-US" altLang="zh-CN">
                <a:effectLst/>
                <a:latin typeface="楷体_GB2312" pitchFamily="49" charset="-122"/>
              </a:rPr>
              <a:t>3</a:t>
            </a:r>
            <a:r>
              <a:rPr lang="zh-CN" altLang="en-US">
                <a:effectLst/>
                <a:latin typeface="楷体_GB2312" pitchFamily="49" charset="-122"/>
              </a:rPr>
              <a:t>、如图所示的速率分布曲线，哪一图中的两条曲线表示同一温度下氮气和氧气的分子速率分布曲线？哪条曲线为氧气？</a:t>
            </a:r>
          </a:p>
          <a:p>
            <a:pPr eaLnBrk="0" hangingPunct="0"/>
            <a:r>
              <a:rPr lang="zh-CN" altLang="en-US">
                <a:solidFill>
                  <a:srgbClr val="000000"/>
                </a:solidFill>
                <a:effectLst/>
                <a:latin typeface="楷体_GB2312" pitchFamily="49" charset="-122"/>
              </a:rPr>
              <a:t> </a:t>
            </a:r>
          </a:p>
        </p:txBody>
      </p:sp>
      <p:pic>
        <p:nvPicPr>
          <p:cNvPr id="59395" name="Picture 3" descr="tj6_5"/>
          <p:cNvPicPr>
            <a:picLocks noChangeAspect="1" noChangeArrowheads="1"/>
          </p:cNvPicPr>
          <p:nvPr/>
        </p:nvPicPr>
        <p:blipFill>
          <a:blip r:embed="rId2"/>
          <a:srcRect/>
          <a:stretch>
            <a:fillRect/>
          </a:stretch>
        </p:blipFill>
        <p:spPr bwMode="auto">
          <a:xfrm>
            <a:off x="433388" y="1774825"/>
            <a:ext cx="7326312" cy="4489450"/>
          </a:xfrm>
          <a:prstGeom prst="rect">
            <a:avLst/>
          </a:prstGeom>
          <a:noFill/>
          <a:ln w="9525">
            <a:noFill/>
            <a:miter lim="800000"/>
            <a:headEnd/>
            <a:tailEnd/>
          </a:ln>
        </p:spPr>
      </p:pic>
      <p:sp>
        <p:nvSpPr>
          <p:cNvPr id="365572" name="Text Box 4"/>
          <p:cNvSpPr txBox="1">
            <a:spLocks noChangeArrowheads="1"/>
          </p:cNvSpPr>
          <p:nvPr/>
        </p:nvSpPr>
        <p:spPr bwMode="auto">
          <a:xfrm>
            <a:off x="2152650" y="2076450"/>
            <a:ext cx="819150" cy="519113"/>
          </a:xfrm>
          <a:prstGeom prst="rect">
            <a:avLst/>
          </a:prstGeom>
          <a:noFill/>
          <a:ln w="9525">
            <a:noFill/>
            <a:miter lim="800000"/>
            <a:headEnd/>
            <a:tailEnd/>
          </a:ln>
          <a:effectLst/>
        </p:spPr>
        <p:txBody>
          <a:bodyPr>
            <a:spAutoFit/>
          </a:bodyPr>
          <a:lstStyle/>
          <a:p>
            <a:pPr>
              <a:spcBef>
                <a:spcPct val="50000"/>
              </a:spcBef>
              <a:defRPr/>
            </a:pPr>
            <a:r>
              <a:rPr lang="en-US" altLang="zh-CN" sz="2800" b="0"/>
              <a:t>(A)</a:t>
            </a:r>
          </a:p>
        </p:txBody>
      </p:sp>
      <p:sp>
        <p:nvSpPr>
          <p:cNvPr id="365573" name="Text Box 5"/>
          <p:cNvSpPr txBox="1">
            <a:spLocks noChangeArrowheads="1"/>
          </p:cNvSpPr>
          <p:nvPr/>
        </p:nvSpPr>
        <p:spPr bwMode="auto">
          <a:xfrm>
            <a:off x="6381750" y="2057400"/>
            <a:ext cx="819150" cy="519113"/>
          </a:xfrm>
          <a:prstGeom prst="rect">
            <a:avLst/>
          </a:prstGeom>
          <a:noFill/>
          <a:ln w="9525">
            <a:noFill/>
            <a:miter lim="800000"/>
            <a:headEnd/>
            <a:tailEnd/>
          </a:ln>
          <a:effectLst/>
        </p:spPr>
        <p:txBody>
          <a:bodyPr>
            <a:spAutoFit/>
          </a:bodyPr>
          <a:lstStyle/>
          <a:p>
            <a:pPr>
              <a:spcBef>
                <a:spcPct val="50000"/>
              </a:spcBef>
              <a:defRPr/>
            </a:pPr>
            <a:r>
              <a:rPr lang="en-US" altLang="zh-CN" sz="2800" b="0"/>
              <a:t>(B)</a:t>
            </a:r>
          </a:p>
        </p:txBody>
      </p:sp>
      <p:sp>
        <p:nvSpPr>
          <p:cNvPr id="365574" name="Text Box 6"/>
          <p:cNvSpPr txBox="1">
            <a:spLocks noChangeArrowheads="1"/>
          </p:cNvSpPr>
          <p:nvPr/>
        </p:nvSpPr>
        <p:spPr bwMode="auto">
          <a:xfrm>
            <a:off x="2228850" y="4152900"/>
            <a:ext cx="819150" cy="519113"/>
          </a:xfrm>
          <a:prstGeom prst="rect">
            <a:avLst/>
          </a:prstGeom>
          <a:noFill/>
          <a:ln w="9525">
            <a:noFill/>
            <a:miter lim="800000"/>
            <a:headEnd/>
            <a:tailEnd/>
          </a:ln>
          <a:effectLst/>
        </p:spPr>
        <p:txBody>
          <a:bodyPr>
            <a:spAutoFit/>
          </a:bodyPr>
          <a:lstStyle/>
          <a:p>
            <a:pPr>
              <a:spcBef>
                <a:spcPct val="50000"/>
              </a:spcBef>
              <a:defRPr/>
            </a:pPr>
            <a:r>
              <a:rPr lang="en-US" altLang="zh-CN" sz="2800" b="0"/>
              <a:t>(C)</a:t>
            </a:r>
          </a:p>
        </p:txBody>
      </p:sp>
      <p:sp>
        <p:nvSpPr>
          <p:cNvPr id="365575" name="Text Box 7"/>
          <p:cNvSpPr txBox="1">
            <a:spLocks noChangeArrowheads="1"/>
          </p:cNvSpPr>
          <p:nvPr/>
        </p:nvSpPr>
        <p:spPr bwMode="auto">
          <a:xfrm>
            <a:off x="6400800" y="4076700"/>
            <a:ext cx="819150" cy="519113"/>
          </a:xfrm>
          <a:prstGeom prst="rect">
            <a:avLst/>
          </a:prstGeom>
          <a:noFill/>
          <a:ln w="9525">
            <a:noFill/>
            <a:miter lim="800000"/>
            <a:headEnd/>
            <a:tailEnd/>
          </a:ln>
          <a:effectLst/>
        </p:spPr>
        <p:txBody>
          <a:bodyPr>
            <a:spAutoFit/>
          </a:bodyPr>
          <a:lstStyle/>
          <a:p>
            <a:pPr>
              <a:spcBef>
                <a:spcPct val="50000"/>
              </a:spcBef>
              <a:defRPr/>
            </a:pPr>
            <a:r>
              <a:rPr lang="en-US" altLang="zh-CN" sz="2800" b="0"/>
              <a:t>(D)</a:t>
            </a:r>
          </a:p>
        </p:txBody>
      </p:sp>
      <p:sp>
        <p:nvSpPr>
          <p:cNvPr id="365576" name="Text Box 8"/>
          <p:cNvSpPr txBox="1">
            <a:spLocks noChangeArrowheads="1"/>
          </p:cNvSpPr>
          <p:nvPr/>
        </p:nvSpPr>
        <p:spPr bwMode="auto">
          <a:xfrm>
            <a:off x="4589463" y="2098675"/>
            <a:ext cx="877887" cy="519113"/>
          </a:xfrm>
          <a:prstGeom prst="rect">
            <a:avLst/>
          </a:prstGeom>
          <a:noFill/>
          <a:ln w="9525">
            <a:noFill/>
            <a:miter lim="800000"/>
            <a:headEnd/>
            <a:tailEnd/>
          </a:ln>
          <a:effectLst/>
        </p:spPr>
        <p:txBody>
          <a:bodyPr>
            <a:spAutoFit/>
          </a:bodyPr>
          <a:lstStyle/>
          <a:p>
            <a:pPr>
              <a:spcBef>
                <a:spcPct val="50000"/>
              </a:spcBef>
              <a:defRPr/>
            </a:pPr>
            <a:r>
              <a:rPr lang="en-US" altLang="zh-CN" sz="2800" b="0">
                <a:ea typeface="宋体" pitchFamily="2" charset="-122"/>
              </a:rPr>
              <a:t>O</a:t>
            </a:r>
            <a:r>
              <a:rPr lang="en-US" altLang="zh-CN" sz="2800" b="0" baseline="-25000">
                <a:ea typeface="宋体" pitchFamily="2" charset="-122"/>
              </a:rPr>
              <a:t>2</a:t>
            </a:r>
          </a:p>
        </p:txBody>
      </p:sp>
      <p:sp>
        <p:nvSpPr>
          <p:cNvPr id="365577" name="Text Box 9"/>
          <p:cNvSpPr txBox="1">
            <a:spLocks noChangeArrowheads="1"/>
          </p:cNvSpPr>
          <p:nvPr/>
        </p:nvSpPr>
        <p:spPr bwMode="auto">
          <a:xfrm>
            <a:off x="7959725" y="2062163"/>
            <a:ext cx="896938" cy="641350"/>
          </a:xfrm>
          <a:prstGeom prst="rect">
            <a:avLst/>
          </a:prstGeom>
          <a:noFill/>
          <a:ln w="9525">
            <a:noFill/>
            <a:miter lim="800000"/>
            <a:headEnd/>
            <a:tailEnd/>
          </a:ln>
        </p:spPr>
        <p:txBody>
          <a:bodyPr>
            <a:spAutoFit/>
          </a:bodyPr>
          <a:lstStyle/>
          <a:p>
            <a:pPr>
              <a:spcBef>
                <a:spcPct val="50000"/>
              </a:spcBef>
            </a:pPr>
            <a:r>
              <a:rPr lang="en-US" altLang="zh-CN" b="0">
                <a:effectLst/>
                <a:ea typeface="宋体" pitchFamily="2" charset="-122"/>
              </a:rPr>
              <a:t>[ B ]</a:t>
            </a:r>
          </a:p>
        </p:txBody>
      </p:sp>
      <p:sp>
        <p:nvSpPr>
          <p:cNvPr id="365578" name="Text Box 10"/>
          <p:cNvSpPr txBox="1">
            <a:spLocks noChangeArrowheads="1"/>
          </p:cNvSpPr>
          <p:nvPr/>
        </p:nvSpPr>
        <p:spPr bwMode="auto">
          <a:xfrm>
            <a:off x="8666163" y="6491288"/>
            <a:ext cx="477837" cy="366712"/>
          </a:xfrm>
          <a:prstGeom prst="rect">
            <a:avLst/>
          </a:prstGeom>
          <a:noFill/>
          <a:ln w="9525" algn="ctr">
            <a:noFill/>
            <a:miter lim="800000"/>
            <a:headEnd/>
            <a:tailEnd/>
          </a:ln>
          <a:effectLst/>
        </p:spPr>
        <p:txBody>
          <a:bodyPr>
            <a:spAutoFit/>
          </a:bodyPr>
          <a:lstStyle/>
          <a:p>
            <a:pPr>
              <a:defRPr/>
            </a:pPr>
            <a:r>
              <a:rPr lang="en-US" altLang="zh-CN" sz="1800"/>
              <a:t>13</a:t>
            </a:r>
            <a:r>
              <a:rPr lang="en-US" altLang="zh-CN" sz="1800" baseline="-25000"/>
              <a:t> </a:t>
            </a:r>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65576"/>
                                        </p:tgtEl>
                                        <p:attrNameLst>
                                          <p:attrName>style.visibility</p:attrName>
                                        </p:attrNameLst>
                                      </p:cBhvr>
                                      <p:to>
                                        <p:strVal val="visible"/>
                                      </p:to>
                                    </p:set>
                                    <p:animEffect transition="in" filter="wipe(up)">
                                      <p:cBhvr>
                                        <p:cTn id="11" dur="500"/>
                                        <p:tgtEl>
                                          <p:spTgt spid="3655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365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6" grpId="0"/>
      <p:bldP spid="365576" grpId="1"/>
      <p:bldP spid="3655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5373688"/>
            <a:ext cx="84582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）已知波动的图线，建立波动方程</a:t>
            </a:r>
          </a:p>
        </p:txBody>
      </p:sp>
      <p:sp>
        <p:nvSpPr>
          <p:cNvPr id="27651" name="Text Box 3"/>
          <p:cNvSpPr txBox="1">
            <a:spLocks noChangeArrowheads="1"/>
          </p:cNvSpPr>
          <p:nvPr/>
        </p:nvSpPr>
        <p:spPr bwMode="auto">
          <a:xfrm>
            <a:off x="179388" y="6216650"/>
            <a:ext cx="83058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（关键：找出某一点的振动方程）</a:t>
            </a:r>
          </a:p>
        </p:txBody>
      </p:sp>
      <p:sp>
        <p:nvSpPr>
          <p:cNvPr id="2054" name="Text Box 4"/>
          <p:cNvSpPr txBox="1">
            <a:spLocks noChangeArrowheads="1"/>
          </p:cNvSpPr>
          <p:nvPr/>
        </p:nvSpPr>
        <p:spPr bwMode="auto">
          <a:xfrm>
            <a:off x="0" y="981075"/>
            <a:ext cx="66294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7</a:t>
            </a:r>
            <a:r>
              <a:rPr lang="zh-CN" altLang="en-US">
                <a:effectLst/>
                <a:ea typeface="宋体" pitchFamily="2" charset="-122"/>
              </a:rPr>
              <a:t>、平面简谐波波动方程的建立</a:t>
            </a:r>
          </a:p>
        </p:txBody>
      </p:sp>
      <p:sp>
        <p:nvSpPr>
          <p:cNvPr id="27653" name="Text Box 5"/>
          <p:cNvSpPr txBox="1">
            <a:spLocks noChangeArrowheads="1"/>
          </p:cNvSpPr>
          <p:nvPr/>
        </p:nvSpPr>
        <p:spPr bwMode="auto">
          <a:xfrm>
            <a:off x="76200" y="1700213"/>
            <a:ext cx="9067800" cy="1190625"/>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）已知波线上某点的振动方程，建立波动方程</a:t>
            </a:r>
          </a:p>
        </p:txBody>
      </p:sp>
      <p:graphicFrame>
        <p:nvGraphicFramePr>
          <p:cNvPr id="27654" name="Object 6"/>
          <p:cNvGraphicFramePr>
            <a:graphicFrameLocks noChangeAspect="1"/>
          </p:cNvGraphicFramePr>
          <p:nvPr/>
        </p:nvGraphicFramePr>
        <p:xfrm>
          <a:off x="1476375" y="3644900"/>
          <a:ext cx="3116263" cy="582613"/>
        </p:xfrm>
        <a:graphic>
          <a:graphicData uri="http://schemas.openxmlformats.org/presentationml/2006/ole">
            <p:oleObj spid="_x0000_s2050" name="Equation" r:id="rId3" imgW="1091880" imgH="203040" progId="Equation.3">
              <p:embed/>
            </p:oleObj>
          </a:graphicData>
        </a:graphic>
      </p:graphicFrame>
      <p:graphicFrame>
        <p:nvGraphicFramePr>
          <p:cNvPr id="27655" name="Object 7"/>
          <p:cNvGraphicFramePr>
            <a:graphicFrameLocks noChangeAspect="1"/>
          </p:cNvGraphicFramePr>
          <p:nvPr/>
        </p:nvGraphicFramePr>
        <p:xfrm>
          <a:off x="1403350" y="4149725"/>
          <a:ext cx="4132263" cy="1128713"/>
        </p:xfrm>
        <a:graphic>
          <a:graphicData uri="http://schemas.openxmlformats.org/presentationml/2006/ole">
            <p:oleObj spid="_x0000_s2051" name="Equation" r:id="rId4" imgW="1447560" imgH="393480" progId="Equation.3">
              <p:embed/>
            </p:oleObj>
          </a:graphicData>
        </a:graphic>
      </p:graphicFrame>
      <p:sp>
        <p:nvSpPr>
          <p:cNvPr id="27656" name="Text Box 8"/>
          <p:cNvSpPr txBox="1">
            <a:spLocks noChangeArrowheads="1"/>
          </p:cNvSpPr>
          <p:nvPr/>
        </p:nvSpPr>
        <p:spPr bwMode="auto">
          <a:xfrm>
            <a:off x="1403350" y="2924175"/>
            <a:ext cx="4419600" cy="641350"/>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如坐标原点处的振动</a:t>
            </a:r>
          </a:p>
        </p:txBody>
      </p:sp>
      <p:sp>
        <p:nvSpPr>
          <p:cNvPr id="2057" name="Rectangle 9"/>
          <p:cNvSpPr>
            <a:spLocks noChangeArrowheads="1"/>
          </p:cNvSpPr>
          <p:nvPr/>
        </p:nvSpPr>
        <p:spPr bwMode="auto">
          <a:xfrm>
            <a:off x="4479925" y="3048000"/>
            <a:ext cx="184150" cy="762000"/>
          </a:xfrm>
          <a:prstGeom prst="rect">
            <a:avLst/>
          </a:prstGeom>
          <a:noFill/>
          <a:ln w="9525">
            <a:noFill/>
            <a:miter lim="800000"/>
            <a:headEnd/>
            <a:tailEnd/>
          </a:ln>
        </p:spPr>
        <p:txBody>
          <a:bodyPr wrap="none">
            <a:spAutoFit/>
          </a:bodyPr>
          <a:lstStyle/>
          <a:p>
            <a:endParaRPr kumimoji="0" lang="zh-CN" altLang="zh-CN" sz="4400" b="0">
              <a:solidFill>
                <a:schemeClr val="tx2"/>
              </a:solidFill>
              <a:effectLst/>
              <a:ea typeface="宋体" pitchFamily="2" charset="-122"/>
            </a:endParaRPr>
          </a:p>
        </p:txBody>
      </p:sp>
      <p:sp>
        <p:nvSpPr>
          <p:cNvPr id="2058" name="Text Box 11"/>
          <p:cNvSpPr txBox="1">
            <a:spLocks noChangeArrowheads="1"/>
          </p:cNvSpPr>
          <p:nvPr/>
        </p:nvSpPr>
        <p:spPr bwMode="auto">
          <a:xfrm>
            <a:off x="0" y="188913"/>
            <a:ext cx="60198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6</a:t>
            </a:r>
            <a:r>
              <a:rPr lang="zh-CN" altLang="en-US">
                <a:effectLst/>
                <a:ea typeface="宋体" pitchFamily="2" charset="-122"/>
              </a:rPr>
              <a:t>、机械波传播过程中的特点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6">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765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276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650">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build="p" autoUpdateAnimBg="0" advAuto="0"/>
      <p:bldP spid="27653" grpId="0" build="p" autoUpdateAnimBg="0"/>
      <p:bldP spid="27656"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6821488" y="5594350"/>
            <a:ext cx="1352550" cy="641350"/>
          </a:xfrm>
          <a:prstGeom prst="rect">
            <a:avLst/>
          </a:prstGeom>
          <a:noFill/>
          <a:ln w="9525">
            <a:noFill/>
            <a:miter lim="800000"/>
            <a:headEnd/>
            <a:tailEnd/>
          </a:ln>
        </p:spPr>
        <p:txBody>
          <a:bodyPr wrap="none">
            <a:spAutoFit/>
          </a:bodyPr>
          <a:lstStyle/>
          <a:p>
            <a:r>
              <a:rPr lang="en-US" altLang="zh-CN" b="0">
                <a:effectLst/>
                <a:latin typeface="Century Schoolbook" pitchFamily="18" charset="0"/>
                <a:ea typeface="宋体" pitchFamily="2" charset="-122"/>
              </a:rPr>
              <a:t>[  D  ]</a:t>
            </a:r>
          </a:p>
        </p:txBody>
      </p:sp>
      <p:grpSp>
        <p:nvGrpSpPr>
          <p:cNvPr id="34823" name="Group 14"/>
          <p:cNvGrpSpPr>
            <a:grpSpLocks/>
          </p:cNvGrpSpPr>
          <p:nvPr/>
        </p:nvGrpSpPr>
        <p:grpSpPr bwMode="auto">
          <a:xfrm>
            <a:off x="214313" y="285750"/>
            <a:ext cx="8572500" cy="5503863"/>
            <a:chOff x="192" y="192"/>
            <a:chExt cx="5400" cy="3467"/>
          </a:xfrm>
        </p:grpSpPr>
        <p:sp>
          <p:nvSpPr>
            <p:cNvPr id="34825" name="Text Box 4"/>
            <p:cNvSpPr txBox="1">
              <a:spLocks noChangeArrowheads="1"/>
            </p:cNvSpPr>
            <p:nvPr/>
          </p:nvSpPr>
          <p:spPr bwMode="auto">
            <a:xfrm>
              <a:off x="192" y="192"/>
              <a:ext cx="5400" cy="1454"/>
            </a:xfrm>
            <a:prstGeom prst="rect">
              <a:avLst/>
            </a:prstGeom>
            <a:noFill/>
            <a:ln w="9525">
              <a:noFill/>
              <a:miter lim="800000"/>
              <a:headEnd/>
              <a:tailEnd/>
            </a:ln>
          </p:spPr>
          <p:txBody>
            <a:bodyPr>
              <a:spAutoFit/>
            </a:bodyPr>
            <a:lstStyle/>
            <a:p>
              <a:r>
                <a:rPr lang="en-US" altLang="zh-CN" dirty="0">
                  <a:solidFill>
                    <a:srgbClr val="FF0000"/>
                  </a:solidFill>
                  <a:effectLst/>
                </a:rPr>
                <a:t>4</a:t>
              </a:r>
              <a:r>
                <a:rPr lang="en-US" altLang="zh-CN" dirty="0">
                  <a:effectLst/>
                </a:rPr>
                <a:t>.</a:t>
              </a:r>
              <a:r>
                <a:rPr lang="zh-CN" altLang="en-US" dirty="0">
                  <a:effectLst/>
                </a:rPr>
                <a:t>容器中储有定量理想气体</a:t>
              </a:r>
              <a:r>
                <a:rPr lang="en-US" altLang="zh-CN" dirty="0">
                  <a:effectLst/>
                </a:rPr>
                <a:t>,</a:t>
              </a:r>
              <a:r>
                <a:rPr lang="zh-CN" altLang="en-US" dirty="0">
                  <a:effectLst/>
                </a:rPr>
                <a:t>温度为 </a:t>
              </a:r>
              <a:r>
                <a:rPr lang="en-US" altLang="zh-CN" i="1" dirty="0">
                  <a:effectLst/>
                </a:rPr>
                <a:t>T </a:t>
              </a:r>
              <a:r>
                <a:rPr lang="en-US" altLang="zh-CN" dirty="0">
                  <a:effectLst/>
                </a:rPr>
                <a:t>,</a:t>
              </a:r>
              <a:r>
                <a:rPr lang="zh-CN" altLang="en-US" dirty="0">
                  <a:effectLst/>
                </a:rPr>
                <a:t>分子质量为 </a:t>
              </a:r>
              <a:r>
                <a:rPr lang="en-US" altLang="zh-CN" i="1" dirty="0">
                  <a:effectLst/>
                </a:rPr>
                <a:t>m </a:t>
              </a:r>
              <a:r>
                <a:rPr lang="en-US" altLang="zh-CN" dirty="0">
                  <a:effectLst/>
                </a:rPr>
                <a:t>,</a:t>
              </a:r>
              <a:r>
                <a:rPr lang="zh-CN" altLang="en-US" dirty="0">
                  <a:effectLst/>
                </a:rPr>
                <a:t>则分子速度在 </a:t>
              </a:r>
              <a:r>
                <a:rPr lang="en-US" altLang="zh-CN" i="1" dirty="0">
                  <a:effectLst/>
                </a:rPr>
                <a:t>x </a:t>
              </a:r>
              <a:r>
                <a:rPr lang="zh-CN" altLang="en-US" dirty="0">
                  <a:effectLst/>
                </a:rPr>
                <a:t>方向的分量的平均值为</a:t>
              </a:r>
              <a:r>
                <a:rPr lang="en-US" altLang="zh-CN" dirty="0">
                  <a:effectLst/>
                </a:rPr>
                <a:t>:</a:t>
              </a:r>
              <a:r>
                <a:rPr lang="zh-CN" altLang="en-US" dirty="0">
                  <a:effectLst/>
                </a:rPr>
                <a:t>（根据理想气体分子模型和统计假设讨论）</a:t>
              </a:r>
            </a:p>
          </p:txBody>
        </p:sp>
        <p:grpSp>
          <p:nvGrpSpPr>
            <p:cNvPr id="34826" name="Group 13"/>
            <p:cNvGrpSpPr>
              <a:grpSpLocks/>
            </p:cNvGrpSpPr>
            <p:nvPr/>
          </p:nvGrpSpPr>
          <p:grpSpPr bwMode="auto">
            <a:xfrm>
              <a:off x="417" y="1992"/>
              <a:ext cx="4755" cy="1667"/>
              <a:chOff x="417" y="1992"/>
              <a:chExt cx="4755" cy="1667"/>
            </a:xfrm>
          </p:grpSpPr>
          <p:sp>
            <p:nvSpPr>
              <p:cNvPr id="34827" name="Rectangle 5"/>
              <p:cNvSpPr>
                <a:spLocks noChangeArrowheads="1"/>
              </p:cNvSpPr>
              <p:nvPr/>
            </p:nvSpPr>
            <p:spPr bwMode="auto">
              <a:xfrm>
                <a:off x="462" y="2217"/>
                <a:ext cx="910" cy="407"/>
              </a:xfrm>
              <a:prstGeom prst="rect">
                <a:avLst/>
              </a:prstGeom>
              <a:noFill/>
              <a:ln w="9525">
                <a:noFill/>
                <a:miter lim="800000"/>
                <a:headEnd/>
                <a:tailEnd/>
              </a:ln>
            </p:spPr>
            <p:txBody>
              <a:bodyPr wrap="none">
                <a:spAutoFit/>
              </a:bodyPr>
              <a:lstStyle/>
              <a:p>
                <a:r>
                  <a:rPr lang="zh-CN" altLang="en-US">
                    <a:effectLst/>
                    <a:latin typeface="Century Schoolbook" pitchFamily="18" charset="0"/>
                    <a:ea typeface="宋体" pitchFamily="2" charset="-122"/>
                  </a:rPr>
                  <a:t>（</a:t>
                </a:r>
                <a:r>
                  <a:rPr lang="en-US" altLang="zh-CN" b="0">
                    <a:effectLst/>
                    <a:latin typeface="Century Schoolbook" pitchFamily="18" charset="0"/>
                    <a:ea typeface="宋体" pitchFamily="2" charset="-122"/>
                  </a:rPr>
                  <a:t>A</a:t>
                </a:r>
                <a:r>
                  <a:rPr lang="zh-CN" altLang="en-US">
                    <a:effectLst/>
                    <a:latin typeface="Century Schoolbook" pitchFamily="18" charset="0"/>
                    <a:ea typeface="宋体" pitchFamily="2" charset="-122"/>
                  </a:rPr>
                  <a:t>）</a:t>
                </a:r>
              </a:p>
            </p:txBody>
          </p:sp>
          <p:sp>
            <p:nvSpPr>
              <p:cNvPr id="34828" name="Rectangle 6"/>
              <p:cNvSpPr>
                <a:spLocks noChangeArrowheads="1"/>
              </p:cNvSpPr>
              <p:nvPr/>
            </p:nvSpPr>
            <p:spPr bwMode="auto">
              <a:xfrm>
                <a:off x="417" y="3252"/>
                <a:ext cx="910" cy="407"/>
              </a:xfrm>
              <a:prstGeom prst="rect">
                <a:avLst/>
              </a:prstGeom>
              <a:noFill/>
              <a:ln w="9525">
                <a:noFill/>
                <a:miter lim="800000"/>
                <a:headEnd/>
                <a:tailEnd/>
              </a:ln>
            </p:spPr>
            <p:txBody>
              <a:bodyPr wrap="none">
                <a:spAutoFit/>
              </a:bodyPr>
              <a:lstStyle/>
              <a:p>
                <a:r>
                  <a:rPr lang="zh-CN" altLang="en-US">
                    <a:effectLst/>
                    <a:latin typeface="Century Schoolbook" pitchFamily="18" charset="0"/>
                    <a:ea typeface="宋体" pitchFamily="2" charset="-122"/>
                  </a:rPr>
                  <a:t>（</a:t>
                </a:r>
                <a:r>
                  <a:rPr lang="en-US" altLang="zh-CN" b="0">
                    <a:effectLst/>
                    <a:latin typeface="Century Schoolbook" pitchFamily="18" charset="0"/>
                    <a:ea typeface="宋体" pitchFamily="2" charset="-122"/>
                  </a:rPr>
                  <a:t>C</a:t>
                </a:r>
                <a:r>
                  <a:rPr lang="zh-CN" altLang="en-US">
                    <a:effectLst/>
                    <a:latin typeface="Century Schoolbook" pitchFamily="18" charset="0"/>
                    <a:ea typeface="宋体" pitchFamily="2" charset="-122"/>
                  </a:rPr>
                  <a:t>）</a:t>
                </a:r>
              </a:p>
            </p:txBody>
          </p:sp>
          <p:sp>
            <p:nvSpPr>
              <p:cNvPr id="34829" name="Rectangle 7"/>
              <p:cNvSpPr>
                <a:spLocks noChangeArrowheads="1"/>
              </p:cNvSpPr>
              <p:nvPr/>
            </p:nvSpPr>
            <p:spPr bwMode="auto">
              <a:xfrm>
                <a:off x="3117" y="2172"/>
                <a:ext cx="910" cy="407"/>
              </a:xfrm>
              <a:prstGeom prst="rect">
                <a:avLst/>
              </a:prstGeom>
              <a:noFill/>
              <a:ln w="9525">
                <a:noFill/>
                <a:miter lim="800000"/>
                <a:headEnd/>
                <a:tailEnd/>
              </a:ln>
            </p:spPr>
            <p:txBody>
              <a:bodyPr wrap="none">
                <a:spAutoFit/>
              </a:bodyPr>
              <a:lstStyle/>
              <a:p>
                <a:r>
                  <a:rPr lang="zh-CN" altLang="en-US">
                    <a:effectLst/>
                    <a:latin typeface="Century Schoolbook" pitchFamily="18" charset="0"/>
                    <a:ea typeface="宋体" pitchFamily="2" charset="-122"/>
                  </a:rPr>
                  <a:t>（</a:t>
                </a:r>
                <a:r>
                  <a:rPr lang="en-US" altLang="zh-CN" b="0">
                    <a:effectLst/>
                    <a:latin typeface="Century Schoolbook" pitchFamily="18" charset="0"/>
                    <a:ea typeface="宋体" pitchFamily="2" charset="-122"/>
                  </a:rPr>
                  <a:t>B</a:t>
                </a:r>
                <a:r>
                  <a:rPr lang="zh-CN" altLang="en-US">
                    <a:effectLst/>
                    <a:latin typeface="Century Schoolbook" pitchFamily="18" charset="0"/>
                    <a:ea typeface="宋体" pitchFamily="2" charset="-122"/>
                  </a:rPr>
                  <a:t>）</a:t>
                </a:r>
              </a:p>
            </p:txBody>
          </p:sp>
          <p:sp>
            <p:nvSpPr>
              <p:cNvPr id="34830" name="Rectangle 8"/>
              <p:cNvSpPr>
                <a:spLocks noChangeArrowheads="1"/>
              </p:cNvSpPr>
              <p:nvPr/>
            </p:nvSpPr>
            <p:spPr bwMode="auto">
              <a:xfrm>
                <a:off x="3027" y="3117"/>
                <a:ext cx="926" cy="407"/>
              </a:xfrm>
              <a:prstGeom prst="rect">
                <a:avLst/>
              </a:prstGeom>
              <a:noFill/>
              <a:ln w="9525">
                <a:noFill/>
                <a:miter lim="800000"/>
                <a:headEnd/>
                <a:tailEnd/>
              </a:ln>
            </p:spPr>
            <p:txBody>
              <a:bodyPr wrap="none">
                <a:spAutoFit/>
              </a:bodyPr>
              <a:lstStyle/>
              <a:p>
                <a:r>
                  <a:rPr lang="zh-CN" altLang="en-US">
                    <a:effectLst/>
                    <a:latin typeface="Century Schoolbook" pitchFamily="18" charset="0"/>
                    <a:ea typeface="宋体" pitchFamily="2" charset="-122"/>
                  </a:rPr>
                  <a:t>（</a:t>
                </a:r>
                <a:r>
                  <a:rPr lang="en-US" altLang="zh-CN" b="0">
                    <a:effectLst/>
                    <a:latin typeface="Century Schoolbook" pitchFamily="18" charset="0"/>
                    <a:ea typeface="宋体" pitchFamily="2" charset="-122"/>
                  </a:rPr>
                  <a:t>D</a:t>
                </a:r>
                <a:r>
                  <a:rPr lang="zh-CN" altLang="en-US">
                    <a:effectLst/>
                    <a:latin typeface="Century Schoolbook" pitchFamily="18" charset="0"/>
                    <a:ea typeface="宋体" pitchFamily="2" charset="-122"/>
                  </a:rPr>
                  <a:t>）</a:t>
                </a:r>
              </a:p>
            </p:txBody>
          </p:sp>
          <p:graphicFrame>
            <p:nvGraphicFramePr>
              <p:cNvPr id="34818" name="Object 2"/>
              <p:cNvGraphicFramePr>
                <a:graphicFrameLocks noChangeAspect="1"/>
              </p:cNvGraphicFramePr>
              <p:nvPr/>
            </p:nvGraphicFramePr>
            <p:xfrm>
              <a:off x="1317" y="1992"/>
              <a:ext cx="1468" cy="652"/>
            </p:xfrm>
            <a:graphic>
              <a:graphicData uri="http://schemas.openxmlformats.org/presentationml/2006/ole">
                <p:oleObj spid="_x0000_s34818" name="公式" r:id="rId3" imgW="2425680" imgH="1091880" progId="Equation.3">
                  <p:embed/>
                </p:oleObj>
              </a:graphicData>
            </a:graphic>
          </p:graphicFrame>
          <p:graphicFrame>
            <p:nvGraphicFramePr>
              <p:cNvPr id="34819" name="Object 3"/>
              <p:cNvGraphicFramePr>
                <a:graphicFrameLocks noChangeAspect="1"/>
              </p:cNvGraphicFramePr>
              <p:nvPr/>
            </p:nvGraphicFramePr>
            <p:xfrm>
              <a:off x="4017" y="2037"/>
              <a:ext cx="1155" cy="590"/>
            </p:xfrm>
            <a:graphic>
              <a:graphicData uri="http://schemas.openxmlformats.org/presentationml/2006/ole">
                <p:oleObj spid="_x0000_s34819" name="公式" r:id="rId4" imgW="2108160" imgH="1091880" progId="Equation.3">
                  <p:embed/>
                </p:oleObj>
              </a:graphicData>
            </a:graphic>
          </p:graphicFrame>
          <p:graphicFrame>
            <p:nvGraphicFramePr>
              <p:cNvPr id="34820" name="Object 4"/>
              <p:cNvGraphicFramePr>
                <a:graphicFrameLocks noChangeAspect="1"/>
              </p:cNvGraphicFramePr>
              <p:nvPr/>
            </p:nvGraphicFramePr>
            <p:xfrm>
              <a:off x="1227" y="3027"/>
              <a:ext cx="1221" cy="628"/>
            </p:xfrm>
            <a:graphic>
              <a:graphicData uri="http://schemas.openxmlformats.org/presentationml/2006/ole">
                <p:oleObj spid="_x0000_s34820" name="公式" r:id="rId5" imgW="2095200" imgH="1091880" progId="Equation.3">
                  <p:embed/>
                </p:oleObj>
              </a:graphicData>
            </a:graphic>
          </p:graphicFrame>
          <p:graphicFrame>
            <p:nvGraphicFramePr>
              <p:cNvPr id="34821" name="Object 5"/>
              <p:cNvGraphicFramePr>
                <a:graphicFrameLocks noChangeAspect="1"/>
              </p:cNvGraphicFramePr>
              <p:nvPr/>
            </p:nvGraphicFramePr>
            <p:xfrm>
              <a:off x="3882" y="3117"/>
              <a:ext cx="664" cy="316"/>
            </p:xfrm>
            <a:graphic>
              <a:graphicData uri="http://schemas.openxmlformats.org/presentationml/2006/ole">
                <p:oleObj spid="_x0000_s34821" name="公式" r:id="rId6" imgW="1130040" imgH="545760" progId="Equation.3">
                  <p:embed/>
                </p:oleObj>
              </a:graphicData>
            </a:graphic>
          </p:graphicFrame>
        </p:grpSp>
      </p:grpSp>
      <p:sp>
        <p:nvSpPr>
          <p:cNvPr id="367631" name="Text Box 15"/>
          <p:cNvSpPr txBox="1">
            <a:spLocks noChangeArrowheads="1"/>
          </p:cNvSpPr>
          <p:nvPr/>
        </p:nvSpPr>
        <p:spPr bwMode="auto">
          <a:xfrm>
            <a:off x="8666163" y="6491288"/>
            <a:ext cx="477837" cy="366712"/>
          </a:xfrm>
          <a:prstGeom prst="rect">
            <a:avLst/>
          </a:prstGeom>
          <a:noFill/>
          <a:ln w="9525" algn="ctr">
            <a:noFill/>
            <a:miter lim="800000"/>
            <a:headEnd/>
            <a:tailEnd/>
          </a:ln>
          <a:effectLst/>
        </p:spPr>
        <p:txBody>
          <a:bodyPr>
            <a:spAutoFit/>
          </a:bodyPr>
          <a:lstStyle/>
          <a:p>
            <a:pPr>
              <a:defRPr/>
            </a:pPr>
            <a:r>
              <a:rPr lang="en-US" altLang="zh-CN" sz="1800"/>
              <a:t>15</a:t>
            </a:r>
            <a:r>
              <a:rPr lang="en-US" altLang="zh-CN" sz="1800" baseline="-25000"/>
              <a:t> </a:t>
            </a:r>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7618"/>
                                        </p:tgtEl>
                                        <p:attrNameLst>
                                          <p:attrName>style.visibility</p:attrName>
                                        </p:attrNameLst>
                                      </p:cBhvr>
                                      <p:to>
                                        <p:strVal val="visible"/>
                                      </p:to>
                                    </p:set>
                                    <p:animEffect transition="in" filter="wipe(left)">
                                      <p:cBhvr>
                                        <p:cTn id="7" dur="500"/>
                                        <p:tgtEl>
                                          <p:spTgt spid="367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219200" y="762000"/>
            <a:ext cx="7010400" cy="457200"/>
          </a:xfrm>
          <a:prstGeom prst="rect">
            <a:avLst/>
          </a:prstGeom>
          <a:noFill/>
          <a:ln w="9525">
            <a:noFill/>
            <a:miter lim="800000"/>
            <a:headEnd/>
            <a:tailEnd/>
          </a:ln>
        </p:spPr>
        <p:txBody>
          <a:bodyPr>
            <a:spAutoFit/>
          </a:bodyPr>
          <a:lstStyle/>
          <a:p>
            <a:pPr>
              <a:spcBef>
                <a:spcPct val="50000"/>
              </a:spcBef>
              <a:defRPr/>
            </a:pPr>
            <a:endParaRPr lang="en-US" altLang="zh-CN"/>
          </a:p>
        </p:txBody>
      </p:sp>
      <p:sp>
        <p:nvSpPr>
          <p:cNvPr id="60419" name="Text Box 3"/>
          <p:cNvSpPr txBox="1">
            <a:spLocks noChangeArrowheads="1"/>
          </p:cNvSpPr>
          <p:nvPr/>
        </p:nvSpPr>
        <p:spPr bwMode="auto">
          <a:xfrm>
            <a:off x="0" y="381000"/>
            <a:ext cx="9144000" cy="3994150"/>
          </a:xfrm>
          <a:prstGeom prst="rect">
            <a:avLst/>
          </a:prstGeom>
          <a:noFill/>
          <a:ln w="9525">
            <a:noFill/>
            <a:miter lim="800000"/>
            <a:headEnd/>
            <a:tailEnd/>
          </a:ln>
        </p:spPr>
        <p:txBody>
          <a:bodyPr>
            <a:spAutoFit/>
          </a:bodyPr>
          <a:lstStyle/>
          <a:p>
            <a:pPr>
              <a:spcBef>
                <a:spcPct val="50000"/>
              </a:spcBef>
            </a:pPr>
            <a:r>
              <a:rPr lang="en-US" altLang="zh-CN" sz="3200">
                <a:effectLst/>
              </a:rPr>
              <a:t>5</a:t>
            </a:r>
            <a:r>
              <a:rPr lang="en-US" sz="3200">
                <a:effectLst/>
              </a:rPr>
              <a:t>　下面给出理想气体状态方程的几种微分形式</a:t>
            </a:r>
            <a:r>
              <a:rPr lang="en-US" altLang="zh-CN" sz="3200">
                <a:effectLst/>
              </a:rPr>
              <a:t>,</a:t>
            </a:r>
            <a:r>
              <a:rPr lang="en-US" sz="3200">
                <a:effectLst/>
              </a:rPr>
              <a:t>指出它们各表示什么过程</a:t>
            </a:r>
            <a:r>
              <a:rPr lang="en-US" altLang="zh-CN" sz="3200">
                <a:effectLst/>
              </a:rPr>
              <a:t>.</a:t>
            </a:r>
          </a:p>
          <a:p>
            <a:pPr>
              <a:spcBef>
                <a:spcPct val="50000"/>
              </a:spcBef>
            </a:pPr>
            <a:r>
              <a:rPr lang="en-US" sz="3200">
                <a:effectLst/>
              </a:rPr>
              <a:t>（</a:t>
            </a:r>
            <a:r>
              <a:rPr lang="en-US" altLang="zh-CN" sz="3200">
                <a:effectLst/>
              </a:rPr>
              <a:t>1</a:t>
            </a:r>
            <a:r>
              <a:rPr lang="en-US" sz="3200">
                <a:effectLst/>
              </a:rPr>
              <a:t>）</a:t>
            </a:r>
            <a:r>
              <a:rPr lang="en-US" altLang="zh-CN" sz="3200">
                <a:effectLst/>
              </a:rPr>
              <a:t>pdV</a:t>
            </a:r>
            <a:r>
              <a:rPr lang="en-US" sz="3200">
                <a:effectLst/>
              </a:rPr>
              <a:t>＝（</a:t>
            </a:r>
            <a:r>
              <a:rPr lang="en-US" altLang="zh-CN" sz="3200">
                <a:effectLst/>
              </a:rPr>
              <a:t>m</a:t>
            </a:r>
            <a:r>
              <a:rPr lang="en-US" sz="3200">
                <a:effectLst/>
              </a:rPr>
              <a:t>／</a:t>
            </a:r>
            <a:r>
              <a:rPr lang="en-US" altLang="zh-CN" sz="3200">
                <a:effectLst/>
              </a:rPr>
              <a:t>M</a:t>
            </a:r>
            <a:r>
              <a:rPr lang="en-US" sz="3200">
                <a:effectLst/>
              </a:rPr>
              <a:t>）</a:t>
            </a:r>
            <a:r>
              <a:rPr lang="en-US" altLang="zh-CN" sz="3200">
                <a:effectLst/>
              </a:rPr>
              <a:t>RdT</a:t>
            </a:r>
            <a:r>
              <a:rPr lang="en-US" sz="3200">
                <a:effectLst/>
              </a:rPr>
              <a:t>表示＿＿＿＿过程，</a:t>
            </a:r>
          </a:p>
          <a:p>
            <a:pPr>
              <a:spcBef>
                <a:spcPct val="50000"/>
              </a:spcBef>
            </a:pPr>
            <a:r>
              <a:rPr lang="en-US" sz="3200">
                <a:effectLst/>
              </a:rPr>
              <a:t>（</a:t>
            </a:r>
            <a:r>
              <a:rPr lang="en-US" altLang="zh-CN" sz="3200">
                <a:effectLst/>
              </a:rPr>
              <a:t>2</a:t>
            </a:r>
            <a:r>
              <a:rPr lang="en-US" sz="3200">
                <a:effectLst/>
              </a:rPr>
              <a:t>）</a:t>
            </a:r>
            <a:r>
              <a:rPr lang="en-US" altLang="zh-CN" sz="3200">
                <a:effectLst/>
              </a:rPr>
              <a:t>Vdp</a:t>
            </a:r>
            <a:r>
              <a:rPr lang="en-US" sz="3200">
                <a:effectLst/>
              </a:rPr>
              <a:t>＝（</a:t>
            </a:r>
            <a:r>
              <a:rPr lang="en-US" altLang="zh-CN" sz="3200">
                <a:effectLst/>
              </a:rPr>
              <a:t>m</a:t>
            </a:r>
            <a:r>
              <a:rPr lang="en-US" sz="3200">
                <a:effectLst/>
              </a:rPr>
              <a:t>／</a:t>
            </a:r>
            <a:r>
              <a:rPr lang="en-US" altLang="zh-CN" sz="3200">
                <a:effectLst/>
              </a:rPr>
              <a:t>M</a:t>
            </a:r>
            <a:r>
              <a:rPr lang="en-US" sz="3200">
                <a:effectLst/>
              </a:rPr>
              <a:t>）</a:t>
            </a:r>
            <a:r>
              <a:rPr lang="en-US" altLang="zh-CN" sz="3200">
                <a:effectLst/>
              </a:rPr>
              <a:t>RdT </a:t>
            </a:r>
            <a:r>
              <a:rPr lang="en-US" sz="3200">
                <a:effectLst/>
              </a:rPr>
              <a:t>表示＿＿＿＿过程，</a:t>
            </a:r>
          </a:p>
          <a:p>
            <a:pPr>
              <a:spcBef>
                <a:spcPct val="50000"/>
              </a:spcBef>
            </a:pPr>
            <a:r>
              <a:rPr lang="en-US" sz="3200">
                <a:effectLst/>
              </a:rPr>
              <a:t>（</a:t>
            </a:r>
            <a:r>
              <a:rPr lang="en-US" altLang="zh-CN" sz="3200">
                <a:effectLst/>
              </a:rPr>
              <a:t>3</a:t>
            </a:r>
            <a:r>
              <a:rPr lang="en-US" sz="3200">
                <a:effectLst/>
              </a:rPr>
              <a:t>）</a:t>
            </a:r>
            <a:r>
              <a:rPr lang="en-US" altLang="zh-CN" sz="3200">
                <a:effectLst/>
              </a:rPr>
              <a:t>pdV</a:t>
            </a:r>
            <a:r>
              <a:rPr lang="en-US" sz="3200">
                <a:effectLst/>
              </a:rPr>
              <a:t>＋</a:t>
            </a:r>
            <a:r>
              <a:rPr lang="en-US" altLang="zh-CN" sz="3200">
                <a:effectLst/>
              </a:rPr>
              <a:t>Vdp</a:t>
            </a:r>
            <a:r>
              <a:rPr lang="en-US" sz="3200">
                <a:effectLst/>
              </a:rPr>
              <a:t>＝</a:t>
            </a:r>
            <a:r>
              <a:rPr lang="en-US" altLang="zh-CN" sz="3200">
                <a:effectLst/>
              </a:rPr>
              <a:t>0</a:t>
            </a:r>
            <a:r>
              <a:rPr lang="en-US" sz="3200">
                <a:effectLst/>
              </a:rPr>
              <a:t>表示＿＿＿＿＿过程。</a:t>
            </a:r>
            <a:endParaRPr lang="zh-CN" altLang="en-US" sz="3200">
              <a:effectLst/>
            </a:endParaRPr>
          </a:p>
          <a:p>
            <a:pPr>
              <a:spcBef>
                <a:spcPct val="50000"/>
              </a:spcBef>
            </a:pPr>
            <a:r>
              <a:rPr lang="zh-CN" altLang="en-US" sz="3200">
                <a:effectLst/>
              </a:rPr>
              <a:t>（</a:t>
            </a:r>
            <a:r>
              <a:rPr lang="en-US" altLang="zh-CN" sz="3200">
                <a:effectLst/>
              </a:rPr>
              <a:t>4</a:t>
            </a:r>
            <a:r>
              <a:rPr lang="zh-CN" altLang="en-US" sz="3200">
                <a:effectLst/>
              </a:rPr>
              <a:t>） </a:t>
            </a:r>
            <a:r>
              <a:rPr lang="el-GR" altLang="zh-CN" sz="3200">
                <a:effectLst/>
                <a:cs typeface="Times New Roman" pitchFamily="18" charset="0"/>
              </a:rPr>
              <a:t>γ</a:t>
            </a:r>
            <a:r>
              <a:rPr lang="en-US" altLang="zh-CN" sz="3200">
                <a:effectLst/>
              </a:rPr>
              <a:t> pdV</a:t>
            </a:r>
            <a:r>
              <a:rPr lang="zh-CN" altLang="en-US" sz="3200">
                <a:effectLst/>
              </a:rPr>
              <a:t>＋</a:t>
            </a:r>
            <a:r>
              <a:rPr lang="en-US" altLang="zh-CN" sz="3200">
                <a:effectLst/>
              </a:rPr>
              <a:t>Vdp</a:t>
            </a:r>
            <a:r>
              <a:rPr lang="zh-CN" altLang="en-US" sz="3200">
                <a:effectLst/>
              </a:rPr>
              <a:t>＝</a:t>
            </a:r>
            <a:r>
              <a:rPr lang="en-US" altLang="zh-CN" sz="3200">
                <a:effectLst/>
              </a:rPr>
              <a:t>0 </a:t>
            </a:r>
            <a:r>
              <a:rPr lang="en-US" sz="3200">
                <a:effectLst/>
              </a:rPr>
              <a:t>表示＿＿＿＿＿过程。</a:t>
            </a:r>
            <a:endParaRPr lang="el-GR" altLang="zh-CN" sz="3200">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6"/>
          <p:cNvGrpSpPr>
            <a:grpSpLocks/>
          </p:cNvGrpSpPr>
          <p:nvPr/>
        </p:nvGrpSpPr>
        <p:grpSpPr bwMode="auto">
          <a:xfrm>
            <a:off x="228600" y="233363"/>
            <a:ext cx="8401050" cy="5603875"/>
            <a:chOff x="144" y="147"/>
            <a:chExt cx="5292" cy="3530"/>
          </a:xfrm>
        </p:grpSpPr>
        <p:sp>
          <p:nvSpPr>
            <p:cNvPr id="61445" name="Rectangle 3"/>
            <p:cNvSpPr>
              <a:spLocks noChangeArrowheads="1"/>
            </p:cNvSpPr>
            <p:nvPr/>
          </p:nvSpPr>
          <p:spPr bwMode="auto">
            <a:xfrm>
              <a:off x="144" y="147"/>
              <a:ext cx="5292" cy="1803"/>
            </a:xfrm>
            <a:prstGeom prst="rect">
              <a:avLst/>
            </a:prstGeom>
            <a:noFill/>
            <a:ln w="9525">
              <a:noFill/>
              <a:miter lim="800000"/>
              <a:headEnd/>
              <a:tailEnd/>
            </a:ln>
          </p:spPr>
          <p:txBody>
            <a:bodyPr>
              <a:spAutoFit/>
            </a:bodyPr>
            <a:lstStyle/>
            <a:p>
              <a:r>
                <a:rPr lang="en-US" altLang="zh-CN">
                  <a:effectLst/>
                </a:rPr>
                <a:t>6.</a:t>
              </a:r>
              <a:r>
                <a:rPr lang="zh-CN" altLang="en-US">
                  <a:effectLst/>
                </a:rPr>
                <a:t>一定量某理想气体所经历的循环过程是：从初态（</a:t>
              </a:r>
              <a:r>
                <a:rPr lang="en-US" altLang="zh-CN" b="0" i="1">
                  <a:effectLst/>
                </a:rPr>
                <a:t>V</a:t>
              </a:r>
              <a:r>
                <a:rPr lang="en-US" altLang="zh-CN" b="0" baseline="-25000">
                  <a:effectLst/>
                </a:rPr>
                <a:t>0</a:t>
              </a:r>
              <a:r>
                <a:rPr lang="zh-CN" altLang="en-US">
                  <a:effectLst/>
                </a:rPr>
                <a:t>，</a:t>
              </a:r>
              <a:r>
                <a:rPr lang="en-US" altLang="zh-CN" b="0" i="1">
                  <a:effectLst/>
                </a:rPr>
                <a:t>T</a:t>
              </a:r>
              <a:r>
                <a:rPr lang="en-US" altLang="zh-CN" b="0" baseline="-25000">
                  <a:effectLst/>
                </a:rPr>
                <a:t>0</a:t>
              </a:r>
              <a:r>
                <a:rPr lang="zh-CN" altLang="en-US">
                  <a:effectLst/>
                </a:rPr>
                <a:t>）开始，先经绝热膨胀使其体积增大 </a:t>
              </a:r>
              <a:r>
                <a:rPr lang="en-US" altLang="zh-CN" b="0">
                  <a:effectLst/>
                </a:rPr>
                <a:t>1 </a:t>
              </a:r>
              <a:r>
                <a:rPr lang="zh-CN" altLang="en-US">
                  <a:effectLst/>
                </a:rPr>
                <a:t>倍，再经等容升温回复到初态温度 </a:t>
              </a:r>
              <a:r>
                <a:rPr lang="en-US" altLang="zh-CN" b="0" i="1">
                  <a:effectLst/>
                </a:rPr>
                <a:t>T</a:t>
              </a:r>
              <a:r>
                <a:rPr lang="en-US" altLang="zh-CN" b="0" baseline="-25000">
                  <a:effectLst/>
                </a:rPr>
                <a:t>0</a:t>
              </a:r>
              <a:r>
                <a:rPr lang="zh-CN" altLang="en-US">
                  <a:effectLst/>
                </a:rPr>
                <a:t>，最后经等温过程使其体积回复为 </a:t>
              </a:r>
              <a:r>
                <a:rPr lang="en-US" altLang="zh-CN" b="0" i="1">
                  <a:effectLst/>
                </a:rPr>
                <a:t>V</a:t>
              </a:r>
              <a:r>
                <a:rPr lang="en-US" altLang="zh-CN" b="0" baseline="-25000">
                  <a:effectLst/>
                </a:rPr>
                <a:t>0</a:t>
              </a:r>
              <a:r>
                <a:rPr lang="zh-CN" altLang="en-US">
                  <a:effectLst/>
                </a:rPr>
                <a:t>，则气体在此循环过程中：</a:t>
              </a:r>
            </a:p>
          </p:txBody>
        </p:sp>
        <p:sp>
          <p:nvSpPr>
            <p:cNvPr id="61446" name="Rectangle 4"/>
            <p:cNvSpPr>
              <a:spLocks noChangeArrowheads="1"/>
            </p:cNvSpPr>
            <p:nvPr/>
          </p:nvSpPr>
          <p:spPr bwMode="auto">
            <a:xfrm>
              <a:off x="270" y="2115"/>
              <a:ext cx="4260" cy="1562"/>
            </a:xfrm>
            <a:prstGeom prst="rect">
              <a:avLst/>
            </a:prstGeom>
            <a:noFill/>
            <a:ln w="9525">
              <a:noFill/>
              <a:miter lim="800000"/>
              <a:headEnd/>
              <a:tailEnd/>
            </a:ln>
          </p:spPr>
          <p:txBody>
            <a:bodyPr>
              <a:spAutoFit/>
            </a:bodyPr>
            <a:lstStyle/>
            <a:p>
              <a:pPr>
                <a:lnSpc>
                  <a:spcPct val="70000"/>
                </a:lnSpc>
                <a:spcBef>
                  <a:spcPct val="50000"/>
                </a:spcBef>
              </a:pPr>
              <a:r>
                <a:rPr lang="zh-CN" altLang="en-US">
                  <a:effectLst/>
                </a:rPr>
                <a:t>（</a:t>
              </a:r>
              <a:r>
                <a:rPr lang="en-US" altLang="zh-CN" b="0">
                  <a:effectLst/>
                </a:rPr>
                <a:t>A</a:t>
              </a:r>
              <a:r>
                <a:rPr lang="zh-CN" altLang="en-US">
                  <a:effectLst/>
                </a:rPr>
                <a:t>）内能增加了；</a:t>
              </a:r>
            </a:p>
            <a:p>
              <a:pPr>
                <a:lnSpc>
                  <a:spcPct val="70000"/>
                </a:lnSpc>
                <a:spcBef>
                  <a:spcPct val="50000"/>
                </a:spcBef>
              </a:pPr>
              <a:r>
                <a:rPr lang="zh-CN" altLang="en-US">
                  <a:effectLst/>
                </a:rPr>
                <a:t>（</a:t>
              </a:r>
              <a:r>
                <a:rPr lang="en-US" altLang="zh-CN" b="0">
                  <a:effectLst/>
                </a:rPr>
                <a:t>B</a:t>
              </a:r>
              <a:r>
                <a:rPr lang="zh-CN" altLang="en-US">
                  <a:effectLst/>
                </a:rPr>
                <a:t>）从外界净吸的热量为正值。 </a:t>
              </a:r>
            </a:p>
            <a:p>
              <a:pPr>
                <a:lnSpc>
                  <a:spcPct val="70000"/>
                </a:lnSpc>
                <a:spcBef>
                  <a:spcPct val="50000"/>
                </a:spcBef>
              </a:pPr>
              <a:r>
                <a:rPr lang="zh-CN" altLang="en-US">
                  <a:effectLst/>
                </a:rPr>
                <a:t>（</a:t>
              </a:r>
              <a:r>
                <a:rPr lang="en-US" altLang="zh-CN" b="0">
                  <a:effectLst/>
                </a:rPr>
                <a:t>C</a:t>
              </a:r>
              <a:r>
                <a:rPr lang="zh-CN" altLang="en-US">
                  <a:effectLst/>
                </a:rPr>
                <a:t>）对外作的净功为正值； </a:t>
              </a:r>
            </a:p>
            <a:p>
              <a:pPr>
                <a:lnSpc>
                  <a:spcPct val="70000"/>
                </a:lnSpc>
                <a:spcBef>
                  <a:spcPct val="50000"/>
                </a:spcBef>
              </a:pPr>
              <a:r>
                <a:rPr lang="zh-CN" altLang="en-US">
                  <a:effectLst/>
                </a:rPr>
                <a:t>（</a:t>
              </a:r>
              <a:r>
                <a:rPr lang="en-US" altLang="zh-CN" b="0">
                  <a:effectLst/>
                </a:rPr>
                <a:t>D</a:t>
              </a:r>
              <a:r>
                <a:rPr lang="zh-CN" altLang="en-US">
                  <a:effectLst/>
                </a:rPr>
                <a:t>）对外作的净功为负值；</a:t>
              </a:r>
            </a:p>
          </p:txBody>
        </p:sp>
      </p:grpSp>
      <p:sp>
        <p:nvSpPr>
          <p:cNvPr id="374789" name="Text Box 5"/>
          <p:cNvSpPr txBox="1">
            <a:spLocks noChangeArrowheads="1"/>
          </p:cNvSpPr>
          <p:nvPr/>
        </p:nvSpPr>
        <p:spPr bwMode="auto">
          <a:xfrm>
            <a:off x="7486650" y="5543550"/>
            <a:ext cx="1108075" cy="646113"/>
          </a:xfrm>
          <a:prstGeom prst="rect">
            <a:avLst/>
          </a:prstGeom>
          <a:noFill/>
          <a:ln w="9525">
            <a:noFill/>
            <a:miter lim="800000"/>
            <a:headEnd/>
            <a:tailEnd/>
          </a:ln>
        </p:spPr>
        <p:txBody>
          <a:bodyPr wrap="none">
            <a:spAutoFit/>
          </a:bodyPr>
          <a:lstStyle/>
          <a:p>
            <a:r>
              <a:rPr lang="en-US" altLang="zh-CN" b="0">
                <a:effectLst/>
                <a:latin typeface="Century Schoolbook" pitchFamily="18" charset="0"/>
                <a:ea typeface="宋体" pitchFamily="2" charset="-122"/>
              </a:rPr>
              <a:t>[ D ]</a:t>
            </a:r>
            <a:endParaRPr lang="en-US" altLang="zh-CN">
              <a:effectLst/>
              <a:latin typeface="Century Schoolbook" pitchFamily="18" charset="0"/>
              <a:ea typeface="宋体" pitchFamily="2" charset="-122"/>
            </a:endParaRPr>
          </a:p>
        </p:txBody>
      </p:sp>
      <p:sp>
        <p:nvSpPr>
          <p:cNvPr id="374791" name="Text Box 7"/>
          <p:cNvSpPr txBox="1">
            <a:spLocks noChangeArrowheads="1"/>
          </p:cNvSpPr>
          <p:nvPr/>
        </p:nvSpPr>
        <p:spPr bwMode="auto">
          <a:xfrm>
            <a:off x="8666163" y="6491288"/>
            <a:ext cx="477837" cy="366712"/>
          </a:xfrm>
          <a:prstGeom prst="rect">
            <a:avLst/>
          </a:prstGeom>
          <a:noFill/>
          <a:ln w="9525" algn="ctr">
            <a:noFill/>
            <a:miter lim="800000"/>
            <a:headEnd/>
            <a:tailEnd/>
          </a:ln>
          <a:effectLst/>
        </p:spPr>
        <p:txBody>
          <a:bodyPr>
            <a:spAutoFit/>
          </a:bodyPr>
          <a:lstStyle/>
          <a:p>
            <a:pPr>
              <a:defRPr/>
            </a:pPr>
            <a:r>
              <a:rPr lang="en-US" altLang="zh-CN" sz="1800"/>
              <a:t>19</a:t>
            </a:r>
            <a:r>
              <a:rPr lang="en-US" altLang="zh-CN" sz="1800" baseline="-25000"/>
              <a:t> </a:t>
            </a:r>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74789"/>
                                        </p:tgtEl>
                                        <p:attrNameLst>
                                          <p:attrName>style.visibility</p:attrName>
                                        </p:attrNameLst>
                                      </p:cBhvr>
                                      <p:to>
                                        <p:strVal val="visible"/>
                                      </p:to>
                                    </p:set>
                                    <p:animEffect transition="in" filter="wipe(left)">
                                      <p:cBhvr>
                                        <p:cTn id="7" dur="75"/>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0" y="0"/>
            <a:ext cx="9144000" cy="5016500"/>
          </a:xfrm>
          <a:prstGeom prst="rect">
            <a:avLst/>
          </a:prstGeom>
          <a:noFill/>
          <a:ln w="9525">
            <a:noFill/>
            <a:miter lim="800000"/>
            <a:headEnd/>
            <a:tailEnd/>
          </a:ln>
          <a:effectLst/>
        </p:spPr>
        <p:txBody>
          <a:bodyPr anchor="ctr">
            <a:spAutoFit/>
          </a:bodyPr>
          <a:lstStyle/>
          <a:p>
            <a:pPr marL="514350" indent="-514350" eaLnBrk="0" hangingPunct="0">
              <a:defRPr/>
            </a:pPr>
            <a:r>
              <a:rPr lang="en-US" altLang="zh-CN" sz="3200" dirty="0">
                <a:solidFill>
                  <a:srgbClr val="FF0000"/>
                </a:solidFill>
                <a:effectLst/>
                <a:latin typeface="Calibri" pitchFamily="34" charset="0"/>
                <a:cs typeface="Times New Roman" pitchFamily="18" charset="0"/>
              </a:rPr>
              <a:t>7</a:t>
            </a:r>
            <a:r>
              <a:rPr lang="en-US" altLang="zh-CN" sz="3200" dirty="0">
                <a:solidFill>
                  <a:srgbClr val="FFFFFF"/>
                </a:solidFill>
                <a:effectLst/>
                <a:latin typeface="Calibri" pitchFamily="34" charset="0"/>
                <a:cs typeface="Times New Roman" pitchFamily="18" charset="0"/>
              </a:rPr>
              <a:t>. 1 mol </a:t>
            </a:r>
            <a:r>
              <a:rPr lang="zh-CN" altLang="en-US" sz="3200" dirty="0">
                <a:solidFill>
                  <a:srgbClr val="FFFFFF"/>
                </a:solidFill>
                <a:effectLst/>
                <a:latin typeface="Calibri" pitchFamily="34" charset="0"/>
                <a:cs typeface="Times New Roman" pitchFamily="18" charset="0"/>
              </a:rPr>
              <a:t>理想气体经过一等压过程</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体积变为原来的两倍</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设气体的定压摩尔热容为</a:t>
            </a:r>
            <a:r>
              <a:rPr lang="en-US" altLang="zh-CN" sz="3200" dirty="0">
                <a:solidFill>
                  <a:srgbClr val="FFFFFF"/>
                </a:solidFill>
                <a:effectLst/>
                <a:latin typeface="Calibri" pitchFamily="34" charset="0"/>
                <a:cs typeface="Times New Roman" pitchFamily="18" charset="0"/>
              </a:rPr>
              <a:t>C</a:t>
            </a:r>
            <a:r>
              <a:rPr lang="en-US" altLang="zh-CN" sz="3200" baseline="-30000" dirty="0">
                <a:solidFill>
                  <a:srgbClr val="FFFFFF"/>
                </a:solidFill>
                <a:effectLst/>
                <a:latin typeface="Calibri" pitchFamily="34" charset="0"/>
                <a:cs typeface="Times New Roman" pitchFamily="18" charset="0"/>
              </a:rPr>
              <a:t>p</a:t>
            </a:r>
            <a:r>
              <a:rPr lang="en-US" altLang="zh-CN" sz="3200" dirty="0">
                <a:solidFill>
                  <a:srgbClr val="FFFFFF"/>
                </a:solidFill>
                <a:effectLst/>
                <a:latin typeface="Calibri" pitchFamily="34" charset="0"/>
                <a:cs typeface="Times New Roman" pitchFamily="18" charset="0"/>
              </a:rPr>
              <a:t>, </a:t>
            </a:r>
            <a:r>
              <a:rPr lang="zh-CN" altLang="en-US" sz="3200" dirty="0">
                <a:solidFill>
                  <a:srgbClr val="FFFFFF"/>
                </a:solidFill>
                <a:effectLst/>
                <a:latin typeface="Calibri" pitchFamily="34" charset="0"/>
                <a:cs typeface="Times New Roman" pitchFamily="18" charset="0"/>
              </a:rPr>
              <a:t>则此过程中气体熵的增量</a:t>
            </a:r>
            <a:r>
              <a:rPr lang="en-US" altLang="zh-CN" sz="3200" dirty="0">
                <a:solidFill>
                  <a:srgbClr val="FFFFFF"/>
                </a:solidFill>
                <a:effectLst/>
                <a:latin typeface="Calibri" pitchFamily="34" charset="0"/>
                <a:cs typeface="Times New Roman" pitchFamily="18" charset="0"/>
              </a:rPr>
              <a:t>______________.</a:t>
            </a:r>
          </a:p>
          <a:p>
            <a:pPr marL="514350" indent="-514350" eaLnBrk="0" hangingPunct="0">
              <a:defRPr/>
            </a:pPr>
            <a:endParaRPr lang="en-US" altLang="zh-CN" sz="3200" dirty="0">
              <a:solidFill>
                <a:srgbClr val="FFFFFF"/>
              </a:solidFill>
              <a:effectLst/>
            </a:endParaRPr>
          </a:p>
          <a:p>
            <a:pPr eaLnBrk="0" hangingPunct="0">
              <a:defRPr/>
            </a:pPr>
            <a:r>
              <a:rPr lang="en-US" altLang="zh-CN" sz="3200" dirty="0">
                <a:solidFill>
                  <a:srgbClr val="FF0000"/>
                </a:solidFill>
                <a:effectLst/>
                <a:latin typeface="Calibri" pitchFamily="34" charset="0"/>
                <a:cs typeface="Times New Roman" pitchFamily="18" charset="0"/>
              </a:rPr>
              <a:t>8</a:t>
            </a:r>
            <a:r>
              <a:rPr lang="en-US" altLang="zh-CN" sz="3200" dirty="0">
                <a:solidFill>
                  <a:srgbClr val="FFFFFF"/>
                </a:solidFill>
                <a:effectLst/>
                <a:latin typeface="Calibri" pitchFamily="34" charset="0"/>
                <a:cs typeface="Times New Roman" pitchFamily="18" charset="0"/>
              </a:rPr>
              <a:t>. </a:t>
            </a:r>
            <a:r>
              <a:rPr lang="zh-CN" altLang="en-US" sz="3200" dirty="0">
                <a:solidFill>
                  <a:srgbClr val="FFFFFF"/>
                </a:solidFill>
                <a:effectLst/>
                <a:latin typeface="Calibri" pitchFamily="34" charset="0"/>
                <a:cs typeface="Times New Roman" pitchFamily="18" charset="0"/>
              </a:rPr>
              <a:t>判断下列过程是不是可逆过程</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defRPr/>
            </a:pPr>
            <a:r>
              <a:rPr lang="en-US" altLang="zh-CN" sz="3200" dirty="0">
                <a:solidFill>
                  <a:srgbClr val="FFFFFF"/>
                </a:solidFill>
                <a:effectLst/>
                <a:latin typeface="Calibri" pitchFamily="34" charset="0"/>
                <a:cs typeface="Times New Roman" pitchFamily="18" charset="0"/>
              </a:rPr>
              <a:t>(1)</a:t>
            </a:r>
            <a:r>
              <a:rPr lang="zh-CN" altLang="en-US" sz="3200" dirty="0">
                <a:solidFill>
                  <a:srgbClr val="FFFFFF"/>
                </a:solidFill>
                <a:effectLst/>
                <a:latin typeface="Calibri" pitchFamily="34" charset="0"/>
                <a:cs typeface="Times New Roman" pitchFamily="18" charset="0"/>
              </a:rPr>
              <a:t>用活塞缓慢地压缩等温容器中的理想气体</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活塞与器壁有摩擦</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defRPr/>
            </a:pPr>
            <a:r>
              <a:rPr lang="en-US" altLang="zh-CN" sz="3200" dirty="0">
                <a:solidFill>
                  <a:srgbClr val="FFFFFF"/>
                </a:solidFill>
                <a:effectLst/>
                <a:latin typeface="Calibri" pitchFamily="34" charset="0"/>
                <a:cs typeface="Times New Roman" pitchFamily="18" charset="0"/>
              </a:rPr>
              <a:t>(2)</a:t>
            </a:r>
            <a:r>
              <a:rPr lang="zh-CN" altLang="en-US" sz="3200" dirty="0">
                <a:solidFill>
                  <a:srgbClr val="FFFFFF"/>
                </a:solidFill>
                <a:effectLst/>
                <a:latin typeface="Calibri" pitchFamily="34" charset="0"/>
                <a:cs typeface="Times New Roman" pitchFamily="18" charset="0"/>
              </a:rPr>
              <a:t>气体绝热自由膨胀</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defRPr/>
            </a:pPr>
            <a:r>
              <a:rPr lang="en-US" altLang="zh-CN" sz="3200" dirty="0">
                <a:solidFill>
                  <a:srgbClr val="FFFFFF"/>
                </a:solidFill>
                <a:effectLst/>
                <a:latin typeface="Calibri" pitchFamily="34" charset="0"/>
                <a:cs typeface="Times New Roman" pitchFamily="18" charset="0"/>
              </a:rPr>
              <a:t>(3)</a:t>
            </a:r>
            <a:r>
              <a:rPr lang="zh-CN" altLang="en-US" sz="3200" dirty="0">
                <a:solidFill>
                  <a:srgbClr val="FFFFFF"/>
                </a:solidFill>
                <a:effectLst/>
                <a:latin typeface="Calibri" pitchFamily="34" charset="0"/>
                <a:cs typeface="Times New Roman" pitchFamily="18" charset="0"/>
              </a:rPr>
              <a:t>一滴红墨水在水杯跨弥散</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defRPr/>
            </a:pPr>
            <a:r>
              <a:rPr lang="en-US" altLang="zh-CN" sz="3200" dirty="0">
                <a:solidFill>
                  <a:srgbClr val="FFFFFF"/>
                </a:solidFill>
                <a:effectLst/>
                <a:latin typeface="Calibri" pitchFamily="34" charset="0"/>
                <a:cs typeface="Times New Roman" pitchFamily="18" charset="0"/>
              </a:rPr>
              <a:t>(4)</a:t>
            </a:r>
            <a:r>
              <a:rPr lang="zh-CN" altLang="en-US" sz="3200" dirty="0">
                <a:solidFill>
                  <a:srgbClr val="FFFFFF"/>
                </a:solidFill>
                <a:effectLst/>
                <a:latin typeface="Calibri" pitchFamily="34" charset="0"/>
                <a:cs typeface="Times New Roman" pitchFamily="18" charset="0"/>
              </a:rPr>
              <a:t>加热器使水缓慢加热</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p:txBody>
      </p:sp>
      <p:sp>
        <p:nvSpPr>
          <p:cNvPr id="3" name="Rectangle 7"/>
          <p:cNvSpPr>
            <a:spLocks noChangeArrowheads="1"/>
          </p:cNvSpPr>
          <p:nvPr/>
        </p:nvSpPr>
        <p:spPr bwMode="auto">
          <a:xfrm>
            <a:off x="2411413" y="6211888"/>
            <a:ext cx="5903912" cy="646112"/>
          </a:xfrm>
          <a:prstGeom prst="rect">
            <a:avLst/>
          </a:prstGeom>
          <a:noFill/>
          <a:ln w="9525">
            <a:noFill/>
            <a:miter lim="800000"/>
            <a:headEnd/>
            <a:tailEnd/>
          </a:ln>
        </p:spPr>
        <p:txBody>
          <a:bodyPr wrap="none">
            <a:spAutoFit/>
          </a:bodyPr>
          <a:lstStyle/>
          <a:p>
            <a:r>
              <a:rPr lang="en-US" altLang="zh-CN">
                <a:effectLst/>
              </a:rPr>
              <a:t>7.Cp ln2</a:t>
            </a:r>
            <a:r>
              <a:rPr lang="zh-CN" altLang="en-US">
                <a:effectLst/>
              </a:rPr>
              <a:t>；</a:t>
            </a:r>
            <a:r>
              <a:rPr lang="en-US" altLang="zh-CN">
                <a:effectLst/>
              </a:rPr>
              <a:t>8.</a:t>
            </a:r>
            <a:r>
              <a:rPr lang="zh-CN" altLang="zh-CN">
                <a:effectLst/>
              </a:rPr>
              <a:t>都不是可逆过程</a:t>
            </a:r>
            <a:endParaRPr lang="en-US" altLang="zh-CN">
              <a:solidFill>
                <a:schemeClr val="accent2"/>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0" y="285750"/>
            <a:ext cx="8429625" cy="2616200"/>
          </a:xfrm>
          <a:prstGeom prst="rect">
            <a:avLst/>
          </a:prstGeom>
          <a:noFill/>
          <a:ln w="9525">
            <a:noFill/>
            <a:miter lim="800000"/>
            <a:headEnd/>
            <a:tailEnd/>
          </a:ln>
          <a:effectLst/>
        </p:spPr>
        <p:txBody>
          <a:bodyPr anchor="ctr">
            <a:spAutoFit/>
          </a:bodyPr>
          <a:lstStyle/>
          <a:p>
            <a:pPr eaLnBrk="0" hangingPunct="0">
              <a:defRPr/>
            </a:pPr>
            <a:r>
              <a:rPr lang="en-US" altLang="zh-CN" sz="3200" dirty="0">
                <a:solidFill>
                  <a:srgbClr val="FFFFFF"/>
                </a:solidFill>
                <a:effectLst/>
              </a:rPr>
              <a:t>9. </a:t>
            </a:r>
            <a:r>
              <a:rPr lang="zh-CN" sz="3200" dirty="0">
                <a:solidFill>
                  <a:srgbClr val="FFFFFF"/>
                </a:solidFill>
                <a:effectLst/>
              </a:rPr>
              <a:t>给定理想气体</a:t>
            </a:r>
            <a:r>
              <a:rPr lang="en-US" altLang="zh-CN" sz="3200" dirty="0">
                <a:solidFill>
                  <a:srgbClr val="FFFFFF"/>
                </a:solidFill>
                <a:effectLst/>
              </a:rPr>
              <a:t>, </a:t>
            </a:r>
            <a:r>
              <a:rPr lang="zh-CN" altLang="en-US" sz="3200" dirty="0">
                <a:solidFill>
                  <a:srgbClr val="FFFFFF"/>
                </a:solidFill>
                <a:effectLst/>
              </a:rPr>
              <a:t>从标准状态</a:t>
            </a:r>
            <a:r>
              <a:rPr lang="en-US" altLang="zh-CN" sz="3200" dirty="0">
                <a:solidFill>
                  <a:srgbClr val="FFFFFF"/>
                </a:solidFill>
                <a:effectLst/>
              </a:rPr>
              <a:t>(p</a:t>
            </a:r>
            <a:r>
              <a:rPr lang="en-US" altLang="zh-CN" sz="3200" baseline="-30000" dirty="0">
                <a:solidFill>
                  <a:srgbClr val="FFFFFF"/>
                </a:solidFill>
                <a:effectLst/>
              </a:rPr>
              <a:t>0</a:t>
            </a:r>
            <a:r>
              <a:rPr lang="en-US" altLang="zh-CN" sz="3200" dirty="0">
                <a:solidFill>
                  <a:srgbClr val="FFFFFF"/>
                </a:solidFill>
                <a:effectLst/>
              </a:rPr>
              <a:t>,V</a:t>
            </a:r>
            <a:r>
              <a:rPr lang="en-US" altLang="zh-CN" sz="3200" baseline="-30000" dirty="0">
                <a:solidFill>
                  <a:srgbClr val="FFFFFF"/>
                </a:solidFill>
                <a:effectLst/>
              </a:rPr>
              <a:t>0</a:t>
            </a:r>
            <a:r>
              <a:rPr lang="en-US" altLang="zh-CN" sz="3200" dirty="0">
                <a:solidFill>
                  <a:srgbClr val="FFFFFF"/>
                </a:solidFill>
                <a:effectLst/>
              </a:rPr>
              <a:t>,T</a:t>
            </a:r>
            <a:r>
              <a:rPr lang="en-US" altLang="zh-CN" sz="3200" baseline="-30000" dirty="0">
                <a:solidFill>
                  <a:srgbClr val="FFFFFF"/>
                </a:solidFill>
                <a:effectLst/>
              </a:rPr>
              <a:t>0</a:t>
            </a:r>
            <a:r>
              <a:rPr lang="en-US" altLang="zh-CN" sz="3200" dirty="0">
                <a:solidFill>
                  <a:srgbClr val="FFFFFF"/>
                </a:solidFill>
                <a:effectLst/>
              </a:rPr>
              <a:t>)</a:t>
            </a:r>
            <a:r>
              <a:rPr lang="zh-CN" altLang="en-US" sz="3200" dirty="0">
                <a:solidFill>
                  <a:srgbClr val="FFFFFF"/>
                </a:solidFill>
                <a:effectLst/>
              </a:rPr>
              <a:t>开始作绝热膨胀</a:t>
            </a:r>
            <a:r>
              <a:rPr lang="en-US" altLang="zh-CN" sz="3200" dirty="0">
                <a:solidFill>
                  <a:srgbClr val="FFFFFF"/>
                </a:solidFill>
                <a:effectLst/>
              </a:rPr>
              <a:t>,</a:t>
            </a:r>
            <a:r>
              <a:rPr lang="zh-CN" altLang="en-US" sz="3200" dirty="0">
                <a:solidFill>
                  <a:srgbClr val="FFFFFF"/>
                </a:solidFill>
                <a:effectLst/>
              </a:rPr>
              <a:t>体积增大到</a:t>
            </a:r>
            <a:r>
              <a:rPr lang="en-US" altLang="zh-CN" sz="3200" dirty="0">
                <a:solidFill>
                  <a:srgbClr val="FFFFFF"/>
                </a:solidFill>
                <a:effectLst/>
              </a:rPr>
              <a:t>3</a:t>
            </a:r>
            <a:r>
              <a:rPr lang="zh-CN" altLang="en-US" sz="3200" dirty="0">
                <a:solidFill>
                  <a:srgbClr val="FFFFFF"/>
                </a:solidFill>
                <a:effectLst/>
              </a:rPr>
              <a:t>倍</a:t>
            </a:r>
            <a:r>
              <a:rPr lang="en-US" altLang="zh-CN" sz="3200" dirty="0">
                <a:solidFill>
                  <a:srgbClr val="FFFFFF"/>
                </a:solidFill>
                <a:effectLst/>
              </a:rPr>
              <a:t>,</a:t>
            </a:r>
            <a:r>
              <a:rPr lang="zh-CN" altLang="en-US" sz="3200" dirty="0">
                <a:solidFill>
                  <a:srgbClr val="FFFFFF"/>
                </a:solidFill>
                <a:effectLst/>
              </a:rPr>
              <a:t>膨胀后温度</a:t>
            </a:r>
            <a:r>
              <a:rPr lang="en-US" altLang="zh-CN" sz="3200" dirty="0">
                <a:solidFill>
                  <a:srgbClr val="FFFFFF"/>
                </a:solidFill>
                <a:effectLst/>
              </a:rPr>
              <a:t>T</a:t>
            </a:r>
            <a:r>
              <a:rPr lang="zh-CN" altLang="en-US" sz="3200" dirty="0">
                <a:solidFill>
                  <a:srgbClr val="FFFFFF"/>
                </a:solidFill>
                <a:effectLst/>
              </a:rPr>
              <a:t>、压强</a:t>
            </a:r>
            <a:r>
              <a:rPr lang="en-US" altLang="zh-CN" sz="3200" dirty="0">
                <a:solidFill>
                  <a:srgbClr val="FFFFFF"/>
                </a:solidFill>
                <a:effectLst/>
              </a:rPr>
              <a:t>p</a:t>
            </a:r>
            <a:r>
              <a:rPr lang="zh-CN" altLang="en-US" sz="3200" dirty="0">
                <a:solidFill>
                  <a:srgbClr val="FFFFFF"/>
                </a:solidFill>
                <a:effectLst/>
              </a:rPr>
              <a:t>与标准状态时</a:t>
            </a:r>
            <a:r>
              <a:rPr lang="en-US" altLang="zh-CN" sz="3200" dirty="0">
                <a:solidFill>
                  <a:srgbClr val="FFFFFF"/>
                </a:solidFill>
                <a:effectLst/>
              </a:rPr>
              <a:t>T</a:t>
            </a:r>
            <a:r>
              <a:rPr lang="en-US" altLang="zh-CN" sz="3200" baseline="-30000" dirty="0">
                <a:solidFill>
                  <a:srgbClr val="FFFFFF"/>
                </a:solidFill>
                <a:effectLst/>
              </a:rPr>
              <a:t>0</a:t>
            </a:r>
            <a:r>
              <a:rPr lang="zh-CN" altLang="en-US" sz="3200" dirty="0">
                <a:solidFill>
                  <a:srgbClr val="FFFFFF"/>
                </a:solidFill>
                <a:effectLst/>
              </a:rPr>
              <a:t>、</a:t>
            </a:r>
            <a:r>
              <a:rPr lang="en-US" altLang="zh-CN" sz="3200" dirty="0">
                <a:solidFill>
                  <a:srgbClr val="FFFFFF"/>
                </a:solidFill>
                <a:effectLst/>
              </a:rPr>
              <a:t>p</a:t>
            </a:r>
            <a:r>
              <a:rPr lang="en-US" altLang="zh-CN" sz="3200" baseline="-30000" dirty="0">
                <a:solidFill>
                  <a:srgbClr val="FFFFFF"/>
                </a:solidFill>
                <a:effectLst/>
              </a:rPr>
              <a:t>0</a:t>
            </a:r>
            <a:r>
              <a:rPr lang="zh-CN" altLang="en-US" sz="3200" dirty="0">
                <a:solidFill>
                  <a:srgbClr val="FFFFFF"/>
                </a:solidFill>
                <a:effectLst/>
              </a:rPr>
              <a:t>之关系为（</a:t>
            </a:r>
            <a:r>
              <a:rPr lang="en-US" altLang="zh-CN" sz="3200" dirty="0">
                <a:solidFill>
                  <a:srgbClr val="FFFFFF"/>
                </a:solidFill>
                <a:effectLst/>
              </a:rPr>
              <a:t>γ</a:t>
            </a:r>
            <a:r>
              <a:rPr lang="zh-CN" altLang="en-US" sz="3200" dirty="0">
                <a:solidFill>
                  <a:srgbClr val="FFFFFF"/>
                </a:solidFill>
                <a:effectLst/>
              </a:rPr>
              <a:t>为热容比）＿＿＿＿＿＿＿＿＿。</a:t>
            </a:r>
          </a:p>
          <a:p>
            <a:pPr eaLnBrk="0" hangingPunct="0">
              <a:defRPr/>
            </a:pPr>
            <a:endParaRPr lang="zh-CN" altLang="en-US"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63491" name="Rectangle 2"/>
          <p:cNvSpPr>
            <a:spLocks noChangeArrowheads="1"/>
          </p:cNvSpPr>
          <p:nvPr/>
        </p:nvSpPr>
        <p:spPr bwMode="auto">
          <a:xfrm>
            <a:off x="0" y="2357438"/>
            <a:ext cx="8643938" cy="4032250"/>
          </a:xfrm>
          <a:prstGeom prst="rect">
            <a:avLst/>
          </a:prstGeom>
          <a:noFill/>
          <a:ln w="9525">
            <a:noFill/>
            <a:miter lim="800000"/>
            <a:headEnd/>
            <a:tailEnd/>
          </a:ln>
        </p:spPr>
        <p:txBody>
          <a:bodyPr anchor="ctr">
            <a:spAutoFit/>
          </a:bodyPr>
          <a:lstStyle/>
          <a:p>
            <a:pPr eaLnBrk="0" hangingPunct="0"/>
            <a:r>
              <a:rPr lang="en-US" altLang="zh-CN" sz="3200">
                <a:solidFill>
                  <a:srgbClr val="FFFFFF"/>
                </a:solidFill>
                <a:effectLst/>
              </a:rPr>
              <a:t>10. </a:t>
            </a:r>
            <a:r>
              <a:rPr lang="zh-CN" altLang="en-US" sz="3200">
                <a:solidFill>
                  <a:srgbClr val="FFFFFF"/>
                </a:solidFill>
                <a:effectLst/>
              </a:rPr>
              <a:t>一定量的理想气体，由平衡状态</a:t>
            </a:r>
            <a:r>
              <a:rPr lang="en-US" altLang="zh-CN" sz="3200">
                <a:solidFill>
                  <a:srgbClr val="FFFFFF"/>
                </a:solidFill>
                <a:effectLst/>
              </a:rPr>
              <a:t>A</a:t>
            </a:r>
            <a:r>
              <a:rPr lang="zh-CN" altLang="en-US" sz="3200">
                <a:solidFill>
                  <a:srgbClr val="FFFFFF"/>
                </a:solidFill>
                <a:effectLst/>
              </a:rPr>
              <a:t>变到平衡状态</a:t>
            </a:r>
            <a:r>
              <a:rPr lang="en-US" altLang="zh-CN" sz="3200">
                <a:solidFill>
                  <a:srgbClr val="FFFFFF"/>
                </a:solidFill>
                <a:effectLst/>
              </a:rPr>
              <a:t>B</a:t>
            </a:r>
            <a:r>
              <a:rPr lang="zh-CN" altLang="en-US" sz="3200">
                <a:solidFill>
                  <a:srgbClr val="FFFFFF"/>
                </a:solidFill>
                <a:effectLst/>
              </a:rPr>
              <a:t>（</a:t>
            </a:r>
            <a:r>
              <a:rPr lang="en-US" altLang="zh-CN" sz="3200">
                <a:solidFill>
                  <a:srgbClr val="FFFFFF"/>
                </a:solidFill>
                <a:effectLst/>
              </a:rPr>
              <a:t>p</a:t>
            </a:r>
            <a:r>
              <a:rPr lang="en-US" altLang="zh-CN" sz="3200" baseline="-25000">
                <a:solidFill>
                  <a:srgbClr val="FFFFFF"/>
                </a:solidFill>
                <a:effectLst/>
              </a:rPr>
              <a:t>A</a:t>
            </a:r>
            <a:r>
              <a:rPr lang="zh-CN" altLang="en-US" sz="3200">
                <a:solidFill>
                  <a:srgbClr val="FFFFFF"/>
                </a:solidFill>
                <a:effectLst/>
              </a:rPr>
              <a:t>＝</a:t>
            </a:r>
            <a:r>
              <a:rPr lang="en-US" altLang="zh-CN" sz="3200">
                <a:solidFill>
                  <a:srgbClr val="FFFFFF"/>
                </a:solidFill>
                <a:effectLst/>
              </a:rPr>
              <a:t>p</a:t>
            </a:r>
            <a:r>
              <a:rPr lang="en-US" altLang="zh-CN" sz="3200" baseline="-25000">
                <a:solidFill>
                  <a:srgbClr val="FFFFFF"/>
                </a:solidFill>
                <a:effectLst/>
              </a:rPr>
              <a:t>B</a:t>
            </a:r>
            <a:r>
              <a:rPr lang="zh-CN" altLang="en-US" sz="3200">
                <a:solidFill>
                  <a:srgbClr val="FFFFFF"/>
                </a:solidFill>
                <a:effectLst/>
              </a:rPr>
              <a:t>，</a:t>
            </a:r>
            <a:r>
              <a:rPr lang="en-US" altLang="zh-CN" sz="3200">
                <a:solidFill>
                  <a:srgbClr val="FFFFFF"/>
                </a:solidFill>
                <a:effectLst/>
              </a:rPr>
              <a:t>V</a:t>
            </a:r>
            <a:r>
              <a:rPr lang="en-US" altLang="zh-CN" sz="3200" baseline="-25000">
                <a:solidFill>
                  <a:srgbClr val="FFFFFF"/>
                </a:solidFill>
                <a:effectLst/>
              </a:rPr>
              <a:t>B</a:t>
            </a:r>
            <a:r>
              <a:rPr lang="zh-CN" altLang="en-US" sz="3200">
                <a:solidFill>
                  <a:srgbClr val="FFFFFF"/>
                </a:solidFill>
                <a:effectLst/>
              </a:rPr>
              <a:t>＝</a:t>
            </a:r>
            <a:r>
              <a:rPr lang="en-US" altLang="zh-CN" sz="3200">
                <a:solidFill>
                  <a:srgbClr val="FFFFFF"/>
                </a:solidFill>
                <a:effectLst/>
              </a:rPr>
              <a:t>2V</a:t>
            </a:r>
            <a:r>
              <a:rPr lang="en-US" altLang="zh-CN" sz="3200" baseline="-25000">
                <a:solidFill>
                  <a:srgbClr val="FFFFFF"/>
                </a:solidFill>
                <a:effectLst/>
              </a:rPr>
              <a:t>A</a:t>
            </a:r>
            <a:r>
              <a:rPr lang="zh-CN" altLang="en-US" sz="3200">
                <a:solidFill>
                  <a:srgbClr val="FFFFFF"/>
                </a:solidFill>
                <a:effectLst/>
              </a:rPr>
              <a:t>），则无论经过的是什么过程，系统必然　</a:t>
            </a:r>
            <a:endParaRPr lang="en-US" altLang="zh-CN" sz="3200">
              <a:solidFill>
                <a:srgbClr val="FFFFFF"/>
              </a:solidFill>
              <a:effectLst/>
            </a:endParaRPr>
          </a:p>
          <a:p>
            <a:pPr eaLnBrk="0" hangingPunct="0"/>
            <a:r>
              <a:rPr lang="en-US" altLang="zh-CN" sz="3200">
                <a:solidFill>
                  <a:srgbClr val="FFFFFF"/>
                </a:solidFill>
                <a:effectLst/>
              </a:rPr>
              <a:t>A</a:t>
            </a:r>
            <a:r>
              <a:rPr lang="zh-CN" altLang="en-US" sz="3200">
                <a:solidFill>
                  <a:srgbClr val="FFFFFF"/>
                </a:solidFill>
                <a:effectLst/>
              </a:rPr>
              <a:t>）　对外作正功；</a:t>
            </a:r>
            <a:endParaRPr lang="en-US" altLang="zh-CN" sz="3200">
              <a:solidFill>
                <a:srgbClr val="FFFFFF"/>
              </a:solidFill>
              <a:effectLst/>
            </a:endParaRPr>
          </a:p>
          <a:p>
            <a:pPr eaLnBrk="0" hangingPunct="0"/>
            <a:r>
              <a:rPr lang="en-US" altLang="zh-CN" sz="3200">
                <a:solidFill>
                  <a:srgbClr val="FFFFFF"/>
                </a:solidFill>
                <a:effectLst/>
              </a:rPr>
              <a:t>B</a:t>
            </a:r>
            <a:r>
              <a:rPr lang="zh-CN" altLang="en-US" sz="3200">
                <a:solidFill>
                  <a:srgbClr val="FFFFFF"/>
                </a:solidFill>
                <a:effectLst/>
              </a:rPr>
              <a:t>）内能减少；</a:t>
            </a:r>
            <a:endParaRPr lang="en-US" altLang="zh-CN" sz="3200">
              <a:solidFill>
                <a:srgbClr val="FFFFFF"/>
              </a:solidFill>
              <a:effectLst/>
            </a:endParaRPr>
          </a:p>
          <a:p>
            <a:pPr eaLnBrk="0" hangingPunct="0"/>
            <a:r>
              <a:rPr lang="en-US" altLang="zh-CN" sz="3200">
                <a:solidFill>
                  <a:srgbClr val="FFFFFF"/>
                </a:solidFill>
                <a:effectLst/>
              </a:rPr>
              <a:t>C</a:t>
            </a:r>
            <a:r>
              <a:rPr lang="zh-CN" altLang="en-US" sz="3200">
                <a:solidFill>
                  <a:srgbClr val="FFFFFF"/>
                </a:solidFill>
                <a:effectLst/>
              </a:rPr>
              <a:t>）内能增加；</a:t>
            </a:r>
            <a:endParaRPr lang="en-US" altLang="zh-CN" sz="3200">
              <a:solidFill>
                <a:srgbClr val="FFFFFF"/>
              </a:solidFill>
              <a:effectLst/>
            </a:endParaRPr>
          </a:p>
          <a:p>
            <a:pPr eaLnBrk="0" hangingPunct="0"/>
            <a:r>
              <a:rPr lang="en-US" altLang="zh-CN" sz="3200">
                <a:solidFill>
                  <a:srgbClr val="FFFFFF"/>
                </a:solidFill>
                <a:effectLst/>
              </a:rPr>
              <a:t>D</a:t>
            </a:r>
            <a:r>
              <a:rPr lang="zh-CN" altLang="en-US" sz="3200">
                <a:solidFill>
                  <a:srgbClr val="FFFFFF"/>
                </a:solidFill>
                <a:effectLst/>
              </a:rPr>
              <a:t>）从外界吸热；</a:t>
            </a:r>
            <a:endParaRPr lang="en-US" altLang="zh-CN" sz="3200">
              <a:solidFill>
                <a:srgbClr val="FFFFFF"/>
              </a:solidFill>
              <a:effectLst/>
            </a:endParaRPr>
          </a:p>
          <a:p>
            <a:pPr eaLnBrk="0" hangingPunct="0"/>
            <a:r>
              <a:rPr lang="en-US" altLang="zh-CN" sz="3200">
                <a:solidFill>
                  <a:srgbClr val="FFFFFF"/>
                </a:solidFill>
                <a:effectLst/>
              </a:rPr>
              <a:t>E</a:t>
            </a:r>
            <a:r>
              <a:rPr lang="zh-CN" altLang="en-US" sz="3200">
                <a:solidFill>
                  <a:srgbClr val="FFFFFF"/>
                </a:solidFill>
                <a:effectLst/>
              </a:rPr>
              <a:t>）向外界放热。</a:t>
            </a:r>
          </a:p>
        </p:txBody>
      </p:sp>
      <p:sp>
        <p:nvSpPr>
          <p:cNvPr id="6" name="矩形 5"/>
          <p:cNvSpPr>
            <a:spLocks noChangeArrowheads="1"/>
          </p:cNvSpPr>
          <p:nvPr/>
        </p:nvSpPr>
        <p:spPr bwMode="auto">
          <a:xfrm>
            <a:off x="5292725" y="5300663"/>
            <a:ext cx="3910013" cy="1200150"/>
          </a:xfrm>
          <a:prstGeom prst="rect">
            <a:avLst/>
          </a:prstGeom>
          <a:noFill/>
          <a:ln w="9525">
            <a:noFill/>
            <a:miter lim="800000"/>
            <a:headEnd/>
            <a:tailEnd/>
          </a:ln>
        </p:spPr>
        <p:txBody>
          <a:bodyPr wrap="none">
            <a:spAutoFit/>
          </a:bodyPr>
          <a:lstStyle/>
          <a:p>
            <a:r>
              <a:rPr lang="en-US" altLang="zh-CN">
                <a:effectLst/>
              </a:rPr>
              <a:t>9.p=p</a:t>
            </a:r>
            <a:r>
              <a:rPr lang="en-US" altLang="zh-CN" baseline="-25000">
                <a:effectLst/>
              </a:rPr>
              <a:t>0</a:t>
            </a:r>
            <a:r>
              <a:rPr lang="en-US" altLang="zh-CN">
                <a:effectLst/>
              </a:rPr>
              <a:t>/3</a:t>
            </a:r>
            <a:r>
              <a:rPr lang="el-GR" altLang="zh-CN" baseline="30000">
                <a:effectLst/>
              </a:rPr>
              <a:t>γ</a:t>
            </a:r>
            <a:r>
              <a:rPr lang="en-US" altLang="zh-CN">
                <a:effectLst/>
              </a:rPr>
              <a:t>;T=T</a:t>
            </a:r>
            <a:r>
              <a:rPr lang="en-US" altLang="zh-CN" baseline="-25000">
                <a:effectLst/>
              </a:rPr>
              <a:t>0</a:t>
            </a:r>
            <a:r>
              <a:rPr lang="en-US" altLang="zh-CN">
                <a:effectLst/>
              </a:rPr>
              <a:t>/3</a:t>
            </a:r>
            <a:r>
              <a:rPr lang="el-GR" altLang="zh-CN" baseline="30000">
                <a:effectLst/>
              </a:rPr>
              <a:t>γ</a:t>
            </a:r>
            <a:r>
              <a:rPr lang="en-US" altLang="zh-CN" baseline="30000">
                <a:effectLst/>
              </a:rPr>
              <a:t>-1</a:t>
            </a:r>
          </a:p>
          <a:p>
            <a:r>
              <a:rPr lang="en-US" altLang="zh-CN">
                <a:effectLst/>
              </a:rPr>
              <a:t>10.(c)</a:t>
            </a:r>
            <a:endParaRPr lang="zh-CN" altLang="en-US">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1052513"/>
            <a:ext cx="8748712" cy="4524375"/>
          </a:xfrm>
          <a:prstGeom prst="rect">
            <a:avLst/>
          </a:prstGeom>
        </p:spPr>
        <p:txBody>
          <a:bodyPr>
            <a:spAutoFit/>
          </a:bodyPr>
          <a:lstStyle/>
          <a:p>
            <a:pPr>
              <a:defRPr/>
            </a:pPr>
            <a:r>
              <a:rPr lang="en-US" altLang="zh-CN" sz="3200" dirty="0">
                <a:effectLst/>
              </a:rPr>
              <a:t>11.</a:t>
            </a:r>
            <a:r>
              <a:rPr lang="zh-CN" altLang="zh-CN" sz="3200" dirty="0">
                <a:effectLst/>
              </a:rPr>
              <a:t>若</a:t>
            </a:r>
            <a:r>
              <a:rPr lang="en-US" altLang="zh-CN" sz="3200" dirty="0">
                <a:effectLst/>
              </a:rPr>
              <a:t>n</a:t>
            </a:r>
            <a:r>
              <a:rPr lang="zh-CN" altLang="zh-CN" sz="3200" dirty="0">
                <a:effectLst/>
              </a:rPr>
              <a:t>为单位体积内的分子数，</a:t>
            </a:r>
            <a:r>
              <a:rPr lang="en-US" altLang="zh-CN" sz="3200" dirty="0">
                <a:effectLst/>
              </a:rPr>
              <a:t>f(v)</a:t>
            </a:r>
            <a:r>
              <a:rPr lang="zh-CN" altLang="zh-CN" sz="3200" dirty="0">
                <a:effectLst/>
              </a:rPr>
              <a:t>为速率分布函数，则</a:t>
            </a:r>
            <a:r>
              <a:rPr lang="en-US" altLang="zh-CN" sz="3200" dirty="0">
                <a:effectLst/>
              </a:rPr>
              <a:t>nf(v)dv</a:t>
            </a:r>
            <a:r>
              <a:rPr lang="zh-CN" altLang="zh-CN" sz="3200" dirty="0">
                <a:effectLst/>
              </a:rPr>
              <a:t>代表</a:t>
            </a:r>
            <a:endParaRPr lang="en-US" altLang="zh-CN" sz="3200" dirty="0">
              <a:effectLst/>
            </a:endParaRPr>
          </a:p>
          <a:p>
            <a:pPr>
              <a:defRPr/>
            </a:pPr>
            <a:endParaRPr lang="zh-CN" altLang="zh-CN" sz="3200" dirty="0">
              <a:effectLst/>
            </a:endParaRPr>
          </a:p>
          <a:p>
            <a:pPr marL="742950" indent="-742950">
              <a:buFontTx/>
              <a:buAutoNum type="arabicParenBoth"/>
              <a:defRPr/>
            </a:pPr>
            <a:r>
              <a:rPr lang="zh-CN" altLang="zh-CN" sz="3200" dirty="0">
                <a:effectLst/>
              </a:rPr>
              <a:t>单位体积内碰到单位面积器壁上</a:t>
            </a:r>
            <a:r>
              <a:rPr lang="en-US" altLang="zh-CN" sz="3200" dirty="0">
                <a:effectLst/>
              </a:rPr>
              <a:t>,</a:t>
            </a:r>
          </a:p>
          <a:p>
            <a:pPr marL="742950" indent="-742950">
              <a:defRPr/>
            </a:pPr>
            <a:r>
              <a:rPr lang="zh-CN" altLang="en-US" sz="3200" dirty="0">
                <a:effectLst/>
              </a:rPr>
              <a:t>     </a:t>
            </a:r>
            <a:r>
              <a:rPr lang="zh-CN" altLang="zh-CN" sz="3200" dirty="0">
                <a:effectLst/>
              </a:rPr>
              <a:t>速率在</a:t>
            </a:r>
            <a:r>
              <a:rPr lang="en-US" altLang="zh-CN" sz="3200" dirty="0">
                <a:effectLst/>
              </a:rPr>
              <a:t>v</a:t>
            </a:r>
            <a:r>
              <a:rPr lang="zh-CN" altLang="zh-CN" sz="3200" dirty="0">
                <a:effectLst/>
              </a:rPr>
              <a:t>～</a:t>
            </a:r>
            <a:r>
              <a:rPr lang="en-US" altLang="zh-CN" sz="3200" dirty="0">
                <a:effectLst/>
              </a:rPr>
              <a:t>v+dv</a:t>
            </a:r>
            <a:r>
              <a:rPr lang="zh-CN" altLang="zh-CN" sz="3200" dirty="0">
                <a:effectLst/>
              </a:rPr>
              <a:t>区间的分子数</a:t>
            </a:r>
            <a:r>
              <a:rPr lang="en-US" altLang="zh-CN" sz="3200" dirty="0">
                <a:effectLst/>
              </a:rPr>
              <a:t>;</a:t>
            </a:r>
          </a:p>
          <a:p>
            <a:pPr>
              <a:defRPr/>
            </a:pPr>
            <a:r>
              <a:rPr lang="en-US" altLang="zh-CN" sz="3200" dirty="0">
                <a:effectLst/>
              </a:rPr>
              <a:t>(2)</a:t>
            </a:r>
            <a:r>
              <a:rPr lang="zh-CN" altLang="en-US" sz="3200" dirty="0">
                <a:effectLst/>
              </a:rPr>
              <a:t> </a:t>
            </a:r>
            <a:r>
              <a:rPr lang="zh-CN" altLang="zh-CN" sz="3200" dirty="0">
                <a:effectLst/>
              </a:rPr>
              <a:t>速率</a:t>
            </a:r>
            <a:r>
              <a:rPr lang="en-US" altLang="zh-CN" sz="3200" dirty="0">
                <a:effectLst/>
              </a:rPr>
              <a:t>v</a:t>
            </a:r>
            <a:r>
              <a:rPr lang="zh-CN" altLang="zh-CN" sz="3200" dirty="0">
                <a:effectLst/>
              </a:rPr>
              <a:t>附近</a:t>
            </a:r>
            <a:r>
              <a:rPr lang="en-US" altLang="zh-CN" sz="3200" dirty="0">
                <a:effectLst/>
              </a:rPr>
              <a:t>,dv</a:t>
            </a:r>
            <a:r>
              <a:rPr lang="zh-CN" altLang="zh-CN" sz="3200" dirty="0">
                <a:effectLst/>
              </a:rPr>
              <a:t>区间内的分子数占总分子</a:t>
            </a:r>
            <a:r>
              <a:rPr lang="zh-CN" altLang="en-US" sz="3200" dirty="0">
                <a:effectLst/>
              </a:rPr>
              <a:t> </a:t>
            </a:r>
            <a:r>
              <a:rPr lang="zh-CN" altLang="zh-CN" sz="3200" dirty="0">
                <a:effectLst/>
              </a:rPr>
              <a:t>数的</a:t>
            </a:r>
            <a:r>
              <a:rPr lang="zh-CN" altLang="en-US" sz="3200" dirty="0">
                <a:effectLst/>
              </a:rPr>
              <a:t>       </a:t>
            </a:r>
            <a:r>
              <a:rPr lang="en-US" altLang="zh-CN" sz="3200" dirty="0">
                <a:effectLst/>
              </a:rPr>
              <a:t>	</a:t>
            </a:r>
            <a:r>
              <a:rPr lang="zh-CN" altLang="zh-CN" sz="3200" dirty="0">
                <a:effectLst/>
              </a:rPr>
              <a:t>比率</a:t>
            </a:r>
            <a:r>
              <a:rPr lang="en-US" altLang="zh-CN" sz="3200" dirty="0">
                <a:effectLst/>
              </a:rPr>
              <a:t>;</a:t>
            </a:r>
          </a:p>
          <a:p>
            <a:pPr>
              <a:defRPr/>
            </a:pPr>
            <a:r>
              <a:rPr lang="zh-CN" altLang="en-US" sz="3200" dirty="0">
                <a:effectLst/>
              </a:rPr>
              <a:t>（</a:t>
            </a:r>
            <a:r>
              <a:rPr lang="en-US" altLang="zh-CN" sz="3200" dirty="0">
                <a:effectLst/>
              </a:rPr>
              <a:t>3</a:t>
            </a:r>
            <a:r>
              <a:rPr lang="zh-CN" altLang="en-US" sz="3200" dirty="0">
                <a:effectLst/>
              </a:rPr>
              <a:t>）</a:t>
            </a:r>
            <a:r>
              <a:rPr lang="zh-CN" altLang="zh-CN" sz="3200" dirty="0">
                <a:effectLst/>
              </a:rPr>
              <a:t>在</a:t>
            </a:r>
            <a:r>
              <a:rPr lang="en-US" altLang="zh-CN" sz="3200" dirty="0">
                <a:effectLst/>
              </a:rPr>
              <a:t>v</a:t>
            </a:r>
            <a:r>
              <a:rPr lang="zh-CN" altLang="zh-CN" sz="3200" dirty="0">
                <a:effectLst/>
              </a:rPr>
              <a:t>～</a:t>
            </a:r>
            <a:r>
              <a:rPr lang="en-US" altLang="zh-CN" sz="3200" dirty="0">
                <a:effectLst/>
              </a:rPr>
              <a:t>v+dv</a:t>
            </a:r>
            <a:r>
              <a:rPr lang="zh-CN" altLang="zh-CN" sz="3200" dirty="0">
                <a:effectLst/>
              </a:rPr>
              <a:t>区间的单位体积的分子数</a:t>
            </a:r>
            <a:r>
              <a:rPr lang="en-US" altLang="zh-CN" sz="3200" dirty="0">
                <a:effectLst/>
              </a:rPr>
              <a:t>;</a:t>
            </a:r>
            <a:endParaRPr lang="zh-CN" altLang="zh-CN" sz="3200" dirty="0">
              <a:effectLst/>
            </a:endParaRPr>
          </a:p>
          <a:p>
            <a:pPr>
              <a:defRPr/>
            </a:pPr>
            <a:r>
              <a:rPr lang="zh-CN" altLang="en-US" sz="3200" dirty="0">
                <a:effectLst/>
              </a:rPr>
              <a:t>（</a:t>
            </a:r>
            <a:r>
              <a:rPr lang="en-US" altLang="zh-CN" sz="3200" dirty="0">
                <a:effectLst/>
              </a:rPr>
              <a:t>4</a:t>
            </a:r>
            <a:r>
              <a:rPr lang="zh-CN" altLang="en-US" sz="3200" dirty="0">
                <a:effectLst/>
              </a:rPr>
              <a:t>）</a:t>
            </a:r>
            <a:r>
              <a:rPr lang="zh-CN" altLang="zh-CN" sz="3200" dirty="0">
                <a:effectLst/>
              </a:rPr>
              <a:t>速率</a:t>
            </a:r>
            <a:r>
              <a:rPr lang="en-US" altLang="zh-CN" sz="3200" dirty="0">
                <a:effectLst/>
              </a:rPr>
              <a:t>v</a:t>
            </a:r>
            <a:r>
              <a:rPr lang="zh-CN" altLang="zh-CN" sz="3200" dirty="0">
                <a:effectLst/>
              </a:rPr>
              <a:t>附近</a:t>
            </a:r>
            <a:r>
              <a:rPr lang="en-US" altLang="zh-CN" sz="3200" dirty="0">
                <a:effectLst/>
              </a:rPr>
              <a:t>,dv</a:t>
            </a:r>
            <a:r>
              <a:rPr lang="zh-CN" altLang="zh-CN" sz="3200" dirty="0">
                <a:effectLst/>
              </a:rPr>
              <a:t>区间内的分子数</a:t>
            </a:r>
            <a:r>
              <a:rPr lang="en-US" altLang="zh-CN" sz="3200" dirty="0">
                <a:effectLst/>
              </a:rPr>
              <a:t>.</a:t>
            </a:r>
            <a:endParaRPr lang="zh-CN" altLang="zh-CN" sz="3200" dirty="0">
              <a:effectLst/>
            </a:endParaRPr>
          </a:p>
        </p:txBody>
      </p:sp>
      <p:sp>
        <p:nvSpPr>
          <p:cNvPr id="3" name="矩形 2"/>
          <p:cNvSpPr/>
          <p:nvPr/>
        </p:nvSpPr>
        <p:spPr>
          <a:xfrm>
            <a:off x="7308850" y="5657850"/>
            <a:ext cx="1390650" cy="1200150"/>
          </a:xfrm>
          <a:prstGeom prst="rect">
            <a:avLst/>
          </a:prstGeom>
        </p:spPr>
        <p:txBody>
          <a:bodyPr wrap="none">
            <a:spAutoFit/>
          </a:bodyPr>
          <a:lstStyle/>
          <a:p>
            <a:pPr>
              <a:defRPr/>
            </a:pPr>
            <a:r>
              <a:rPr lang="en-US" altLang="zh-CN" dirty="0">
                <a:effectLst/>
              </a:rPr>
              <a:t>11. </a:t>
            </a:r>
            <a:r>
              <a:rPr lang="en-US" altLang="zh-CN">
                <a:effectLst/>
              </a:rPr>
              <a:t>(3)</a:t>
            </a:r>
            <a:endParaRPr lang="en-US" altLang="zh-CN" dirty="0">
              <a:effectLst/>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ChangeArrowheads="1"/>
          </p:cNvSpPr>
          <p:nvPr/>
        </p:nvSpPr>
        <p:spPr bwMode="auto">
          <a:xfrm>
            <a:off x="0" y="333375"/>
            <a:ext cx="8820150" cy="2062163"/>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12. </a:t>
            </a:r>
            <a:r>
              <a:rPr lang="zh-CN" altLang="en-US" sz="3200" dirty="0">
                <a:solidFill>
                  <a:srgbClr val="FFFFFF"/>
                </a:solidFill>
                <a:effectLst/>
                <a:latin typeface="Calibri" pitchFamily="34" charset="0"/>
                <a:cs typeface="Times New Roman" pitchFamily="18" charset="0"/>
              </a:rPr>
              <a:t>一台工作于温度分别为人民</a:t>
            </a:r>
            <a:r>
              <a:rPr lang="en-US" altLang="zh-CN" sz="3200" dirty="0">
                <a:solidFill>
                  <a:srgbClr val="FFFFFF"/>
                </a:solidFill>
                <a:effectLst/>
                <a:latin typeface="Calibri" pitchFamily="34" charset="0"/>
                <a:cs typeface="Times New Roman" pitchFamily="18" charset="0"/>
              </a:rPr>
              <a:t>327</a:t>
            </a:r>
            <a:r>
              <a:rPr lang="en-US" altLang="zh-CN" sz="3200" baseline="30000" dirty="0">
                <a:solidFill>
                  <a:srgbClr val="FFFFFF"/>
                </a:solidFill>
                <a:effectLst/>
                <a:latin typeface="Calibri" pitchFamily="34" charset="0"/>
                <a:cs typeface="Times New Roman" pitchFamily="18" charset="0"/>
              </a:rPr>
              <a:t>0</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和</a:t>
            </a:r>
            <a:r>
              <a:rPr lang="en-US" altLang="zh-CN" sz="3200" dirty="0">
                <a:solidFill>
                  <a:srgbClr val="FFFFFF"/>
                </a:solidFill>
                <a:effectLst/>
                <a:latin typeface="Calibri" pitchFamily="34" charset="0"/>
                <a:cs typeface="Times New Roman" pitchFamily="18" charset="0"/>
              </a:rPr>
              <a:t>27</a:t>
            </a:r>
            <a:r>
              <a:rPr lang="en-US" altLang="zh-CN" sz="3200" baseline="30000" dirty="0">
                <a:solidFill>
                  <a:srgbClr val="FFFFFF"/>
                </a:solidFill>
                <a:effectLst/>
                <a:latin typeface="Calibri" pitchFamily="34" charset="0"/>
                <a:cs typeface="Times New Roman" pitchFamily="18" charset="0"/>
              </a:rPr>
              <a:t>0</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的高温热源和低温热源之间的卡诺热机</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每经历一个循环吸热</a:t>
            </a:r>
            <a:r>
              <a:rPr lang="en-US" altLang="zh-CN" sz="3200" dirty="0">
                <a:solidFill>
                  <a:srgbClr val="FFFFFF"/>
                </a:solidFill>
                <a:effectLst/>
                <a:latin typeface="Calibri" pitchFamily="34" charset="0"/>
                <a:cs typeface="Times New Roman" pitchFamily="18" charset="0"/>
              </a:rPr>
              <a:t>3000J,</a:t>
            </a:r>
            <a:r>
              <a:rPr lang="zh-CN" altLang="en-US" sz="3200" dirty="0">
                <a:solidFill>
                  <a:srgbClr val="FFFFFF"/>
                </a:solidFill>
                <a:effectLst/>
                <a:latin typeface="Calibri" pitchFamily="34" charset="0"/>
                <a:cs typeface="Times New Roman" pitchFamily="18" charset="0"/>
              </a:rPr>
              <a:t>则对外作功约为</a:t>
            </a:r>
            <a:endParaRPr lang="zh-CN" altLang="en-US"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(a)1500J      (b)2000J      (c)2750J         (d)3000J</a:t>
            </a:r>
            <a:endParaRPr lang="en-US" altLang="zh-CN" sz="3200" dirty="0">
              <a:solidFill>
                <a:srgbClr val="FFFFFF"/>
              </a:solidFill>
              <a:effectLst/>
            </a:endParaRPr>
          </a:p>
        </p:txBody>
      </p:sp>
      <p:sp>
        <p:nvSpPr>
          <p:cNvPr id="4" name="矩形 3"/>
          <p:cNvSpPr/>
          <p:nvPr/>
        </p:nvSpPr>
        <p:spPr>
          <a:xfrm>
            <a:off x="6659563" y="4652963"/>
            <a:ext cx="1519237" cy="1200150"/>
          </a:xfrm>
          <a:prstGeom prst="rect">
            <a:avLst/>
          </a:prstGeom>
        </p:spPr>
        <p:txBody>
          <a:bodyPr wrap="none">
            <a:spAutoFit/>
          </a:bodyPr>
          <a:lstStyle/>
          <a:p>
            <a:pPr>
              <a:defRPr/>
            </a:pPr>
            <a:r>
              <a:rPr lang="en-US" altLang="zh-CN" dirty="0" smtClean="0">
                <a:effectLst/>
              </a:rPr>
              <a:t>12. </a:t>
            </a:r>
            <a:r>
              <a:rPr lang="en-US" altLang="zh-CN" dirty="0">
                <a:effectLst/>
              </a:rPr>
              <a:t>(A)</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188913"/>
            <a:ext cx="9144000" cy="5508625"/>
          </a:xfrm>
          <a:prstGeom prst="rect">
            <a:avLst/>
          </a:prstGeom>
          <a:noFill/>
          <a:ln w="9525">
            <a:noFill/>
            <a:miter lim="800000"/>
            <a:headEnd/>
            <a:tailEnd/>
          </a:ln>
        </p:spPr>
        <p:txBody>
          <a:bodyPr anchor="ctr">
            <a:spAutoFit/>
          </a:bodyPr>
          <a:lstStyle/>
          <a:p>
            <a:pPr eaLnBrk="0" hangingPunct="0"/>
            <a:r>
              <a:rPr lang="en-US" altLang="zh-CN" sz="3200" dirty="0" smtClean="0">
                <a:solidFill>
                  <a:srgbClr val="FF0000"/>
                </a:solidFill>
                <a:effectLst/>
                <a:latin typeface="Calibri" pitchFamily="34" charset="0"/>
                <a:cs typeface="Times New Roman" pitchFamily="18" charset="0"/>
              </a:rPr>
              <a:t>13</a:t>
            </a:r>
            <a:r>
              <a:rPr lang="en-US" altLang="zh-CN"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关于热功转换和热量传递过程</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有下面一些描述</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(a)</a:t>
            </a:r>
            <a:r>
              <a:rPr lang="zh-CN" altLang="en-US" sz="3200" dirty="0">
                <a:solidFill>
                  <a:srgbClr val="FFFFFF"/>
                </a:solidFill>
                <a:effectLst/>
                <a:latin typeface="Calibri" pitchFamily="34" charset="0"/>
                <a:cs typeface="Times New Roman" pitchFamily="18" charset="0"/>
              </a:rPr>
              <a:t>功可以完全变为热量</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而热量不能完全变为功</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一切热机的效率都只能够小于</a:t>
            </a:r>
            <a:r>
              <a:rPr lang="en-US" altLang="zh-CN" sz="3200" dirty="0">
                <a:solidFill>
                  <a:srgbClr val="FFFFFF"/>
                </a:solidFill>
                <a:effectLst/>
                <a:latin typeface="Calibri" pitchFamily="34" charset="0"/>
                <a:cs typeface="Times New Roman" pitchFamily="18" charset="0"/>
              </a:rPr>
              <a:t>1;</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热量不能从低温物体向高温物体传递</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(d) </a:t>
            </a:r>
            <a:r>
              <a:rPr lang="zh-CN" altLang="en-US" sz="3200" dirty="0">
                <a:solidFill>
                  <a:srgbClr val="FFFFFF"/>
                </a:solidFill>
                <a:effectLst/>
                <a:latin typeface="Calibri" pitchFamily="34" charset="0"/>
                <a:cs typeface="Times New Roman" pitchFamily="18" charset="0"/>
              </a:rPr>
              <a:t>热量自发地从高温物体向低温物体传递是不可逆的</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在这些描述中</a:t>
            </a:r>
            <a:endParaRPr lang="zh-CN" altLang="en-US"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  </a:t>
            </a:r>
            <a:r>
              <a:rPr lang="en-US" altLang="zh-CN" sz="3200" dirty="0">
                <a:solidFill>
                  <a:srgbClr val="FFFFFF"/>
                </a:solidFill>
                <a:effectLst/>
                <a:latin typeface="Calibri" pitchFamily="34" charset="0"/>
                <a:cs typeface="Times New Roman" pitchFamily="18" charset="0"/>
              </a:rPr>
              <a:t>(A)</a:t>
            </a:r>
            <a:r>
              <a:rPr lang="zh-CN" altLang="en-US" sz="3200" dirty="0">
                <a:solidFill>
                  <a:srgbClr val="FFFFFF"/>
                </a:solidFill>
                <a:effectLst/>
                <a:latin typeface="Calibri" pitchFamily="34" charset="0"/>
                <a:cs typeface="Times New Roman" pitchFamily="18" charset="0"/>
              </a:rPr>
              <a:t> 只有</a:t>
            </a:r>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）正确</a:t>
            </a:r>
            <a:endParaRPr lang="en-US" altLang="zh-CN" sz="3200" dirty="0">
              <a:solidFill>
                <a:srgbClr val="FFFFFF"/>
              </a:solidFill>
              <a:effectLst/>
              <a:latin typeface="Calibri" pitchFamily="34" charset="0"/>
              <a:cs typeface="Times New Roman" pitchFamily="18" charset="0"/>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）只有</a:t>
            </a:r>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）正确</a:t>
            </a:r>
            <a:endParaRPr lang="zh-CN" altLang="en-US"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）只有（</a:t>
            </a:r>
            <a:r>
              <a:rPr lang="en-US" altLang="zh-CN" sz="3200" dirty="0">
                <a:solidFill>
                  <a:srgbClr val="FFFFFF"/>
                </a:solidFill>
                <a:effectLst/>
                <a:latin typeface="Calibri" pitchFamily="34" charset="0"/>
                <a:cs typeface="Times New Roman" pitchFamily="18" charset="0"/>
              </a:rPr>
              <a:t>a</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）正确</a:t>
            </a:r>
            <a:endParaRPr lang="en-US" altLang="zh-CN" sz="3200" dirty="0">
              <a:solidFill>
                <a:srgbClr val="FFFFFF"/>
              </a:solidFill>
              <a:effectLst/>
              <a:latin typeface="Calibri" pitchFamily="34" charset="0"/>
              <a:cs typeface="Times New Roman" pitchFamily="18" charset="0"/>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）全部正确。</a:t>
            </a:r>
            <a:endParaRPr lang="zh-CN" altLang="en-US" sz="3200" dirty="0">
              <a:solidFill>
                <a:srgbClr val="FFFFFF"/>
              </a:solidFill>
              <a:effectLst/>
            </a:endParaRPr>
          </a:p>
        </p:txBody>
      </p:sp>
      <p:sp>
        <p:nvSpPr>
          <p:cNvPr id="3" name="矩形 2"/>
          <p:cNvSpPr/>
          <p:nvPr/>
        </p:nvSpPr>
        <p:spPr>
          <a:xfrm>
            <a:off x="7308850" y="5657850"/>
            <a:ext cx="1517650" cy="1200150"/>
          </a:xfrm>
          <a:prstGeom prst="rect">
            <a:avLst/>
          </a:prstGeom>
        </p:spPr>
        <p:txBody>
          <a:bodyPr wrap="none">
            <a:spAutoFit/>
          </a:bodyPr>
          <a:lstStyle/>
          <a:p>
            <a:pPr>
              <a:defRPr/>
            </a:pPr>
            <a:r>
              <a:rPr lang="en-US" altLang="zh-CN" dirty="0" smtClean="0">
                <a:effectLst/>
              </a:rPr>
              <a:t>13. </a:t>
            </a:r>
            <a:r>
              <a:rPr lang="en-US" altLang="zh-CN" dirty="0">
                <a:effectLst/>
              </a:rPr>
              <a:t>(A)</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0" y="527050"/>
            <a:ext cx="8675688" cy="3538538"/>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14.</a:t>
            </a:r>
            <a:r>
              <a:rPr lang="zh-CN" altLang="en-US" sz="3200" dirty="0">
                <a:solidFill>
                  <a:srgbClr val="FFFFFF"/>
                </a:solidFill>
                <a:effectLst/>
                <a:latin typeface="Calibri" pitchFamily="34" charset="0"/>
                <a:cs typeface="Times New Roman" pitchFamily="18" charset="0"/>
              </a:rPr>
              <a:t>在温度为</a:t>
            </a:r>
            <a:r>
              <a:rPr lang="en-US" altLang="zh-CN" sz="3200" dirty="0">
                <a:solidFill>
                  <a:srgbClr val="FFFFFF"/>
                </a:solidFill>
                <a:effectLst/>
                <a:latin typeface="Calibri" pitchFamily="34" charset="0"/>
                <a:cs typeface="Times New Roman" pitchFamily="18" charset="0"/>
              </a:rPr>
              <a:t>T</a:t>
            </a:r>
            <a:r>
              <a:rPr lang="zh-CN" altLang="en-US" sz="3200" dirty="0">
                <a:solidFill>
                  <a:srgbClr val="FFFFFF"/>
                </a:solidFill>
                <a:effectLst/>
                <a:latin typeface="Calibri" pitchFamily="34" charset="0"/>
                <a:cs typeface="Times New Roman" pitchFamily="18" charset="0"/>
              </a:rPr>
              <a:t>的黑体辐射中，辐出度为</a:t>
            </a:r>
            <a:r>
              <a:rPr lang="en-US" altLang="zh-CN" sz="3200" dirty="0">
                <a:solidFill>
                  <a:srgbClr val="FFFFFF"/>
                </a:solidFill>
                <a:effectLst/>
                <a:latin typeface="Calibri" pitchFamily="34" charset="0"/>
                <a:cs typeface="Times New Roman" pitchFamily="18" charset="0"/>
              </a:rPr>
              <a:t>M</a:t>
            </a:r>
            <a:r>
              <a:rPr lang="zh-CN" altLang="en-US" sz="3200" dirty="0">
                <a:solidFill>
                  <a:srgbClr val="FFFFFF"/>
                </a:solidFill>
                <a:effectLst/>
                <a:latin typeface="Calibri" pitchFamily="34" charset="0"/>
                <a:cs typeface="Times New Roman" pitchFamily="18" charset="0"/>
              </a:rPr>
              <a:t>，且单色辐出度在波长</a:t>
            </a:r>
            <a:r>
              <a:rPr lang="en-US" altLang="zh-CN" sz="3200" dirty="0">
                <a:solidFill>
                  <a:srgbClr val="FFFFFF"/>
                </a:solidFill>
                <a:effectLst/>
                <a:latin typeface="Calibri" pitchFamily="34" charset="0"/>
                <a:cs typeface="Times New Roman" pitchFamily="18" charset="0"/>
              </a:rPr>
              <a:t>λ</a:t>
            </a:r>
            <a:r>
              <a:rPr lang="zh-CN" altLang="en-US" sz="3200" dirty="0">
                <a:solidFill>
                  <a:srgbClr val="FFFFFF"/>
                </a:solidFill>
                <a:effectLst/>
                <a:latin typeface="Calibri" pitchFamily="34" charset="0"/>
                <a:cs typeface="Times New Roman" pitchFamily="18" charset="0"/>
              </a:rPr>
              <a:t>处最大。若现在黑体的温室升高</a:t>
            </a:r>
            <a:r>
              <a:rPr lang="en-US" altLang="zh-CN" sz="3200" dirty="0">
                <a:solidFill>
                  <a:srgbClr val="FFFFFF"/>
                </a:solidFill>
                <a:effectLst/>
                <a:latin typeface="Calibri" pitchFamily="34" charset="0"/>
                <a:cs typeface="Times New Roman" pitchFamily="18" charset="0"/>
              </a:rPr>
              <a:t>2T</a:t>
            </a:r>
            <a:r>
              <a:rPr lang="zh-CN" altLang="en-US" sz="3200" dirty="0">
                <a:solidFill>
                  <a:srgbClr val="FFFFFF"/>
                </a:solidFill>
                <a:effectLst/>
                <a:latin typeface="Calibri" pitchFamily="34" charset="0"/>
                <a:cs typeface="Times New Roman" pitchFamily="18" charset="0"/>
              </a:rPr>
              <a:t>，则</a:t>
            </a:r>
            <a:endParaRPr lang="zh-CN" altLang="en-US"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1</a:t>
            </a:r>
            <a:r>
              <a:rPr lang="zh-CN" altLang="en-US" sz="3200" dirty="0">
                <a:solidFill>
                  <a:srgbClr val="FFFFFF"/>
                </a:solidFill>
                <a:effectLst/>
                <a:latin typeface="Calibri" pitchFamily="34" charset="0"/>
                <a:cs typeface="Times New Roman" pitchFamily="18" charset="0"/>
              </a:rPr>
              <a:t>）此时辐出度变为</a:t>
            </a:r>
            <a:endParaRPr lang="zh-CN" altLang="en-US"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a</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M</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8M</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c</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4M</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16M</a:t>
            </a:r>
          </a:p>
          <a:p>
            <a:pPr eaLnBrk="0" hangingPunct="0"/>
            <a:endParaRPr lang="en-US" altLang="zh-CN" sz="3200" dirty="0">
              <a:solidFill>
                <a:srgbClr val="FFFFFF"/>
              </a:solidFill>
              <a:effectLst/>
            </a:endParaRPr>
          </a:p>
          <a:p>
            <a:pPr eaLnBrk="0" hangingPunct="0"/>
            <a:r>
              <a:rPr lang="zh-CN" altLang="en-US" sz="3200" dirty="0">
                <a:solidFill>
                  <a:srgbClr val="FFFFFF"/>
                </a:solidFill>
                <a:effectLst/>
                <a:latin typeface="Calibri" pitchFamily="34" charset="0"/>
                <a:cs typeface="Times New Roman" pitchFamily="18" charset="0"/>
              </a:rPr>
              <a:t>（</a:t>
            </a:r>
            <a:r>
              <a:rPr lang="en-US" altLang="zh-CN" sz="3200" dirty="0">
                <a:solidFill>
                  <a:srgbClr val="FFFFFF"/>
                </a:solidFill>
                <a:effectLst/>
                <a:latin typeface="Calibri" pitchFamily="34" charset="0"/>
                <a:cs typeface="Times New Roman" pitchFamily="18" charset="0"/>
              </a:rPr>
              <a:t>2</a:t>
            </a:r>
            <a:r>
              <a:rPr lang="zh-CN" altLang="en-US" sz="3200" dirty="0">
                <a:solidFill>
                  <a:srgbClr val="FFFFFF"/>
                </a:solidFill>
                <a:effectLst/>
                <a:latin typeface="Calibri" pitchFamily="34" charset="0"/>
                <a:cs typeface="Times New Roman" pitchFamily="18" charset="0"/>
              </a:rPr>
              <a:t>）单色辐出度最大的电磁波的波长变为</a:t>
            </a:r>
            <a:endParaRPr lang="zh-CN" altLang="en-US" sz="3200" dirty="0">
              <a:solidFill>
                <a:srgbClr val="FFFFFF"/>
              </a:solidFill>
              <a:effectLst/>
            </a:endParaRPr>
          </a:p>
        </p:txBody>
      </p:sp>
      <p:sp>
        <p:nvSpPr>
          <p:cNvPr id="67587" name="Rectangle 2"/>
          <p:cNvSpPr>
            <a:spLocks noChangeArrowheads="1"/>
          </p:cNvSpPr>
          <p:nvPr/>
        </p:nvSpPr>
        <p:spPr bwMode="auto">
          <a:xfrm>
            <a:off x="250825" y="3911600"/>
            <a:ext cx="8424863" cy="1076325"/>
          </a:xfrm>
          <a:prstGeom prst="rect">
            <a:avLst/>
          </a:prstGeom>
          <a:noFill/>
          <a:ln w="9525">
            <a:noFill/>
            <a:miter lim="800000"/>
            <a:headEnd/>
            <a:tailEnd/>
          </a:ln>
        </p:spPr>
        <p:txBody>
          <a:bodyPr anchor="ctr">
            <a:spAutoFit/>
          </a:bodyPr>
          <a:lstStyle/>
          <a:p>
            <a:pPr eaLnBrk="0" hangingPunct="0"/>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a</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16λ</a:t>
            </a:r>
            <a:r>
              <a:rPr lang="zh-CN" altLang="en-US" sz="3200">
                <a:solidFill>
                  <a:srgbClr val="FFFFFF"/>
                </a:solidFill>
                <a:effectLst/>
                <a:latin typeface="Calibri" pitchFamily="34" charset="0"/>
                <a:cs typeface="Times New Roman" pitchFamily="18" charset="0"/>
              </a:rPr>
              <a:t>     　      （</a:t>
            </a:r>
            <a:r>
              <a:rPr lang="en-US" altLang="zh-CN" sz="3200">
                <a:solidFill>
                  <a:srgbClr val="FFFFFF"/>
                </a:solidFill>
                <a:effectLst/>
                <a:latin typeface="Calibri" pitchFamily="34" charset="0"/>
                <a:cs typeface="Times New Roman" pitchFamily="18" charset="0"/>
              </a:rPr>
              <a:t>b</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2λ</a:t>
            </a:r>
          </a:p>
          <a:p>
            <a:pPr eaLnBrk="0" hangingPunct="0"/>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c</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λ</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2</a:t>
            </a:r>
            <a:r>
              <a:rPr lang="zh-CN" altLang="en-US" sz="3200">
                <a:solidFill>
                  <a:srgbClr val="FFFFFF"/>
                </a:solidFill>
                <a:effectLst/>
                <a:latin typeface="Calibri" pitchFamily="34" charset="0"/>
                <a:cs typeface="Times New Roman" pitchFamily="18" charset="0"/>
              </a:rPr>
              <a:t>　　　（</a:t>
            </a:r>
            <a:r>
              <a:rPr lang="en-US" altLang="zh-CN" sz="3200">
                <a:solidFill>
                  <a:srgbClr val="FFFFFF"/>
                </a:solidFill>
                <a:effectLst/>
                <a:latin typeface="Calibri" pitchFamily="34" charset="0"/>
                <a:cs typeface="Times New Roman" pitchFamily="18" charset="0"/>
              </a:rPr>
              <a:t>d</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λ</a:t>
            </a:r>
            <a:r>
              <a:rPr lang="zh-CN" altLang="en-US" sz="3200">
                <a:solidFill>
                  <a:srgbClr val="FFFFFF"/>
                </a:solidFill>
                <a:effectLst/>
                <a:latin typeface="Calibri" pitchFamily="34" charset="0"/>
                <a:cs typeface="Times New Roman" pitchFamily="18" charset="0"/>
              </a:rPr>
              <a:t>／</a:t>
            </a:r>
            <a:r>
              <a:rPr lang="en-US" altLang="zh-CN" sz="3200">
                <a:solidFill>
                  <a:srgbClr val="FFFFFF"/>
                </a:solidFill>
                <a:effectLst/>
                <a:latin typeface="Calibri" pitchFamily="34" charset="0"/>
                <a:cs typeface="Times New Roman" pitchFamily="18" charset="0"/>
              </a:rPr>
              <a:t>16</a:t>
            </a:r>
            <a:endParaRPr lang="en-US" altLang="zh-CN" sz="3200">
              <a:solidFill>
                <a:srgbClr val="FFFFFF"/>
              </a:solidFill>
              <a:effectLst/>
            </a:endParaRPr>
          </a:p>
        </p:txBody>
      </p:sp>
      <p:sp>
        <p:nvSpPr>
          <p:cNvPr id="4" name="矩形 3"/>
          <p:cNvSpPr/>
          <p:nvPr/>
        </p:nvSpPr>
        <p:spPr>
          <a:xfrm>
            <a:off x="5940425" y="5657850"/>
            <a:ext cx="2732088" cy="1754188"/>
          </a:xfrm>
          <a:prstGeom prst="rect">
            <a:avLst/>
          </a:prstGeom>
        </p:spPr>
        <p:txBody>
          <a:bodyPr>
            <a:spAutoFit/>
          </a:bodyPr>
          <a:lstStyle/>
          <a:p>
            <a:pPr>
              <a:defRPr/>
            </a:pPr>
            <a:r>
              <a:rPr lang="en-US" altLang="zh-CN" dirty="0" smtClean="0">
                <a:effectLst/>
              </a:rPr>
              <a:t>14(1</a:t>
            </a:r>
            <a:r>
              <a:rPr lang="en-US" altLang="zh-CN" dirty="0">
                <a:effectLst/>
              </a:rPr>
              <a:t>)(d)</a:t>
            </a:r>
          </a:p>
          <a:p>
            <a:pPr>
              <a:defRPr/>
            </a:pPr>
            <a:r>
              <a:rPr lang="en-US" altLang="zh-CN" dirty="0">
                <a:effectLst/>
              </a:rPr>
              <a:t>(2) (c)</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nvSpPr>
        <p:spPr bwMode="auto">
          <a:xfrm>
            <a:off x="0" y="404813"/>
            <a:ext cx="8820150" cy="2062162"/>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15</a:t>
            </a:r>
            <a:r>
              <a:rPr lang="zh-CN" altLang="en-US"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当照射光的波长从</a:t>
            </a:r>
            <a:r>
              <a:rPr lang="en-US" altLang="zh-CN" sz="3200" dirty="0">
                <a:solidFill>
                  <a:srgbClr val="FFFFFF"/>
                </a:solidFill>
                <a:effectLst/>
                <a:latin typeface="Calibri" pitchFamily="34" charset="0"/>
                <a:cs typeface="Times New Roman" pitchFamily="18" charset="0"/>
              </a:rPr>
              <a:t>400.0nm</a:t>
            </a:r>
            <a:r>
              <a:rPr lang="zh-CN" altLang="en-US" sz="3200" dirty="0">
                <a:solidFill>
                  <a:srgbClr val="FFFFFF"/>
                </a:solidFill>
                <a:effectLst/>
                <a:latin typeface="Calibri" pitchFamily="34" charset="0"/>
                <a:cs typeface="Times New Roman" pitchFamily="18" charset="0"/>
              </a:rPr>
              <a:t>变到</a:t>
            </a:r>
            <a:r>
              <a:rPr lang="en-US" altLang="zh-CN" sz="3200" dirty="0">
                <a:solidFill>
                  <a:srgbClr val="FFFFFF"/>
                </a:solidFill>
                <a:effectLst/>
                <a:latin typeface="Calibri" pitchFamily="34" charset="0"/>
                <a:cs typeface="Times New Roman" pitchFamily="18" charset="0"/>
              </a:rPr>
              <a:t>322.2nm</a:t>
            </a:r>
            <a:r>
              <a:rPr lang="zh-CN" altLang="en-US" sz="3200" dirty="0">
                <a:solidFill>
                  <a:srgbClr val="FFFFFF"/>
                </a:solidFill>
                <a:effectLst/>
                <a:latin typeface="Calibri" pitchFamily="34" charset="0"/>
                <a:cs typeface="Times New Roman" pitchFamily="18" charset="0"/>
              </a:rPr>
              <a:t>时</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对同一金属</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在光电效应实验中测得的遏止电势差将增加</a:t>
            </a:r>
            <a:endParaRPr lang="zh-CN" altLang="en-US"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(a)-0.56V      (b)-0.34V      (c)+0.75V        (d)+1.04V</a:t>
            </a:r>
            <a:endParaRPr lang="en-US" altLang="zh-CN" sz="3200" dirty="0">
              <a:solidFill>
                <a:srgbClr val="FFFFFF"/>
              </a:solidFill>
              <a:effectLst/>
            </a:endParaRPr>
          </a:p>
        </p:txBody>
      </p:sp>
      <p:sp>
        <p:nvSpPr>
          <p:cNvPr id="68611" name="Rectangle 2"/>
          <p:cNvSpPr>
            <a:spLocks noChangeArrowheads="1"/>
          </p:cNvSpPr>
          <p:nvPr/>
        </p:nvSpPr>
        <p:spPr bwMode="auto">
          <a:xfrm>
            <a:off x="0" y="3068638"/>
            <a:ext cx="8820150" cy="2554287"/>
          </a:xfrm>
          <a:prstGeom prst="rect">
            <a:avLst/>
          </a:prstGeom>
          <a:noFill/>
          <a:ln w="9525">
            <a:noFill/>
            <a:miter lim="800000"/>
            <a:headEnd/>
            <a:tailEnd/>
          </a:ln>
        </p:spPr>
        <p:txBody>
          <a:bodyPr anchor="ctr">
            <a:spAutoFit/>
          </a:bodyPr>
          <a:lstStyle/>
          <a:p>
            <a:pPr eaLnBrk="0" hangingPunct="0"/>
            <a:r>
              <a:rPr lang="en-US" altLang="zh-CN" sz="3200" dirty="0" smtClean="0">
                <a:solidFill>
                  <a:srgbClr val="FF0000"/>
                </a:solidFill>
                <a:effectLst/>
                <a:latin typeface="Calibri" pitchFamily="34" charset="0"/>
                <a:cs typeface="Times New Roman" pitchFamily="18" charset="0"/>
              </a:rPr>
              <a:t>16</a:t>
            </a:r>
            <a:r>
              <a:rPr lang="en-US" altLang="zh-CN"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若电子在垂直于磁感应强度为</a:t>
            </a:r>
            <a:r>
              <a:rPr lang="en-US" altLang="zh-CN" sz="3200" dirty="0">
                <a:solidFill>
                  <a:srgbClr val="FFFFFF"/>
                </a:solidFill>
                <a:effectLst/>
                <a:latin typeface="Calibri" pitchFamily="34" charset="0"/>
                <a:cs typeface="Times New Roman" pitchFamily="18" charset="0"/>
              </a:rPr>
              <a:t>B</a:t>
            </a:r>
            <a:r>
              <a:rPr lang="zh-CN" altLang="en-US" sz="3200" dirty="0">
                <a:solidFill>
                  <a:srgbClr val="FFFFFF"/>
                </a:solidFill>
                <a:effectLst/>
                <a:latin typeface="Calibri" pitchFamily="34" charset="0"/>
                <a:cs typeface="Times New Roman" pitchFamily="18" charset="0"/>
              </a:rPr>
              <a:t>的均匀磁场中沿半径为</a:t>
            </a:r>
            <a:r>
              <a:rPr lang="en-US" altLang="zh-CN" sz="3200" dirty="0">
                <a:solidFill>
                  <a:srgbClr val="FFFFFF"/>
                </a:solidFill>
                <a:effectLst/>
                <a:latin typeface="Calibri" pitchFamily="34" charset="0"/>
                <a:cs typeface="Times New Roman" pitchFamily="18" charset="0"/>
              </a:rPr>
              <a:t>R</a:t>
            </a:r>
            <a:r>
              <a:rPr lang="zh-CN" altLang="en-US" sz="3200" dirty="0">
                <a:solidFill>
                  <a:srgbClr val="FFFFFF"/>
                </a:solidFill>
                <a:effectLst/>
                <a:latin typeface="Calibri" pitchFamily="34" charset="0"/>
                <a:cs typeface="Times New Roman" pitchFamily="18" charset="0"/>
              </a:rPr>
              <a:t>的圆形轨道运动</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则电子的德布罗意波长是</a:t>
            </a:r>
            <a:endParaRPr lang="zh-CN" altLang="en-US" sz="3200" dirty="0">
              <a:solidFill>
                <a:srgbClr val="FFFFFF"/>
              </a:solidFill>
              <a:effectLst/>
              <a:cs typeface="Times New Roman" pitchFamily="18" charset="0"/>
            </a:endParaRPr>
          </a:p>
          <a:p>
            <a:pPr eaLnBrk="0" hangingPunct="0"/>
            <a:r>
              <a:rPr lang="en-US" altLang="zh-CN" sz="3200" dirty="0">
                <a:solidFill>
                  <a:srgbClr val="FFFFFF"/>
                </a:solidFill>
                <a:effectLst/>
                <a:cs typeface="Times New Roman" pitchFamily="18" charset="0"/>
              </a:rPr>
              <a:t>(a)h/(2eRB)    </a:t>
            </a:r>
            <a:r>
              <a:rPr lang="zh-CN" altLang="en-US" sz="3200" dirty="0">
                <a:solidFill>
                  <a:srgbClr val="FFFFFF"/>
                </a:solidFill>
                <a:effectLst/>
                <a:cs typeface="Times New Roman" pitchFamily="18" charset="0"/>
              </a:rPr>
              <a:t>    </a:t>
            </a:r>
            <a:r>
              <a:rPr lang="en-US" altLang="zh-CN" sz="3200" dirty="0">
                <a:solidFill>
                  <a:srgbClr val="FFFFFF"/>
                </a:solidFill>
                <a:effectLst/>
                <a:cs typeface="Times New Roman" pitchFamily="18" charset="0"/>
              </a:rPr>
              <a:t> (b)h/(</a:t>
            </a:r>
            <a:r>
              <a:rPr lang="en-US" altLang="zh-CN" sz="3200" dirty="0" err="1">
                <a:solidFill>
                  <a:srgbClr val="FFFFFF"/>
                </a:solidFill>
                <a:effectLst/>
                <a:cs typeface="Times New Roman" pitchFamily="18" charset="0"/>
              </a:rPr>
              <a:t>eRB</a:t>
            </a:r>
            <a:r>
              <a:rPr lang="en-US" altLang="zh-CN" sz="3200" dirty="0">
                <a:solidFill>
                  <a:srgbClr val="FFFFFF"/>
                </a:solidFill>
                <a:effectLst/>
                <a:cs typeface="Times New Roman" pitchFamily="18" charset="0"/>
              </a:rPr>
              <a:t>)     </a:t>
            </a:r>
          </a:p>
          <a:p>
            <a:pPr eaLnBrk="0" hangingPunct="0"/>
            <a:r>
              <a:rPr lang="en-US" altLang="zh-CN" sz="3200" dirty="0">
                <a:solidFill>
                  <a:srgbClr val="FFFFFF"/>
                </a:solidFill>
                <a:effectLst/>
                <a:cs typeface="Times New Roman" pitchFamily="18" charset="0"/>
              </a:rPr>
              <a:t> (c)1/(2eRBh)       (d)1/(</a:t>
            </a:r>
            <a:r>
              <a:rPr lang="en-US" altLang="zh-CN" sz="3200" dirty="0" err="1">
                <a:solidFill>
                  <a:srgbClr val="FFFFFF"/>
                </a:solidFill>
                <a:effectLst/>
                <a:cs typeface="Times New Roman" pitchFamily="18" charset="0"/>
              </a:rPr>
              <a:t>eRBh</a:t>
            </a:r>
            <a:r>
              <a:rPr lang="en-US" altLang="zh-CN" sz="3200" dirty="0">
                <a:solidFill>
                  <a:srgbClr val="FFFFFF"/>
                </a:solidFill>
                <a:effectLst/>
                <a:cs typeface="Times New Roman" pitchFamily="18" charset="0"/>
              </a:rPr>
              <a:t>)</a:t>
            </a:r>
            <a:r>
              <a:rPr lang="en-US" altLang="zh-CN" sz="3200" dirty="0">
                <a:solidFill>
                  <a:srgbClr val="FFFFFF"/>
                </a:solidFill>
                <a:effectLst/>
              </a:rPr>
              <a:t> </a:t>
            </a:r>
          </a:p>
        </p:txBody>
      </p:sp>
      <p:sp>
        <p:nvSpPr>
          <p:cNvPr id="4" name="矩形 3"/>
          <p:cNvSpPr/>
          <p:nvPr/>
        </p:nvSpPr>
        <p:spPr>
          <a:xfrm>
            <a:off x="6084888" y="5657850"/>
            <a:ext cx="2519362" cy="1200150"/>
          </a:xfrm>
          <a:prstGeom prst="rect">
            <a:avLst/>
          </a:prstGeom>
        </p:spPr>
        <p:txBody>
          <a:bodyPr>
            <a:spAutoFit/>
          </a:bodyPr>
          <a:lstStyle/>
          <a:p>
            <a:pPr>
              <a:defRPr/>
            </a:pPr>
            <a:r>
              <a:rPr lang="en-US" altLang="zh-CN" dirty="0" smtClean="0">
                <a:effectLst/>
              </a:rPr>
              <a:t>15 </a:t>
            </a:r>
            <a:r>
              <a:rPr lang="en-US" altLang="zh-CN" dirty="0">
                <a:effectLst/>
              </a:rPr>
              <a:t>(c)</a:t>
            </a:r>
          </a:p>
          <a:p>
            <a:pPr>
              <a:defRPr/>
            </a:pPr>
            <a:r>
              <a:rPr lang="en-US" altLang="zh-CN" dirty="0" smtClean="0">
                <a:effectLst/>
              </a:rPr>
              <a:t>16 </a:t>
            </a:r>
            <a:r>
              <a:rPr lang="en-US" altLang="zh-CN" dirty="0">
                <a:effectLst/>
              </a:rPr>
              <a:t>(b)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15"/>
          <p:cNvSpPr txBox="1">
            <a:spLocks noChangeArrowheads="1"/>
          </p:cNvSpPr>
          <p:nvPr/>
        </p:nvSpPr>
        <p:spPr bwMode="auto">
          <a:xfrm>
            <a:off x="304800" y="0"/>
            <a:ext cx="82296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8</a:t>
            </a:r>
            <a:r>
              <a:rPr lang="zh-CN" altLang="en-US">
                <a:effectLst/>
                <a:ea typeface="宋体" pitchFamily="2" charset="-122"/>
              </a:rPr>
              <a:t>、波的干涉</a:t>
            </a:r>
          </a:p>
        </p:txBody>
      </p:sp>
      <p:sp>
        <p:nvSpPr>
          <p:cNvPr id="3079" name="Text Box 16"/>
          <p:cNvSpPr txBox="1">
            <a:spLocks noChangeArrowheads="1"/>
          </p:cNvSpPr>
          <p:nvPr/>
        </p:nvSpPr>
        <p:spPr bwMode="auto">
          <a:xfrm>
            <a:off x="76200" y="685800"/>
            <a:ext cx="9067800" cy="1190625"/>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1</a:t>
            </a:r>
            <a:r>
              <a:rPr lang="zh-CN" altLang="en-US">
                <a:effectLst/>
                <a:ea typeface="宋体" pitchFamily="2" charset="-122"/>
              </a:rPr>
              <a:t>）相干波：频率相同，振动方向相同，相位相同或相位差恒定的两列波</a:t>
            </a:r>
          </a:p>
        </p:txBody>
      </p:sp>
      <p:graphicFrame>
        <p:nvGraphicFramePr>
          <p:cNvPr id="28689" name="Object 17"/>
          <p:cNvGraphicFramePr>
            <a:graphicFrameLocks noChangeAspect="1"/>
          </p:cNvGraphicFramePr>
          <p:nvPr/>
        </p:nvGraphicFramePr>
        <p:xfrm>
          <a:off x="1160463" y="1774825"/>
          <a:ext cx="4306887" cy="1665288"/>
        </p:xfrm>
        <a:graphic>
          <a:graphicData uri="http://schemas.openxmlformats.org/presentationml/2006/ole">
            <p:oleObj spid="_x0000_s3074" name="Equation" r:id="rId3" imgW="1447560" imgH="596880" progId="">
              <p:embed/>
            </p:oleObj>
          </a:graphicData>
        </a:graphic>
      </p:graphicFrame>
      <p:sp>
        <p:nvSpPr>
          <p:cNvPr id="28690" name="Text Box 18"/>
          <p:cNvSpPr txBox="1">
            <a:spLocks noChangeArrowheads="1"/>
          </p:cNvSpPr>
          <p:nvPr/>
        </p:nvSpPr>
        <p:spPr bwMode="auto">
          <a:xfrm>
            <a:off x="0" y="3643313"/>
            <a:ext cx="2286000" cy="641350"/>
          </a:xfrm>
          <a:prstGeom prst="rect">
            <a:avLst/>
          </a:prstGeom>
          <a:noFill/>
          <a:ln w="9525">
            <a:noFill/>
            <a:miter lim="800000"/>
            <a:headEnd/>
            <a:tailEnd/>
          </a:ln>
        </p:spPr>
        <p:txBody>
          <a:bodyPr>
            <a:spAutoFit/>
          </a:bodyPr>
          <a:lstStyle/>
          <a:p>
            <a:pPr>
              <a:spcBef>
                <a:spcPct val="50000"/>
              </a:spcBef>
            </a:pPr>
            <a:r>
              <a:rPr lang="en-US" altLang="zh-CN">
                <a:effectLst/>
                <a:ea typeface="宋体" pitchFamily="2" charset="-122"/>
              </a:rPr>
              <a:t>9 </a:t>
            </a:r>
            <a:r>
              <a:rPr lang="zh-CN" altLang="en-US">
                <a:effectLst/>
                <a:ea typeface="宋体" pitchFamily="2" charset="-122"/>
              </a:rPr>
              <a:t>、驻波</a:t>
            </a:r>
          </a:p>
        </p:txBody>
      </p:sp>
      <p:graphicFrame>
        <p:nvGraphicFramePr>
          <p:cNvPr id="28694" name="Object 22"/>
          <p:cNvGraphicFramePr>
            <a:graphicFrameLocks noChangeAspect="1"/>
          </p:cNvGraphicFramePr>
          <p:nvPr/>
        </p:nvGraphicFramePr>
        <p:xfrm>
          <a:off x="3000375" y="3571875"/>
          <a:ext cx="5297488" cy="1306513"/>
        </p:xfrm>
        <a:graphic>
          <a:graphicData uri="http://schemas.openxmlformats.org/presentationml/2006/ole">
            <p:oleObj spid="_x0000_s3075" name="公式" r:id="rId4" imgW="1739880" imgH="457200" progId="Equation.3">
              <p:embed/>
            </p:oleObj>
          </a:graphicData>
        </a:graphic>
      </p:graphicFrame>
      <p:graphicFrame>
        <p:nvGraphicFramePr>
          <p:cNvPr id="28695" name="Object 23"/>
          <p:cNvGraphicFramePr>
            <a:graphicFrameLocks noChangeAspect="1"/>
          </p:cNvGraphicFramePr>
          <p:nvPr/>
        </p:nvGraphicFramePr>
        <p:xfrm>
          <a:off x="3132138" y="4508500"/>
          <a:ext cx="5489575" cy="1125538"/>
        </p:xfrm>
        <a:graphic>
          <a:graphicData uri="http://schemas.openxmlformats.org/presentationml/2006/ole">
            <p:oleObj spid="_x0000_s3076" name="公式" r:id="rId5" imgW="1803240" imgH="393480" progId="Equation.3">
              <p:embed/>
            </p:oleObj>
          </a:graphicData>
        </a:graphic>
      </p:graphicFrame>
      <p:sp>
        <p:nvSpPr>
          <p:cNvPr id="28696" name="AutoShape 24"/>
          <p:cNvSpPr>
            <a:spLocks/>
          </p:cNvSpPr>
          <p:nvPr/>
        </p:nvSpPr>
        <p:spPr bwMode="auto">
          <a:xfrm>
            <a:off x="2749550" y="4060825"/>
            <a:ext cx="152400" cy="914400"/>
          </a:xfrm>
          <a:prstGeom prst="leftBrace">
            <a:avLst>
              <a:gd name="adj1" fmla="val 50000"/>
              <a:gd name="adj2" fmla="val 50000"/>
            </a:avLst>
          </a:prstGeom>
          <a:noFill/>
          <a:ln w="28575">
            <a:solidFill>
              <a:schemeClr val="bg1"/>
            </a:solidFill>
            <a:round/>
            <a:headEnd/>
            <a:tailEnd/>
          </a:ln>
          <a:effectLst/>
        </p:spPr>
        <p:txBody>
          <a:bodyPr wrap="none" anchor="ctr"/>
          <a:lstStyle/>
          <a:p>
            <a:pPr>
              <a:defRPr/>
            </a:pPr>
            <a:endParaRPr lang="zh-CN" altLang="en-US"/>
          </a:p>
        </p:txBody>
      </p:sp>
      <p:graphicFrame>
        <p:nvGraphicFramePr>
          <p:cNvPr id="28697" name="Object 25"/>
          <p:cNvGraphicFramePr>
            <a:graphicFrameLocks noChangeAspect="1"/>
          </p:cNvGraphicFramePr>
          <p:nvPr/>
        </p:nvGraphicFramePr>
        <p:xfrm>
          <a:off x="323850" y="5445125"/>
          <a:ext cx="8820150" cy="936625"/>
        </p:xfrm>
        <a:graphic>
          <a:graphicData uri="http://schemas.openxmlformats.org/presentationml/2006/ole">
            <p:oleObj spid="_x0000_s3077" name="公式" r:id="rId6" imgW="386064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8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694"/>
                                        </p:tgtEl>
                                        <p:attrNameLst>
                                          <p:attrName>style.visibility</p:attrName>
                                        </p:attrNameLst>
                                      </p:cBhvr>
                                      <p:to>
                                        <p:strVal val="visible"/>
                                      </p:to>
                                    </p:set>
                                    <p:animEffect transition="in" filter="blinds(horizontal)">
                                      <p:cBhvr>
                                        <p:cTn id="15" dur="500"/>
                                        <p:tgtEl>
                                          <p:spTgt spid="28694"/>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28695"/>
                                        </p:tgtEl>
                                        <p:attrNameLst>
                                          <p:attrName>style.visibility</p:attrName>
                                        </p:attrNameLst>
                                      </p:cBhvr>
                                      <p:to>
                                        <p:strVal val="visible"/>
                                      </p:to>
                                    </p:set>
                                    <p:animEffect transition="in" filter="blinds(horizontal)">
                                      <p:cBhvr>
                                        <p:cTn id="19" dur="500"/>
                                        <p:tgtEl>
                                          <p:spTgt spid="28695"/>
                                        </p:tgtEl>
                                      </p:cBhvr>
                                    </p:animEffect>
                                  </p:childTnLst>
                                </p:cTn>
                              </p:par>
                            </p:childTnLst>
                          </p:cTn>
                        </p:par>
                        <p:par>
                          <p:cTn id="20" fill="hold">
                            <p:stCondLst>
                              <p:cond delay="1000"/>
                            </p:stCondLst>
                            <p:childTnLst>
                              <p:par>
                                <p:cTn id="21" presetID="3" presetClass="entr" presetSubtype="10" fill="hold" nodeType="afterEffect">
                                  <p:stCondLst>
                                    <p:cond delay="0"/>
                                  </p:stCondLst>
                                  <p:childTnLst>
                                    <p:set>
                                      <p:cBhvr>
                                        <p:cTn id="22" dur="1" fill="hold">
                                          <p:stCondLst>
                                            <p:cond delay="0"/>
                                          </p:stCondLst>
                                        </p:cTn>
                                        <p:tgtEl>
                                          <p:spTgt spid="28697"/>
                                        </p:tgtEl>
                                        <p:attrNameLst>
                                          <p:attrName>style.visibility</p:attrName>
                                        </p:attrNameLst>
                                      </p:cBhvr>
                                      <p:to>
                                        <p:strVal val="visible"/>
                                      </p:to>
                                    </p:set>
                                    <p:animEffect transition="in" filter="blinds(horizontal)">
                                      <p:cBhvr>
                                        <p:cTn id="23" dur="500"/>
                                        <p:tgtEl>
                                          <p:spTgt spid="2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0"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179388" y="476250"/>
            <a:ext cx="6407150" cy="2554288"/>
          </a:xfrm>
          <a:prstGeom prst="rect">
            <a:avLst/>
          </a:prstGeom>
          <a:noFill/>
          <a:ln w="9525">
            <a:noFill/>
            <a:miter lim="800000"/>
            <a:headEnd/>
            <a:tailEnd/>
          </a:ln>
        </p:spPr>
        <p:txBody>
          <a:bodyPr wrap="none"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17.</a:t>
            </a:r>
            <a:r>
              <a:rPr lang="zh-CN" altLang="en-US" sz="3200" dirty="0">
                <a:solidFill>
                  <a:srgbClr val="FFFFFF"/>
                </a:solidFill>
                <a:effectLst/>
                <a:latin typeface="Calibri" pitchFamily="34" charset="0"/>
                <a:cs typeface="Times New Roman" pitchFamily="18" charset="0"/>
              </a:rPr>
              <a:t>普朗克量子假说是为解释</a:t>
            </a:r>
            <a:endParaRPr lang="zh-CN" altLang="en-US"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(a)</a:t>
            </a:r>
            <a:r>
              <a:rPr lang="zh-CN" altLang="en-US" sz="3200" dirty="0">
                <a:solidFill>
                  <a:srgbClr val="FFFFFF"/>
                </a:solidFill>
                <a:effectLst/>
                <a:latin typeface="Calibri" pitchFamily="34" charset="0"/>
                <a:cs typeface="Times New Roman" pitchFamily="18" charset="0"/>
              </a:rPr>
              <a:t>光电效应实验规律而提出的</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(b) x</a:t>
            </a:r>
            <a:r>
              <a:rPr lang="zh-CN" altLang="en-US" sz="3200" dirty="0">
                <a:solidFill>
                  <a:srgbClr val="FFFFFF"/>
                </a:solidFill>
                <a:effectLst/>
                <a:latin typeface="Calibri" pitchFamily="34" charset="0"/>
                <a:cs typeface="Times New Roman" pitchFamily="18" charset="0"/>
              </a:rPr>
              <a:t>射线衍射的实验规律而提出的</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(c) </a:t>
            </a:r>
            <a:r>
              <a:rPr lang="zh-CN" altLang="en-US" sz="3200" dirty="0">
                <a:solidFill>
                  <a:srgbClr val="FFFFFF"/>
                </a:solidFill>
                <a:effectLst/>
                <a:latin typeface="Calibri" pitchFamily="34" charset="0"/>
                <a:cs typeface="Times New Roman" pitchFamily="18" charset="0"/>
              </a:rPr>
              <a:t>黑体辐射的实验规律而提出的</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(d)</a:t>
            </a:r>
            <a:r>
              <a:rPr lang="zh-CN" altLang="en-US" sz="3200" dirty="0">
                <a:solidFill>
                  <a:srgbClr val="FFFFFF"/>
                </a:solidFill>
                <a:effectLst/>
                <a:latin typeface="Calibri" pitchFamily="34" charset="0"/>
                <a:cs typeface="Times New Roman" pitchFamily="18" charset="0"/>
              </a:rPr>
              <a:t>原子线光谱的规律而提出的</a:t>
            </a:r>
            <a:r>
              <a:rPr lang="en-US" altLang="zh-CN" sz="3200" dirty="0">
                <a:solidFill>
                  <a:srgbClr val="FFFFFF"/>
                </a:solidFill>
                <a:effectLst/>
                <a:latin typeface="Calibri" pitchFamily="34" charset="0"/>
                <a:cs typeface="Times New Roman" pitchFamily="18" charset="0"/>
              </a:rPr>
              <a:t>.</a:t>
            </a:r>
            <a:endParaRPr lang="en-US" altLang="zh-CN" sz="3200" dirty="0">
              <a:solidFill>
                <a:srgbClr val="FFFFFF"/>
              </a:solidFill>
              <a:effectLst/>
            </a:endParaRPr>
          </a:p>
        </p:txBody>
      </p:sp>
      <p:sp>
        <p:nvSpPr>
          <p:cNvPr id="69635" name="Rectangle 2"/>
          <p:cNvSpPr>
            <a:spLocks noChangeArrowheads="1"/>
          </p:cNvSpPr>
          <p:nvPr/>
        </p:nvSpPr>
        <p:spPr bwMode="auto">
          <a:xfrm>
            <a:off x="250825" y="3716338"/>
            <a:ext cx="7129463" cy="1077912"/>
          </a:xfrm>
          <a:prstGeom prst="rect">
            <a:avLst/>
          </a:prstGeom>
          <a:noFill/>
          <a:ln w="9525">
            <a:noFill/>
            <a:miter lim="800000"/>
            <a:headEnd/>
            <a:tailEnd/>
          </a:ln>
        </p:spPr>
        <p:txBody>
          <a:bodyPr anchor="ctr">
            <a:spAutoFit/>
          </a:bodyPr>
          <a:lstStyle/>
          <a:p>
            <a:pPr eaLnBrk="0" hangingPunct="0"/>
            <a:r>
              <a:rPr lang="en-US" altLang="zh-CN" sz="3200" dirty="0" smtClean="0">
                <a:solidFill>
                  <a:srgbClr val="FF0000"/>
                </a:solidFill>
                <a:effectLst/>
                <a:latin typeface="Calibri" pitchFamily="34" charset="0"/>
                <a:cs typeface="Times New Roman" pitchFamily="18" charset="0"/>
              </a:rPr>
              <a:t>18</a:t>
            </a:r>
            <a:r>
              <a:rPr lang="en-US" altLang="zh-CN"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在高温热源</a:t>
            </a:r>
            <a:r>
              <a:rPr lang="en-US" altLang="zh-CN" sz="3200" dirty="0">
                <a:solidFill>
                  <a:srgbClr val="FFFFFF"/>
                </a:solidFill>
                <a:effectLst/>
                <a:latin typeface="Calibri" pitchFamily="34" charset="0"/>
                <a:cs typeface="Times New Roman" pitchFamily="18" charset="0"/>
              </a:rPr>
              <a:t>T</a:t>
            </a:r>
            <a:r>
              <a:rPr lang="en-US" altLang="zh-CN" sz="3200" baseline="-25000" dirty="0">
                <a:solidFill>
                  <a:srgbClr val="FFFFFF"/>
                </a:solidFill>
                <a:effectLst/>
                <a:latin typeface="Calibri" pitchFamily="34" charset="0"/>
                <a:cs typeface="Times New Roman" pitchFamily="18" charset="0"/>
              </a:rPr>
              <a:t>1</a:t>
            </a:r>
            <a:r>
              <a:rPr lang="zh-CN" altLang="en-US" sz="3200" dirty="0">
                <a:solidFill>
                  <a:srgbClr val="FFFFFF"/>
                </a:solidFill>
                <a:effectLst/>
                <a:latin typeface="Calibri" pitchFamily="34" charset="0"/>
                <a:cs typeface="Times New Roman" pitchFamily="18" charset="0"/>
              </a:rPr>
              <a:t>和低温热源</a:t>
            </a:r>
            <a:r>
              <a:rPr lang="en-US" altLang="zh-CN" sz="3200" dirty="0">
                <a:solidFill>
                  <a:srgbClr val="FFFFFF"/>
                </a:solidFill>
                <a:effectLst/>
                <a:latin typeface="Calibri" pitchFamily="34" charset="0"/>
                <a:cs typeface="Times New Roman" pitchFamily="18" charset="0"/>
              </a:rPr>
              <a:t>T</a:t>
            </a:r>
            <a:r>
              <a:rPr lang="en-US" altLang="zh-CN" sz="3200" baseline="-25000" dirty="0">
                <a:solidFill>
                  <a:srgbClr val="FFFFFF"/>
                </a:solidFill>
                <a:effectLst/>
                <a:latin typeface="Calibri" pitchFamily="34" charset="0"/>
                <a:cs typeface="Times New Roman" pitchFamily="18" charset="0"/>
              </a:rPr>
              <a:t>2</a:t>
            </a:r>
            <a:r>
              <a:rPr lang="zh-CN" altLang="en-US" sz="3200" dirty="0">
                <a:solidFill>
                  <a:srgbClr val="FFFFFF"/>
                </a:solidFill>
                <a:effectLst/>
                <a:latin typeface="Calibri" pitchFamily="34" charset="0"/>
                <a:cs typeface="Times New Roman" pitchFamily="18" charset="0"/>
              </a:rPr>
              <a:t>之间分别画出热机和致冷机的工作原理图。</a:t>
            </a:r>
            <a:endParaRPr lang="zh-CN" altLang="en-US" sz="3200" dirty="0">
              <a:solidFill>
                <a:srgbClr val="FFFFFF"/>
              </a:solidFill>
              <a:effectLst/>
            </a:endParaRPr>
          </a:p>
        </p:txBody>
      </p:sp>
      <p:sp>
        <p:nvSpPr>
          <p:cNvPr id="4" name="矩形 3"/>
          <p:cNvSpPr/>
          <p:nvPr/>
        </p:nvSpPr>
        <p:spPr>
          <a:xfrm>
            <a:off x="7235825" y="5373688"/>
            <a:ext cx="1274763" cy="1200150"/>
          </a:xfrm>
          <a:prstGeom prst="rect">
            <a:avLst/>
          </a:prstGeom>
        </p:spPr>
        <p:txBody>
          <a:bodyPr wrap="none">
            <a:spAutoFit/>
          </a:bodyPr>
          <a:lstStyle/>
          <a:p>
            <a:pPr>
              <a:defRPr/>
            </a:pPr>
            <a:r>
              <a:rPr lang="en-US" altLang="zh-CN" dirty="0" smtClean="0">
                <a:effectLst/>
              </a:rPr>
              <a:t>17 </a:t>
            </a:r>
            <a:r>
              <a:rPr lang="en-US" altLang="zh-CN" dirty="0">
                <a:effectLst/>
              </a:rPr>
              <a:t>(c)</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1052513"/>
            <a:ext cx="8748713" cy="2062162"/>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ea typeface="宋体" pitchFamily="2" charset="-122"/>
              </a:rPr>
              <a:t>20</a:t>
            </a:r>
            <a:r>
              <a:rPr lang="zh-CN" altLang="en-US" sz="3200" dirty="0" smtClean="0">
                <a:solidFill>
                  <a:srgbClr val="FFFFFF"/>
                </a:solidFill>
                <a:effectLst/>
                <a:latin typeface="Calibri" pitchFamily="34" charset="0"/>
                <a:ea typeface="宋体" pitchFamily="2" charset="-122"/>
              </a:rPr>
              <a:t>．</a:t>
            </a:r>
            <a:r>
              <a:rPr lang="zh-CN" altLang="en-US" sz="3200" dirty="0">
                <a:solidFill>
                  <a:srgbClr val="FFFFFF"/>
                </a:solidFill>
                <a:effectLst/>
                <a:latin typeface="Calibri" pitchFamily="34" charset="0"/>
                <a:ea typeface="宋体" pitchFamily="2" charset="-122"/>
              </a:rPr>
              <a:t>一个理想的可逆卡诺热机反向运转，可作制冷机用。若在</a:t>
            </a:r>
            <a:r>
              <a:rPr lang="en-US" altLang="zh-CN" sz="3200" dirty="0">
                <a:solidFill>
                  <a:srgbClr val="FFFFFF"/>
                </a:solidFill>
                <a:effectLst/>
                <a:latin typeface="Calibri" pitchFamily="34" charset="0"/>
                <a:ea typeface="宋体" pitchFamily="2" charset="-122"/>
              </a:rPr>
              <a:t>7</a:t>
            </a:r>
            <a:r>
              <a:rPr lang="en-US" altLang="zh-CN" sz="3200" baseline="30000" dirty="0">
                <a:solidFill>
                  <a:srgbClr val="FFFFFF"/>
                </a:solidFill>
                <a:effectLst/>
                <a:latin typeface="Calibri" pitchFamily="34" charset="0"/>
                <a:ea typeface="宋体" pitchFamily="2" charset="-122"/>
              </a:rPr>
              <a:t>0</a:t>
            </a:r>
            <a:r>
              <a:rPr lang="en-US" altLang="zh-CN" sz="3200" dirty="0">
                <a:solidFill>
                  <a:srgbClr val="FFFFFF"/>
                </a:solidFill>
                <a:effectLst/>
                <a:latin typeface="Calibri" pitchFamily="34" charset="0"/>
                <a:ea typeface="宋体" pitchFamily="2" charset="-122"/>
              </a:rPr>
              <a:t>C</a:t>
            </a:r>
            <a:r>
              <a:rPr lang="zh-CN" altLang="en-US" sz="3200" dirty="0">
                <a:solidFill>
                  <a:srgbClr val="FFFFFF"/>
                </a:solidFill>
                <a:effectLst/>
                <a:latin typeface="Calibri" pitchFamily="34" charset="0"/>
                <a:ea typeface="宋体" pitchFamily="2" charset="-122"/>
              </a:rPr>
              <a:t>下吸热，在</a:t>
            </a:r>
            <a:r>
              <a:rPr lang="en-US" altLang="zh-CN" sz="3200" dirty="0">
                <a:solidFill>
                  <a:srgbClr val="FFFFFF"/>
                </a:solidFill>
                <a:effectLst/>
                <a:latin typeface="Calibri" pitchFamily="34" charset="0"/>
                <a:ea typeface="宋体" pitchFamily="2" charset="-122"/>
              </a:rPr>
              <a:t>37</a:t>
            </a:r>
            <a:r>
              <a:rPr lang="en-US" altLang="zh-CN" sz="3200" baseline="30000" dirty="0">
                <a:solidFill>
                  <a:srgbClr val="FFFFFF"/>
                </a:solidFill>
                <a:effectLst/>
                <a:latin typeface="Calibri" pitchFamily="34" charset="0"/>
                <a:ea typeface="宋体" pitchFamily="2" charset="-122"/>
              </a:rPr>
              <a:t>0</a:t>
            </a:r>
            <a:r>
              <a:rPr lang="en-US" altLang="zh-CN" sz="3200" dirty="0">
                <a:solidFill>
                  <a:srgbClr val="FFFFFF"/>
                </a:solidFill>
                <a:effectLst/>
                <a:latin typeface="Calibri" pitchFamily="34" charset="0"/>
                <a:ea typeface="宋体" pitchFamily="2" charset="-122"/>
              </a:rPr>
              <a:t>C</a:t>
            </a:r>
            <a:r>
              <a:rPr lang="zh-CN" altLang="en-US" sz="3200" dirty="0">
                <a:solidFill>
                  <a:srgbClr val="FFFFFF"/>
                </a:solidFill>
                <a:effectLst/>
                <a:latin typeface="Calibri" pitchFamily="34" charset="0"/>
                <a:ea typeface="宋体" pitchFamily="2" charset="-122"/>
              </a:rPr>
              <a:t>下放热。从冰箱中每移去</a:t>
            </a:r>
            <a:r>
              <a:rPr lang="en-US" altLang="zh-CN" sz="3200" dirty="0">
                <a:solidFill>
                  <a:srgbClr val="FFFFFF"/>
                </a:solidFill>
                <a:effectLst/>
                <a:latin typeface="Calibri" pitchFamily="34" charset="0"/>
                <a:ea typeface="宋体" pitchFamily="2" charset="-122"/>
              </a:rPr>
              <a:t>10J</a:t>
            </a:r>
            <a:r>
              <a:rPr lang="zh-CN" altLang="en-US" sz="3200" dirty="0">
                <a:solidFill>
                  <a:srgbClr val="FFFFFF"/>
                </a:solidFill>
                <a:effectLst/>
                <a:latin typeface="Calibri" pitchFamily="34" charset="0"/>
                <a:ea typeface="宋体" pitchFamily="2" charset="-122"/>
              </a:rPr>
              <a:t>的热量，向外放出了＿＿＿＿的热量。</a:t>
            </a:r>
            <a:endParaRPr lang="zh-CN" altLang="en-US" sz="3200" dirty="0">
              <a:solidFill>
                <a:srgbClr val="FFFFFF"/>
              </a:solidFill>
              <a:effectLst/>
            </a:endParaRPr>
          </a:p>
        </p:txBody>
      </p:sp>
      <p:sp>
        <p:nvSpPr>
          <p:cNvPr id="5" name="矩形 4"/>
          <p:cNvSpPr/>
          <p:nvPr/>
        </p:nvSpPr>
        <p:spPr>
          <a:xfrm>
            <a:off x="3203575" y="4149725"/>
            <a:ext cx="4017963" cy="1200150"/>
          </a:xfrm>
          <a:prstGeom prst="rect">
            <a:avLst/>
          </a:prstGeom>
        </p:spPr>
        <p:txBody>
          <a:bodyPr wrap="none">
            <a:spAutoFit/>
          </a:bodyPr>
          <a:lstStyle/>
          <a:p>
            <a:pPr>
              <a:defRPr/>
            </a:pPr>
            <a:r>
              <a:rPr lang="en-US" altLang="zh-CN" dirty="0" smtClean="0">
                <a:effectLst/>
              </a:rPr>
              <a:t>20. </a:t>
            </a:r>
            <a:r>
              <a:rPr lang="en-US" altLang="zh-CN" dirty="0">
                <a:effectLst/>
              </a:rPr>
              <a:t>310/28</a:t>
            </a:r>
            <a:r>
              <a:rPr lang="en-US" altLang="zh-CN" dirty="0">
                <a:effectLst/>
                <a:latin typeface="楷体_GB2312"/>
                <a:ea typeface="楷体_GB2312"/>
              </a:rPr>
              <a:t>≈11.07J</a:t>
            </a:r>
            <a:endParaRPr lang="en-US" altLang="zh-CN" dirty="0">
              <a:effectLst/>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1"/>
          <p:cNvSpPr>
            <a:spLocks noChangeArrowheads="1"/>
          </p:cNvSpPr>
          <p:nvPr/>
        </p:nvSpPr>
        <p:spPr bwMode="auto">
          <a:xfrm>
            <a:off x="0" y="620713"/>
            <a:ext cx="8675688" cy="2062162"/>
          </a:xfrm>
          <a:prstGeom prst="rect">
            <a:avLst/>
          </a:prstGeom>
          <a:noFill/>
          <a:ln w="9525">
            <a:noFill/>
            <a:miter lim="800000"/>
            <a:headEnd/>
            <a:tailEnd/>
          </a:ln>
        </p:spPr>
        <p:txBody>
          <a:bodyPr anchor="ctr">
            <a:spAutoFit/>
          </a:bodyPr>
          <a:lstStyle/>
          <a:p>
            <a:pPr eaLnBrk="0" hangingPunct="0"/>
            <a:r>
              <a:rPr lang="en-US" altLang="zh-CN" sz="3200" dirty="0" smtClean="0">
                <a:solidFill>
                  <a:srgbClr val="FF0000"/>
                </a:solidFill>
                <a:effectLst/>
                <a:latin typeface="Calibri" pitchFamily="34" charset="0"/>
                <a:cs typeface="Times New Roman" pitchFamily="18" charset="0"/>
              </a:rPr>
              <a:t>21</a:t>
            </a:r>
            <a:r>
              <a:rPr lang="en-US" altLang="zh-CN"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根据玻尔理论</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氢原子中的电子在</a:t>
            </a:r>
            <a:r>
              <a:rPr lang="en-US" altLang="zh-CN" sz="3200" dirty="0">
                <a:solidFill>
                  <a:srgbClr val="FFFFFF"/>
                </a:solidFill>
                <a:effectLst/>
                <a:latin typeface="Calibri" pitchFamily="34" charset="0"/>
                <a:cs typeface="Times New Roman" pitchFamily="18" charset="0"/>
              </a:rPr>
              <a:t>n=4</a:t>
            </a:r>
            <a:r>
              <a:rPr lang="zh-CN" altLang="en-US" sz="3200" dirty="0">
                <a:solidFill>
                  <a:srgbClr val="FFFFFF"/>
                </a:solidFill>
                <a:effectLst/>
                <a:latin typeface="Calibri" pitchFamily="34" charset="0"/>
                <a:cs typeface="Times New Roman" pitchFamily="18" charset="0"/>
              </a:rPr>
              <a:t>的轨道上运动的动能与在基态的轨道上运动的动能之比为</a:t>
            </a:r>
            <a:endParaRPr lang="zh-CN" altLang="en-US" sz="3200" dirty="0">
              <a:solidFill>
                <a:srgbClr val="FFFFFF"/>
              </a:solidFill>
              <a:effectLst/>
            </a:endParaRPr>
          </a:p>
          <a:p>
            <a:pPr eaLnBrk="0" hangingPunct="0"/>
            <a:r>
              <a:rPr lang="en-US" altLang="zh-CN" sz="3200" dirty="0">
                <a:solidFill>
                  <a:srgbClr val="FFFFFF"/>
                </a:solidFill>
                <a:effectLst/>
                <a:latin typeface="Calibri" pitchFamily="34" charset="0"/>
                <a:cs typeface="Times New Roman" pitchFamily="18" charset="0"/>
              </a:rPr>
              <a:t>(a)1/4     (b)1/8      (c)1/16       (d)1/32</a:t>
            </a:r>
            <a:endParaRPr lang="en-US" altLang="zh-CN" sz="3200" dirty="0">
              <a:solidFill>
                <a:srgbClr val="FFFFFF"/>
              </a:solidFill>
              <a:effectLst/>
            </a:endParaRPr>
          </a:p>
        </p:txBody>
      </p:sp>
      <p:graphicFrame>
        <p:nvGraphicFramePr>
          <p:cNvPr id="37890" name="Object 4"/>
          <p:cNvGraphicFramePr>
            <a:graphicFrameLocks noChangeAspect="1"/>
          </p:cNvGraphicFramePr>
          <p:nvPr/>
        </p:nvGraphicFramePr>
        <p:xfrm>
          <a:off x="4284663" y="3429000"/>
          <a:ext cx="574675" cy="660400"/>
        </p:xfrm>
        <a:graphic>
          <a:graphicData uri="http://schemas.openxmlformats.org/presentationml/2006/ole">
            <p:oleObj spid="_x0000_s37890" name="公式" r:id="rId3" imgW="203112" imgH="228501" progId="Equation.3">
              <p:embed/>
            </p:oleObj>
          </a:graphicData>
        </a:graphic>
      </p:graphicFrame>
      <p:graphicFrame>
        <p:nvGraphicFramePr>
          <p:cNvPr id="37891" name="Object 3"/>
          <p:cNvGraphicFramePr>
            <a:graphicFrameLocks noChangeAspect="1"/>
          </p:cNvGraphicFramePr>
          <p:nvPr/>
        </p:nvGraphicFramePr>
        <p:xfrm>
          <a:off x="3492500" y="4221163"/>
          <a:ext cx="863600" cy="503237"/>
        </p:xfrm>
        <a:graphic>
          <a:graphicData uri="http://schemas.openxmlformats.org/presentationml/2006/ole">
            <p:oleObj spid="_x0000_s37891" name="公式" r:id="rId4" imgW="215806" imgH="228501" progId="Equation.3">
              <p:embed/>
            </p:oleObj>
          </a:graphicData>
        </a:graphic>
      </p:graphicFrame>
      <p:graphicFrame>
        <p:nvGraphicFramePr>
          <p:cNvPr id="37892" name="Object 2"/>
          <p:cNvGraphicFramePr>
            <a:graphicFrameLocks noChangeAspect="1"/>
          </p:cNvGraphicFramePr>
          <p:nvPr/>
        </p:nvGraphicFramePr>
        <p:xfrm>
          <a:off x="7092950" y="3357563"/>
          <a:ext cx="792163" cy="738187"/>
        </p:xfrm>
        <a:graphic>
          <a:graphicData uri="http://schemas.openxmlformats.org/presentationml/2006/ole">
            <p:oleObj spid="_x0000_s37892" name="公式" r:id="rId5" imgW="126780" imgH="164814" progId="Equation.3">
              <p:embed/>
            </p:oleObj>
          </a:graphicData>
        </a:graphic>
      </p:graphicFrame>
      <p:sp>
        <p:nvSpPr>
          <p:cNvPr id="37894" name="Rectangle 5"/>
          <p:cNvSpPr>
            <a:spLocks noChangeArrowheads="1"/>
          </p:cNvSpPr>
          <p:nvPr/>
        </p:nvSpPr>
        <p:spPr bwMode="auto">
          <a:xfrm>
            <a:off x="250825" y="2924175"/>
            <a:ext cx="8353425" cy="1066800"/>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22.</a:t>
            </a:r>
            <a:r>
              <a:rPr lang="zh-CN" altLang="en-US" sz="3200" dirty="0">
                <a:solidFill>
                  <a:srgbClr val="FFFFFF"/>
                </a:solidFill>
                <a:effectLst/>
                <a:latin typeface="Calibri" pitchFamily="34" charset="0"/>
                <a:cs typeface="Times New Roman" pitchFamily="18" charset="0"/>
              </a:rPr>
              <a:t>试比较温度相同的氦气和氧气</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可看成理想气体</a:t>
            </a:r>
            <a:r>
              <a:rPr lang="en-US" altLang="zh-CN" sz="3200" dirty="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的分子平均动能</a:t>
            </a:r>
            <a:endParaRPr lang="zh-CN" altLang="en-US" sz="3200" dirty="0">
              <a:solidFill>
                <a:srgbClr val="FFFFFF"/>
              </a:solidFill>
              <a:effectLst/>
            </a:endParaRPr>
          </a:p>
        </p:txBody>
      </p:sp>
      <p:sp>
        <p:nvSpPr>
          <p:cNvPr id="37895" name="Rectangle 6"/>
          <p:cNvSpPr>
            <a:spLocks noChangeArrowheads="1"/>
          </p:cNvSpPr>
          <p:nvPr/>
        </p:nvSpPr>
        <p:spPr bwMode="auto">
          <a:xfrm>
            <a:off x="250825" y="4149725"/>
            <a:ext cx="3068638" cy="584200"/>
          </a:xfrm>
          <a:prstGeom prst="rect">
            <a:avLst/>
          </a:prstGeom>
          <a:noFill/>
          <a:ln w="9525">
            <a:noFill/>
            <a:miter lim="800000"/>
            <a:headEnd/>
            <a:tailEnd/>
          </a:ln>
        </p:spPr>
        <p:txBody>
          <a:bodyPr wrap="none" anchor="ctr">
            <a:spAutoFit/>
          </a:bodyPr>
          <a:lstStyle/>
          <a:p>
            <a:pPr eaLnBrk="0" hangingPunct="0"/>
            <a:r>
              <a:rPr lang="zh-CN" altLang="en-US" sz="3200">
                <a:solidFill>
                  <a:srgbClr val="FFFFFF"/>
                </a:solidFill>
                <a:effectLst/>
                <a:latin typeface="Calibri" pitchFamily="34" charset="0"/>
                <a:cs typeface="Times New Roman" pitchFamily="18" charset="0"/>
              </a:rPr>
              <a:t>、平均振动动能</a:t>
            </a:r>
            <a:endParaRPr lang="zh-CN" altLang="en-US" sz="3200">
              <a:solidFill>
                <a:srgbClr val="FFFFFF"/>
              </a:solidFill>
              <a:effectLst/>
            </a:endParaRPr>
          </a:p>
        </p:txBody>
      </p:sp>
      <p:sp>
        <p:nvSpPr>
          <p:cNvPr id="37896" name="Rectangle 7"/>
          <p:cNvSpPr>
            <a:spLocks noChangeArrowheads="1"/>
          </p:cNvSpPr>
          <p:nvPr/>
        </p:nvSpPr>
        <p:spPr bwMode="auto">
          <a:xfrm>
            <a:off x="4787900" y="3429000"/>
            <a:ext cx="2447925" cy="584200"/>
          </a:xfrm>
          <a:prstGeom prst="rect">
            <a:avLst/>
          </a:prstGeom>
          <a:noFill/>
          <a:ln w="9525">
            <a:noFill/>
            <a:miter lim="800000"/>
            <a:headEnd/>
            <a:tailEnd/>
          </a:ln>
        </p:spPr>
        <p:txBody>
          <a:bodyPr anchor="ctr">
            <a:spAutoFit/>
          </a:bodyPr>
          <a:lstStyle/>
          <a:p>
            <a:pPr eaLnBrk="0" hangingPunct="0"/>
            <a:r>
              <a:rPr lang="zh-CN" altLang="en-US" sz="3200">
                <a:solidFill>
                  <a:srgbClr val="FFFFFF"/>
                </a:solidFill>
                <a:effectLst/>
                <a:latin typeface="Calibri" pitchFamily="34" charset="0"/>
                <a:cs typeface="Times New Roman" pitchFamily="18" charset="0"/>
              </a:rPr>
              <a:t>、平均速率</a:t>
            </a:r>
            <a:endParaRPr lang="zh-CN" altLang="en-US" sz="3200">
              <a:solidFill>
                <a:srgbClr val="FFFFFF"/>
              </a:solidFill>
              <a:effectLst/>
            </a:endParaRPr>
          </a:p>
        </p:txBody>
      </p:sp>
      <p:sp>
        <p:nvSpPr>
          <p:cNvPr id="37897" name="Rectangle 8"/>
          <p:cNvSpPr>
            <a:spLocks noChangeArrowheads="1"/>
          </p:cNvSpPr>
          <p:nvPr/>
        </p:nvSpPr>
        <p:spPr bwMode="auto">
          <a:xfrm>
            <a:off x="323850" y="4868863"/>
            <a:ext cx="7488238" cy="585787"/>
          </a:xfrm>
          <a:prstGeom prst="rect">
            <a:avLst/>
          </a:prstGeom>
          <a:noFill/>
          <a:ln w="9525">
            <a:noFill/>
            <a:miter lim="800000"/>
            <a:headEnd/>
            <a:tailEnd/>
          </a:ln>
        </p:spPr>
        <p:txBody>
          <a:bodyPr anchor="ctr">
            <a:spAutoFit/>
          </a:bodyPr>
          <a:lstStyle/>
          <a:p>
            <a:pPr eaLnBrk="0" hangingPunct="0"/>
            <a:r>
              <a:rPr lang="zh-CN" altLang="en-US" sz="3200">
                <a:solidFill>
                  <a:srgbClr val="FFFFFF"/>
                </a:solidFill>
                <a:effectLst/>
                <a:latin typeface="Calibri" pitchFamily="34" charset="0"/>
                <a:cs typeface="Times New Roman" pitchFamily="18" charset="0"/>
              </a:rPr>
              <a:t>、方均根速率</a:t>
            </a:r>
            <a:r>
              <a:rPr lang="en-US" altLang="zh-CN" sz="3200">
                <a:solidFill>
                  <a:srgbClr val="FFFFFF"/>
                </a:solidFill>
                <a:effectLst/>
                <a:latin typeface="Calibri" pitchFamily="34" charset="0"/>
                <a:cs typeface="Times New Roman" pitchFamily="18" charset="0"/>
              </a:rPr>
              <a:t>v</a:t>
            </a:r>
            <a:r>
              <a:rPr lang="en-US" altLang="zh-CN" sz="3200" baseline="-30000">
                <a:solidFill>
                  <a:srgbClr val="FFFFFF"/>
                </a:solidFill>
                <a:effectLst/>
                <a:latin typeface="Calibri" pitchFamily="34" charset="0"/>
                <a:cs typeface="Times New Roman" pitchFamily="18" charset="0"/>
              </a:rPr>
              <a:t>rms</a:t>
            </a:r>
            <a:r>
              <a:rPr lang="zh-CN" altLang="en-US" sz="3200">
                <a:solidFill>
                  <a:srgbClr val="FFFFFF"/>
                </a:solidFill>
                <a:effectLst/>
                <a:latin typeface="Calibri" pitchFamily="34" charset="0"/>
                <a:cs typeface="Times New Roman" pitchFamily="18" charset="0"/>
              </a:rPr>
              <a:t>之间的关系。</a:t>
            </a:r>
            <a:endParaRPr lang="zh-CN" altLang="en-US" sz="3200">
              <a:solidFill>
                <a:srgbClr val="FFFFFF"/>
              </a:solidFill>
              <a:effectLst/>
            </a:endParaRPr>
          </a:p>
        </p:txBody>
      </p:sp>
      <p:sp>
        <p:nvSpPr>
          <p:cNvPr id="10" name="矩形 9"/>
          <p:cNvSpPr/>
          <p:nvPr/>
        </p:nvSpPr>
        <p:spPr>
          <a:xfrm>
            <a:off x="7235825" y="5373688"/>
            <a:ext cx="1274763" cy="1200150"/>
          </a:xfrm>
          <a:prstGeom prst="rect">
            <a:avLst/>
          </a:prstGeom>
        </p:spPr>
        <p:txBody>
          <a:bodyPr wrap="none">
            <a:spAutoFit/>
          </a:bodyPr>
          <a:lstStyle/>
          <a:p>
            <a:pPr>
              <a:defRPr/>
            </a:pPr>
            <a:r>
              <a:rPr lang="en-US" altLang="zh-CN" dirty="0" smtClean="0">
                <a:effectLst/>
              </a:rPr>
              <a:t>21 </a:t>
            </a:r>
            <a:r>
              <a:rPr lang="en-US" altLang="zh-CN" dirty="0">
                <a:effectLst/>
              </a:rPr>
              <a:t>(c)</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
          <p:cNvSpPr>
            <a:spLocks noChangeArrowheads="1"/>
          </p:cNvSpPr>
          <p:nvPr/>
        </p:nvSpPr>
        <p:spPr bwMode="auto">
          <a:xfrm>
            <a:off x="0" y="130175"/>
            <a:ext cx="8316913" cy="3046413"/>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ea typeface="宋体" pitchFamily="2" charset="-122"/>
              </a:rPr>
              <a:t>23</a:t>
            </a:r>
            <a:r>
              <a:rPr lang="zh-CN" altLang="en-US" sz="3200" dirty="0" smtClean="0">
                <a:solidFill>
                  <a:srgbClr val="FFFFFF"/>
                </a:solidFill>
                <a:effectLst/>
                <a:latin typeface="Calibri" pitchFamily="34" charset="0"/>
                <a:ea typeface="宋体" pitchFamily="2" charset="-122"/>
              </a:rPr>
              <a:t>．</a:t>
            </a:r>
            <a:r>
              <a:rPr lang="zh-CN" altLang="en-US" sz="3200" dirty="0">
                <a:solidFill>
                  <a:srgbClr val="FFFFFF"/>
                </a:solidFill>
                <a:effectLst/>
                <a:latin typeface="Calibri" pitchFamily="34" charset="0"/>
                <a:ea typeface="宋体" pitchFamily="2" charset="-122"/>
              </a:rPr>
              <a:t>设想每秒</a:t>
            </a:r>
            <a:r>
              <a:rPr lang="en-US" altLang="zh-CN" sz="3200" dirty="0">
                <a:solidFill>
                  <a:srgbClr val="FFFFFF"/>
                </a:solidFill>
                <a:effectLst/>
                <a:latin typeface="Calibri" pitchFamily="34" charset="0"/>
                <a:ea typeface="宋体" pitchFamily="2" charset="-122"/>
              </a:rPr>
              <a:t>N</a:t>
            </a:r>
            <a:r>
              <a:rPr lang="zh-CN" altLang="en-US" sz="3200" dirty="0">
                <a:solidFill>
                  <a:srgbClr val="FFFFFF"/>
                </a:solidFill>
                <a:effectLst/>
                <a:latin typeface="Calibri" pitchFamily="34" charset="0"/>
                <a:ea typeface="宋体" pitchFamily="2" charset="-122"/>
              </a:rPr>
              <a:t>个氧气分子（质量为</a:t>
            </a:r>
            <a:r>
              <a:rPr lang="en-US" altLang="zh-CN" sz="3200" dirty="0">
                <a:solidFill>
                  <a:srgbClr val="FFFFFF"/>
                </a:solidFill>
                <a:effectLst/>
                <a:latin typeface="Calibri" pitchFamily="34" charset="0"/>
                <a:ea typeface="宋体" pitchFamily="2" charset="-122"/>
              </a:rPr>
              <a:t>m</a:t>
            </a:r>
            <a:r>
              <a:rPr lang="zh-CN" altLang="en-US" sz="3200" dirty="0">
                <a:solidFill>
                  <a:srgbClr val="FFFFFF"/>
                </a:solidFill>
                <a:effectLst/>
                <a:latin typeface="Calibri" pitchFamily="34" charset="0"/>
                <a:ea typeface="宋体" pitchFamily="2" charset="-122"/>
              </a:rPr>
              <a:t>）以速度</a:t>
            </a:r>
            <a:r>
              <a:rPr lang="en-US" altLang="zh-CN" sz="3200" dirty="0">
                <a:solidFill>
                  <a:srgbClr val="FFFFFF"/>
                </a:solidFill>
                <a:effectLst/>
                <a:latin typeface="Calibri" pitchFamily="34" charset="0"/>
                <a:ea typeface="宋体" pitchFamily="2" charset="-122"/>
              </a:rPr>
              <a:t>v</a:t>
            </a:r>
            <a:r>
              <a:rPr lang="zh-CN" altLang="en-US" sz="3200" dirty="0">
                <a:solidFill>
                  <a:srgbClr val="FFFFFF"/>
                </a:solidFill>
                <a:effectLst/>
                <a:latin typeface="Calibri" pitchFamily="34" charset="0"/>
                <a:ea typeface="宋体" pitchFamily="2" charset="-122"/>
              </a:rPr>
              <a:t>沿着与器壁成</a:t>
            </a:r>
            <a:r>
              <a:rPr lang="en-US" altLang="zh-CN" sz="3200" dirty="0">
                <a:solidFill>
                  <a:srgbClr val="FFFFFF"/>
                </a:solidFill>
                <a:effectLst/>
                <a:latin typeface="Calibri" pitchFamily="34" charset="0"/>
                <a:ea typeface="宋体" pitchFamily="2" charset="-122"/>
              </a:rPr>
              <a:t>45</a:t>
            </a:r>
            <a:r>
              <a:rPr lang="en-US" altLang="zh-CN" sz="3200" baseline="30000" dirty="0">
                <a:solidFill>
                  <a:srgbClr val="FFFFFF"/>
                </a:solidFill>
                <a:effectLst/>
                <a:latin typeface="Calibri" pitchFamily="34" charset="0"/>
                <a:ea typeface="宋体" pitchFamily="2" charset="-122"/>
              </a:rPr>
              <a:t>0</a:t>
            </a:r>
            <a:r>
              <a:rPr lang="zh-CN" altLang="en-US" sz="3200" dirty="0">
                <a:solidFill>
                  <a:srgbClr val="FFFFFF"/>
                </a:solidFill>
                <a:effectLst/>
                <a:latin typeface="Calibri" pitchFamily="34" charset="0"/>
                <a:ea typeface="宋体" pitchFamily="2" charset="-122"/>
              </a:rPr>
              <a:t>角的方向撞向面积为</a:t>
            </a:r>
            <a:r>
              <a:rPr lang="en-US" altLang="zh-CN" sz="3200" dirty="0">
                <a:solidFill>
                  <a:srgbClr val="FFFFFF"/>
                </a:solidFill>
                <a:effectLst/>
                <a:latin typeface="Calibri" pitchFamily="34" charset="0"/>
                <a:ea typeface="宋体" pitchFamily="2" charset="-122"/>
              </a:rPr>
              <a:t>S</a:t>
            </a:r>
            <a:r>
              <a:rPr lang="zh-CN" altLang="en-US" sz="3200" dirty="0">
                <a:solidFill>
                  <a:srgbClr val="FFFFFF"/>
                </a:solidFill>
                <a:effectLst/>
                <a:latin typeface="Calibri" pitchFamily="34" charset="0"/>
                <a:ea typeface="宋体" pitchFamily="2" charset="-122"/>
              </a:rPr>
              <a:t>的器壁（完全弹性碰撞），每个分子与器壁碰撞前后动量变化的大小为＿＿＿＿，每秒全部分子对器壁的冲量为＿＿＿＿，器壁的压强为＿＿＿＿＿。</a:t>
            </a:r>
            <a:endParaRPr lang="zh-CN" altLang="en-US" sz="3200" dirty="0">
              <a:solidFill>
                <a:srgbClr val="FFFFFF"/>
              </a:solidFill>
              <a:effectLst/>
            </a:endParaRPr>
          </a:p>
        </p:txBody>
      </p:sp>
      <p:graphicFrame>
        <p:nvGraphicFramePr>
          <p:cNvPr id="4" name="Object 2"/>
          <p:cNvGraphicFramePr>
            <a:graphicFrameLocks noChangeAspect="1"/>
          </p:cNvGraphicFramePr>
          <p:nvPr/>
        </p:nvGraphicFramePr>
        <p:xfrm>
          <a:off x="4356100" y="5300663"/>
          <a:ext cx="4041775" cy="561975"/>
        </p:xfrm>
        <a:graphic>
          <a:graphicData uri="http://schemas.openxmlformats.org/presentationml/2006/ole">
            <p:oleObj spid="_x0000_s38914" name="公式" r:id="rId3" imgW="180324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ChangeArrowheads="1"/>
          </p:cNvSpPr>
          <p:nvPr/>
        </p:nvSpPr>
        <p:spPr bwMode="auto">
          <a:xfrm>
            <a:off x="0" y="836613"/>
            <a:ext cx="8243888" cy="1077912"/>
          </a:xfrm>
          <a:prstGeom prst="rect">
            <a:avLst/>
          </a:prstGeom>
          <a:noFill/>
          <a:ln w="9525">
            <a:noFill/>
            <a:miter lim="800000"/>
            <a:headEnd/>
            <a:tailEnd/>
          </a:ln>
        </p:spPr>
        <p:txBody>
          <a:bodyPr anchor="ctr">
            <a:spAutoFit/>
          </a:bodyPr>
          <a:lstStyle/>
          <a:p>
            <a:pPr eaLnBrk="0" hangingPunct="0"/>
            <a:r>
              <a:rPr lang="en-US" altLang="zh-CN" sz="3200" dirty="0" smtClean="0">
                <a:solidFill>
                  <a:srgbClr val="FF0000"/>
                </a:solidFill>
                <a:effectLst/>
                <a:latin typeface="Calibri" pitchFamily="34" charset="0"/>
                <a:cs typeface="Times New Roman" pitchFamily="18" charset="0"/>
              </a:rPr>
              <a:t>24</a:t>
            </a:r>
            <a:r>
              <a:rPr lang="zh-CN" altLang="en-US"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在温度为</a:t>
            </a:r>
            <a:r>
              <a:rPr lang="en-US" altLang="zh-CN" sz="3200" dirty="0">
                <a:solidFill>
                  <a:srgbClr val="FFFFFF"/>
                </a:solidFill>
                <a:effectLst/>
                <a:latin typeface="Calibri" pitchFamily="34" charset="0"/>
                <a:cs typeface="Times New Roman" pitchFamily="18" charset="0"/>
              </a:rPr>
              <a:t>T</a:t>
            </a:r>
            <a:r>
              <a:rPr lang="zh-CN" altLang="en-US" sz="3200" dirty="0">
                <a:solidFill>
                  <a:srgbClr val="FFFFFF"/>
                </a:solidFill>
                <a:effectLst/>
                <a:latin typeface="Calibri" pitchFamily="34" charset="0"/>
                <a:cs typeface="Times New Roman" pitchFamily="18" charset="0"/>
              </a:rPr>
              <a:t>的平衡态下，理想气体分子速度</a:t>
            </a:r>
            <a:r>
              <a:rPr lang="en-US" altLang="zh-CN" sz="3200" dirty="0">
                <a:solidFill>
                  <a:srgbClr val="FFFFFF"/>
                </a:solidFill>
                <a:effectLst/>
                <a:latin typeface="Calibri" pitchFamily="34" charset="0"/>
                <a:cs typeface="Times New Roman" pitchFamily="18" charset="0"/>
              </a:rPr>
              <a:t>x</a:t>
            </a:r>
            <a:r>
              <a:rPr lang="zh-CN" altLang="en-US" sz="3200" dirty="0">
                <a:solidFill>
                  <a:srgbClr val="FFFFFF"/>
                </a:solidFill>
                <a:effectLst/>
                <a:latin typeface="Calibri" pitchFamily="34" charset="0"/>
                <a:cs typeface="Times New Roman" pitchFamily="18" charset="0"/>
              </a:rPr>
              <a:t>方向分量的平均值为</a:t>
            </a:r>
            <a:endParaRPr lang="zh-CN" altLang="en-US" sz="3200" dirty="0">
              <a:solidFill>
                <a:srgbClr val="FFFFFF"/>
              </a:solidFill>
              <a:effectLst/>
            </a:endParaRPr>
          </a:p>
        </p:txBody>
      </p:sp>
      <p:graphicFrame>
        <p:nvGraphicFramePr>
          <p:cNvPr id="39938" name="Object 1"/>
          <p:cNvGraphicFramePr>
            <a:graphicFrameLocks noChangeAspect="1"/>
          </p:cNvGraphicFramePr>
          <p:nvPr/>
        </p:nvGraphicFramePr>
        <p:xfrm>
          <a:off x="4787900" y="1341438"/>
          <a:ext cx="863600" cy="647700"/>
        </p:xfrm>
        <a:graphic>
          <a:graphicData uri="http://schemas.openxmlformats.org/presentationml/2006/ole">
            <p:oleObj spid="_x0000_s39938" name="公式" r:id="rId3" imgW="190500" imgH="228600" progId="Equation.3">
              <p:embed/>
            </p:oleObj>
          </a:graphicData>
        </a:graphic>
      </p:graphicFrame>
      <p:sp>
        <p:nvSpPr>
          <p:cNvPr id="39941" name="Rectangle 3"/>
          <p:cNvSpPr>
            <a:spLocks noChangeArrowheads="1"/>
          </p:cNvSpPr>
          <p:nvPr/>
        </p:nvSpPr>
        <p:spPr bwMode="auto">
          <a:xfrm>
            <a:off x="0" y="2133600"/>
            <a:ext cx="7308850" cy="1076325"/>
          </a:xfrm>
          <a:prstGeom prst="rect">
            <a:avLst/>
          </a:prstGeom>
          <a:noFill/>
          <a:ln w="9525">
            <a:noFill/>
            <a:miter lim="800000"/>
            <a:headEnd/>
            <a:tailEnd/>
          </a:ln>
        </p:spPr>
        <p:txBody>
          <a:bodyPr anchor="ctr">
            <a:spAutoFit/>
          </a:bodyPr>
          <a:lstStyle/>
          <a:p>
            <a:pPr eaLnBrk="0" hangingPunct="0"/>
            <a:r>
              <a:rPr lang="zh-CN" altLang="en-US" sz="3200">
                <a:solidFill>
                  <a:srgbClr val="FFFFFF"/>
                </a:solidFill>
                <a:effectLst/>
                <a:latin typeface="宋体" pitchFamily="2" charset="-122"/>
                <a:cs typeface="Times New Roman" pitchFamily="18" charset="0"/>
              </a:rPr>
              <a:t>＝</a:t>
            </a:r>
            <a:r>
              <a:rPr lang="zh-CN" altLang="en-US" sz="3200" u="sng">
                <a:solidFill>
                  <a:srgbClr val="FFFFFF"/>
                </a:solidFill>
                <a:effectLst/>
                <a:latin typeface="宋体" pitchFamily="2" charset="-122"/>
                <a:cs typeface="Times New Roman" pitchFamily="18" charset="0"/>
              </a:rPr>
              <a:t>      </a:t>
            </a:r>
            <a:r>
              <a:rPr lang="zh-CN" altLang="en-US" sz="3200">
                <a:solidFill>
                  <a:srgbClr val="FFFFFF"/>
                </a:solidFill>
                <a:effectLst/>
                <a:latin typeface="宋体" pitchFamily="2" charset="-122"/>
                <a:cs typeface="Times New Roman" pitchFamily="18" charset="0"/>
              </a:rPr>
              <a:t>，这是因为</a:t>
            </a:r>
            <a:r>
              <a:rPr lang="en-US" altLang="zh-CN" sz="3200" u="sng">
                <a:solidFill>
                  <a:srgbClr val="FFFFFF"/>
                </a:solidFill>
                <a:effectLst/>
                <a:latin typeface="宋体" pitchFamily="2" charset="-122"/>
                <a:cs typeface="Times New Roman" pitchFamily="18" charset="0"/>
              </a:rPr>
              <a:t>						</a:t>
            </a:r>
            <a:r>
              <a:rPr lang="zh-CN" altLang="en-US" sz="3200">
                <a:solidFill>
                  <a:srgbClr val="FFFFFF"/>
                </a:solidFill>
                <a:effectLst/>
                <a:latin typeface="宋体" pitchFamily="2" charset="-122"/>
                <a:cs typeface="Times New Roman" pitchFamily="18" charset="0"/>
              </a:rPr>
              <a:t>。</a:t>
            </a:r>
            <a:r>
              <a:rPr lang="zh-CN" altLang="en-US" sz="3200">
                <a:solidFill>
                  <a:srgbClr val="FFFFFF"/>
                </a:solidFill>
                <a:effectLst/>
              </a:rPr>
              <a:t> </a:t>
            </a:r>
          </a:p>
        </p:txBody>
      </p:sp>
      <p:sp>
        <p:nvSpPr>
          <p:cNvPr id="39942" name="Rectangle 5"/>
          <p:cNvSpPr>
            <a:spLocks noChangeArrowheads="1"/>
          </p:cNvSpPr>
          <p:nvPr/>
        </p:nvSpPr>
        <p:spPr bwMode="auto">
          <a:xfrm>
            <a:off x="0" y="3376613"/>
            <a:ext cx="8893175" cy="1570037"/>
          </a:xfrm>
          <a:prstGeom prst="rect">
            <a:avLst/>
          </a:prstGeom>
          <a:noFill/>
          <a:ln w="9525">
            <a:noFill/>
            <a:miter lim="800000"/>
            <a:headEnd/>
            <a:tailEnd/>
          </a:ln>
        </p:spPr>
        <p:txBody>
          <a:bodyPr anchor="ctr">
            <a:spAutoFit/>
          </a:bodyPr>
          <a:lstStyle/>
          <a:p>
            <a:pPr eaLnBrk="0" hangingPunct="0"/>
            <a:r>
              <a:rPr lang="en-US" altLang="zh-CN" sz="3200" dirty="0" smtClean="0">
                <a:solidFill>
                  <a:srgbClr val="FFFFFF"/>
                </a:solidFill>
                <a:effectLst/>
                <a:latin typeface="Calibri" pitchFamily="34" charset="0"/>
                <a:cs typeface="Times New Roman" pitchFamily="18" charset="0"/>
              </a:rPr>
              <a:t>25</a:t>
            </a:r>
            <a:r>
              <a:rPr lang="zh-CN" altLang="en-US" sz="3200" dirty="0" smtClean="0">
                <a:solidFill>
                  <a:srgbClr val="FFFFFF"/>
                </a:solidFill>
                <a:effectLst/>
                <a:latin typeface="Calibri" pitchFamily="34" charset="0"/>
                <a:cs typeface="Times New Roman" pitchFamily="18" charset="0"/>
              </a:rPr>
              <a:t>．</a:t>
            </a:r>
            <a:r>
              <a:rPr lang="zh-CN" altLang="en-US" sz="3200" dirty="0">
                <a:solidFill>
                  <a:srgbClr val="FFFFFF"/>
                </a:solidFill>
                <a:effectLst/>
                <a:latin typeface="Calibri" pitchFamily="34" charset="0"/>
                <a:cs typeface="Times New Roman" pitchFamily="18" charset="0"/>
              </a:rPr>
              <a:t>在体积为</a:t>
            </a:r>
            <a:r>
              <a:rPr lang="en-US" altLang="zh-CN" sz="3200" dirty="0">
                <a:solidFill>
                  <a:srgbClr val="FFFFFF"/>
                </a:solidFill>
                <a:effectLst/>
                <a:latin typeface="Calibri" pitchFamily="34" charset="0"/>
                <a:cs typeface="Times New Roman" pitchFamily="18" charset="0"/>
              </a:rPr>
              <a:t>V</a:t>
            </a:r>
            <a:r>
              <a:rPr lang="zh-CN" altLang="en-US" sz="3200" dirty="0">
                <a:solidFill>
                  <a:srgbClr val="FFFFFF"/>
                </a:solidFill>
                <a:effectLst/>
                <a:latin typeface="Calibri" pitchFamily="34" charset="0"/>
                <a:cs typeface="Times New Roman" pitchFamily="18" charset="0"/>
              </a:rPr>
              <a:t>的容器中，装有总质量为</a:t>
            </a:r>
            <a:r>
              <a:rPr lang="en-US" altLang="zh-CN" sz="3200" dirty="0">
                <a:solidFill>
                  <a:srgbClr val="FFFFFF"/>
                </a:solidFill>
                <a:effectLst/>
                <a:latin typeface="Calibri" pitchFamily="34" charset="0"/>
                <a:cs typeface="Times New Roman" pitchFamily="18" charset="0"/>
              </a:rPr>
              <a:t>M</a:t>
            </a:r>
            <a:r>
              <a:rPr lang="zh-CN" altLang="en-US" sz="3200" dirty="0">
                <a:solidFill>
                  <a:srgbClr val="FFFFFF"/>
                </a:solidFill>
                <a:effectLst/>
                <a:latin typeface="Calibri" pitchFamily="34" charset="0"/>
                <a:cs typeface="Times New Roman" pitchFamily="18" charset="0"/>
              </a:rPr>
              <a:t>、压强为</a:t>
            </a:r>
            <a:r>
              <a:rPr lang="en-US" altLang="zh-CN" sz="3200" dirty="0">
                <a:solidFill>
                  <a:srgbClr val="FFFFFF"/>
                </a:solidFill>
                <a:effectLst/>
                <a:latin typeface="Calibri" pitchFamily="34" charset="0"/>
                <a:cs typeface="Times New Roman" pitchFamily="18" charset="0"/>
              </a:rPr>
              <a:t>p</a:t>
            </a:r>
            <a:r>
              <a:rPr lang="zh-CN" altLang="en-US" sz="3200" dirty="0">
                <a:solidFill>
                  <a:srgbClr val="FFFFFF"/>
                </a:solidFill>
                <a:effectLst/>
                <a:latin typeface="Calibri" pitchFamily="34" charset="0"/>
                <a:cs typeface="Times New Roman" pitchFamily="18" charset="0"/>
              </a:rPr>
              <a:t>的理想气体，其中速率在</a:t>
            </a:r>
            <a:r>
              <a:rPr lang="en-US" altLang="zh-CN" sz="3200" u="sng" dirty="0">
                <a:solidFill>
                  <a:srgbClr val="FFFFFF"/>
                </a:solidFill>
                <a:effectLst/>
                <a:latin typeface="Calibri" pitchFamily="34" charset="0"/>
                <a:cs typeface="Times New Roman" pitchFamily="18" charset="0"/>
              </a:rPr>
              <a:t>		</a:t>
            </a:r>
            <a:r>
              <a:rPr lang="zh-CN" altLang="en-US" sz="3200" dirty="0">
                <a:solidFill>
                  <a:srgbClr val="FFFFFF"/>
                </a:solidFill>
                <a:effectLst/>
                <a:latin typeface="Calibri" pitchFamily="34" charset="0"/>
                <a:cs typeface="Times New Roman" pitchFamily="18" charset="0"/>
              </a:rPr>
              <a:t>附近的总位速率间隔内的分子数最多。</a:t>
            </a:r>
            <a:endParaRPr lang="zh-CN" altLang="en-US" sz="3200" dirty="0">
              <a:solidFill>
                <a:srgbClr val="FFFFFF"/>
              </a:solidFill>
              <a:effectLst/>
            </a:endParaRPr>
          </a:p>
        </p:txBody>
      </p:sp>
      <p:graphicFrame>
        <p:nvGraphicFramePr>
          <p:cNvPr id="39939" name="Object 4"/>
          <p:cNvGraphicFramePr>
            <a:graphicFrameLocks noChangeAspect="1"/>
          </p:cNvGraphicFramePr>
          <p:nvPr/>
        </p:nvGraphicFramePr>
        <p:xfrm>
          <a:off x="4419600" y="5373688"/>
          <a:ext cx="4625975" cy="792162"/>
        </p:xfrm>
        <a:graphic>
          <a:graphicData uri="http://schemas.openxmlformats.org/presentationml/2006/ole">
            <p:oleObj spid="_x0000_s39939" name="公式" r:id="rId4" imgW="1155600" imgH="444240" progId="Equation.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
          <p:cNvSpPr>
            <a:spLocks noChangeArrowheads="1"/>
          </p:cNvSpPr>
          <p:nvPr/>
        </p:nvSpPr>
        <p:spPr bwMode="auto">
          <a:xfrm>
            <a:off x="714375" y="500063"/>
            <a:ext cx="7858125" cy="2862262"/>
          </a:xfrm>
          <a:prstGeom prst="rect">
            <a:avLst/>
          </a:prstGeom>
          <a:noFill/>
          <a:ln w="9525">
            <a:noFill/>
            <a:miter lim="800000"/>
            <a:headEnd/>
            <a:tailEnd/>
          </a:ln>
        </p:spPr>
        <p:txBody>
          <a:bodyPr>
            <a:spAutoFit/>
          </a:bodyPr>
          <a:lstStyle/>
          <a:p>
            <a:pPr marL="485775" indent="-485775">
              <a:spcBef>
                <a:spcPct val="50000"/>
              </a:spcBef>
            </a:pPr>
            <a:r>
              <a:rPr lang="en-US" altLang="zh-CN" dirty="0" smtClean="0">
                <a:effectLst/>
                <a:ea typeface="宋体" pitchFamily="2" charset="-122"/>
              </a:rPr>
              <a:t>26. </a:t>
            </a:r>
            <a:r>
              <a:rPr lang="zh-CN" altLang="en-US" dirty="0">
                <a:effectLst/>
                <a:ea typeface="宋体" pitchFamily="2" charset="-122"/>
              </a:rPr>
              <a:t>用光强为</a:t>
            </a:r>
            <a:r>
              <a:rPr lang="en-US" altLang="zh-CN" i="1" dirty="0">
                <a:effectLst/>
                <a:ea typeface="宋体" pitchFamily="2" charset="-122"/>
              </a:rPr>
              <a:t>I</a:t>
            </a:r>
            <a:r>
              <a:rPr lang="zh-CN" altLang="en-US" dirty="0">
                <a:effectLst/>
                <a:ea typeface="宋体" pitchFamily="2" charset="-122"/>
              </a:rPr>
              <a:t>，波长为</a:t>
            </a:r>
            <a:r>
              <a:rPr lang="en-US" altLang="zh-CN" dirty="0">
                <a:effectLst/>
                <a:ea typeface="宋体" pitchFamily="2" charset="-122"/>
              </a:rPr>
              <a:t>λ</a:t>
            </a:r>
            <a:r>
              <a:rPr lang="zh-CN" altLang="en-US" dirty="0">
                <a:effectLst/>
                <a:ea typeface="宋体" pitchFamily="2" charset="-122"/>
              </a:rPr>
              <a:t>的</a:t>
            </a:r>
            <a:r>
              <a:rPr lang="en-US" altLang="zh-CN" dirty="0">
                <a:effectLst/>
                <a:ea typeface="宋体" pitchFamily="2" charset="-122"/>
              </a:rPr>
              <a:t>X</a:t>
            </a:r>
            <a:r>
              <a:rPr lang="zh-CN" altLang="en-US" dirty="0">
                <a:effectLst/>
                <a:ea typeface="宋体" pitchFamily="2" charset="-122"/>
              </a:rPr>
              <a:t>射线分别照射锂（</a:t>
            </a:r>
            <a:r>
              <a:rPr lang="en-US" altLang="zh-CN" dirty="0">
                <a:effectLst/>
                <a:ea typeface="宋体" pitchFamily="2" charset="-122"/>
              </a:rPr>
              <a:t>Z=3</a:t>
            </a:r>
            <a:r>
              <a:rPr lang="zh-CN" altLang="en-US" dirty="0">
                <a:effectLst/>
                <a:ea typeface="宋体" pitchFamily="2" charset="-122"/>
              </a:rPr>
              <a:t>）和铁（</a:t>
            </a:r>
            <a:r>
              <a:rPr lang="en-US" altLang="zh-CN" dirty="0">
                <a:effectLst/>
                <a:ea typeface="宋体" pitchFamily="2" charset="-122"/>
              </a:rPr>
              <a:t>Z=26</a:t>
            </a:r>
            <a:r>
              <a:rPr lang="zh-CN" altLang="en-US" dirty="0">
                <a:effectLst/>
                <a:ea typeface="宋体" pitchFamily="2" charset="-122"/>
              </a:rPr>
              <a:t>），若在同一散射角下测得康普顿的</a:t>
            </a:r>
            <a:r>
              <a:rPr lang="en-US" altLang="zh-CN" dirty="0">
                <a:effectLst/>
                <a:ea typeface="宋体" pitchFamily="2" charset="-122"/>
              </a:rPr>
              <a:t>X</a:t>
            </a:r>
            <a:r>
              <a:rPr lang="zh-CN" altLang="en-US" dirty="0">
                <a:effectLst/>
                <a:ea typeface="宋体" pitchFamily="2" charset="-122"/>
              </a:rPr>
              <a:t>射线波长分别为</a:t>
            </a:r>
            <a:r>
              <a:rPr lang="en-US" altLang="zh-CN" dirty="0" err="1">
                <a:effectLst/>
                <a:ea typeface="宋体" pitchFamily="2" charset="-122"/>
              </a:rPr>
              <a:t>λ</a:t>
            </a:r>
            <a:r>
              <a:rPr lang="en-US" altLang="zh-CN" baseline="-25000" dirty="0" err="1">
                <a:effectLst/>
                <a:ea typeface="宋体" pitchFamily="2" charset="-122"/>
              </a:rPr>
              <a:t>Li</a:t>
            </a:r>
            <a:r>
              <a:rPr lang="zh-CN" altLang="en-US" dirty="0">
                <a:effectLst/>
                <a:ea typeface="宋体" pitchFamily="2" charset="-122"/>
              </a:rPr>
              <a:t>和</a:t>
            </a:r>
            <a:r>
              <a:rPr lang="en-US" altLang="zh-CN" dirty="0" err="1">
                <a:effectLst/>
                <a:ea typeface="宋体" pitchFamily="2" charset="-122"/>
              </a:rPr>
              <a:t>λ</a:t>
            </a:r>
            <a:r>
              <a:rPr lang="en-US" altLang="zh-CN" baseline="-25000" dirty="0" err="1">
                <a:effectLst/>
                <a:ea typeface="宋体" pitchFamily="2" charset="-122"/>
              </a:rPr>
              <a:t>Fe</a:t>
            </a:r>
            <a:r>
              <a:rPr lang="zh-CN" altLang="en-US" dirty="0">
                <a:effectLst/>
                <a:ea typeface="宋体" pitchFamily="2" charset="-122"/>
              </a:rPr>
              <a:t>，它们对应的强度分别为</a:t>
            </a:r>
            <a:r>
              <a:rPr lang="en-US" altLang="zh-CN" dirty="0">
                <a:effectLst/>
                <a:ea typeface="宋体" pitchFamily="2" charset="-122"/>
              </a:rPr>
              <a:t>I </a:t>
            </a:r>
            <a:r>
              <a:rPr lang="en-US" altLang="zh-CN" baseline="-25000" dirty="0">
                <a:effectLst/>
                <a:ea typeface="宋体" pitchFamily="2" charset="-122"/>
              </a:rPr>
              <a:t>Li</a:t>
            </a:r>
            <a:r>
              <a:rPr lang="zh-CN" altLang="en-US" dirty="0">
                <a:effectLst/>
                <a:ea typeface="宋体" pitchFamily="2" charset="-122"/>
              </a:rPr>
              <a:t>和</a:t>
            </a:r>
            <a:r>
              <a:rPr lang="en-US" altLang="zh-CN" dirty="0">
                <a:effectLst/>
                <a:ea typeface="宋体" pitchFamily="2" charset="-122"/>
              </a:rPr>
              <a:t>I </a:t>
            </a:r>
            <a:r>
              <a:rPr lang="en-US" altLang="zh-CN" baseline="-25000" dirty="0">
                <a:effectLst/>
                <a:ea typeface="宋体" pitchFamily="2" charset="-122"/>
              </a:rPr>
              <a:t>Fe</a:t>
            </a:r>
            <a:r>
              <a:rPr lang="en-US" altLang="zh-CN" dirty="0">
                <a:effectLst/>
                <a:ea typeface="宋体" pitchFamily="2" charset="-122"/>
              </a:rPr>
              <a:t> </a:t>
            </a:r>
            <a:r>
              <a:rPr lang="zh-CN" altLang="en-US" dirty="0">
                <a:effectLst/>
                <a:ea typeface="宋体" pitchFamily="2" charset="-122"/>
              </a:rPr>
              <a:t>，则</a:t>
            </a:r>
          </a:p>
        </p:txBody>
      </p:sp>
      <p:grpSp>
        <p:nvGrpSpPr>
          <p:cNvPr id="2" name="Group 11"/>
          <p:cNvGrpSpPr>
            <a:grpSpLocks/>
          </p:cNvGrpSpPr>
          <p:nvPr/>
        </p:nvGrpSpPr>
        <p:grpSpPr bwMode="auto">
          <a:xfrm>
            <a:off x="0" y="4000500"/>
            <a:ext cx="9501188" cy="1158875"/>
            <a:chOff x="-33" y="3408"/>
            <a:chExt cx="5985" cy="730"/>
          </a:xfrm>
        </p:grpSpPr>
        <p:sp>
          <p:nvSpPr>
            <p:cNvPr id="4" name="Text Box 12"/>
            <p:cNvSpPr txBox="1">
              <a:spLocks noChangeArrowheads="1"/>
            </p:cNvSpPr>
            <p:nvPr/>
          </p:nvSpPr>
          <p:spPr bwMode="auto">
            <a:xfrm>
              <a:off x="-33" y="3456"/>
              <a:ext cx="3299" cy="346"/>
            </a:xfrm>
            <a:prstGeom prst="rect">
              <a:avLst/>
            </a:prstGeom>
            <a:noFill/>
            <a:ln w="9525">
              <a:noFill/>
              <a:miter lim="800000"/>
              <a:headEnd/>
              <a:tailEnd/>
            </a:ln>
            <a:effectLst/>
          </p:spPr>
          <p:txBody>
            <a:bodyPr>
              <a:spAutoFit/>
            </a:bodyPr>
            <a:lstStyle/>
            <a:p>
              <a:pPr>
                <a:spcBef>
                  <a:spcPct val="50000"/>
                </a:spcBef>
                <a:defRPr/>
              </a:pPr>
              <a:r>
                <a:rPr lang="zh-CN" altLang="en-US" sz="3000" dirty="0">
                  <a:effectLst>
                    <a:outerShdw blurRad="38100" dist="38100" dir="2700000" algn="tl">
                      <a:srgbClr val="000000">
                        <a:alpha val="43137"/>
                      </a:srgbClr>
                    </a:outerShdw>
                  </a:effectLst>
                </a:rPr>
                <a:t>（</a:t>
              </a:r>
              <a:r>
                <a:rPr lang="en-US" altLang="zh-CN" sz="3000" dirty="0">
                  <a:effectLst>
                    <a:outerShdw blurRad="38100" dist="38100" dir="2700000" algn="tl">
                      <a:srgbClr val="000000">
                        <a:alpha val="43137"/>
                      </a:srgbClr>
                    </a:outerShdw>
                  </a:effectLst>
                </a:rPr>
                <a:t>A</a:t>
              </a:r>
              <a:r>
                <a:rPr lang="zh-CN" altLang="en-US" sz="3000" dirty="0">
                  <a:effectLst>
                    <a:outerShdw blurRad="38100" dist="38100" dir="2700000" algn="tl">
                      <a:srgbClr val="000000">
                        <a:alpha val="43137"/>
                      </a:srgbClr>
                    </a:outerShdw>
                  </a:effectLst>
                </a:rPr>
                <a:t>）</a:t>
              </a:r>
              <a:r>
                <a:rPr lang="en-US" altLang="zh-CN" sz="3000" dirty="0">
                  <a:effectLst>
                    <a:outerShdw blurRad="38100" dist="38100" dir="2700000" algn="tl">
                      <a:srgbClr val="000000">
                        <a:alpha val="43137"/>
                      </a:srgbClr>
                    </a:outerShdw>
                  </a:effectLst>
                </a:rPr>
                <a:t>λ</a:t>
              </a:r>
              <a:r>
                <a:rPr lang="en-US" altLang="zh-CN" sz="3000" baseline="-25000" dirty="0">
                  <a:effectLst>
                    <a:outerShdw blurRad="38100" dist="38100" dir="2700000" algn="tl">
                      <a:srgbClr val="000000">
                        <a:alpha val="43137"/>
                      </a:srgbClr>
                    </a:outerShdw>
                  </a:effectLst>
                </a:rPr>
                <a:t>Li</a:t>
              </a:r>
              <a:r>
                <a:rPr lang="en-US" altLang="zh-CN" sz="3000" dirty="0">
                  <a:effectLst>
                    <a:outerShdw blurRad="38100" dist="38100" dir="2700000" algn="tl">
                      <a:srgbClr val="000000">
                        <a:alpha val="43137"/>
                      </a:srgbClr>
                    </a:outerShdw>
                  </a:effectLst>
                </a:rPr>
                <a:t> &gt; λ</a:t>
              </a:r>
              <a:r>
                <a:rPr lang="en-US" altLang="zh-CN" sz="3000" baseline="-25000" dirty="0">
                  <a:effectLst>
                    <a:outerShdw blurRad="38100" dist="38100" dir="2700000" algn="tl">
                      <a:srgbClr val="000000">
                        <a:alpha val="43137"/>
                      </a:srgbClr>
                    </a:outerShdw>
                  </a:effectLst>
                </a:rPr>
                <a:t>Fe</a:t>
              </a:r>
              <a:r>
                <a:rPr lang="en-US" altLang="zh-CN" sz="3000" dirty="0">
                  <a:effectLst>
                    <a:outerShdw blurRad="38100" dist="38100" dir="2700000" algn="tl">
                      <a:srgbClr val="000000">
                        <a:alpha val="43137"/>
                      </a:srgbClr>
                    </a:outerShdw>
                  </a:effectLst>
                </a:rPr>
                <a:t> ,</a:t>
              </a:r>
              <a:r>
                <a:rPr lang="en-US" altLang="zh-CN" sz="3000" i="1" dirty="0">
                  <a:effectLst>
                    <a:outerShdw blurRad="38100" dist="38100" dir="2700000" algn="tl">
                      <a:srgbClr val="000000">
                        <a:alpha val="43137"/>
                      </a:srgbClr>
                    </a:outerShdw>
                  </a:effectLst>
                </a:rPr>
                <a:t> I</a:t>
              </a:r>
              <a:r>
                <a:rPr lang="en-US" altLang="zh-CN" sz="3000" dirty="0">
                  <a:effectLst>
                    <a:outerShdw blurRad="38100" dist="38100" dir="2700000" algn="tl">
                      <a:srgbClr val="000000">
                        <a:alpha val="43137"/>
                      </a:srgbClr>
                    </a:outerShdw>
                  </a:effectLst>
                </a:rPr>
                <a:t> </a:t>
              </a:r>
              <a:r>
                <a:rPr lang="en-US" altLang="zh-CN" sz="3000" baseline="-25000" dirty="0">
                  <a:effectLst>
                    <a:outerShdw blurRad="38100" dist="38100" dir="2700000" algn="tl">
                      <a:srgbClr val="000000">
                        <a:alpha val="43137"/>
                      </a:srgbClr>
                    </a:outerShdw>
                  </a:effectLst>
                </a:rPr>
                <a:t>Li </a:t>
              </a:r>
              <a:r>
                <a:rPr lang="en-US" altLang="zh-CN" sz="3000" dirty="0">
                  <a:effectLst>
                    <a:outerShdw blurRad="38100" dist="38100" dir="2700000" algn="tl">
                      <a:srgbClr val="000000">
                        <a:alpha val="43137"/>
                      </a:srgbClr>
                    </a:outerShdw>
                  </a:effectLst>
                </a:rPr>
                <a:t>&lt;</a:t>
              </a:r>
              <a:r>
                <a:rPr lang="en-US" altLang="zh-CN" sz="3000" i="1" dirty="0">
                  <a:effectLst>
                    <a:outerShdw blurRad="38100" dist="38100" dir="2700000" algn="tl">
                      <a:srgbClr val="000000">
                        <a:alpha val="43137"/>
                      </a:srgbClr>
                    </a:outerShdw>
                  </a:effectLst>
                </a:rPr>
                <a:t> I</a:t>
              </a:r>
              <a:r>
                <a:rPr lang="en-US" altLang="zh-CN" sz="3000" dirty="0">
                  <a:effectLst>
                    <a:outerShdw blurRad="38100" dist="38100" dir="2700000" algn="tl">
                      <a:srgbClr val="000000">
                        <a:alpha val="43137"/>
                      </a:srgbClr>
                    </a:outerShdw>
                  </a:effectLst>
                </a:rPr>
                <a:t> </a:t>
              </a:r>
              <a:r>
                <a:rPr lang="en-US" altLang="zh-CN" sz="3000" baseline="-25000" dirty="0">
                  <a:effectLst>
                    <a:outerShdw blurRad="38100" dist="38100" dir="2700000" algn="tl">
                      <a:srgbClr val="000000">
                        <a:alpha val="43137"/>
                      </a:srgbClr>
                    </a:outerShdw>
                  </a:effectLst>
                </a:rPr>
                <a:t>Fe</a:t>
              </a:r>
              <a:r>
                <a:rPr lang="en-US" altLang="zh-CN" sz="3000" dirty="0">
                  <a:effectLst>
                    <a:outerShdw blurRad="38100" dist="38100" dir="2700000" algn="tl">
                      <a:srgbClr val="000000">
                        <a:alpha val="43137"/>
                      </a:srgbClr>
                    </a:outerShdw>
                  </a:effectLst>
                </a:rPr>
                <a:t> ;</a:t>
              </a:r>
            </a:p>
          </p:txBody>
        </p:sp>
        <p:sp>
          <p:nvSpPr>
            <p:cNvPr id="71686" name="Text Box 13"/>
            <p:cNvSpPr txBox="1">
              <a:spLocks noChangeArrowheads="1"/>
            </p:cNvSpPr>
            <p:nvPr/>
          </p:nvSpPr>
          <p:spPr bwMode="auto">
            <a:xfrm>
              <a:off x="2761" y="3408"/>
              <a:ext cx="3158" cy="346"/>
            </a:xfrm>
            <a:prstGeom prst="rect">
              <a:avLst/>
            </a:prstGeom>
            <a:noFill/>
            <a:ln w="9525">
              <a:noFill/>
              <a:miter lim="800000"/>
              <a:headEnd/>
              <a:tailEnd/>
            </a:ln>
          </p:spPr>
          <p:txBody>
            <a:bodyPr>
              <a:spAutoFit/>
            </a:bodyPr>
            <a:lstStyle/>
            <a:p>
              <a:pPr>
                <a:spcBef>
                  <a:spcPct val="50000"/>
                </a:spcBef>
              </a:pPr>
              <a:r>
                <a:rPr lang="zh-CN" altLang="en-US" sz="3000">
                  <a:effectLst/>
                </a:rPr>
                <a:t>（</a:t>
              </a:r>
              <a:r>
                <a:rPr lang="en-US" altLang="zh-CN" sz="3000">
                  <a:effectLst/>
                </a:rPr>
                <a:t>B</a:t>
              </a:r>
              <a:r>
                <a:rPr lang="zh-CN" altLang="en-US" sz="3000">
                  <a:effectLst/>
                </a:rPr>
                <a:t>）</a:t>
              </a:r>
              <a:r>
                <a:rPr lang="en-US" altLang="zh-CN" sz="3000">
                  <a:effectLst/>
                </a:rPr>
                <a:t>λ</a:t>
              </a:r>
              <a:r>
                <a:rPr lang="en-US" altLang="zh-CN" sz="3000" baseline="-25000">
                  <a:effectLst/>
                </a:rPr>
                <a:t>Li</a:t>
              </a:r>
              <a:r>
                <a:rPr lang="en-US" altLang="zh-CN" sz="3000">
                  <a:effectLst/>
                </a:rPr>
                <a:t> = λ</a:t>
              </a:r>
              <a:r>
                <a:rPr lang="en-US" altLang="zh-CN" sz="3000" baseline="-25000">
                  <a:effectLst/>
                </a:rPr>
                <a:t>Fe</a:t>
              </a:r>
              <a:r>
                <a:rPr lang="en-US" altLang="zh-CN" sz="3000">
                  <a:effectLst/>
                </a:rPr>
                <a:t> , </a:t>
              </a:r>
              <a:r>
                <a:rPr lang="en-US" altLang="zh-CN" sz="3000" i="1">
                  <a:effectLst/>
                </a:rPr>
                <a:t>I</a:t>
              </a:r>
              <a:r>
                <a:rPr lang="en-US" altLang="zh-CN" sz="3000">
                  <a:effectLst/>
                </a:rPr>
                <a:t> </a:t>
              </a:r>
              <a:r>
                <a:rPr lang="en-US" altLang="zh-CN" sz="3000" baseline="-25000">
                  <a:effectLst/>
                </a:rPr>
                <a:t>Li </a:t>
              </a:r>
              <a:r>
                <a:rPr lang="en-US" altLang="zh-CN" sz="3000">
                  <a:effectLst/>
                </a:rPr>
                <a:t>= </a:t>
              </a:r>
              <a:r>
                <a:rPr lang="en-US" altLang="zh-CN" sz="3000" i="1">
                  <a:effectLst/>
                </a:rPr>
                <a:t>I</a:t>
              </a:r>
              <a:r>
                <a:rPr lang="en-US" altLang="zh-CN" sz="3000">
                  <a:effectLst/>
                </a:rPr>
                <a:t> </a:t>
              </a:r>
              <a:r>
                <a:rPr lang="en-US" altLang="zh-CN" sz="3000" baseline="-25000">
                  <a:effectLst/>
                </a:rPr>
                <a:t>Fe</a:t>
              </a:r>
              <a:r>
                <a:rPr lang="en-US" altLang="zh-CN" sz="3000">
                  <a:effectLst/>
                </a:rPr>
                <a:t> ;</a:t>
              </a:r>
            </a:p>
          </p:txBody>
        </p:sp>
        <p:sp>
          <p:nvSpPr>
            <p:cNvPr id="71687" name="Text Box 14"/>
            <p:cNvSpPr txBox="1">
              <a:spLocks noChangeArrowheads="1"/>
            </p:cNvSpPr>
            <p:nvPr/>
          </p:nvSpPr>
          <p:spPr bwMode="auto">
            <a:xfrm>
              <a:off x="-33" y="3792"/>
              <a:ext cx="3422" cy="346"/>
            </a:xfrm>
            <a:prstGeom prst="rect">
              <a:avLst/>
            </a:prstGeom>
            <a:noFill/>
            <a:ln w="9525">
              <a:noFill/>
              <a:miter lim="800000"/>
              <a:headEnd/>
              <a:tailEnd/>
            </a:ln>
          </p:spPr>
          <p:txBody>
            <a:bodyPr>
              <a:spAutoFit/>
            </a:bodyPr>
            <a:lstStyle/>
            <a:p>
              <a:pPr>
                <a:spcBef>
                  <a:spcPct val="50000"/>
                </a:spcBef>
              </a:pPr>
              <a:r>
                <a:rPr lang="zh-CN" altLang="en-US" sz="3000">
                  <a:effectLst/>
                </a:rPr>
                <a:t>（</a:t>
              </a:r>
              <a:r>
                <a:rPr lang="en-US" altLang="zh-CN" sz="3000">
                  <a:effectLst/>
                </a:rPr>
                <a:t>C</a:t>
              </a:r>
              <a:r>
                <a:rPr lang="zh-CN" altLang="en-US" sz="3000">
                  <a:effectLst/>
                </a:rPr>
                <a:t>）</a:t>
              </a:r>
              <a:r>
                <a:rPr lang="en-US" altLang="zh-CN" sz="3000">
                  <a:effectLst/>
                </a:rPr>
                <a:t>λ</a:t>
              </a:r>
              <a:r>
                <a:rPr lang="en-US" altLang="zh-CN" sz="3000" baseline="-25000">
                  <a:effectLst/>
                </a:rPr>
                <a:t>Li</a:t>
              </a:r>
              <a:r>
                <a:rPr lang="en-US" altLang="zh-CN" sz="3000">
                  <a:effectLst/>
                </a:rPr>
                <a:t> = λ</a:t>
              </a:r>
              <a:r>
                <a:rPr lang="en-US" altLang="zh-CN" sz="3000" baseline="-25000">
                  <a:effectLst/>
                </a:rPr>
                <a:t>Fe</a:t>
              </a:r>
              <a:r>
                <a:rPr lang="en-US" altLang="zh-CN" sz="3000">
                  <a:effectLst/>
                </a:rPr>
                <a:t> , </a:t>
              </a:r>
              <a:r>
                <a:rPr lang="en-US" altLang="zh-CN" sz="3000" i="1">
                  <a:effectLst/>
                </a:rPr>
                <a:t>I</a:t>
              </a:r>
              <a:r>
                <a:rPr lang="en-US" altLang="zh-CN" sz="3000">
                  <a:effectLst/>
                </a:rPr>
                <a:t> </a:t>
              </a:r>
              <a:r>
                <a:rPr lang="en-US" altLang="zh-CN" sz="3000" baseline="-25000">
                  <a:effectLst/>
                </a:rPr>
                <a:t>Li </a:t>
              </a:r>
              <a:r>
                <a:rPr lang="en-US" altLang="zh-CN" sz="3000">
                  <a:effectLst/>
                </a:rPr>
                <a:t>&gt; </a:t>
              </a:r>
              <a:r>
                <a:rPr lang="en-US" altLang="zh-CN" sz="3000" i="1">
                  <a:effectLst/>
                </a:rPr>
                <a:t>I</a:t>
              </a:r>
              <a:r>
                <a:rPr lang="en-US" altLang="zh-CN" sz="3000">
                  <a:effectLst/>
                </a:rPr>
                <a:t> </a:t>
              </a:r>
              <a:r>
                <a:rPr lang="en-US" altLang="zh-CN" sz="3000" baseline="-25000">
                  <a:effectLst/>
                </a:rPr>
                <a:t>Fe</a:t>
              </a:r>
              <a:r>
                <a:rPr lang="en-US" altLang="zh-CN" sz="3000">
                  <a:effectLst/>
                </a:rPr>
                <a:t> ;</a:t>
              </a:r>
            </a:p>
          </p:txBody>
        </p:sp>
        <p:sp>
          <p:nvSpPr>
            <p:cNvPr id="71688" name="Text Box 15"/>
            <p:cNvSpPr txBox="1">
              <a:spLocks noChangeArrowheads="1"/>
            </p:cNvSpPr>
            <p:nvPr/>
          </p:nvSpPr>
          <p:spPr bwMode="auto">
            <a:xfrm>
              <a:off x="2744" y="3792"/>
              <a:ext cx="3208" cy="346"/>
            </a:xfrm>
            <a:prstGeom prst="rect">
              <a:avLst/>
            </a:prstGeom>
            <a:noFill/>
            <a:ln w="9525">
              <a:noFill/>
              <a:miter lim="800000"/>
              <a:headEnd/>
              <a:tailEnd/>
            </a:ln>
          </p:spPr>
          <p:txBody>
            <a:bodyPr>
              <a:spAutoFit/>
            </a:bodyPr>
            <a:lstStyle/>
            <a:p>
              <a:pPr>
                <a:spcBef>
                  <a:spcPct val="50000"/>
                </a:spcBef>
              </a:pPr>
              <a:r>
                <a:rPr lang="zh-CN" altLang="en-US" sz="3000">
                  <a:effectLst/>
                </a:rPr>
                <a:t>（</a:t>
              </a:r>
              <a:r>
                <a:rPr lang="en-US" altLang="zh-CN" sz="3000">
                  <a:effectLst/>
                </a:rPr>
                <a:t>D</a:t>
              </a:r>
              <a:r>
                <a:rPr lang="zh-CN" altLang="en-US" sz="3000">
                  <a:effectLst/>
                </a:rPr>
                <a:t>）</a:t>
              </a:r>
              <a:r>
                <a:rPr lang="en-US" altLang="zh-CN" sz="3000">
                  <a:effectLst/>
                </a:rPr>
                <a:t>λ</a:t>
              </a:r>
              <a:r>
                <a:rPr lang="en-US" altLang="zh-CN" sz="3000" baseline="-25000">
                  <a:effectLst/>
                </a:rPr>
                <a:t>Li</a:t>
              </a:r>
              <a:r>
                <a:rPr lang="en-US" altLang="zh-CN" sz="3000">
                  <a:effectLst/>
                </a:rPr>
                <a:t> &lt; λ</a:t>
              </a:r>
              <a:r>
                <a:rPr lang="en-US" altLang="zh-CN" sz="3000" baseline="-25000">
                  <a:effectLst/>
                </a:rPr>
                <a:t>Fe</a:t>
              </a:r>
              <a:r>
                <a:rPr lang="en-US" altLang="zh-CN" sz="3000">
                  <a:effectLst/>
                </a:rPr>
                <a:t> , </a:t>
              </a:r>
              <a:r>
                <a:rPr lang="en-US" altLang="zh-CN" sz="3000" i="1">
                  <a:effectLst/>
                </a:rPr>
                <a:t>I</a:t>
              </a:r>
              <a:r>
                <a:rPr lang="en-US" altLang="zh-CN" sz="3000">
                  <a:effectLst/>
                </a:rPr>
                <a:t> </a:t>
              </a:r>
              <a:r>
                <a:rPr lang="en-US" altLang="zh-CN" sz="3000" baseline="-25000">
                  <a:effectLst/>
                </a:rPr>
                <a:t>Li </a:t>
              </a:r>
              <a:r>
                <a:rPr lang="en-US" altLang="zh-CN" sz="3000">
                  <a:effectLst/>
                </a:rPr>
                <a:t>&gt;</a:t>
              </a:r>
              <a:r>
                <a:rPr lang="en-US" altLang="zh-CN" sz="3000" i="1">
                  <a:effectLst/>
                </a:rPr>
                <a:t> I</a:t>
              </a:r>
              <a:r>
                <a:rPr lang="en-US" altLang="zh-CN" sz="3000">
                  <a:effectLst/>
                </a:rPr>
                <a:t> </a:t>
              </a:r>
              <a:r>
                <a:rPr lang="en-US" altLang="zh-CN" sz="3000" baseline="-25000">
                  <a:effectLst/>
                </a:rPr>
                <a:t>Fe  </a:t>
              </a:r>
              <a:r>
                <a:rPr lang="zh-CN" altLang="en-US" sz="3000">
                  <a:effectLst/>
                </a:rPr>
                <a:t>。</a:t>
              </a:r>
            </a:p>
          </p:txBody>
        </p:sp>
      </p:grpSp>
      <p:sp>
        <p:nvSpPr>
          <p:cNvPr id="8" name="TextBox 7"/>
          <p:cNvSpPr txBox="1">
            <a:spLocks noChangeArrowheads="1"/>
          </p:cNvSpPr>
          <p:nvPr/>
        </p:nvSpPr>
        <p:spPr bwMode="auto">
          <a:xfrm>
            <a:off x="6357938" y="5929313"/>
            <a:ext cx="1428750" cy="642937"/>
          </a:xfrm>
          <a:prstGeom prst="rect">
            <a:avLst/>
          </a:prstGeom>
          <a:noFill/>
          <a:ln w="9525">
            <a:noFill/>
            <a:miter lim="800000"/>
            <a:headEnd/>
            <a:tailEnd/>
          </a:ln>
        </p:spPr>
        <p:txBody>
          <a:bodyPr>
            <a:spAutoFit/>
          </a:bodyPr>
          <a:lstStyle/>
          <a:p>
            <a:r>
              <a:rPr lang="en-US" altLang="zh-CN">
                <a:effectLst/>
              </a:rPr>
              <a:t>(C)</a:t>
            </a:r>
            <a:endParaRPr lang="zh-CN" altLang="en-US">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0" y="836613"/>
            <a:ext cx="8820150" cy="4094162"/>
          </a:xfrm>
          <a:prstGeom prst="rect">
            <a:avLst/>
          </a:prstGeom>
          <a:noFill/>
          <a:ln w="9525">
            <a:noFill/>
            <a:miter lim="800000"/>
            <a:headEnd/>
            <a:tailEnd/>
          </a:ln>
        </p:spPr>
        <p:txBody>
          <a:bodyPr>
            <a:spAutoFit/>
          </a:bodyPr>
          <a:lstStyle/>
          <a:p>
            <a:r>
              <a:rPr lang="en-US" altLang="zh-CN" sz="3200" dirty="0" smtClean="0">
                <a:effectLst/>
              </a:rPr>
              <a:t>27</a:t>
            </a:r>
            <a:r>
              <a:rPr lang="zh-CN" altLang="en-US" sz="3200" dirty="0" smtClean="0">
                <a:effectLst/>
              </a:rPr>
              <a:t>．</a:t>
            </a:r>
            <a:r>
              <a:rPr lang="zh-CN" altLang="en-US" sz="3200" dirty="0">
                <a:effectLst/>
              </a:rPr>
              <a:t>设由</a:t>
            </a:r>
            <a:r>
              <a:rPr lang="en-US" altLang="zh-CN" sz="3200" dirty="0">
                <a:effectLst/>
              </a:rPr>
              <a:t>N</a:t>
            </a:r>
            <a:r>
              <a:rPr lang="zh-CN" altLang="en-US" sz="3200" dirty="0">
                <a:effectLst/>
              </a:rPr>
              <a:t>个气体分子组成的热力学系统，其速率分布函数为：</a:t>
            </a:r>
          </a:p>
          <a:p>
            <a:r>
              <a:rPr lang="en-US" altLang="zh-CN" sz="3200" dirty="0">
                <a:effectLst/>
              </a:rPr>
              <a:t>f(v)= -k(v-v</a:t>
            </a:r>
            <a:r>
              <a:rPr lang="en-US" altLang="zh-CN" sz="3200" baseline="-25000" dirty="0">
                <a:effectLst/>
              </a:rPr>
              <a:t>0</a:t>
            </a:r>
            <a:r>
              <a:rPr lang="en-US" altLang="zh-CN" sz="3200" dirty="0">
                <a:effectLst/>
              </a:rPr>
              <a:t>)v ( 0&lt;v&lt;v</a:t>
            </a:r>
            <a:r>
              <a:rPr lang="en-US" altLang="zh-CN" sz="3200" baseline="-25000" dirty="0">
                <a:effectLst/>
              </a:rPr>
              <a:t>0</a:t>
            </a:r>
            <a:r>
              <a:rPr lang="en-US" altLang="zh-CN" sz="3200" dirty="0">
                <a:effectLst/>
              </a:rPr>
              <a:t>),</a:t>
            </a:r>
            <a:r>
              <a:rPr lang="zh-CN" altLang="en-US" sz="3200" dirty="0">
                <a:effectLst/>
              </a:rPr>
              <a:t>其它</a:t>
            </a:r>
            <a:r>
              <a:rPr lang="en-US" altLang="zh-CN" sz="3200" dirty="0">
                <a:effectLst/>
              </a:rPr>
              <a:t>f(v)=0</a:t>
            </a:r>
          </a:p>
          <a:p>
            <a:endParaRPr lang="en-US" altLang="zh-CN" sz="3200" dirty="0">
              <a:effectLst/>
            </a:endParaRPr>
          </a:p>
          <a:p>
            <a:r>
              <a:rPr lang="zh-CN" altLang="en-US" sz="3200" dirty="0">
                <a:effectLst/>
              </a:rPr>
              <a:t>试求：</a:t>
            </a:r>
          </a:p>
          <a:p>
            <a:r>
              <a:rPr lang="zh-CN" altLang="en-US" sz="3200" dirty="0">
                <a:effectLst/>
              </a:rPr>
              <a:t>（</a:t>
            </a:r>
            <a:r>
              <a:rPr lang="en-US" altLang="zh-CN" sz="3200" dirty="0">
                <a:effectLst/>
              </a:rPr>
              <a:t>1</a:t>
            </a:r>
            <a:r>
              <a:rPr lang="zh-CN" altLang="en-US" sz="3200" dirty="0">
                <a:effectLst/>
              </a:rPr>
              <a:t>） 分布函数中的常数</a:t>
            </a:r>
            <a:r>
              <a:rPr lang="en-US" altLang="zh-CN" sz="3200" dirty="0">
                <a:effectLst/>
              </a:rPr>
              <a:t>k</a:t>
            </a:r>
            <a:r>
              <a:rPr lang="zh-CN" altLang="en-US" sz="3200" dirty="0">
                <a:effectLst/>
              </a:rPr>
              <a:t>；</a:t>
            </a:r>
          </a:p>
          <a:p>
            <a:r>
              <a:rPr lang="zh-CN" altLang="en-US" sz="3200" dirty="0">
                <a:effectLst/>
              </a:rPr>
              <a:t>（</a:t>
            </a:r>
            <a:r>
              <a:rPr lang="en-US" altLang="zh-CN" sz="3200" dirty="0">
                <a:effectLst/>
              </a:rPr>
              <a:t>2</a:t>
            </a:r>
            <a:r>
              <a:rPr lang="zh-CN" altLang="en-US" sz="3200" dirty="0">
                <a:effectLst/>
              </a:rPr>
              <a:t>） 最可几速率</a:t>
            </a:r>
            <a:r>
              <a:rPr lang="en-US" altLang="zh-CN" sz="3200" dirty="0" err="1">
                <a:effectLst/>
              </a:rPr>
              <a:t>v</a:t>
            </a:r>
            <a:r>
              <a:rPr lang="en-US" altLang="zh-CN" sz="3200" baseline="-25000" dirty="0" err="1">
                <a:effectLst/>
              </a:rPr>
              <a:t>p</a:t>
            </a:r>
            <a:r>
              <a:rPr lang="en-US" altLang="zh-CN" sz="3200" dirty="0">
                <a:effectLst/>
              </a:rPr>
              <a:t> </a:t>
            </a:r>
            <a:r>
              <a:rPr lang="zh-CN" altLang="en-US" sz="3200" dirty="0">
                <a:effectLst/>
              </a:rPr>
              <a:t>；</a:t>
            </a:r>
          </a:p>
          <a:p>
            <a:r>
              <a:rPr lang="zh-CN" altLang="en-US" sz="3200" dirty="0">
                <a:effectLst/>
              </a:rPr>
              <a:t>（</a:t>
            </a:r>
            <a:r>
              <a:rPr lang="en-US" altLang="zh-CN" sz="3200" dirty="0">
                <a:effectLst/>
              </a:rPr>
              <a:t>3</a:t>
            </a:r>
            <a:r>
              <a:rPr lang="zh-CN" altLang="en-US" sz="3200" dirty="0">
                <a:effectLst/>
              </a:rPr>
              <a:t>） 速率在</a:t>
            </a:r>
            <a:r>
              <a:rPr lang="en-US" altLang="zh-CN" sz="3200" dirty="0">
                <a:effectLst/>
              </a:rPr>
              <a:t>0</a:t>
            </a:r>
            <a:r>
              <a:rPr lang="zh-CN" altLang="en-US" sz="3200" dirty="0">
                <a:effectLst/>
              </a:rPr>
              <a:t>～</a:t>
            </a:r>
            <a:r>
              <a:rPr lang="en-US" altLang="zh-CN" sz="3200" dirty="0">
                <a:effectLst/>
              </a:rPr>
              <a:t>0.3v</a:t>
            </a:r>
            <a:r>
              <a:rPr lang="en-US" altLang="zh-CN" sz="3200" baseline="-25000" dirty="0">
                <a:effectLst/>
              </a:rPr>
              <a:t>0</a:t>
            </a:r>
            <a:r>
              <a:rPr lang="zh-CN" altLang="en-US" sz="3200" dirty="0">
                <a:effectLst/>
              </a:rPr>
              <a:t>之间的分子数</a:t>
            </a:r>
            <a:r>
              <a:rPr lang="en-US" altLang="en-US" dirty="0">
                <a:effectLst/>
              </a:rPr>
              <a:t>△</a:t>
            </a:r>
            <a:r>
              <a:rPr lang="en-US" altLang="zh-CN" sz="3200" dirty="0">
                <a:effectLst/>
              </a:rPr>
              <a:t>N</a:t>
            </a:r>
            <a:r>
              <a:rPr lang="zh-CN" altLang="en-US" sz="3200" dirty="0">
                <a:effectLst/>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2" name="Text Box 2"/>
          <p:cNvSpPr txBox="1">
            <a:spLocks noChangeArrowheads="1"/>
          </p:cNvSpPr>
          <p:nvPr/>
        </p:nvSpPr>
        <p:spPr bwMode="auto">
          <a:xfrm>
            <a:off x="395288" y="620713"/>
            <a:ext cx="6019800" cy="1754187"/>
          </a:xfrm>
          <a:prstGeom prst="rect">
            <a:avLst/>
          </a:prstGeom>
          <a:noFill/>
          <a:ln w="9525">
            <a:noFill/>
            <a:miter lim="800000"/>
            <a:headEnd/>
            <a:tailEnd/>
          </a:ln>
        </p:spPr>
        <p:txBody>
          <a:bodyPr>
            <a:spAutoFit/>
          </a:bodyPr>
          <a:lstStyle/>
          <a:p>
            <a:pPr>
              <a:spcBef>
                <a:spcPct val="50000"/>
              </a:spcBef>
            </a:pPr>
            <a:r>
              <a:rPr lang="en-US" altLang="zh-CN" dirty="0" smtClean="0">
                <a:effectLst/>
                <a:ea typeface="宋体" pitchFamily="2" charset="-122"/>
              </a:rPr>
              <a:t>28. </a:t>
            </a:r>
            <a:r>
              <a:rPr lang="en-US" altLang="zh-CN" dirty="0">
                <a:effectLst/>
                <a:ea typeface="宋体" pitchFamily="2" charset="-122"/>
              </a:rPr>
              <a:t>1mol</a:t>
            </a:r>
            <a:r>
              <a:rPr lang="zh-CN" altLang="en-US" dirty="0">
                <a:effectLst/>
                <a:ea typeface="宋体" pitchFamily="2" charset="-122"/>
              </a:rPr>
              <a:t>氦气作如图循环，其中</a:t>
            </a:r>
            <a:r>
              <a:rPr lang="en-US" altLang="zh-CN" dirty="0" err="1">
                <a:effectLst/>
                <a:ea typeface="宋体" pitchFamily="2" charset="-122"/>
              </a:rPr>
              <a:t>bc</a:t>
            </a:r>
            <a:r>
              <a:rPr lang="zh-CN" altLang="en-US" dirty="0">
                <a:effectLst/>
                <a:ea typeface="宋体" pitchFamily="2" charset="-122"/>
              </a:rPr>
              <a:t>为绝热线，</a:t>
            </a:r>
            <a:r>
              <a:rPr lang="en-US" altLang="zh-CN" dirty="0" err="1">
                <a:effectLst/>
                <a:ea typeface="宋体" pitchFamily="2" charset="-122"/>
              </a:rPr>
              <a:t>ab</a:t>
            </a:r>
            <a:r>
              <a:rPr lang="zh-CN" altLang="en-US" dirty="0">
                <a:effectLst/>
                <a:ea typeface="宋体" pitchFamily="2" charset="-122"/>
              </a:rPr>
              <a:t>为等体线，</a:t>
            </a:r>
            <a:r>
              <a:rPr lang="en-US" altLang="zh-CN" dirty="0">
                <a:effectLst/>
                <a:ea typeface="宋体" pitchFamily="2" charset="-122"/>
              </a:rPr>
              <a:t>ca</a:t>
            </a:r>
            <a:r>
              <a:rPr lang="zh-CN" altLang="en-US" dirty="0">
                <a:effectLst/>
                <a:ea typeface="宋体" pitchFamily="2" charset="-122"/>
              </a:rPr>
              <a:t>为等压线，求循环效率</a:t>
            </a:r>
          </a:p>
        </p:txBody>
      </p:sp>
      <p:grpSp>
        <p:nvGrpSpPr>
          <p:cNvPr id="40973" name="Group 13"/>
          <p:cNvGrpSpPr>
            <a:grpSpLocks/>
          </p:cNvGrpSpPr>
          <p:nvPr/>
        </p:nvGrpSpPr>
        <p:grpSpPr bwMode="auto">
          <a:xfrm>
            <a:off x="2987675" y="3141663"/>
            <a:ext cx="2914650" cy="2490787"/>
            <a:chOff x="3885" y="1296"/>
            <a:chExt cx="1836" cy="1569"/>
          </a:xfrm>
        </p:grpSpPr>
        <p:sp>
          <p:nvSpPr>
            <p:cNvPr id="64526" name="Line 14"/>
            <p:cNvSpPr>
              <a:spLocks noChangeShapeType="1"/>
            </p:cNvSpPr>
            <p:nvPr/>
          </p:nvSpPr>
          <p:spPr bwMode="auto">
            <a:xfrm>
              <a:off x="4032" y="2640"/>
              <a:ext cx="1488" cy="0"/>
            </a:xfrm>
            <a:prstGeom prst="line">
              <a:avLst/>
            </a:prstGeom>
            <a:noFill/>
            <a:ln w="31750">
              <a:solidFill>
                <a:schemeClr val="bg1"/>
              </a:solidFill>
              <a:round/>
              <a:headEnd/>
              <a:tailEnd type="triangle" w="med" len="med"/>
            </a:ln>
            <a:effectLst/>
          </p:spPr>
          <p:txBody>
            <a:bodyPr/>
            <a:lstStyle/>
            <a:p>
              <a:pPr>
                <a:defRPr/>
              </a:pPr>
              <a:endParaRPr lang="zh-CN" altLang="en-US"/>
            </a:p>
          </p:txBody>
        </p:sp>
        <p:sp>
          <p:nvSpPr>
            <p:cNvPr id="64527" name="Line 15"/>
            <p:cNvSpPr>
              <a:spLocks noChangeShapeType="1"/>
            </p:cNvSpPr>
            <p:nvPr/>
          </p:nvSpPr>
          <p:spPr bwMode="auto">
            <a:xfrm flipV="1">
              <a:off x="4032" y="1440"/>
              <a:ext cx="0" cy="1200"/>
            </a:xfrm>
            <a:prstGeom prst="line">
              <a:avLst/>
            </a:prstGeom>
            <a:noFill/>
            <a:ln w="31750">
              <a:solidFill>
                <a:schemeClr val="bg1"/>
              </a:solidFill>
              <a:round/>
              <a:headEnd/>
              <a:tailEnd type="triangle" w="med" len="med"/>
            </a:ln>
            <a:effectLst/>
          </p:spPr>
          <p:txBody>
            <a:bodyPr/>
            <a:lstStyle/>
            <a:p>
              <a:pPr>
                <a:defRPr/>
              </a:pPr>
              <a:endParaRPr lang="zh-CN" altLang="en-US"/>
            </a:p>
          </p:txBody>
        </p:sp>
        <p:sp>
          <p:nvSpPr>
            <p:cNvPr id="64528" name="Line 16"/>
            <p:cNvSpPr>
              <a:spLocks noChangeShapeType="1"/>
            </p:cNvSpPr>
            <p:nvPr/>
          </p:nvSpPr>
          <p:spPr bwMode="auto">
            <a:xfrm>
              <a:off x="4320" y="1872"/>
              <a:ext cx="0" cy="432"/>
            </a:xfrm>
            <a:prstGeom prst="line">
              <a:avLst/>
            </a:prstGeom>
            <a:noFill/>
            <a:ln w="31750">
              <a:solidFill>
                <a:schemeClr val="bg1"/>
              </a:solidFill>
              <a:round/>
              <a:headEnd/>
              <a:tailEnd/>
            </a:ln>
            <a:effectLst/>
          </p:spPr>
          <p:txBody>
            <a:bodyPr/>
            <a:lstStyle/>
            <a:p>
              <a:pPr>
                <a:defRPr/>
              </a:pPr>
              <a:endParaRPr lang="zh-CN" altLang="en-US"/>
            </a:p>
          </p:txBody>
        </p:sp>
        <p:sp>
          <p:nvSpPr>
            <p:cNvPr id="64529" name="Line 17"/>
            <p:cNvSpPr>
              <a:spLocks noChangeShapeType="1"/>
            </p:cNvSpPr>
            <p:nvPr/>
          </p:nvSpPr>
          <p:spPr bwMode="auto">
            <a:xfrm>
              <a:off x="4320" y="2304"/>
              <a:ext cx="528" cy="0"/>
            </a:xfrm>
            <a:prstGeom prst="line">
              <a:avLst/>
            </a:prstGeom>
            <a:noFill/>
            <a:ln w="31750">
              <a:solidFill>
                <a:schemeClr val="bg1"/>
              </a:solidFill>
              <a:round/>
              <a:headEnd/>
              <a:tailEnd/>
            </a:ln>
            <a:effectLst/>
          </p:spPr>
          <p:txBody>
            <a:bodyPr/>
            <a:lstStyle/>
            <a:p>
              <a:pPr>
                <a:defRPr/>
              </a:pPr>
              <a:endParaRPr lang="zh-CN" altLang="en-US"/>
            </a:p>
          </p:txBody>
        </p:sp>
        <p:sp>
          <p:nvSpPr>
            <p:cNvPr id="64530" name="Freeform 18"/>
            <p:cNvSpPr>
              <a:spLocks/>
            </p:cNvSpPr>
            <p:nvPr/>
          </p:nvSpPr>
          <p:spPr bwMode="auto">
            <a:xfrm>
              <a:off x="4320" y="1872"/>
              <a:ext cx="516" cy="432"/>
            </a:xfrm>
            <a:custGeom>
              <a:avLst/>
              <a:gdLst/>
              <a:ahLst/>
              <a:cxnLst>
                <a:cxn ang="0">
                  <a:pos x="0" y="0"/>
                </a:cxn>
                <a:cxn ang="0">
                  <a:pos x="176" y="264"/>
                </a:cxn>
                <a:cxn ang="0">
                  <a:pos x="516" y="432"/>
                </a:cxn>
              </a:cxnLst>
              <a:rect l="0" t="0" r="r" b="b"/>
              <a:pathLst>
                <a:path w="516" h="432">
                  <a:moveTo>
                    <a:pt x="0" y="0"/>
                  </a:moveTo>
                  <a:cubicBezTo>
                    <a:pt x="29" y="44"/>
                    <a:pt x="90" y="192"/>
                    <a:pt x="176" y="264"/>
                  </a:cubicBezTo>
                  <a:cubicBezTo>
                    <a:pt x="262" y="336"/>
                    <a:pt x="445" y="397"/>
                    <a:pt x="516" y="432"/>
                  </a:cubicBezTo>
                </a:path>
              </a:pathLst>
            </a:custGeom>
            <a:noFill/>
            <a:ln w="31750" cmpd="sng">
              <a:solidFill>
                <a:schemeClr val="bg1"/>
              </a:solidFill>
              <a:round/>
              <a:headEnd/>
              <a:tailEnd/>
            </a:ln>
            <a:effectLst/>
          </p:spPr>
          <p:txBody>
            <a:bodyPr/>
            <a:lstStyle/>
            <a:p>
              <a:pPr>
                <a:defRPr/>
              </a:pPr>
              <a:endParaRPr lang="zh-CN" altLang="en-US"/>
            </a:p>
          </p:txBody>
        </p:sp>
        <p:sp>
          <p:nvSpPr>
            <p:cNvPr id="64531" name="Line 19"/>
            <p:cNvSpPr>
              <a:spLocks noChangeShapeType="1"/>
            </p:cNvSpPr>
            <p:nvPr/>
          </p:nvSpPr>
          <p:spPr bwMode="auto">
            <a:xfrm flipV="1">
              <a:off x="4320" y="2064"/>
              <a:ext cx="0" cy="96"/>
            </a:xfrm>
            <a:prstGeom prst="line">
              <a:avLst/>
            </a:prstGeom>
            <a:noFill/>
            <a:ln w="28575">
              <a:solidFill>
                <a:schemeClr val="bg1"/>
              </a:solidFill>
              <a:round/>
              <a:headEnd/>
              <a:tailEnd type="triangle" w="med" len="med"/>
            </a:ln>
            <a:effectLst/>
          </p:spPr>
          <p:txBody>
            <a:bodyPr/>
            <a:lstStyle/>
            <a:p>
              <a:pPr>
                <a:defRPr/>
              </a:pPr>
              <a:endParaRPr lang="zh-CN" altLang="en-US"/>
            </a:p>
          </p:txBody>
        </p:sp>
        <p:sp>
          <p:nvSpPr>
            <p:cNvPr id="64532" name="Line 20"/>
            <p:cNvSpPr>
              <a:spLocks noChangeShapeType="1"/>
            </p:cNvSpPr>
            <p:nvPr/>
          </p:nvSpPr>
          <p:spPr bwMode="auto">
            <a:xfrm>
              <a:off x="4464" y="2112"/>
              <a:ext cx="48" cy="48"/>
            </a:xfrm>
            <a:prstGeom prst="line">
              <a:avLst/>
            </a:prstGeom>
            <a:noFill/>
            <a:ln w="28575">
              <a:solidFill>
                <a:schemeClr val="bg1"/>
              </a:solidFill>
              <a:round/>
              <a:headEnd/>
              <a:tailEnd type="triangle" w="med" len="med"/>
            </a:ln>
            <a:effectLst/>
          </p:spPr>
          <p:txBody>
            <a:bodyPr/>
            <a:lstStyle/>
            <a:p>
              <a:pPr>
                <a:defRPr/>
              </a:pPr>
              <a:endParaRPr lang="zh-CN" altLang="en-US"/>
            </a:p>
          </p:txBody>
        </p:sp>
        <p:graphicFrame>
          <p:nvGraphicFramePr>
            <p:cNvPr id="40962" name="Object 21"/>
            <p:cNvGraphicFramePr>
              <a:graphicFrameLocks noChangeAspect="1"/>
            </p:cNvGraphicFramePr>
            <p:nvPr/>
          </p:nvGraphicFramePr>
          <p:xfrm>
            <a:off x="4944" y="2351"/>
            <a:ext cx="777" cy="289"/>
          </p:xfrm>
          <a:graphic>
            <a:graphicData uri="http://schemas.openxmlformats.org/presentationml/2006/ole">
              <p:oleObj spid="_x0000_s40962" name="Equation" r:id="rId3" imgW="672840" imgH="228600" progId="Equation.3">
                <p:embed/>
              </p:oleObj>
            </a:graphicData>
          </a:graphic>
        </p:graphicFrame>
        <p:graphicFrame>
          <p:nvGraphicFramePr>
            <p:cNvPr id="40963" name="Object 22"/>
            <p:cNvGraphicFramePr>
              <a:graphicFrameLocks noChangeAspect="1"/>
            </p:cNvGraphicFramePr>
            <p:nvPr/>
          </p:nvGraphicFramePr>
          <p:xfrm>
            <a:off x="4080" y="1296"/>
            <a:ext cx="1143" cy="289"/>
          </p:xfrm>
          <a:graphic>
            <a:graphicData uri="http://schemas.openxmlformats.org/presentationml/2006/ole">
              <p:oleObj spid="_x0000_s40963" name="Equation" r:id="rId4" imgW="990360" imgH="228600" progId="Equation.3">
                <p:embed/>
              </p:oleObj>
            </a:graphicData>
          </a:graphic>
        </p:graphicFrame>
        <p:graphicFrame>
          <p:nvGraphicFramePr>
            <p:cNvPr id="40964" name="Object 23"/>
            <p:cNvGraphicFramePr>
              <a:graphicFrameLocks noChangeAspect="1"/>
            </p:cNvGraphicFramePr>
            <p:nvPr/>
          </p:nvGraphicFramePr>
          <p:xfrm>
            <a:off x="3885" y="2607"/>
            <a:ext cx="147" cy="177"/>
          </p:xfrm>
          <a:graphic>
            <a:graphicData uri="http://schemas.openxmlformats.org/presentationml/2006/ole">
              <p:oleObj spid="_x0000_s40964" name="Equation" r:id="rId5" imgW="126720" imgH="139680" progId="Equation.3">
                <p:embed/>
              </p:oleObj>
            </a:graphicData>
          </a:graphic>
        </p:graphicFrame>
        <p:sp>
          <p:nvSpPr>
            <p:cNvPr id="64536" name="Line 24"/>
            <p:cNvSpPr>
              <a:spLocks noChangeShapeType="1"/>
            </p:cNvSpPr>
            <p:nvPr/>
          </p:nvSpPr>
          <p:spPr bwMode="auto">
            <a:xfrm>
              <a:off x="4320" y="2304"/>
              <a:ext cx="0" cy="336"/>
            </a:xfrm>
            <a:prstGeom prst="line">
              <a:avLst/>
            </a:prstGeom>
            <a:noFill/>
            <a:ln w="31750" cap="rnd">
              <a:solidFill>
                <a:schemeClr val="bg1"/>
              </a:solidFill>
              <a:prstDash val="sysDot"/>
              <a:round/>
              <a:headEnd/>
              <a:tailEnd/>
            </a:ln>
            <a:effectLst/>
          </p:spPr>
          <p:txBody>
            <a:bodyPr/>
            <a:lstStyle/>
            <a:p>
              <a:pPr>
                <a:defRPr/>
              </a:pPr>
              <a:endParaRPr lang="zh-CN" altLang="en-US"/>
            </a:p>
          </p:txBody>
        </p:sp>
        <p:sp>
          <p:nvSpPr>
            <p:cNvPr id="64537" name="Line 25"/>
            <p:cNvSpPr>
              <a:spLocks noChangeShapeType="1"/>
            </p:cNvSpPr>
            <p:nvPr/>
          </p:nvSpPr>
          <p:spPr bwMode="auto">
            <a:xfrm>
              <a:off x="4848" y="2304"/>
              <a:ext cx="0" cy="336"/>
            </a:xfrm>
            <a:prstGeom prst="line">
              <a:avLst/>
            </a:prstGeom>
            <a:noFill/>
            <a:ln w="28575" cap="rnd">
              <a:solidFill>
                <a:schemeClr val="bg1"/>
              </a:solidFill>
              <a:prstDash val="sysDot"/>
              <a:round/>
              <a:headEnd/>
              <a:tailEnd/>
            </a:ln>
            <a:effectLst/>
          </p:spPr>
          <p:txBody>
            <a:bodyPr/>
            <a:lstStyle/>
            <a:p>
              <a:pPr>
                <a:defRPr/>
              </a:pPr>
              <a:endParaRPr lang="zh-CN" altLang="en-US"/>
            </a:p>
          </p:txBody>
        </p:sp>
        <p:sp>
          <p:nvSpPr>
            <p:cNvPr id="64538" name="Line 26"/>
            <p:cNvSpPr>
              <a:spLocks noChangeShapeType="1"/>
            </p:cNvSpPr>
            <p:nvPr/>
          </p:nvSpPr>
          <p:spPr bwMode="auto">
            <a:xfrm flipH="1">
              <a:off x="4032" y="2304"/>
              <a:ext cx="288" cy="0"/>
            </a:xfrm>
            <a:prstGeom prst="line">
              <a:avLst/>
            </a:prstGeom>
            <a:noFill/>
            <a:ln w="28575" cap="rnd">
              <a:solidFill>
                <a:schemeClr val="bg1"/>
              </a:solidFill>
              <a:prstDash val="sysDot"/>
              <a:round/>
              <a:headEnd/>
              <a:tailEnd/>
            </a:ln>
            <a:effectLst/>
          </p:spPr>
          <p:txBody>
            <a:bodyPr/>
            <a:lstStyle/>
            <a:p>
              <a:pPr>
                <a:defRPr/>
              </a:pPr>
              <a:endParaRPr lang="zh-CN" altLang="en-US"/>
            </a:p>
          </p:txBody>
        </p:sp>
        <p:sp>
          <p:nvSpPr>
            <p:cNvPr id="64539" name="Line 27"/>
            <p:cNvSpPr>
              <a:spLocks noChangeShapeType="1"/>
            </p:cNvSpPr>
            <p:nvPr/>
          </p:nvSpPr>
          <p:spPr bwMode="auto">
            <a:xfrm flipH="1">
              <a:off x="4032" y="1872"/>
              <a:ext cx="288" cy="0"/>
            </a:xfrm>
            <a:prstGeom prst="line">
              <a:avLst/>
            </a:prstGeom>
            <a:noFill/>
            <a:ln w="31750" cap="rnd">
              <a:solidFill>
                <a:schemeClr val="bg1"/>
              </a:solidFill>
              <a:prstDash val="sysDot"/>
              <a:round/>
              <a:headEnd/>
              <a:tailEnd/>
            </a:ln>
            <a:effectLst/>
          </p:spPr>
          <p:txBody>
            <a:bodyPr/>
            <a:lstStyle/>
            <a:p>
              <a:pPr>
                <a:defRPr/>
              </a:pPr>
              <a:endParaRPr lang="zh-CN" altLang="en-US"/>
            </a:p>
          </p:txBody>
        </p:sp>
        <p:graphicFrame>
          <p:nvGraphicFramePr>
            <p:cNvPr id="40965" name="Object 28"/>
            <p:cNvGraphicFramePr>
              <a:graphicFrameLocks noChangeAspect="1"/>
            </p:cNvGraphicFramePr>
            <p:nvPr/>
          </p:nvGraphicFramePr>
          <p:xfrm>
            <a:off x="4176" y="2304"/>
            <a:ext cx="147" cy="177"/>
          </p:xfrm>
          <a:graphic>
            <a:graphicData uri="http://schemas.openxmlformats.org/presentationml/2006/ole">
              <p:oleObj spid="_x0000_s40965" name="Equation" r:id="rId6" imgW="126720" imgH="139680" progId="Equation.3">
                <p:embed/>
              </p:oleObj>
            </a:graphicData>
          </a:graphic>
        </p:graphicFrame>
        <p:graphicFrame>
          <p:nvGraphicFramePr>
            <p:cNvPr id="40966" name="Object 29"/>
            <p:cNvGraphicFramePr>
              <a:graphicFrameLocks noChangeAspect="1"/>
            </p:cNvGraphicFramePr>
            <p:nvPr/>
          </p:nvGraphicFramePr>
          <p:xfrm>
            <a:off x="4320" y="1656"/>
            <a:ext cx="147" cy="225"/>
          </p:xfrm>
          <a:graphic>
            <a:graphicData uri="http://schemas.openxmlformats.org/presentationml/2006/ole">
              <p:oleObj spid="_x0000_s40966" name="Equation" r:id="rId7" imgW="126720" imgH="177480" progId="Equation.3">
                <p:embed/>
              </p:oleObj>
            </a:graphicData>
          </a:graphic>
        </p:graphicFrame>
        <p:graphicFrame>
          <p:nvGraphicFramePr>
            <p:cNvPr id="40967" name="Object 30"/>
            <p:cNvGraphicFramePr>
              <a:graphicFrameLocks noChangeAspect="1"/>
            </p:cNvGraphicFramePr>
            <p:nvPr/>
          </p:nvGraphicFramePr>
          <p:xfrm>
            <a:off x="4855" y="2184"/>
            <a:ext cx="133" cy="177"/>
          </p:xfrm>
          <a:graphic>
            <a:graphicData uri="http://schemas.openxmlformats.org/presentationml/2006/ole">
              <p:oleObj spid="_x0000_s40967" name="Equation" r:id="rId8" imgW="114120" imgH="139680" progId="Equation.3">
                <p:embed/>
              </p:oleObj>
            </a:graphicData>
          </a:graphic>
        </p:graphicFrame>
        <p:graphicFrame>
          <p:nvGraphicFramePr>
            <p:cNvPr id="40968" name="Object 31"/>
            <p:cNvGraphicFramePr>
              <a:graphicFrameLocks noChangeAspect="1"/>
            </p:cNvGraphicFramePr>
            <p:nvPr/>
          </p:nvGraphicFramePr>
          <p:xfrm>
            <a:off x="3903" y="2240"/>
            <a:ext cx="103" cy="209"/>
          </p:xfrm>
          <a:graphic>
            <a:graphicData uri="http://schemas.openxmlformats.org/presentationml/2006/ole">
              <p:oleObj spid="_x0000_s40968" name="Equation" r:id="rId9" imgW="88560" imgH="164880" progId="Equation.3">
                <p:embed/>
              </p:oleObj>
            </a:graphicData>
          </a:graphic>
        </p:graphicFrame>
        <p:graphicFrame>
          <p:nvGraphicFramePr>
            <p:cNvPr id="40969" name="Object 32"/>
            <p:cNvGraphicFramePr>
              <a:graphicFrameLocks noChangeAspect="1"/>
            </p:cNvGraphicFramePr>
            <p:nvPr/>
          </p:nvGraphicFramePr>
          <p:xfrm>
            <a:off x="3885" y="1824"/>
            <a:ext cx="147" cy="209"/>
          </p:xfrm>
          <a:graphic>
            <a:graphicData uri="http://schemas.openxmlformats.org/presentationml/2006/ole">
              <p:oleObj spid="_x0000_s40969" name="Equation" r:id="rId10" imgW="126720" imgH="164880" progId="Equation.3">
                <p:embed/>
              </p:oleObj>
            </a:graphicData>
          </a:graphic>
        </p:graphicFrame>
        <p:graphicFrame>
          <p:nvGraphicFramePr>
            <p:cNvPr id="40970" name="Object 33"/>
            <p:cNvGraphicFramePr>
              <a:graphicFrameLocks noChangeAspect="1"/>
            </p:cNvGraphicFramePr>
            <p:nvPr/>
          </p:nvGraphicFramePr>
          <p:xfrm>
            <a:off x="4154" y="2640"/>
            <a:ext cx="369" cy="225"/>
          </p:xfrm>
          <a:graphic>
            <a:graphicData uri="http://schemas.openxmlformats.org/presentationml/2006/ole">
              <p:oleObj spid="_x0000_s40970" name="Equation" r:id="rId11" imgW="317160" imgH="177480" progId="Equation.3">
                <p:embed/>
              </p:oleObj>
            </a:graphicData>
          </a:graphic>
        </p:graphicFrame>
        <p:graphicFrame>
          <p:nvGraphicFramePr>
            <p:cNvPr id="40971" name="Object 34"/>
            <p:cNvGraphicFramePr>
              <a:graphicFrameLocks noChangeAspect="1"/>
            </p:cNvGraphicFramePr>
            <p:nvPr/>
          </p:nvGraphicFramePr>
          <p:xfrm>
            <a:off x="4711" y="2640"/>
            <a:ext cx="354" cy="225"/>
          </p:xfrm>
          <a:graphic>
            <a:graphicData uri="http://schemas.openxmlformats.org/presentationml/2006/ole">
              <p:oleObj spid="_x0000_s40971" name="Equation" r:id="rId12" imgW="304560" imgH="177480" progId="Equation.3">
                <p:embed/>
              </p:oleObj>
            </a:graphicData>
          </a:graphic>
        </p:graphicFrame>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
          <p:cNvSpPr>
            <a:spLocks noChangeArrowheads="1"/>
          </p:cNvSpPr>
          <p:nvPr/>
        </p:nvSpPr>
        <p:spPr bwMode="auto">
          <a:xfrm>
            <a:off x="285750" y="714375"/>
            <a:ext cx="8215313" cy="1754188"/>
          </a:xfrm>
          <a:prstGeom prst="rect">
            <a:avLst/>
          </a:prstGeom>
          <a:noFill/>
          <a:ln w="9525">
            <a:noFill/>
            <a:miter lim="800000"/>
            <a:headEnd/>
            <a:tailEnd/>
          </a:ln>
        </p:spPr>
        <p:txBody>
          <a:bodyPr>
            <a:spAutoFit/>
          </a:bodyPr>
          <a:lstStyle/>
          <a:p>
            <a:r>
              <a:rPr lang="en-US" altLang="zh-CN" dirty="0" smtClean="0">
                <a:effectLst/>
              </a:rPr>
              <a:t>29. </a:t>
            </a:r>
            <a:r>
              <a:rPr lang="zh-CN" altLang="en-US" dirty="0">
                <a:effectLst/>
              </a:rPr>
              <a:t>如图所示，分别将</a:t>
            </a:r>
            <a:r>
              <a:rPr lang="en-US" altLang="zh-CN" dirty="0">
                <a:effectLst/>
              </a:rPr>
              <a:t>p</a:t>
            </a:r>
            <a:r>
              <a:rPr lang="zh-CN" altLang="en-US" dirty="0">
                <a:effectLst/>
              </a:rPr>
              <a:t>－</a:t>
            </a:r>
            <a:r>
              <a:rPr lang="en-US" altLang="zh-CN" dirty="0">
                <a:effectLst/>
              </a:rPr>
              <a:t>T</a:t>
            </a:r>
            <a:r>
              <a:rPr lang="zh-CN" altLang="en-US" dirty="0">
                <a:effectLst/>
              </a:rPr>
              <a:t>图，</a:t>
            </a:r>
            <a:r>
              <a:rPr lang="en-US" altLang="zh-CN" dirty="0">
                <a:effectLst/>
              </a:rPr>
              <a:t>p</a:t>
            </a:r>
            <a:r>
              <a:rPr lang="zh-CN" altLang="en-US" dirty="0">
                <a:effectLst/>
              </a:rPr>
              <a:t>－</a:t>
            </a:r>
            <a:r>
              <a:rPr lang="en-US" altLang="zh-CN" dirty="0">
                <a:effectLst/>
              </a:rPr>
              <a:t>V</a:t>
            </a:r>
            <a:r>
              <a:rPr lang="zh-CN" altLang="en-US" dirty="0">
                <a:effectLst/>
              </a:rPr>
              <a:t>图中的循环过程转化为</a:t>
            </a:r>
            <a:r>
              <a:rPr lang="en-US" altLang="zh-CN" dirty="0">
                <a:effectLst/>
              </a:rPr>
              <a:t>p</a:t>
            </a:r>
            <a:r>
              <a:rPr lang="zh-CN" altLang="en-US" dirty="0">
                <a:effectLst/>
              </a:rPr>
              <a:t>－</a:t>
            </a:r>
            <a:r>
              <a:rPr lang="en-US" altLang="zh-CN" dirty="0">
                <a:effectLst/>
              </a:rPr>
              <a:t>V</a:t>
            </a:r>
            <a:r>
              <a:rPr lang="zh-CN" altLang="en-US" dirty="0">
                <a:effectLst/>
              </a:rPr>
              <a:t>图中的循环过程，计算热机效率（或致冷率）。</a:t>
            </a:r>
          </a:p>
        </p:txBody>
      </p:sp>
      <p:pic>
        <p:nvPicPr>
          <p:cNvPr id="73731" name="Picture 3"/>
          <p:cNvPicPr>
            <a:picLocks noChangeAspect="1" noChangeArrowheads="1"/>
          </p:cNvPicPr>
          <p:nvPr/>
        </p:nvPicPr>
        <p:blipFill>
          <a:blip r:embed="rId2"/>
          <a:srcRect/>
          <a:stretch>
            <a:fillRect/>
          </a:stretch>
        </p:blipFill>
        <p:spPr bwMode="auto">
          <a:xfrm>
            <a:off x="1928813" y="2928938"/>
            <a:ext cx="5572125"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93" name="Group 2"/>
          <p:cNvGrpSpPr>
            <a:grpSpLocks/>
          </p:cNvGrpSpPr>
          <p:nvPr/>
        </p:nvGrpSpPr>
        <p:grpSpPr bwMode="auto">
          <a:xfrm>
            <a:off x="214313" y="214313"/>
            <a:ext cx="7620000" cy="2308225"/>
            <a:chOff x="166" y="180"/>
            <a:chExt cx="5520" cy="1637"/>
          </a:xfrm>
        </p:grpSpPr>
        <p:sp>
          <p:nvSpPr>
            <p:cNvPr id="41997" name="Text Box 3"/>
            <p:cNvSpPr txBox="1">
              <a:spLocks noChangeArrowheads="1"/>
            </p:cNvSpPr>
            <p:nvPr/>
          </p:nvSpPr>
          <p:spPr bwMode="auto">
            <a:xfrm>
              <a:off x="166" y="180"/>
              <a:ext cx="5520" cy="1637"/>
            </a:xfrm>
            <a:prstGeom prst="rect">
              <a:avLst/>
            </a:prstGeom>
            <a:noFill/>
            <a:ln w="9525">
              <a:noFill/>
              <a:miter lim="800000"/>
              <a:headEnd/>
              <a:tailEnd/>
            </a:ln>
          </p:spPr>
          <p:txBody>
            <a:bodyPr>
              <a:spAutoFit/>
            </a:bodyPr>
            <a:lstStyle/>
            <a:p>
              <a:pPr>
                <a:spcBef>
                  <a:spcPct val="50000"/>
                </a:spcBef>
              </a:pPr>
              <a:r>
                <a:rPr lang="en-US" altLang="zh-CN" dirty="0" smtClean="0">
                  <a:effectLst/>
                </a:rPr>
                <a:t>30.</a:t>
              </a:r>
              <a:r>
                <a:rPr lang="zh-CN" altLang="en-US" dirty="0">
                  <a:effectLst/>
                </a:rPr>
                <a:t>（</a:t>
              </a:r>
              <a:r>
                <a:rPr lang="en-US" altLang="zh-CN" dirty="0">
                  <a:effectLst/>
                </a:rPr>
                <a:t>1</a:t>
              </a:r>
              <a:r>
                <a:rPr lang="zh-CN" altLang="en-US" dirty="0">
                  <a:effectLst/>
                </a:rPr>
                <a:t>）夏季的致冷空调，   须将室内热 量排到室外设为                ，若室内温度    为        室外温度为         ，求该致冷机所   需最小功率。</a:t>
              </a:r>
            </a:p>
          </p:txBody>
        </p:sp>
        <p:graphicFrame>
          <p:nvGraphicFramePr>
            <p:cNvPr id="41990" name="Object 6"/>
            <p:cNvGraphicFramePr>
              <a:graphicFrameLocks noChangeAspect="1"/>
            </p:cNvGraphicFramePr>
            <p:nvPr/>
          </p:nvGraphicFramePr>
          <p:xfrm>
            <a:off x="3032" y="612"/>
            <a:ext cx="1144" cy="318"/>
          </p:xfrm>
          <a:graphic>
            <a:graphicData uri="http://schemas.openxmlformats.org/presentationml/2006/ole">
              <p:oleObj spid="_x0000_s41990" name="公式" r:id="rId3" imgW="799920" imgH="203040" progId="Equation.3">
                <p:embed/>
              </p:oleObj>
            </a:graphicData>
          </a:graphic>
        </p:graphicFrame>
        <p:graphicFrame>
          <p:nvGraphicFramePr>
            <p:cNvPr id="41991" name="Object 7"/>
            <p:cNvGraphicFramePr>
              <a:graphicFrameLocks noChangeAspect="1"/>
            </p:cNvGraphicFramePr>
            <p:nvPr/>
          </p:nvGraphicFramePr>
          <p:xfrm>
            <a:off x="4668" y="1041"/>
            <a:ext cx="636" cy="318"/>
          </p:xfrm>
          <a:graphic>
            <a:graphicData uri="http://schemas.openxmlformats.org/presentationml/2006/ole">
              <p:oleObj spid="_x0000_s41991" name="Equation" r:id="rId4" imgW="368280" imgH="203040" progId="Equation.3">
                <p:embed/>
              </p:oleObj>
            </a:graphicData>
          </a:graphic>
        </p:graphicFrame>
        <p:graphicFrame>
          <p:nvGraphicFramePr>
            <p:cNvPr id="41992" name="Object 8"/>
            <p:cNvGraphicFramePr>
              <a:graphicFrameLocks noChangeAspect="1"/>
            </p:cNvGraphicFramePr>
            <p:nvPr/>
          </p:nvGraphicFramePr>
          <p:xfrm>
            <a:off x="1866" y="1018"/>
            <a:ext cx="606" cy="318"/>
          </p:xfrm>
          <a:graphic>
            <a:graphicData uri="http://schemas.openxmlformats.org/presentationml/2006/ole">
              <p:oleObj spid="_x0000_s41992" name="Equation" r:id="rId5" imgW="380880" imgH="203040" progId="Equation.3">
                <p:embed/>
              </p:oleObj>
            </a:graphicData>
          </a:graphic>
        </p:graphicFrame>
      </p:grpSp>
      <p:grpSp>
        <p:nvGrpSpPr>
          <p:cNvPr id="41994" name="Group 7"/>
          <p:cNvGrpSpPr>
            <a:grpSpLocks/>
          </p:cNvGrpSpPr>
          <p:nvPr/>
        </p:nvGrpSpPr>
        <p:grpSpPr bwMode="auto">
          <a:xfrm>
            <a:off x="514350" y="2917825"/>
            <a:ext cx="7448550" cy="2862263"/>
            <a:chOff x="192" y="2066"/>
            <a:chExt cx="5352" cy="1988"/>
          </a:xfrm>
        </p:grpSpPr>
        <p:sp>
          <p:nvSpPr>
            <p:cNvPr id="41996" name="Text Box 8"/>
            <p:cNvSpPr txBox="1">
              <a:spLocks noChangeArrowheads="1"/>
            </p:cNvSpPr>
            <p:nvPr/>
          </p:nvSpPr>
          <p:spPr bwMode="auto">
            <a:xfrm>
              <a:off x="192" y="2066"/>
              <a:ext cx="5352" cy="1988"/>
            </a:xfrm>
            <a:prstGeom prst="rect">
              <a:avLst/>
            </a:prstGeom>
            <a:noFill/>
            <a:ln w="9525">
              <a:noFill/>
              <a:miter lim="800000"/>
              <a:headEnd/>
              <a:tailEnd/>
            </a:ln>
          </p:spPr>
          <p:txBody>
            <a:bodyPr>
              <a:spAutoFit/>
            </a:bodyPr>
            <a:lstStyle/>
            <a:p>
              <a:pPr eaLnBrk="0" hangingPunct="0"/>
              <a:r>
                <a:rPr kumimoji="0" lang="zh-CN" altLang="en-US">
                  <a:effectLst/>
                </a:rPr>
                <a:t>（</a:t>
              </a:r>
              <a:r>
                <a:rPr kumimoji="0" lang="en-US" altLang="zh-CN">
                  <a:effectLst/>
                </a:rPr>
                <a:t>2</a:t>
              </a:r>
              <a:r>
                <a:rPr kumimoji="0" lang="zh-CN" altLang="en-US">
                  <a:effectLst/>
                </a:rPr>
                <a:t>）冬天将致冷机换向，使他从室外取热传入室内</a:t>
              </a:r>
              <a:r>
                <a:rPr kumimoji="0" lang="en-US" altLang="zh-CN">
                  <a:effectLst/>
                </a:rPr>
                <a:t>,</a:t>
              </a:r>
              <a:r>
                <a:rPr kumimoji="0" lang="zh-CN" altLang="en-US">
                  <a:effectLst/>
                </a:rPr>
                <a:t>若室外温度为        ，室内保持          ，仍然用上面的空调所耗功率，则每秒传入室内的热量是多少？</a:t>
              </a:r>
            </a:p>
          </p:txBody>
        </p:sp>
        <p:graphicFrame>
          <p:nvGraphicFramePr>
            <p:cNvPr id="41988" name="Object 4"/>
            <p:cNvGraphicFramePr>
              <a:graphicFrameLocks noChangeAspect="1"/>
            </p:cNvGraphicFramePr>
            <p:nvPr/>
          </p:nvGraphicFramePr>
          <p:xfrm>
            <a:off x="4699" y="2520"/>
            <a:ext cx="585" cy="318"/>
          </p:xfrm>
          <a:graphic>
            <a:graphicData uri="http://schemas.openxmlformats.org/presentationml/2006/ole">
              <p:oleObj spid="_x0000_s41988" name="Equation" r:id="rId6" imgW="406080" imgH="203040" progId="Equation.3">
                <p:embed/>
              </p:oleObj>
            </a:graphicData>
          </a:graphic>
        </p:graphicFrame>
        <p:graphicFrame>
          <p:nvGraphicFramePr>
            <p:cNvPr id="41989" name="Object 5"/>
            <p:cNvGraphicFramePr>
              <a:graphicFrameLocks noChangeAspect="1"/>
            </p:cNvGraphicFramePr>
            <p:nvPr/>
          </p:nvGraphicFramePr>
          <p:xfrm>
            <a:off x="1978" y="2917"/>
            <a:ext cx="644" cy="318"/>
          </p:xfrm>
          <a:graphic>
            <a:graphicData uri="http://schemas.openxmlformats.org/presentationml/2006/ole">
              <p:oleObj spid="_x0000_s41989" name="Equation" r:id="rId7" imgW="380880" imgH="203040" progId="Equation.3">
                <p:embed/>
              </p:oleObj>
            </a:graphicData>
          </a:graphic>
        </p:graphicFrame>
      </p:grpSp>
      <p:graphicFrame>
        <p:nvGraphicFramePr>
          <p:cNvPr id="41986" name="Object 2"/>
          <p:cNvGraphicFramePr>
            <a:graphicFrameLocks noChangeAspect="1"/>
          </p:cNvGraphicFramePr>
          <p:nvPr/>
        </p:nvGraphicFramePr>
        <p:xfrm>
          <a:off x="6643688" y="2286000"/>
          <a:ext cx="1822450" cy="588963"/>
        </p:xfrm>
        <a:graphic>
          <a:graphicData uri="http://schemas.openxmlformats.org/presentationml/2006/ole">
            <p:oleObj spid="_x0000_s41986" name="公式" r:id="rId8" imgW="685800" imgH="203040" progId="Equation.3">
              <p:embed/>
            </p:oleObj>
          </a:graphicData>
        </a:graphic>
      </p:graphicFrame>
      <p:graphicFrame>
        <p:nvGraphicFramePr>
          <p:cNvPr id="41987" name="Object 3"/>
          <p:cNvGraphicFramePr>
            <a:graphicFrameLocks noChangeAspect="1"/>
          </p:cNvGraphicFramePr>
          <p:nvPr/>
        </p:nvGraphicFramePr>
        <p:xfrm>
          <a:off x="3214688" y="5715000"/>
          <a:ext cx="3660775" cy="565150"/>
        </p:xfrm>
        <a:graphic>
          <a:graphicData uri="http://schemas.openxmlformats.org/presentationml/2006/ole">
            <p:oleObj spid="_x0000_s41987" name="Equation" r:id="rId9" imgW="1384200" imgH="215640" progId="Equation.3">
              <p:embed/>
            </p:oleObj>
          </a:graphicData>
        </a:graphic>
      </p:graphicFrame>
      <p:sp>
        <p:nvSpPr>
          <p:cNvPr id="385037" name="Text Box 13"/>
          <p:cNvSpPr txBox="1">
            <a:spLocks noChangeArrowheads="1"/>
          </p:cNvSpPr>
          <p:nvPr/>
        </p:nvSpPr>
        <p:spPr bwMode="auto">
          <a:xfrm>
            <a:off x="8666163" y="6491288"/>
            <a:ext cx="477837" cy="366712"/>
          </a:xfrm>
          <a:prstGeom prst="rect">
            <a:avLst/>
          </a:prstGeom>
          <a:noFill/>
          <a:ln w="9525" algn="ctr">
            <a:noFill/>
            <a:miter lim="800000"/>
            <a:headEnd/>
            <a:tailEnd/>
          </a:ln>
          <a:effectLst/>
        </p:spPr>
        <p:txBody>
          <a:bodyPr>
            <a:spAutoFit/>
          </a:bodyPr>
          <a:lstStyle/>
          <a:p>
            <a:pPr>
              <a:defRPr/>
            </a:pPr>
            <a:r>
              <a:rPr lang="en-US" altLang="zh-CN" sz="1800"/>
              <a:t>28</a:t>
            </a:r>
            <a:r>
              <a:rPr lang="en-US" altLang="zh-CN" sz="1800" baseline="-25000"/>
              <a:t> </a:t>
            </a:r>
            <a:r>
              <a:rPr lang="en-US" altLang="zh-CN" sz="1800"/>
              <a:t>.</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76200" y="577850"/>
            <a:ext cx="80772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波腹，波节位置的确定</a:t>
            </a:r>
          </a:p>
        </p:txBody>
      </p:sp>
      <p:sp>
        <p:nvSpPr>
          <p:cNvPr id="31747" name="Text Box 3"/>
          <p:cNvSpPr txBox="1">
            <a:spLocks noChangeArrowheads="1"/>
          </p:cNvSpPr>
          <p:nvPr/>
        </p:nvSpPr>
        <p:spPr bwMode="auto">
          <a:xfrm>
            <a:off x="0" y="4038600"/>
            <a:ext cx="82296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3</a:t>
            </a:r>
            <a:r>
              <a:rPr lang="zh-CN" altLang="en-US">
                <a:effectLst/>
                <a:ea typeface="宋体" pitchFamily="2" charset="-122"/>
              </a:rPr>
              <a:t>）半波损失，相位突变</a:t>
            </a:r>
          </a:p>
        </p:txBody>
      </p:sp>
      <p:sp>
        <p:nvSpPr>
          <p:cNvPr id="4102" name="Text Box 4"/>
          <p:cNvSpPr txBox="1">
            <a:spLocks noChangeArrowheads="1"/>
          </p:cNvSpPr>
          <p:nvPr/>
        </p:nvSpPr>
        <p:spPr bwMode="auto">
          <a:xfrm>
            <a:off x="76200" y="44450"/>
            <a:ext cx="8229600" cy="6413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a:t>
            </a:r>
            <a:r>
              <a:rPr lang="en-US" altLang="zh-CN">
                <a:effectLst/>
                <a:ea typeface="宋体" pitchFamily="2" charset="-122"/>
              </a:rPr>
              <a:t>2</a:t>
            </a:r>
            <a:r>
              <a:rPr lang="zh-CN" altLang="en-US">
                <a:effectLst/>
                <a:ea typeface="宋体" pitchFamily="2" charset="-122"/>
              </a:rPr>
              <a:t>）驻波的特征</a:t>
            </a:r>
          </a:p>
        </p:txBody>
      </p:sp>
      <p:grpSp>
        <p:nvGrpSpPr>
          <p:cNvPr id="2" name="Group 5"/>
          <p:cNvGrpSpPr>
            <a:grpSpLocks/>
          </p:cNvGrpSpPr>
          <p:nvPr/>
        </p:nvGrpSpPr>
        <p:grpSpPr bwMode="auto">
          <a:xfrm>
            <a:off x="1187450" y="1052513"/>
            <a:ext cx="4419600" cy="1479550"/>
            <a:chOff x="768" y="652"/>
            <a:chExt cx="2784" cy="932"/>
          </a:xfrm>
        </p:grpSpPr>
        <p:grpSp>
          <p:nvGrpSpPr>
            <p:cNvPr id="4115" name="Group 6"/>
            <p:cNvGrpSpPr>
              <a:grpSpLocks/>
            </p:cNvGrpSpPr>
            <p:nvPr/>
          </p:nvGrpSpPr>
          <p:grpSpPr bwMode="auto">
            <a:xfrm>
              <a:off x="768" y="652"/>
              <a:ext cx="2016" cy="932"/>
              <a:chOff x="768" y="652"/>
              <a:chExt cx="2016" cy="932"/>
            </a:xfrm>
          </p:grpSpPr>
          <p:graphicFrame>
            <p:nvGraphicFramePr>
              <p:cNvPr id="4099" name="Object 7"/>
              <p:cNvGraphicFramePr>
                <a:graphicFrameLocks noChangeAspect="1"/>
              </p:cNvGraphicFramePr>
              <p:nvPr/>
            </p:nvGraphicFramePr>
            <p:xfrm>
              <a:off x="768" y="748"/>
              <a:ext cx="1412" cy="777"/>
            </p:xfrm>
            <a:graphic>
              <a:graphicData uri="http://schemas.openxmlformats.org/presentationml/2006/ole">
                <p:oleObj spid="_x0000_s4099" name="Equation" r:id="rId3" imgW="736560" imgH="431640" progId="Equation.3">
                  <p:embed/>
                </p:oleObj>
              </a:graphicData>
            </a:graphic>
          </p:graphicFrame>
          <p:sp>
            <p:nvSpPr>
              <p:cNvPr id="31752" name="AutoShape 8"/>
              <p:cNvSpPr>
                <a:spLocks/>
              </p:cNvSpPr>
              <p:nvPr/>
            </p:nvSpPr>
            <p:spPr bwMode="auto">
              <a:xfrm>
                <a:off x="2208" y="844"/>
                <a:ext cx="144" cy="576"/>
              </a:xfrm>
              <a:prstGeom prst="leftBrace">
                <a:avLst>
                  <a:gd name="adj1" fmla="val 33333"/>
                  <a:gd name="adj2" fmla="val 52778"/>
                </a:avLst>
              </a:prstGeom>
              <a:noFill/>
              <a:ln w="28575">
                <a:solidFill>
                  <a:schemeClr val="bg1"/>
                </a:solidFill>
                <a:round/>
                <a:headEnd/>
                <a:tailEnd/>
              </a:ln>
              <a:effectLst/>
            </p:spPr>
            <p:txBody>
              <a:bodyPr wrap="none" anchor="ctr"/>
              <a:lstStyle/>
              <a:p>
                <a:pPr>
                  <a:defRPr/>
                </a:pPr>
                <a:endParaRPr lang="zh-CN" altLang="en-US"/>
              </a:p>
            </p:txBody>
          </p:sp>
          <p:sp>
            <p:nvSpPr>
              <p:cNvPr id="4118" name="Text Box 9"/>
              <p:cNvSpPr txBox="1">
                <a:spLocks noChangeArrowheads="1"/>
              </p:cNvSpPr>
              <p:nvPr/>
            </p:nvSpPr>
            <p:spPr bwMode="auto">
              <a:xfrm>
                <a:off x="2304" y="652"/>
                <a:ext cx="480" cy="404"/>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１</a:t>
                </a:r>
              </a:p>
            </p:txBody>
          </p:sp>
          <p:sp>
            <p:nvSpPr>
              <p:cNvPr id="4119" name="Text Box 10"/>
              <p:cNvSpPr txBox="1">
                <a:spLocks noChangeArrowheads="1"/>
              </p:cNvSpPr>
              <p:nvPr/>
            </p:nvSpPr>
            <p:spPr bwMode="auto">
              <a:xfrm>
                <a:off x="2304" y="1180"/>
                <a:ext cx="480" cy="404"/>
              </a:xfrm>
              <a:prstGeom prst="rect">
                <a:avLst/>
              </a:prstGeom>
              <a:noFill/>
              <a:ln w="9525">
                <a:noFill/>
                <a:miter lim="800000"/>
                <a:headEnd/>
                <a:tailEnd/>
              </a:ln>
            </p:spPr>
            <p:txBody>
              <a:bodyPr>
                <a:spAutoFit/>
              </a:bodyPr>
              <a:lstStyle/>
              <a:p>
                <a:pPr>
                  <a:spcBef>
                    <a:spcPct val="50000"/>
                  </a:spcBef>
                </a:pPr>
                <a:r>
                  <a:rPr lang="en-US" altLang="zh-CN" b="0">
                    <a:solidFill>
                      <a:schemeClr val="tx1"/>
                    </a:solidFill>
                    <a:effectLst/>
                    <a:ea typeface="宋体" pitchFamily="2" charset="-122"/>
                  </a:rPr>
                  <a:t> </a:t>
                </a:r>
                <a:r>
                  <a:rPr lang="en-US" altLang="zh-CN" b="0">
                    <a:effectLst/>
                    <a:ea typeface="宋体" pitchFamily="2" charset="-122"/>
                  </a:rPr>
                  <a:t>0</a:t>
                </a:r>
              </a:p>
            </p:txBody>
          </p:sp>
        </p:grpSp>
        <p:sp>
          <p:nvSpPr>
            <p:cNvPr id="4116" name="Text Box 11"/>
            <p:cNvSpPr txBox="1">
              <a:spLocks noChangeArrowheads="1"/>
            </p:cNvSpPr>
            <p:nvPr/>
          </p:nvSpPr>
          <p:spPr bwMode="auto">
            <a:xfrm>
              <a:off x="2688" y="892"/>
              <a:ext cx="864"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确定</a:t>
              </a:r>
            </a:p>
          </p:txBody>
        </p:sp>
      </p:grpSp>
      <p:grpSp>
        <p:nvGrpSpPr>
          <p:cNvPr id="4" name="Group 12"/>
          <p:cNvGrpSpPr>
            <a:grpSpLocks/>
          </p:cNvGrpSpPr>
          <p:nvPr/>
        </p:nvGrpSpPr>
        <p:grpSpPr bwMode="auto">
          <a:xfrm>
            <a:off x="76200" y="4724400"/>
            <a:ext cx="9067800" cy="1587500"/>
            <a:chOff x="48" y="2956"/>
            <a:chExt cx="5712" cy="1000"/>
          </a:xfrm>
        </p:grpSpPr>
        <p:sp>
          <p:nvSpPr>
            <p:cNvPr id="4111" name="Text Box 13"/>
            <p:cNvSpPr txBox="1">
              <a:spLocks noChangeArrowheads="1"/>
            </p:cNvSpPr>
            <p:nvPr/>
          </p:nvSpPr>
          <p:spPr bwMode="auto">
            <a:xfrm>
              <a:off x="48" y="3024"/>
              <a:ext cx="1392" cy="750"/>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两种介质分  界  面</a:t>
              </a:r>
            </a:p>
          </p:txBody>
        </p:sp>
        <p:sp>
          <p:nvSpPr>
            <p:cNvPr id="4112" name="Text Box 14"/>
            <p:cNvSpPr txBox="1">
              <a:spLocks noChangeArrowheads="1"/>
            </p:cNvSpPr>
            <p:nvPr/>
          </p:nvSpPr>
          <p:spPr bwMode="auto">
            <a:xfrm>
              <a:off x="1440" y="2956"/>
              <a:ext cx="4320" cy="404"/>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从波疏介质入射波密介质处反射</a:t>
              </a:r>
            </a:p>
          </p:txBody>
        </p:sp>
        <p:sp>
          <p:nvSpPr>
            <p:cNvPr id="4113" name="Text Box 15"/>
            <p:cNvSpPr txBox="1">
              <a:spLocks noChangeArrowheads="1"/>
            </p:cNvSpPr>
            <p:nvPr/>
          </p:nvSpPr>
          <p:spPr bwMode="auto">
            <a:xfrm>
              <a:off x="1440" y="3552"/>
              <a:ext cx="3600" cy="404"/>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反射波相位突变</a:t>
              </a:r>
            </a:p>
          </p:txBody>
        </p:sp>
        <p:sp>
          <p:nvSpPr>
            <p:cNvPr id="31760" name="AutoShape 16"/>
            <p:cNvSpPr>
              <a:spLocks/>
            </p:cNvSpPr>
            <p:nvPr/>
          </p:nvSpPr>
          <p:spPr bwMode="auto">
            <a:xfrm>
              <a:off x="1344" y="3120"/>
              <a:ext cx="144" cy="672"/>
            </a:xfrm>
            <a:prstGeom prst="leftBrace">
              <a:avLst>
                <a:gd name="adj1" fmla="val 38889"/>
                <a:gd name="adj2" fmla="val 50000"/>
              </a:avLst>
            </a:prstGeom>
            <a:noFill/>
            <a:ln w="28575">
              <a:solidFill>
                <a:schemeClr val="bg1"/>
              </a:solidFill>
              <a:round/>
              <a:headEnd/>
              <a:tailEnd/>
            </a:ln>
            <a:effectLst/>
          </p:spPr>
          <p:txBody>
            <a:bodyPr wrap="none" anchor="ctr"/>
            <a:lstStyle/>
            <a:p>
              <a:pPr>
                <a:defRPr/>
              </a:pPr>
              <a:endParaRPr lang="zh-CN" altLang="en-US"/>
            </a:p>
          </p:txBody>
        </p:sp>
      </p:grpSp>
      <p:grpSp>
        <p:nvGrpSpPr>
          <p:cNvPr id="5" name="Group 17"/>
          <p:cNvGrpSpPr>
            <a:grpSpLocks/>
          </p:cNvGrpSpPr>
          <p:nvPr/>
        </p:nvGrpSpPr>
        <p:grpSpPr bwMode="auto">
          <a:xfrm>
            <a:off x="250825" y="2420938"/>
            <a:ext cx="6248400" cy="1479550"/>
            <a:chOff x="144" y="1536"/>
            <a:chExt cx="3936" cy="932"/>
          </a:xfrm>
        </p:grpSpPr>
        <p:graphicFrame>
          <p:nvGraphicFramePr>
            <p:cNvPr id="4098" name="Object 18"/>
            <p:cNvGraphicFramePr>
              <a:graphicFrameLocks noChangeAspect="1"/>
            </p:cNvGraphicFramePr>
            <p:nvPr/>
          </p:nvGraphicFramePr>
          <p:xfrm>
            <a:off x="576" y="1632"/>
            <a:ext cx="2069" cy="777"/>
          </p:xfrm>
          <a:graphic>
            <a:graphicData uri="http://schemas.openxmlformats.org/presentationml/2006/ole">
              <p:oleObj spid="_x0000_s4098" name="Equation" r:id="rId4" imgW="1079280" imgH="431640" progId="Equation.3">
                <p:embed/>
              </p:oleObj>
            </a:graphicData>
          </a:graphic>
        </p:graphicFrame>
        <p:sp>
          <p:nvSpPr>
            <p:cNvPr id="31763" name="AutoShape 19"/>
            <p:cNvSpPr>
              <a:spLocks/>
            </p:cNvSpPr>
            <p:nvPr/>
          </p:nvSpPr>
          <p:spPr bwMode="auto">
            <a:xfrm>
              <a:off x="2736" y="1728"/>
              <a:ext cx="144" cy="576"/>
            </a:xfrm>
            <a:prstGeom prst="leftBrace">
              <a:avLst>
                <a:gd name="adj1" fmla="val 33333"/>
                <a:gd name="adj2" fmla="val 52778"/>
              </a:avLst>
            </a:prstGeom>
            <a:noFill/>
            <a:ln w="28575">
              <a:solidFill>
                <a:schemeClr val="bg1"/>
              </a:solidFill>
              <a:round/>
              <a:headEnd/>
              <a:tailEnd/>
            </a:ln>
            <a:effectLst/>
          </p:spPr>
          <p:txBody>
            <a:bodyPr wrap="none" anchor="ctr"/>
            <a:lstStyle/>
            <a:p>
              <a:pPr>
                <a:defRPr/>
              </a:pPr>
              <a:endParaRPr lang="zh-CN" altLang="en-US"/>
            </a:p>
          </p:txBody>
        </p:sp>
        <p:sp>
          <p:nvSpPr>
            <p:cNvPr id="4107" name="Text Box 20"/>
            <p:cNvSpPr txBox="1">
              <a:spLocks noChangeArrowheads="1"/>
            </p:cNvSpPr>
            <p:nvPr/>
          </p:nvSpPr>
          <p:spPr bwMode="auto">
            <a:xfrm>
              <a:off x="2832" y="1536"/>
              <a:ext cx="480" cy="404"/>
            </a:xfrm>
            <a:prstGeom prst="rect">
              <a:avLst/>
            </a:prstGeom>
            <a:noFill/>
            <a:ln w="9525">
              <a:noFill/>
              <a:miter lim="800000"/>
              <a:headEnd/>
              <a:tailEnd/>
            </a:ln>
          </p:spPr>
          <p:txBody>
            <a:bodyPr>
              <a:spAutoFit/>
            </a:bodyPr>
            <a:lstStyle/>
            <a:p>
              <a:pPr>
                <a:spcBef>
                  <a:spcPct val="50000"/>
                </a:spcBef>
              </a:pPr>
              <a:r>
                <a:rPr lang="zh-CN" altLang="en-US" b="0">
                  <a:effectLst/>
                  <a:ea typeface="宋体" pitchFamily="2" charset="-122"/>
                </a:rPr>
                <a:t>１</a:t>
              </a:r>
            </a:p>
          </p:txBody>
        </p:sp>
        <p:sp>
          <p:nvSpPr>
            <p:cNvPr id="4108" name="Text Box 21"/>
            <p:cNvSpPr txBox="1">
              <a:spLocks noChangeArrowheads="1"/>
            </p:cNvSpPr>
            <p:nvPr/>
          </p:nvSpPr>
          <p:spPr bwMode="auto">
            <a:xfrm>
              <a:off x="2832" y="2064"/>
              <a:ext cx="480" cy="404"/>
            </a:xfrm>
            <a:prstGeom prst="rect">
              <a:avLst/>
            </a:prstGeom>
            <a:noFill/>
            <a:ln w="9525">
              <a:noFill/>
              <a:miter lim="800000"/>
              <a:headEnd/>
              <a:tailEnd/>
            </a:ln>
          </p:spPr>
          <p:txBody>
            <a:bodyPr>
              <a:spAutoFit/>
            </a:bodyPr>
            <a:lstStyle/>
            <a:p>
              <a:pPr>
                <a:spcBef>
                  <a:spcPct val="50000"/>
                </a:spcBef>
              </a:pPr>
              <a:r>
                <a:rPr lang="en-US" altLang="zh-CN" b="0">
                  <a:solidFill>
                    <a:schemeClr val="tx1"/>
                  </a:solidFill>
                  <a:effectLst/>
                  <a:ea typeface="宋体" pitchFamily="2" charset="-122"/>
                </a:rPr>
                <a:t> </a:t>
              </a:r>
              <a:r>
                <a:rPr lang="en-US" altLang="zh-CN" b="0">
                  <a:effectLst/>
                  <a:ea typeface="宋体" pitchFamily="2" charset="-122"/>
                </a:rPr>
                <a:t>0</a:t>
              </a:r>
            </a:p>
          </p:txBody>
        </p:sp>
        <p:sp>
          <p:nvSpPr>
            <p:cNvPr id="4109" name="Text Box 22"/>
            <p:cNvSpPr txBox="1">
              <a:spLocks noChangeArrowheads="1"/>
            </p:cNvSpPr>
            <p:nvPr/>
          </p:nvSpPr>
          <p:spPr bwMode="auto">
            <a:xfrm>
              <a:off x="3216" y="1776"/>
              <a:ext cx="864"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确定</a:t>
              </a:r>
            </a:p>
          </p:txBody>
        </p:sp>
        <p:sp>
          <p:nvSpPr>
            <p:cNvPr id="4110" name="Text Box 23"/>
            <p:cNvSpPr txBox="1">
              <a:spLocks noChangeArrowheads="1"/>
            </p:cNvSpPr>
            <p:nvPr/>
          </p:nvSpPr>
          <p:spPr bwMode="auto">
            <a:xfrm>
              <a:off x="144" y="1776"/>
              <a:ext cx="480" cy="404"/>
            </a:xfrm>
            <a:prstGeom prst="rect">
              <a:avLst/>
            </a:prstGeom>
            <a:noFill/>
            <a:ln w="9525">
              <a:noFill/>
              <a:miter lim="800000"/>
              <a:headEnd/>
              <a:tailEnd/>
            </a:ln>
          </p:spPr>
          <p:txBody>
            <a:bodyPr>
              <a:spAutoFit/>
            </a:bodyPr>
            <a:lstStyle/>
            <a:p>
              <a:pPr>
                <a:spcBef>
                  <a:spcPct val="50000"/>
                </a:spcBef>
              </a:pPr>
              <a:r>
                <a:rPr lang="zh-CN" altLang="en-US">
                  <a:effectLst/>
                  <a:ea typeface="宋体" pitchFamily="2" charset="-122"/>
                </a:rPr>
                <a:t>或</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6">
                                            <p:txEl>
                                              <p:pRg st="0" end="0"/>
                                            </p:txEl>
                                          </p:spTgt>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0" end="0"/>
                                            </p:txEl>
                                          </p:spTgt>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autoUpdateAnimBg="0"/>
      <p:bldP spid="317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Text Box 3"/>
          <p:cNvSpPr txBox="1">
            <a:spLocks noChangeArrowheads="1"/>
          </p:cNvSpPr>
          <p:nvPr/>
        </p:nvSpPr>
        <p:spPr bwMode="auto">
          <a:xfrm>
            <a:off x="0" y="1933575"/>
            <a:ext cx="5753100" cy="1200150"/>
          </a:xfrm>
          <a:prstGeom prst="rect">
            <a:avLst/>
          </a:prstGeom>
          <a:noFill/>
          <a:ln w="9525">
            <a:noFill/>
            <a:miter lim="800000"/>
            <a:headEnd/>
            <a:tailEnd/>
          </a:ln>
          <a:effectLst/>
        </p:spPr>
        <p:txBody>
          <a:bodyPr>
            <a:spAutoFit/>
          </a:bodyPr>
          <a:lstStyle/>
          <a:p>
            <a:pPr algn="just">
              <a:spcBef>
                <a:spcPct val="50000"/>
              </a:spcBef>
              <a:defRPr/>
            </a:pPr>
            <a:r>
              <a:rPr lang="en-US" altLang="zh-CN" dirty="0">
                <a:solidFill>
                  <a:schemeClr val="tx2"/>
                </a:solidFill>
              </a:rPr>
              <a:t> </a:t>
            </a:r>
            <a:r>
              <a:rPr lang="zh-CN" altLang="en-US" dirty="0">
                <a:effectLst/>
              </a:rPr>
              <a:t>解  先计算该分子的自由度 </a:t>
            </a:r>
            <a:r>
              <a:rPr lang="en-US" altLang="zh-CN" i="1" dirty="0">
                <a:effectLst/>
              </a:rPr>
              <a:t>i</a:t>
            </a:r>
            <a:r>
              <a:rPr lang="en-US" altLang="zh-CN" i="1" dirty="0">
                <a:solidFill>
                  <a:srgbClr val="0033CC"/>
                </a:solidFill>
              </a:rPr>
              <a:t> ,</a:t>
            </a:r>
            <a:r>
              <a:rPr lang="zh-CN" altLang="en-US" i="1" dirty="0">
                <a:solidFill>
                  <a:srgbClr val="0033CC"/>
                </a:solidFill>
              </a:rPr>
              <a:t>　</a:t>
            </a:r>
            <a:endParaRPr lang="zh-CN" altLang="en-US" dirty="0"/>
          </a:p>
        </p:txBody>
      </p:sp>
      <p:pic>
        <p:nvPicPr>
          <p:cNvPr id="378885" name="Picture 5"/>
          <p:cNvPicPr>
            <a:picLocks noChangeAspect="1" noChangeArrowheads="1"/>
          </p:cNvPicPr>
          <p:nvPr/>
        </p:nvPicPr>
        <p:blipFill>
          <a:blip r:embed="rId3">
            <a:lum bright="100000"/>
          </a:blip>
          <a:srcRect/>
          <a:stretch>
            <a:fillRect/>
          </a:stretch>
        </p:blipFill>
        <p:spPr bwMode="auto">
          <a:xfrm>
            <a:off x="5595938" y="2554288"/>
            <a:ext cx="3395662" cy="1147762"/>
          </a:xfrm>
          <a:prstGeom prst="rect">
            <a:avLst/>
          </a:prstGeom>
          <a:noFill/>
          <a:ln w="9525">
            <a:noFill/>
            <a:miter lim="800000"/>
            <a:headEnd/>
            <a:tailEnd/>
          </a:ln>
        </p:spPr>
      </p:pic>
      <p:sp>
        <p:nvSpPr>
          <p:cNvPr id="378886" name="Text Box 6"/>
          <p:cNvSpPr txBox="1">
            <a:spLocks noChangeArrowheads="1"/>
          </p:cNvSpPr>
          <p:nvPr/>
        </p:nvSpPr>
        <p:spPr bwMode="auto">
          <a:xfrm>
            <a:off x="133350" y="3662363"/>
            <a:ext cx="8807450" cy="1754187"/>
          </a:xfrm>
          <a:prstGeom prst="rect">
            <a:avLst/>
          </a:prstGeom>
          <a:noFill/>
          <a:ln w="9525">
            <a:noFill/>
            <a:miter lim="800000"/>
            <a:headEnd/>
            <a:tailEnd/>
          </a:ln>
          <a:effectLst/>
        </p:spPr>
        <p:txBody>
          <a:bodyPr>
            <a:spAutoFit/>
          </a:bodyPr>
          <a:lstStyle/>
          <a:p>
            <a:pPr algn="just">
              <a:spcBef>
                <a:spcPct val="50000"/>
              </a:spcBef>
              <a:defRPr/>
            </a:pPr>
            <a:r>
              <a:rPr lang="en-US" altLang="zh-CN" dirty="0"/>
              <a:t> </a:t>
            </a:r>
            <a:r>
              <a:rPr lang="zh-CN" altLang="en-US" dirty="0"/>
              <a:t>　 </a:t>
            </a:r>
            <a:r>
              <a:rPr lang="zh-CN" altLang="en-US" dirty="0">
                <a:effectLst/>
              </a:rPr>
              <a:t>即有</a:t>
            </a:r>
            <a:r>
              <a:rPr lang="zh-CN" altLang="en-US" baseline="-25000" dirty="0">
                <a:effectLst/>
              </a:rPr>
              <a:t> </a:t>
            </a:r>
            <a:r>
              <a:rPr lang="en-US" altLang="zh-CN" b="0" i="1" dirty="0">
                <a:effectLst/>
              </a:rPr>
              <a:t>i</a:t>
            </a:r>
            <a:r>
              <a:rPr lang="en-US" altLang="zh-CN" b="0" i="1" baseline="-25000" dirty="0">
                <a:effectLst/>
              </a:rPr>
              <a:t> </a:t>
            </a:r>
            <a:r>
              <a:rPr lang="en-US" altLang="zh-CN" b="0" i="1" dirty="0">
                <a:effectLst/>
              </a:rPr>
              <a:t>=</a:t>
            </a:r>
            <a:r>
              <a:rPr lang="en-US" altLang="zh-CN" b="0" i="1" baseline="-25000" dirty="0">
                <a:effectLst/>
              </a:rPr>
              <a:t> </a:t>
            </a:r>
            <a:r>
              <a:rPr lang="en-US" altLang="zh-CN" b="0" dirty="0">
                <a:effectLst/>
              </a:rPr>
              <a:t>5</a:t>
            </a:r>
            <a:r>
              <a:rPr lang="en-US" altLang="zh-CN" i="1" dirty="0">
                <a:effectLst/>
              </a:rPr>
              <a:t> </a:t>
            </a:r>
            <a:r>
              <a:rPr lang="zh-CN" altLang="en-US" dirty="0">
                <a:effectLst/>
              </a:rPr>
              <a:t>自由度，为双原子刚性气体分子，其中转动自由度为</a:t>
            </a:r>
            <a:r>
              <a:rPr lang="en-US" altLang="zh-CN" b="0" dirty="0">
                <a:effectLst/>
              </a:rPr>
              <a:t>2</a:t>
            </a:r>
            <a:r>
              <a:rPr lang="zh-CN" altLang="en-US" dirty="0">
                <a:effectLst/>
              </a:rPr>
              <a:t>，所以</a:t>
            </a:r>
            <a:r>
              <a:rPr lang="en-US" altLang="zh-CN" dirty="0">
                <a:effectLst/>
              </a:rPr>
              <a:t>,</a:t>
            </a:r>
            <a:r>
              <a:rPr lang="zh-CN" altLang="en-US" dirty="0">
                <a:effectLst/>
              </a:rPr>
              <a:t>由能量均分定理得</a:t>
            </a:r>
          </a:p>
        </p:txBody>
      </p:sp>
      <p:pic>
        <p:nvPicPr>
          <p:cNvPr id="378887" name="Picture 7"/>
          <p:cNvPicPr>
            <a:picLocks noChangeAspect="1" noChangeArrowheads="1"/>
          </p:cNvPicPr>
          <p:nvPr/>
        </p:nvPicPr>
        <p:blipFill>
          <a:blip r:embed="rId4">
            <a:lum bright="100000"/>
          </a:blip>
          <a:srcRect/>
          <a:stretch>
            <a:fillRect/>
          </a:stretch>
        </p:blipFill>
        <p:spPr bwMode="auto">
          <a:xfrm>
            <a:off x="1857375" y="5357813"/>
            <a:ext cx="5257800" cy="1123950"/>
          </a:xfrm>
          <a:prstGeom prst="rect">
            <a:avLst/>
          </a:prstGeom>
          <a:noFill/>
          <a:ln w="9525">
            <a:noFill/>
            <a:miter lim="800000"/>
            <a:headEnd/>
            <a:tailEnd/>
          </a:ln>
        </p:spPr>
      </p:pic>
      <p:grpSp>
        <p:nvGrpSpPr>
          <p:cNvPr id="43015" name="Group 11"/>
          <p:cNvGrpSpPr>
            <a:grpSpLocks/>
          </p:cNvGrpSpPr>
          <p:nvPr/>
        </p:nvGrpSpPr>
        <p:grpSpPr bwMode="auto">
          <a:xfrm>
            <a:off x="57150" y="38100"/>
            <a:ext cx="9144000" cy="1849438"/>
            <a:chOff x="0" y="0"/>
            <a:chExt cx="5760" cy="1165"/>
          </a:xfrm>
        </p:grpSpPr>
        <p:sp>
          <p:nvSpPr>
            <p:cNvPr id="378892" name="Text Box 12"/>
            <p:cNvSpPr txBox="1">
              <a:spLocks noChangeArrowheads="1"/>
            </p:cNvSpPr>
            <p:nvPr/>
          </p:nvSpPr>
          <p:spPr bwMode="auto">
            <a:xfrm>
              <a:off x="0" y="0"/>
              <a:ext cx="5760" cy="404"/>
            </a:xfrm>
            <a:prstGeom prst="rect">
              <a:avLst/>
            </a:prstGeom>
            <a:noFill/>
            <a:ln w="9525">
              <a:noFill/>
              <a:miter lim="800000"/>
              <a:headEnd/>
              <a:tailEnd/>
            </a:ln>
            <a:effectLst/>
          </p:spPr>
          <p:txBody>
            <a:bodyPr>
              <a:spAutoFit/>
            </a:bodyPr>
            <a:lstStyle/>
            <a:p>
              <a:pPr>
                <a:spcBef>
                  <a:spcPct val="50000"/>
                </a:spcBef>
                <a:defRPr/>
              </a:pPr>
              <a:r>
                <a:rPr lang="en-US" altLang="zh-CN" smtClean="0">
                  <a:effectLst/>
                </a:rPr>
                <a:t>31. </a:t>
              </a:r>
              <a:r>
                <a:rPr lang="zh-CN" altLang="en-US" dirty="0">
                  <a:effectLst/>
                </a:rPr>
                <a:t>某种理想气体的定压摩尔热容量    </a:t>
              </a:r>
              <a:r>
                <a:rPr lang="zh-CN" altLang="en-US" dirty="0"/>
                <a:t>　　　　　　　　　</a:t>
              </a:r>
            </a:p>
          </p:txBody>
        </p:sp>
        <p:graphicFrame>
          <p:nvGraphicFramePr>
            <p:cNvPr id="43010" name="Object 2"/>
            <p:cNvGraphicFramePr>
              <a:graphicFrameLocks noChangeAspect="1"/>
            </p:cNvGraphicFramePr>
            <p:nvPr/>
          </p:nvGraphicFramePr>
          <p:xfrm>
            <a:off x="386" y="382"/>
            <a:ext cx="2374" cy="453"/>
          </p:xfrm>
          <a:graphic>
            <a:graphicData uri="http://schemas.openxmlformats.org/presentationml/2006/ole">
              <p:oleObj spid="_x0000_s43010" name="公式" r:id="rId5" imgW="1523880" imgH="253800" progId="Equation.3">
                <p:embed/>
              </p:oleObj>
            </a:graphicData>
          </a:graphic>
        </p:graphicFrame>
        <p:sp>
          <p:nvSpPr>
            <p:cNvPr id="43023" name="Rectangle 14"/>
            <p:cNvSpPr>
              <a:spLocks noChangeArrowheads="1"/>
            </p:cNvSpPr>
            <p:nvPr/>
          </p:nvSpPr>
          <p:spPr bwMode="auto">
            <a:xfrm>
              <a:off x="185" y="758"/>
              <a:ext cx="5554" cy="407"/>
            </a:xfrm>
            <a:prstGeom prst="rect">
              <a:avLst/>
            </a:prstGeom>
            <a:noFill/>
            <a:ln w="9525" algn="ctr">
              <a:noFill/>
              <a:miter lim="800000"/>
              <a:headEnd/>
              <a:tailEnd/>
            </a:ln>
          </p:spPr>
          <p:txBody>
            <a:bodyPr wrap="none">
              <a:spAutoFit/>
            </a:bodyPr>
            <a:lstStyle/>
            <a:p>
              <a:pPr>
                <a:spcBef>
                  <a:spcPct val="50000"/>
                </a:spcBef>
              </a:pPr>
              <a:r>
                <a:rPr lang="zh-CN" altLang="en-US">
                  <a:effectLst/>
                </a:rPr>
                <a:t>求该气体分子在</a:t>
              </a:r>
              <a:r>
                <a:rPr lang="en-US" altLang="zh-CN" b="0" i="1">
                  <a:effectLst/>
                </a:rPr>
                <a:t>T=</a:t>
              </a:r>
              <a:r>
                <a:rPr lang="en-US" altLang="zh-CN" b="0">
                  <a:effectLst/>
                </a:rPr>
                <a:t>273</a:t>
              </a:r>
              <a:r>
                <a:rPr lang="en-US" altLang="zh-CN" b="0" i="1">
                  <a:effectLst/>
                </a:rPr>
                <a:t>K</a:t>
              </a:r>
              <a:r>
                <a:rPr lang="en-US" altLang="zh-CN" b="0" i="1">
                  <a:solidFill>
                    <a:schemeClr val="accent1"/>
                  </a:solidFill>
                  <a:effectLst/>
                </a:rPr>
                <a:t> </a:t>
              </a:r>
              <a:r>
                <a:rPr lang="zh-CN" altLang="en-US">
                  <a:effectLst/>
                </a:rPr>
                <a:t>时的平均转动动能</a:t>
              </a:r>
            </a:p>
          </p:txBody>
        </p:sp>
      </p:grpSp>
      <p:grpSp>
        <p:nvGrpSpPr>
          <p:cNvPr id="3" name="Group 17"/>
          <p:cNvGrpSpPr>
            <a:grpSpLocks/>
          </p:cNvGrpSpPr>
          <p:nvPr/>
        </p:nvGrpSpPr>
        <p:grpSpPr bwMode="auto">
          <a:xfrm>
            <a:off x="742950" y="2576513"/>
            <a:ext cx="4887913" cy="1065212"/>
            <a:chOff x="468" y="1623"/>
            <a:chExt cx="3079" cy="671"/>
          </a:xfrm>
        </p:grpSpPr>
        <p:grpSp>
          <p:nvGrpSpPr>
            <p:cNvPr id="43018" name="Group 8"/>
            <p:cNvGrpSpPr>
              <a:grpSpLocks/>
            </p:cNvGrpSpPr>
            <p:nvPr/>
          </p:nvGrpSpPr>
          <p:grpSpPr bwMode="auto">
            <a:xfrm>
              <a:off x="825" y="1623"/>
              <a:ext cx="2722" cy="671"/>
              <a:chOff x="577" y="1588"/>
              <a:chExt cx="2722" cy="640"/>
            </a:xfrm>
          </p:grpSpPr>
          <p:pic>
            <p:nvPicPr>
              <p:cNvPr id="43020" name="Picture 9"/>
              <p:cNvPicPr>
                <a:picLocks noChangeAspect="1" noChangeArrowheads="1"/>
              </p:cNvPicPr>
              <p:nvPr/>
            </p:nvPicPr>
            <p:blipFill>
              <a:blip r:embed="rId6">
                <a:lum bright="100000" contrast="84000"/>
              </a:blip>
              <a:srcRect/>
              <a:stretch>
                <a:fillRect/>
              </a:stretch>
            </p:blipFill>
            <p:spPr bwMode="auto">
              <a:xfrm>
                <a:off x="577" y="1588"/>
                <a:ext cx="2496" cy="640"/>
              </a:xfrm>
              <a:prstGeom prst="rect">
                <a:avLst/>
              </a:prstGeom>
              <a:noFill/>
              <a:ln w="9525">
                <a:noFill/>
                <a:miter lim="800000"/>
                <a:headEnd/>
                <a:tailEnd/>
              </a:ln>
            </p:spPr>
          </p:pic>
          <p:sp>
            <p:nvSpPr>
              <p:cNvPr id="378890" name="Text Box 10"/>
              <p:cNvSpPr txBox="1">
                <a:spLocks noChangeArrowheads="1"/>
              </p:cNvSpPr>
              <p:nvPr/>
            </p:nvSpPr>
            <p:spPr bwMode="auto">
              <a:xfrm>
                <a:off x="3027" y="1685"/>
                <a:ext cx="272" cy="382"/>
              </a:xfrm>
              <a:prstGeom prst="rect">
                <a:avLst/>
              </a:prstGeom>
              <a:noFill/>
              <a:ln w="9525">
                <a:noFill/>
                <a:miter lim="800000"/>
                <a:headEnd/>
                <a:tailEnd/>
              </a:ln>
              <a:effectLst/>
            </p:spPr>
            <p:txBody>
              <a:bodyPr>
                <a:spAutoFit/>
              </a:bodyPr>
              <a:lstStyle/>
              <a:p>
                <a:pPr>
                  <a:spcBef>
                    <a:spcPct val="50000"/>
                  </a:spcBef>
                  <a:defRPr/>
                </a:pPr>
                <a:r>
                  <a:rPr lang="zh-CN" altLang="en-US" b="0"/>
                  <a:t>；</a:t>
                </a:r>
              </a:p>
            </p:txBody>
          </p:sp>
        </p:grpSp>
        <p:sp>
          <p:nvSpPr>
            <p:cNvPr id="43019" name="Rectangle 16"/>
            <p:cNvSpPr>
              <a:spLocks noChangeArrowheads="1"/>
            </p:cNvSpPr>
            <p:nvPr/>
          </p:nvSpPr>
          <p:spPr bwMode="auto">
            <a:xfrm>
              <a:off x="468" y="1704"/>
              <a:ext cx="405" cy="404"/>
            </a:xfrm>
            <a:prstGeom prst="rect">
              <a:avLst/>
            </a:prstGeom>
            <a:noFill/>
            <a:ln w="9525">
              <a:noFill/>
              <a:miter lim="800000"/>
              <a:headEnd/>
              <a:tailEnd/>
            </a:ln>
          </p:spPr>
          <p:txBody>
            <a:bodyPr wrap="none">
              <a:spAutoFit/>
            </a:bodyPr>
            <a:lstStyle/>
            <a:p>
              <a:r>
                <a:rPr lang="zh-CN" altLang="en-US">
                  <a:effectLst/>
                </a:rPr>
                <a:t>因</a:t>
              </a:r>
            </a:p>
          </p:txBody>
        </p:sp>
      </p:grpSp>
      <p:sp>
        <p:nvSpPr>
          <p:cNvPr id="378898" name="Text Box 18"/>
          <p:cNvSpPr txBox="1">
            <a:spLocks noChangeArrowheads="1"/>
          </p:cNvSpPr>
          <p:nvPr/>
        </p:nvSpPr>
        <p:spPr bwMode="auto">
          <a:xfrm>
            <a:off x="8666163" y="6491288"/>
            <a:ext cx="477837" cy="366712"/>
          </a:xfrm>
          <a:prstGeom prst="rect">
            <a:avLst/>
          </a:prstGeom>
          <a:noFill/>
          <a:ln w="9525" algn="ctr">
            <a:noFill/>
            <a:miter lim="800000"/>
            <a:headEnd/>
            <a:tailEnd/>
          </a:ln>
          <a:effectLst/>
        </p:spPr>
        <p:txBody>
          <a:bodyPr>
            <a:spAutoFit/>
          </a:bodyPr>
          <a:lstStyle/>
          <a:p>
            <a:pPr>
              <a:defRPr/>
            </a:pPr>
            <a:r>
              <a:rPr lang="en-US" altLang="zh-CN" sz="1800"/>
              <a:t>22</a:t>
            </a:r>
            <a:r>
              <a:rPr lang="en-US" altLang="zh-CN" sz="1800" baseline="-25000"/>
              <a:t> </a:t>
            </a:r>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8883"/>
                                        </p:tgtEl>
                                        <p:attrNameLst>
                                          <p:attrName>style.visibility</p:attrName>
                                        </p:attrNameLst>
                                      </p:cBhvr>
                                      <p:to>
                                        <p:strVal val="visible"/>
                                      </p:to>
                                    </p:set>
                                    <p:animEffect transition="in" filter="checkerboard(across)">
                                      <p:cBhvr>
                                        <p:cTn id="7" dur="500"/>
                                        <p:tgtEl>
                                          <p:spTgt spid="3788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78885"/>
                                        </p:tgtEl>
                                        <p:attrNameLst>
                                          <p:attrName>style.visibility</p:attrName>
                                        </p:attrNameLst>
                                      </p:cBhvr>
                                      <p:to>
                                        <p:strVal val="visible"/>
                                      </p:to>
                                    </p:set>
                                    <p:animEffect transition="in" filter="checkerboard(across)">
                                      <p:cBhvr>
                                        <p:cTn id="17" dur="500"/>
                                        <p:tgtEl>
                                          <p:spTgt spid="37888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8886"/>
                                        </p:tgtEl>
                                        <p:attrNameLst>
                                          <p:attrName>style.visibility</p:attrName>
                                        </p:attrNameLst>
                                      </p:cBhvr>
                                      <p:to>
                                        <p:strVal val="visible"/>
                                      </p:to>
                                    </p:set>
                                    <p:animEffect transition="in" filter="checkerboard(across)">
                                      <p:cBhvr>
                                        <p:cTn id="22" dur="500"/>
                                        <p:tgtEl>
                                          <p:spTgt spid="37888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78887"/>
                                        </p:tgtEl>
                                        <p:attrNameLst>
                                          <p:attrName>style.visibility</p:attrName>
                                        </p:attrNameLst>
                                      </p:cBhvr>
                                      <p:to>
                                        <p:strVal val="visible"/>
                                      </p:to>
                                    </p:set>
                                    <p:animEffect transition="in" filter="checkerboard(across)">
                                      <p:cBhvr>
                                        <p:cTn id="27" dur="500"/>
                                        <p:tgtEl>
                                          <p:spTgt spid="37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p:bldP spid="3788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5"/>
          <p:cNvSpPr>
            <a:spLocks noChangeArrowheads="1"/>
          </p:cNvSpPr>
          <p:nvPr/>
        </p:nvSpPr>
        <p:spPr bwMode="auto">
          <a:xfrm>
            <a:off x="0" y="571500"/>
            <a:ext cx="8643938" cy="646113"/>
          </a:xfrm>
          <a:prstGeom prst="rect">
            <a:avLst/>
          </a:prstGeom>
          <a:noFill/>
          <a:ln w="9525">
            <a:noFill/>
            <a:miter lim="800000"/>
            <a:headEnd/>
            <a:tailEnd/>
          </a:ln>
        </p:spPr>
        <p:txBody>
          <a:bodyPr>
            <a:spAutoFit/>
          </a:bodyPr>
          <a:lstStyle/>
          <a:p>
            <a:r>
              <a:rPr lang="en-US" altLang="zh-CN">
                <a:effectLst/>
              </a:rPr>
              <a:t>10</a:t>
            </a:r>
            <a:r>
              <a:rPr lang="zh-CN" altLang="en-US">
                <a:effectLst/>
              </a:rPr>
              <a:t>、波的平均能量密度、能流密度（波强）</a:t>
            </a:r>
          </a:p>
        </p:txBody>
      </p:sp>
      <p:graphicFrame>
        <p:nvGraphicFramePr>
          <p:cNvPr id="2" name="Object 6"/>
          <p:cNvGraphicFramePr>
            <a:graphicFrameLocks noChangeAspect="1"/>
          </p:cNvGraphicFramePr>
          <p:nvPr/>
        </p:nvGraphicFramePr>
        <p:xfrm>
          <a:off x="1000125" y="1714500"/>
          <a:ext cx="4722813" cy="1019175"/>
        </p:xfrm>
        <a:graphic>
          <a:graphicData uri="http://schemas.openxmlformats.org/presentationml/2006/ole">
            <p:oleObj spid="_x0000_s5122" name="Equation" r:id="rId3" imgW="1511280" imgH="3553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ChangeArrowheads="1"/>
          </p:cNvSpPr>
          <p:nvPr/>
        </p:nvSpPr>
        <p:spPr bwMode="auto">
          <a:xfrm>
            <a:off x="0" y="304800"/>
            <a:ext cx="9144000" cy="3937000"/>
          </a:xfrm>
          <a:prstGeom prst="rect">
            <a:avLst/>
          </a:prstGeom>
          <a:noFill/>
          <a:ln w="9525">
            <a:noFill/>
            <a:miter lim="800000"/>
            <a:headEnd/>
            <a:tailEnd/>
          </a:ln>
        </p:spPr>
        <p:txBody>
          <a:bodyPr>
            <a:spAutoFit/>
          </a:bodyPr>
          <a:lstStyle/>
          <a:p>
            <a:pPr algn="just">
              <a:tabLst>
                <a:tab pos="685800" algn="l"/>
              </a:tabLst>
            </a:pPr>
            <a:r>
              <a:rPr lang="zh-CN" altLang="en-US">
                <a:effectLst/>
                <a:ea typeface="宋体" pitchFamily="2" charset="-122"/>
              </a:rPr>
              <a:t>例</a:t>
            </a:r>
            <a:r>
              <a:rPr lang="en-US" altLang="zh-CN">
                <a:effectLst/>
                <a:ea typeface="宋体" pitchFamily="2" charset="-122"/>
              </a:rPr>
              <a:t>1</a:t>
            </a:r>
            <a:r>
              <a:rPr lang="en-US" altLang="zh-CN" sz="2400">
                <a:effectLst/>
                <a:ea typeface="宋体" pitchFamily="2" charset="-122"/>
              </a:rPr>
              <a:t> </a:t>
            </a:r>
            <a:r>
              <a:rPr lang="en-US" altLang="zh-CN" sz="700">
                <a:effectLst/>
                <a:ea typeface="宋体" pitchFamily="2" charset="-122"/>
                <a:cs typeface="Times New Roman" pitchFamily="18" charset="0"/>
              </a:rPr>
              <a:t>   </a:t>
            </a:r>
            <a:r>
              <a:rPr lang="en-US" altLang="zh-CN">
                <a:effectLst/>
                <a:ea typeface="宋体" pitchFamily="2" charset="-122"/>
              </a:rPr>
              <a:t>(1) </a:t>
            </a:r>
            <a:r>
              <a:rPr lang="zh-CN" altLang="en-US">
                <a:effectLst/>
                <a:ea typeface="宋体" pitchFamily="2" charset="-122"/>
              </a:rPr>
              <a:t>有一列波长为</a:t>
            </a:r>
            <a:r>
              <a:rPr lang="zh-CN" altLang="en-US">
                <a:effectLst/>
                <a:ea typeface="宋体" pitchFamily="2" charset="-122"/>
                <a:sym typeface="Symbol" pitchFamily="18" charset="2"/>
              </a:rPr>
              <a:t></a:t>
            </a:r>
            <a:r>
              <a:rPr lang="zh-CN" altLang="en-US">
                <a:effectLst/>
                <a:ea typeface="宋体" pitchFamily="2" charset="-122"/>
              </a:rPr>
              <a:t>的沿</a:t>
            </a:r>
            <a:r>
              <a:rPr lang="en-US" altLang="zh-CN">
                <a:effectLst/>
                <a:ea typeface="宋体" pitchFamily="2" charset="-122"/>
                <a:sym typeface="Symbol" pitchFamily="18" charset="2"/>
              </a:rPr>
              <a:t>x</a:t>
            </a:r>
            <a:r>
              <a:rPr lang="zh-CN" altLang="en-US">
                <a:effectLst/>
                <a:ea typeface="宋体" pitchFamily="2" charset="-122"/>
                <a:sym typeface="Symbol" pitchFamily="18" charset="2"/>
              </a:rPr>
              <a:t>轴正方向传播</a:t>
            </a:r>
            <a:r>
              <a:rPr lang="en-US" altLang="zh-CN">
                <a:effectLst/>
                <a:ea typeface="宋体" pitchFamily="2" charset="-122"/>
                <a:sym typeface="Symbol" pitchFamily="18" charset="2"/>
              </a:rPr>
              <a:t>,</a:t>
            </a:r>
            <a:r>
              <a:rPr lang="zh-CN" altLang="en-US">
                <a:effectLst/>
                <a:ea typeface="宋体" pitchFamily="2" charset="-122"/>
                <a:sym typeface="Symbol" pitchFamily="18" charset="2"/>
              </a:rPr>
              <a:t>已知在</a:t>
            </a:r>
            <a:r>
              <a:rPr lang="en-US" altLang="zh-CN">
                <a:effectLst/>
                <a:ea typeface="宋体" pitchFamily="2" charset="-122"/>
                <a:sym typeface="Symbol" pitchFamily="18" charset="2"/>
              </a:rPr>
              <a:t>x=0.5</a:t>
            </a:r>
            <a:r>
              <a:rPr lang="en-US" altLang="zh-CN">
                <a:effectLst/>
                <a:ea typeface="宋体" pitchFamily="2" charset="-122"/>
              </a:rPr>
              <a:t> (x&lt;L)</a:t>
            </a:r>
            <a:r>
              <a:rPr lang="zh-CN" altLang="en-US">
                <a:effectLst/>
                <a:ea typeface="宋体" pitchFamily="2" charset="-122"/>
                <a:sym typeface="Symbol" pitchFamily="18" charset="2"/>
              </a:rPr>
              <a:t>处振动的方程为</a:t>
            </a:r>
            <a:r>
              <a:rPr lang="en-US" altLang="zh-CN">
                <a:effectLst/>
                <a:ea typeface="宋体" pitchFamily="2" charset="-122"/>
                <a:sym typeface="Symbol" pitchFamily="18" charset="2"/>
              </a:rPr>
              <a:t>y=Acos</a:t>
            </a:r>
            <a:r>
              <a:rPr lang="en-US" altLang="zh-CN">
                <a:effectLst/>
                <a:ea typeface="宋体" pitchFamily="2" charset="-122"/>
              </a:rPr>
              <a:t>t, </a:t>
            </a:r>
            <a:r>
              <a:rPr lang="zh-CN" altLang="en-US">
                <a:effectLst/>
                <a:ea typeface="宋体" pitchFamily="2" charset="-122"/>
                <a:sym typeface="Symbol" pitchFamily="18" charset="2"/>
              </a:rPr>
              <a:t>则该平面简谐波的方程为什么形式</a:t>
            </a:r>
            <a:r>
              <a:rPr lang="en-US" altLang="zh-CN">
                <a:effectLst/>
                <a:ea typeface="宋体" pitchFamily="2" charset="-122"/>
                <a:sym typeface="Symbol" pitchFamily="18" charset="2"/>
              </a:rPr>
              <a:t>?</a:t>
            </a:r>
          </a:p>
          <a:p>
            <a:pPr algn="just" eaLnBrk="0" hangingPunct="0">
              <a:tabLst>
                <a:tab pos="685800" algn="l"/>
              </a:tabLst>
            </a:pPr>
            <a:r>
              <a:rPr lang="en-US" altLang="zh-CN">
                <a:effectLst/>
                <a:ea typeface="宋体" pitchFamily="2" charset="-122"/>
                <a:sym typeface="Symbol" pitchFamily="18" charset="2"/>
              </a:rPr>
              <a:t>        (2) </a:t>
            </a:r>
            <a:r>
              <a:rPr lang="zh-CN" altLang="en-US">
                <a:effectLst/>
                <a:ea typeface="宋体" pitchFamily="2" charset="-122"/>
                <a:sym typeface="Symbol" pitchFamily="18" charset="2"/>
              </a:rPr>
              <a:t>如果在上述波的波线上</a:t>
            </a:r>
            <a:r>
              <a:rPr lang="en-US" altLang="zh-CN">
                <a:effectLst/>
                <a:ea typeface="宋体" pitchFamily="2" charset="-122"/>
                <a:sym typeface="Symbol" pitchFamily="18" charset="2"/>
              </a:rPr>
              <a:t>x=L(L&gt;0.5</a:t>
            </a:r>
            <a:r>
              <a:rPr lang="en-US" altLang="zh-CN">
                <a:effectLst/>
                <a:ea typeface="宋体" pitchFamily="2" charset="-122"/>
              </a:rPr>
              <a:t>)</a:t>
            </a:r>
            <a:r>
              <a:rPr lang="zh-CN" altLang="en-US">
                <a:effectLst/>
                <a:ea typeface="宋体" pitchFamily="2" charset="-122"/>
                <a:sym typeface="Symbol" pitchFamily="18" charset="2"/>
              </a:rPr>
              <a:t>处放一如图所示的反射面</a:t>
            </a:r>
            <a:r>
              <a:rPr lang="en-US" altLang="zh-CN">
                <a:effectLst/>
                <a:ea typeface="宋体" pitchFamily="2" charset="-122"/>
                <a:sym typeface="Symbol" pitchFamily="18" charset="2"/>
              </a:rPr>
              <a:t>,</a:t>
            </a:r>
            <a:r>
              <a:rPr lang="zh-CN" altLang="en-US">
                <a:effectLst/>
                <a:ea typeface="宋体" pitchFamily="2" charset="-122"/>
                <a:sym typeface="Symbol" pitchFamily="18" charset="2"/>
              </a:rPr>
              <a:t>且假设反射波的振幅为</a:t>
            </a:r>
            <a:r>
              <a:rPr lang="en-US" altLang="zh-CN">
                <a:effectLst/>
                <a:ea typeface="宋体" pitchFamily="2" charset="-122"/>
                <a:sym typeface="Symbol" pitchFamily="18" charset="2"/>
              </a:rPr>
              <a:t>A, </a:t>
            </a:r>
            <a:r>
              <a:rPr lang="zh-CN" altLang="en-US">
                <a:effectLst/>
                <a:ea typeface="宋体" pitchFamily="2" charset="-122"/>
                <a:sym typeface="Symbol" pitchFamily="18" charset="2"/>
              </a:rPr>
              <a:t>求反射波的方程</a:t>
            </a:r>
            <a:r>
              <a:rPr lang="en-US" altLang="zh-CN">
                <a:effectLst/>
                <a:ea typeface="宋体" pitchFamily="2" charset="-122"/>
                <a:sym typeface="Symbol" pitchFamily="18" charset="2"/>
              </a:rPr>
              <a:t>.</a:t>
            </a:r>
          </a:p>
          <a:p>
            <a:pPr eaLnBrk="0" hangingPunct="0">
              <a:tabLst>
                <a:tab pos="685800" algn="l"/>
              </a:tabLst>
            </a:pPr>
            <a:endParaRPr lang="en-US" altLang="zh-CN">
              <a:effectLst/>
              <a:ea typeface="宋体" pitchFamily="2" charset="-122"/>
              <a:sym typeface="Symbol" pitchFamily="18" charset="2"/>
            </a:endParaRPr>
          </a:p>
        </p:txBody>
      </p:sp>
      <p:graphicFrame>
        <p:nvGraphicFramePr>
          <p:cNvPr id="6146" name="Object 3"/>
          <p:cNvGraphicFramePr>
            <a:graphicFrameLocks noChangeAspect="1"/>
          </p:cNvGraphicFramePr>
          <p:nvPr/>
        </p:nvGraphicFramePr>
        <p:xfrm>
          <a:off x="357188" y="3714750"/>
          <a:ext cx="4357687" cy="2495550"/>
        </p:xfrm>
        <a:graphic>
          <a:graphicData uri="http://schemas.openxmlformats.org/presentationml/2006/ole">
            <p:oleObj spid="_x0000_s6146" r:id="rId3" imgW="2847619" imgH="2266667" progId="PBrush">
              <p:embed/>
            </p:oleObj>
          </a:graphicData>
        </a:graphic>
      </p:graphicFrame>
      <p:graphicFrame>
        <p:nvGraphicFramePr>
          <p:cNvPr id="6147" name="Object 4"/>
          <p:cNvGraphicFramePr>
            <a:graphicFrameLocks noChangeAspect="1"/>
          </p:cNvGraphicFramePr>
          <p:nvPr/>
        </p:nvGraphicFramePr>
        <p:xfrm>
          <a:off x="5072063" y="3643313"/>
          <a:ext cx="4071937" cy="857250"/>
        </p:xfrm>
        <a:graphic>
          <a:graphicData uri="http://schemas.openxmlformats.org/presentationml/2006/ole">
            <p:oleObj spid="_x0000_s6147" name="公式" r:id="rId4" imgW="1815840" imgH="431640" progId="Equation.3">
              <p:embed/>
            </p:oleObj>
          </a:graphicData>
        </a:graphic>
      </p:graphicFrame>
      <p:graphicFrame>
        <p:nvGraphicFramePr>
          <p:cNvPr id="6148" name="Object 5"/>
          <p:cNvGraphicFramePr>
            <a:graphicFrameLocks noChangeAspect="1"/>
          </p:cNvGraphicFramePr>
          <p:nvPr/>
        </p:nvGraphicFramePr>
        <p:xfrm>
          <a:off x="5000625" y="4572000"/>
          <a:ext cx="4143375" cy="860425"/>
        </p:xfrm>
        <a:graphic>
          <a:graphicData uri="http://schemas.openxmlformats.org/presentationml/2006/ole">
            <p:oleObj spid="_x0000_s6148" name="公式" r:id="rId5" imgW="2133360" imgH="431640" progId="Equation.3">
              <p:embed/>
            </p:oleObj>
          </a:graphicData>
        </a:graphic>
      </p:graphicFrame>
      <p:graphicFrame>
        <p:nvGraphicFramePr>
          <p:cNvPr id="6149" name="Object 6"/>
          <p:cNvGraphicFramePr>
            <a:graphicFrameLocks noChangeAspect="1"/>
          </p:cNvGraphicFramePr>
          <p:nvPr/>
        </p:nvGraphicFramePr>
        <p:xfrm>
          <a:off x="5075238" y="5786438"/>
          <a:ext cx="3994150" cy="860425"/>
        </p:xfrm>
        <a:graphic>
          <a:graphicData uri="http://schemas.openxmlformats.org/presentationml/2006/ole">
            <p:oleObj spid="_x0000_s6149" name="公式" r:id="rId6" imgW="2057400" imgH="4316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1"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1"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3592</Words>
  <Application>Microsoft Office PowerPoint</Application>
  <PresentationFormat>全屏显示(4:3)</PresentationFormat>
  <Paragraphs>371</Paragraphs>
  <Slides>70</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75" baseType="lpstr">
      <vt:lpstr>默认设计模板</vt:lpstr>
      <vt:lpstr>Equation</vt:lpstr>
      <vt:lpstr>公式</vt:lpstr>
      <vt:lpstr>BMP 图象</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vector>
  </TitlesOfParts>
  <Company>Microsoft 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dc:creator>
  <cp:lastModifiedBy>wu</cp:lastModifiedBy>
  <cp:revision>129</cp:revision>
  <dcterms:created xsi:type="dcterms:W3CDTF">2003-12-26T11:00:22Z</dcterms:created>
  <dcterms:modified xsi:type="dcterms:W3CDTF">2018-12-30T09:42:39Z</dcterms:modified>
</cp:coreProperties>
</file>