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embeddings/oleObject30.bin" ContentType="application/vnd.openxmlformats-officedocument.oleObject"/>
  <Override PartName="/ppt/embeddings/oleObject107.bin" ContentType="application/vnd.openxmlformats-officedocument.oleObject"/>
  <Override PartName="/ppt/embeddings/oleObject154.bin" ContentType="application/vnd.openxmlformats-officedocument.oleObject"/>
  <Override PartName="/ppt/embeddings/oleObject299.bin" ContentType="application/vnd.openxmlformats-officedocument.oleObject"/>
  <Override PartName="/ppt/embeddings/oleObject277.bin" ContentType="application/vnd.openxmlformats-officedocument.oleObject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embeddings/oleObject121.bin" ContentType="application/vnd.openxmlformats-officedocument.oleObject"/>
  <Override PartName="/ppt/embeddings/oleObject132.bin" ContentType="application/vnd.openxmlformats-officedocument.oleObject"/>
  <Override PartName="/ppt/embeddings/oleObject219.bin" ContentType="application/vnd.openxmlformats-officedocument.oleObject"/>
  <Override PartName="/ppt/embeddings/oleObject266.bin" ContentType="application/vnd.openxmlformats-officedocument.oleObject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embeddings/oleObject79.bin" ContentType="application/vnd.openxmlformats-officedocument.oleObject"/>
  <Override PartName="/ppt/embeddings/oleObject110.bin" ContentType="application/vnd.openxmlformats-officedocument.oleObject"/>
  <Override PartName="/ppt/embeddings/oleObject208.bin" ContentType="application/vnd.openxmlformats-officedocument.oleObject"/>
  <Override PartName="/ppt/embeddings/oleObject244.bin" ContentType="application/vnd.openxmlformats-officedocument.oleObject"/>
  <Override PartName="/ppt/embeddings/oleObject255.bin" ContentType="application/vnd.openxmlformats-officedocument.oleObject"/>
  <Override PartName="/ppt/embeddings/oleObject291.bin" ContentType="application/vnd.openxmlformats-officedocument.oleObject"/>
  <Override PartName="/ppt/tableStyles.xml" ContentType="application/vnd.openxmlformats-officedocument.presentationml.tableStyles+xml"/>
  <Override PartName="/ppt/embeddings/oleObject57.bin" ContentType="application/vnd.openxmlformats-officedocument.oleObject"/>
  <Override PartName="/ppt/embeddings/oleObject68.bin" ContentType="application/vnd.openxmlformats-officedocument.oleObject"/>
  <Override PartName="/ppt/embeddings/oleObject233.bin" ContentType="application/vnd.openxmlformats-officedocument.oleObject"/>
  <Override PartName="/ppt/embeddings/oleObject280.bin" ContentType="application/vnd.openxmlformats-officedocument.oleObject"/>
  <Override PartName="/ppt/embeddings/oleObject4.bin" ContentType="application/vnd.openxmlformats-officedocument.oleObject"/>
  <Override PartName="/ppt/embeddings/oleObject46.bin" ContentType="application/vnd.openxmlformats-officedocument.oleObject"/>
  <Override PartName="/ppt/embeddings/oleObject93.bin" ContentType="application/vnd.openxmlformats-officedocument.oleObject"/>
  <Override PartName="/ppt/embeddings/oleObject222.bin" ContentType="application/vnd.openxmlformats-officedocument.oleObject"/>
  <Override PartName="/ppt/embeddings/oleObject309.bin" ContentType="application/vnd.openxmlformats-officedocument.oleObject"/>
  <Override PartName="/ppt/embeddings/oleObject35.bin" ContentType="application/vnd.openxmlformats-officedocument.oleObject"/>
  <Override PartName="/ppt/embeddings/oleObject82.bin" ContentType="application/vnd.openxmlformats-officedocument.oleObject"/>
  <Override PartName="/ppt/embeddings/oleObject148.bin" ContentType="application/vnd.openxmlformats-officedocument.oleObject"/>
  <Override PartName="/ppt/embeddings/oleObject159.bin" ContentType="application/vnd.openxmlformats-officedocument.oleObject"/>
  <Override PartName="/ppt/embeddings/oleObject195.bin" ContentType="application/vnd.openxmlformats-officedocument.oleObject"/>
  <Override PartName="/ppt/embeddings/oleObject211.bin" ContentType="application/vnd.openxmlformats-officedocument.oleObject"/>
  <Override PartName="/ppt/embeddings/oleObject24.bin" ContentType="application/vnd.openxmlformats-officedocument.oleObject"/>
  <Override PartName="/ppt/embeddings/oleObject71.bin" ContentType="application/vnd.openxmlformats-officedocument.oleObject"/>
  <Override PartName="/ppt/embeddings/oleObject137.bin" ContentType="application/vnd.openxmlformats-officedocument.oleObject"/>
  <Override PartName="/ppt/embeddings/oleObject184.bin" ContentType="application/vnd.openxmlformats-officedocument.oleObject"/>
  <Override PartName="/ppt/embeddings/oleObject200.bin" ContentType="application/vnd.openxmlformats-officedocument.oleObject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embeddings/oleObject13.bin" ContentType="application/vnd.openxmlformats-officedocument.oleObject"/>
  <Override PartName="/ppt/embeddings/oleObject60.bin" ContentType="application/vnd.openxmlformats-officedocument.oleObject"/>
  <Override PartName="/ppt/embeddings/oleObject126.bin" ContentType="application/vnd.openxmlformats-officedocument.oleObject"/>
  <Override PartName="/ppt/embeddings/oleObject173.bin" ContentType="application/vnd.openxmlformats-officedocument.oleObject"/>
  <Override PartName="/ppt/theme/theme2.xml" ContentType="application/vnd.openxmlformats-officedocument.theme+xml"/>
  <Override PartName="/ppt/embeddings/oleObject104.bin" ContentType="application/vnd.openxmlformats-officedocument.oleObject"/>
  <Override PartName="/ppt/embeddings/oleObject115.bin" ContentType="application/vnd.openxmlformats-officedocument.oleObject"/>
  <Override PartName="/ppt/activeX/activeX3.xml" ContentType="application/vnd.ms-office.activeX+xml"/>
  <Override PartName="/ppt/embeddings/oleObject151.bin" ContentType="application/vnd.openxmlformats-officedocument.oleObject"/>
  <Override PartName="/ppt/embeddings/oleObject162.bin" ContentType="application/vnd.openxmlformats-officedocument.oleObject"/>
  <Override PartName="/ppt/embeddings/oleObject249.bin" ContentType="application/vnd.openxmlformats-officedocument.oleObject"/>
  <Override PartName="/ppt/embeddings/oleObject296.bin" ContentType="application/vnd.openxmlformats-officedocument.oleObject"/>
  <Override PartName="/ppt/embeddings/oleObject301.bin" ContentType="application/vnd.openxmlformats-officedocument.oleObject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embeddings/oleObject9.bin" ContentType="application/vnd.openxmlformats-officedocument.oleObject"/>
  <Override PartName="/ppt/embeddings/oleObject140.bin" ContentType="application/vnd.openxmlformats-officedocument.oleObject"/>
  <Override PartName="/ppt/embeddings/oleObject238.bin" ContentType="application/vnd.openxmlformats-officedocument.oleObject"/>
  <Override PartName="/ppt/embeddings/oleObject285.bin" ContentType="application/vnd.openxmlformats-officedocument.oleObject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embeddings/oleObject98.bin" ContentType="application/vnd.openxmlformats-officedocument.oleObject"/>
  <Override PartName="/ppt/embeddings/oleObject216.bin" ContentType="application/vnd.openxmlformats-officedocument.oleObject"/>
  <Override PartName="/ppt/embeddings/oleObject227.bin" ContentType="application/vnd.openxmlformats-officedocument.oleObject"/>
  <Override PartName="/ppt/embeddings/oleObject263.bin" ContentType="application/vnd.openxmlformats-officedocument.oleObject"/>
  <Override PartName="/ppt/embeddings/oleObject274.bin" ContentType="application/vnd.openxmlformats-officedocument.oleObject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embeddings/oleObject29.bin" ContentType="application/vnd.openxmlformats-officedocument.oleObject"/>
  <Override PartName="/ppt/embeddings/oleObject76.bin" ContentType="application/vnd.openxmlformats-officedocument.oleObject"/>
  <Override PartName="/ppt/embeddings/oleObject87.bin" ContentType="application/vnd.openxmlformats-officedocument.oleObject"/>
  <Override PartName="/ppt/embeddings/oleObject205.bin" ContentType="application/vnd.openxmlformats-officedocument.oleObject"/>
  <Override PartName="/ppt/embeddings/oleObject252.bin" ContentType="application/vnd.openxmlformats-officedocument.oleObject"/>
  <Override PartName="/ppt/slideLayouts/slideLayout10.xml" ContentType="application/vnd.openxmlformats-officedocument.presentationml.slideLayout+xml"/>
  <Override PartName="/ppt/embeddings/oleObject18.bin" ContentType="application/vnd.openxmlformats-officedocument.oleObject"/>
  <Override PartName="/ppt/embeddings/oleObject65.bin" ContentType="application/vnd.openxmlformats-officedocument.oleObject"/>
  <Override PartName="/ppt/embeddings/oleObject189.bin" ContentType="application/vnd.openxmlformats-officedocument.oleObject"/>
  <Override PartName="/ppt/embeddings/oleObject241.bin" ContentType="application/vnd.openxmlformats-officedocument.oleObject"/>
  <Override PartName="/ppt/embeddings/oleObject1.bin" ContentType="application/vnd.openxmlformats-officedocument.oleObject"/>
  <Override PartName="/ppt/embeddings/oleObject54.bin" ContentType="application/vnd.openxmlformats-officedocument.oleObject"/>
  <Override PartName="/ppt/embeddings/oleObject167.bin" ContentType="application/vnd.openxmlformats-officedocument.oleObject"/>
  <Override PartName="/ppt/embeddings/oleObject178.bin" ContentType="application/vnd.openxmlformats-officedocument.oleObject"/>
  <Override PartName="/ppt/embeddings/oleObject230.bin" ContentType="application/vnd.openxmlformats-officedocument.oleObject"/>
  <Override PartName="/ppt/slides/slide49.xml" ContentType="application/vnd.openxmlformats-officedocument.presentationml.slide+xml"/>
  <Override PartName="/ppt/embeddings/oleObject32.bin" ContentType="application/vnd.openxmlformats-officedocument.oleObject"/>
  <Override PartName="/ppt/embeddings/oleObject43.bin" ContentType="application/vnd.openxmlformats-officedocument.oleObject"/>
  <Override PartName="/ppt/embeddings/oleObject90.bin" ContentType="application/vnd.openxmlformats-officedocument.oleObject"/>
  <Override PartName="/ppt/embeddings/oleObject109.bin" ContentType="application/vnd.openxmlformats-officedocument.oleObject"/>
  <Override PartName="/ppt/embeddings/oleObject156.bin" ContentType="application/vnd.openxmlformats-officedocument.oleObject"/>
  <Override PartName="/ppt/embeddings/oleObject306.bin" ContentType="application/vnd.openxmlformats-officedocument.oleObject"/>
  <Override PartName="/ppt/slides/slide38.xml" ContentType="application/vnd.openxmlformats-officedocument.presentationml.slide+xml"/>
  <Override PartName="/ppt/embeddings/oleObject21.bin" ContentType="application/vnd.openxmlformats-officedocument.oleObject"/>
  <Override PartName="/ppt/embeddings/oleObject145.bin" ContentType="application/vnd.openxmlformats-officedocument.oleObject"/>
  <Override PartName="/ppt/embeddings/oleObject192.bin" ContentType="application/vnd.openxmlformats-officedocument.oleObject"/>
  <Override PartName="/ppt/embeddings/oleObject279.bin" ContentType="application/vnd.openxmlformats-officedocument.oleObject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embeddings/oleObject10.bin" ContentType="application/vnd.openxmlformats-officedocument.oleObject"/>
  <Override PartName="/ppt/embeddings/oleObject123.bin" ContentType="application/vnd.openxmlformats-officedocument.oleObject"/>
  <Override PartName="/ppt/embeddings/oleObject134.bin" ContentType="application/vnd.openxmlformats-officedocument.oleObject"/>
  <Override PartName="/ppt/embeddings/oleObject170.bin" ContentType="application/vnd.openxmlformats-officedocument.oleObject"/>
  <Override PartName="/ppt/embeddings/oleObject181.bin" ContentType="application/vnd.openxmlformats-officedocument.oleObject"/>
  <Override PartName="/ppt/embeddings/oleObject268.bin" ContentType="application/vnd.openxmlformats-officedocument.oleObject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embeddings/oleObject112.bin" ContentType="application/vnd.openxmlformats-officedocument.oleObject"/>
  <Override PartName="/ppt/embeddings/oleObject257.bin" ContentType="application/vnd.openxmlformats-officedocument.oleObject"/>
  <Override PartName="/ppt/slides/slide41.xml" ContentType="application/vnd.openxmlformats-officedocument.presentationml.slide+xml"/>
  <Override PartName="/ppt/embeddings/oleObject101.bin" ContentType="application/vnd.openxmlformats-officedocument.oleObject"/>
  <Override PartName="/ppt/embeddings/oleObject235.bin" ContentType="application/vnd.openxmlformats-officedocument.oleObject"/>
  <Override PartName="/ppt/embeddings/oleObject246.bin" ContentType="application/vnd.openxmlformats-officedocument.oleObject"/>
  <Override PartName="/ppt/embeddings/oleObject282.bin" ContentType="application/vnd.openxmlformats-officedocument.oleObject"/>
  <Override PartName="/ppt/embeddings/oleObject293.bin" ContentType="application/vnd.openxmlformats-officedocument.oleObject"/>
  <Override PartName="/ppt/slides/slide30.xml" ContentType="application/vnd.openxmlformats-officedocument.presentationml.slide+xml"/>
  <Override PartName="/ppt/embeddings/oleObject6.bin" ContentType="application/vnd.openxmlformats-officedocument.oleObject"/>
  <Override PartName="/ppt/embeddings/oleObject48.bin" ContentType="application/vnd.openxmlformats-officedocument.oleObject"/>
  <Override PartName="/ppt/embeddings/oleObject59.bin" ContentType="application/vnd.openxmlformats-officedocument.oleObject"/>
  <Override PartName="/ppt/embeddings/oleObject95.bin" ContentType="application/vnd.openxmlformats-officedocument.oleObject"/>
  <Override PartName="/ppt/embeddings/oleObject224.bin" ContentType="application/vnd.openxmlformats-officedocument.oleObject"/>
  <Override PartName="/ppt/embeddings/oleObject271.bin" ContentType="application/vnd.openxmlformats-officedocument.oleObject"/>
  <Override PartName="/ppt/embeddings/oleObject37.bin" ContentType="application/vnd.openxmlformats-officedocument.oleObject"/>
  <Override PartName="/ppt/embeddings/oleObject84.bin" ContentType="application/vnd.openxmlformats-officedocument.oleObject"/>
  <Override PartName="/ppt/embeddings/oleObject197.bin" ContentType="application/vnd.openxmlformats-officedocument.oleObject"/>
  <Override PartName="/ppt/embeddings/oleObject213.bin" ContentType="application/vnd.openxmlformats-officedocument.oleObject"/>
  <Override PartName="/ppt/embeddings/oleObject260.bin" ContentType="application/vnd.openxmlformats-officedocument.oleObject"/>
  <Override PartName="/ppt/embeddings/oleObject26.bin" ContentType="application/vnd.openxmlformats-officedocument.oleObject"/>
  <Override PartName="/ppt/embeddings/oleObject73.bin" ContentType="application/vnd.openxmlformats-officedocument.oleObject"/>
  <Override PartName="/ppt/embeddings/oleObject139.bin" ContentType="application/vnd.openxmlformats-officedocument.oleObject"/>
  <Override PartName="/ppt/embeddings/oleObject186.bin" ContentType="application/vnd.openxmlformats-officedocument.oleObject"/>
  <Override PartName="/ppt/embeddings/oleObject202.bin" ContentType="application/vnd.openxmlformats-officedocument.oleObject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embeddings/oleObject15.bin" ContentType="application/vnd.openxmlformats-officedocument.oleObject"/>
  <Override PartName="/ppt/embeddings/oleObject51.bin" ContentType="application/vnd.openxmlformats-officedocument.oleObject"/>
  <Override PartName="/ppt/embeddings/oleObject62.bin" ContentType="application/vnd.openxmlformats-officedocument.oleObject"/>
  <Override PartName="/ppt/embeddings/oleObject128.bin" ContentType="application/vnd.openxmlformats-officedocument.oleObject"/>
  <Override PartName="/ppt/embeddings/oleObject175.bin" ContentType="application/vnd.openxmlformats-officedocument.oleObject"/>
  <Override PartName="/ppt/embeddings/oleObject40.bin" ContentType="application/vnd.openxmlformats-officedocument.oleObject"/>
  <Override PartName="/ppt/embeddings/oleObject106.bin" ContentType="application/vnd.openxmlformats-officedocument.oleObject"/>
  <Override PartName="/ppt/embeddings/oleObject117.bin" ContentType="application/vnd.openxmlformats-officedocument.oleObject"/>
  <Override PartName="/ppt/embeddings/oleObject153.bin" ContentType="application/vnd.openxmlformats-officedocument.oleObject"/>
  <Override PartName="/ppt/embeddings/oleObject164.bin" ContentType="application/vnd.openxmlformats-officedocument.oleObject"/>
  <Override PartName="/ppt/embeddings/oleObject298.bin" ContentType="application/vnd.openxmlformats-officedocument.oleObject"/>
  <Override PartName="/ppt/embeddings/oleObject303.bin" ContentType="application/vnd.openxmlformats-officedocument.oleObject"/>
  <Override PartName="/ppt/slides/slide46.xml" ContentType="application/vnd.openxmlformats-officedocument.presentationml.slide+xml"/>
  <Override PartName="/ppt/embeddings/oleObject142.bin" ContentType="application/vnd.openxmlformats-officedocument.oleObject"/>
  <Override PartName="/ppt/embeddings/oleObject287.bin" ContentType="application/vnd.openxmlformats-officedocument.oleObject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embeddings/oleObject131.bin" ContentType="application/vnd.openxmlformats-officedocument.oleObject"/>
  <Override PartName="/ppt/embeddings/oleObject218.bin" ContentType="application/vnd.openxmlformats-officedocument.oleObject"/>
  <Override PartName="/ppt/embeddings/oleObject229.bin" ContentType="application/vnd.openxmlformats-officedocument.oleObject"/>
  <Override PartName="/ppt/embeddings/oleObject265.bin" ContentType="application/vnd.openxmlformats-officedocument.oleObject"/>
  <Override PartName="/ppt/embeddings/oleObject276.bin" ContentType="application/vnd.openxmlformats-officedocument.oleObject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embeddings/oleObject78.bin" ContentType="application/vnd.openxmlformats-officedocument.oleObject"/>
  <Override PartName="/ppt/embeddings/oleObject89.bin" ContentType="application/vnd.openxmlformats-officedocument.oleObject"/>
  <Override PartName="/ppt/embeddings/oleObject120.bin" ContentType="application/vnd.openxmlformats-officedocument.oleObject"/>
  <Override PartName="/ppt/embeddings/oleObject207.bin" ContentType="application/vnd.openxmlformats-officedocument.oleObject"/>
  <Override PartName="/ppt/embeddings/oleObject254.bin" ContentType="application/vnd.openxmlformats-officedocument.oleObject"/>
  <Override PartName="/ppt/embeddings/oleObject67.bin" ContentType="application/vnd.openxmlformats-officedocument.oleObject"/>
  <Override PartName="/ppt/embeddings/oleObject243.bin" ContentType="application/vnd.openxmlformats-officedocument.oleObject"/>
  <Override PartName="/ppt/embeddings/oleObject290.bin" ContentType="application/vnd.openxmlformats-officedocument.oleObject"/>
  <Override PartName="/ppt/embeddings/oleObject3.bin" ContentType="application/vnd.openxmlformats-officedocument.oleObject"/>
  <Override PartName="/ppt/embeddings/oleObject56.bin" ContentType="application/vnd.openxmlformats-officedocument.oleObject"/>
  <Override PartName="/ppt/embeddings/oleObject169.bin" ContentType="application/vnd.openxmlformats-officedocument.oleObject"/>
  <Override PartName="/ppt/embeddings/oleObject221.bin" ContentType="application/vnd.openxmlformats-officedocument.oleObject"/>
  <Override PartName="/ppt/embeddings/oleObject232.bin" ContentType="application/vnd.openxmlformats-officedocument.oleObject"/>
  <Override PartName="/ppt/embeddings/oleObject34.bin" ContentType="application/vnd.openxmlformats-officedocument.oleObject"/>
  <Override PartName="/ppt/embeddings/oleObject45.bin" ContentType="application/vnd.openxmlformats-officedocument.oleObject"/>
  <Override PartName="/ppt/embeddings/oleObject81.bin" ContentType="application/vnd.openxmlformats-officedocument.oleObject"/>
  <Override PartName="/ppt/embeddings/oleObject92.bin" ContentType="application/vnd.openxmlformats-officedocument.oleObject"/>
  <Override PartName="/ppt/embeddings/oleObject158.bin" ContentType="application/vnd.openxmlformats-officedocument.oleObject"/>
  <Override PartName="/ppt/embeddings/oleObject210.bin" ContentType="application/vnd.openxmlformats-officedocument.oleObject"/>
  <Override PartName="/ppt/embeddings/oleObject308.bin" ContentType="application/vnd.openxmlformats-officedocument.oleObject"/>
  <Override PartName="/ppt/embeddings/oleObject23.bin" ContentType="application/vnd.openxmlformats-officedocument.oleObject"/>
  <Override PartName="/ppt/embeddings/oleObject70.bin" ContentType="application/vnd.openxmlformats-officedocument.oleObject"/>
  <Override PartName="/ppt/embeddings/oleObject147.bin" ContentType="application/vnd.openxmlformats-officedocument.oleObject"/>
  <Override PartName="/ppt/embeddings/oleObject194.bin" ContentType="application/vnd.openxmlformats-officedocument.oleObject"/>
  <Override PartName="/ppt/slides/slide29.xml" ContentType="application/vnd.openxmlformats-officedocument.presentationml.slide+xml"/>
  <Override PartName="/ppt/embeddings/oleObject12.bin" ContentType="application/vnd.openxmlformats-officedocument.oleObject"/>
  <Override PartName="/ppt/embeddings/oleObject125.bin" ContentType="application/vnd.openxmlformats-officedocument.oleObject"/>
  <Override PartName="/ppt/embeddings/oleObject136.bin" ContentType="application/vnd.openxmlformats-officedocument.oleObject"/>
  <Override PartName="/ppt/embeddings/oleObject172.bin" ContentType="application/vnd.openxmlformats-officedocument.oleObject"/>
  <Override PartName="/ppt/embeddings/oleObject183.bin" ContentType="application/vnd.openxmlformats-officedocument.oleObject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activeX/activeX2.xml" ContentType="application/vnd.ms-office.activeX+xml"/>
  <Override PartName="/ppt/embeddings/oleObject114.bin" ContentType="application/vnd.openxmlformats-officedocument.oleObject"/>
  <Override PartName="/ppt/embeddings/oleObject161.bin" ContentType="application/vnd.openxmlformats-officedocument.oleObject"/>
  <Override PartName="/ppt/embeddings/oleObject259.bin" ContentType="application/vnd.openxmlformats-officedocument.oleObject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embeddings/oleObject103.bin" ContentType="application/vnd.openxmlformats-officedocument.oleObject"/>
  <Override PartName="/ppt/embeddings/oleObject150.bin" ContentType="application/vnd.openxmlformats-officedocument.oleObject"/>
  <Override PartName="/ppt/embeddings/oleObject237.bin" ContentType="application/vnd.openxmlformats-officedocument.oleObject"/>
  <Override PartName="/ppt/embeddings/oleObject248.bin" ContentType="application/vnd.openxmlformats-officedocument.oleObject"/>
  <Override PartName="/ppt/embeddings/oleObject284.bin" ContentType="application/vnd.openxmlformats-officedocument.oleObject"/>
  <Override PartName="/ppt/embeddings/oleObject295.bin" ContentType="application/vnd.openxmlformats-officedocument.oleObject"/>
  <Override PartName="/ppt/embeddings/oleObject300.bin" ContentType="application/vnd.openxmlformats-officedocument.oleObject"/>
  <Override PartName="/ppt/slides/slide32.xml" ContentType="application/vnd.openxmlformats-officedocument.presentationml.slide+xml"/>
  <Override PartName="/ppt/embeddings/oleObject8.bin" ContentType="application/vnd.openxmlformats-officedocument.oleObject"/>
  <Override PartName="/ppt/embeddings/oleObject97.bin" ContentType="application/vnd.openxmlformats-officedocument.oleObject"/>
  <Override PartName="/ppt/embeddings/oleObject226.bin" ContentType="application/vnd.openxmlformats-officedocument.oleObject"/>
  <Override PartName="/ppt/embeddings/oleObject273.bin" ContentType="application/vnd.openxmlformats-officedocument.oleObject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embeddings/oleObject39.bin" ContentType="application/vnd.openxmlformats-officedocument.oleObject"/>
  <Override PartName="/ppt/embeddings/oleObject86.bin" ContentType="application/vnd.openxmlformats-officedocument.oleObject"/>
  <Override PartName="/ppt/embeddings/oleObject199.bin" ContentType="application/vnd.openxmlformats-officedocument.oleObject"/>
  <Override PartName="/ppt/embeddings/oleObject215.bin" ContentType="application/vnd.openxmlformats-officedocument.oleObject"/>
  <Override PartName="/ppt/embeddings/oleObject262.bin" ContentType="application/vnd.openxmlformats-officedocument.oleObject"/>
  <Override PartName="/ppt/embeddings/oleObject28.bin" ContentType="application/vnd.openxmlformats-officedocument.oleObject"/>
  <Override PartName="/ppt/embeddings/oleObject75.bin" ContentType="application/vnd.openxmlformats-officedocument.oleObject"/>
  <Override PartName="/ppt/embeddings/oleObject188.bin" ContentType="application/vnd.openxmlformats-officedocument.oleObject"/>
  <Override PartName="/ppt/embeddings/oleObject204.bin" ContentType="application/vnd.openxmlformats-officedocument.oleObject"/>
  <Override PartName="/ppt/embeddings/oleObject240.bin" ContentType="application/vnd.openxmlformats-officedocument.oleObject"/>
  <Override PartName="/ppt/embeddings/oleObject251.bin" ContentType="application/vnd.openxmlformats-officedocument.oleObject"/>
  <Override PartName="/ppt/embeddings/oleObject17.bin" ContentType="application/vnd.openxmlformats-officedocument.oleObject"/>
  <Override PartName="/ppt/embeddings/oleObject53.bin" ContentType="application/vnd.openxmlformats-officedocument.oleObject"/>
  <Override PartName="/ppt/embeddings/oleObject64.bin" ContentType="application/vnd.openxmlformats-officedocument.oleObject"/>
  <Override PartName="/ppt/embeddings/oleObject177.bin" ContentType="application/vnd.openxmlformats-officedocument.oleObject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embeddings/oleObject42.bin" ContentType="application/vnd.openxmlformats-officedocument.oleObject"/>
  <Override PartName="/ppt/embeddings/oleObject119.bin" ContentType="application/vnd.openxmlformats-officedocument.oleObject"/>
  <Override PartName="/ppt/embeddings/oleObject166.bin" ContentType="application/vnd.openxmlformats-officedocument.oleObject"/>
  <Override PartName="/ppt/embeddings/oleObject305.bin" ContentType="application/vnd.openxmlformats-officedocument.oleObject"/>
  <Override PartName="/ppt/slides/slide48.xml" ContentType="application/vnd.openxmlformats-officedocument.presentationml.slide+xml"/>
  <Default Extension="bin" ContentType="application/vnd.ms-office.activeX"/>
  <Override PartName="/ppt/embeddings/oleObject31.bin" ContentType="application/vnd.openxmlformats-officedocument.oleObject"/>
  <Override PartName="/ppt/embeddings/oleObject108.bin" ContentType="application/vnd.openxmlformats-officedocument.oleObject"/>
  <Override PartName="/ppt/embeddings/oleObject144.bin" ContentType="application/vnd.openxmlformats-officedocument.oleObject"/>
  <Override PartName="/ppt/embeddings/oleObject155.bin" ContentType="application/vnd.openxmlformats-officedocument.oleObject"/>
  <Override PartName="/ppt/embeddings/oleObject191.bin" ContentType="application/vnd.openxmlformats-officedocument.oleObject"/>
  <Override PartName="/ppt/embeddings/oleObject289.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embeddings/oleObject20.bin" ContentType="application/vnd.openxmlformats-officedocument.oleObject"/>
  <Override PartName="/ppt/embeddings/oleObject133.bin" ContentType="application/vnd.openxmlformats-officedocument.oleObject"/>
  <Override PartName="/ppt/embeddings/oleObject180.bin" ContentType="application/vnd.openxmlformats-officedocument.oleObject"/>
  <Override PartName="/ppt/embeddings/oleObject267.bin" ContentType="application/vnd.openxmlformats-officedocument.oleObject"/>
  <Override PartName="/ppt/embeddings/oleObject278.bin" ContentType="application/vnd.openxmlformats-officedocument.oleObject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embeddings/oleObject122.bin" ContentType="application/vnd.openxmlformats-officedocument.oleObject"/>
  <Override PartName="/ppt/embeddings/oleObject209.bin" ContentType="application/vnd.openxmlformats-officedocument.oleObject"/>
  <Override PartName="/ppt/embeddings/oleObject256.bin" ContentType="application/vnd.openxmlformats-officedocument.oleObject"/>
  <Override PartName="/ppt/slides/slide51.xml" ContentType="application/vnd.openxmlformats-officedocument.presentationml.slide+xml"/>
  <Override PartName="/ppt/embeddings/oleObject69.bin" ContentType="application/vnd.openxmlformats-officedocument.oleObject"/>
  <Override PartName="/ppt/embeddings/oleObject100.bin" ContentType="application/vnd.openxmlformats-officedocument.oleObject"/>
  <Override PartName="/ppt/embeddings/oleObject111.bin" ContentType="application/vnd.openxmlformats-officedocument.oleObject"/>
  <Override PartName="/ppt/embeddings/oleObject245.bin" ContentType="application/vnd.openxmlformats-officedocument.oleObject"/>
  <Override PartName="/ppt/embeddings/oleObject292.bin" ContentType="application/vnd.openxmlformats-officedocument.oleObject"/>
  <Override PartName="/ppt/slides/slide40.xml" ContentType="application/vnd.openxmlformats-officedocument.presentationml.slide+xml"/>
  <Override PartName="/ppt/embeddings/oleObject5.bin" ContentType="application/vnd.openxmlformats-officedocument.oleObject"/>
  <Override PartName="/ppt/embeddings/oleObject58.bin" ContentType="application/vnd.openxmlformats-officedocument.oleObject"/>
  <Override PartName="/ppt/embeddings/oleObject234.bin" ContentType="application/vnd.openxmlformats-officedocument.oleObject"/>
  <Override PartName="/ppt/embeddings/oleObject281.bin" ContentType="application/vnd.openxmlformats-officedocument.oleObject"/>
  <Default Extension="vml" ContentType="application/vnd.openxmlformats-officedocument.vmlDrawing"/>
  <Override PartName="/ppt/embeddings/oleObject47.bin" ContentType="application/vnd.openxmlformats-officedocument.oleObject"/>
  <Override PartName="/ppt/embeddings/oleObject94.bin" ContentType="application/vnd.openxmlformats-officedocument.oleObject"/>
  <Override PartName="/ppt/embeddings/oleObject212.bin" ContentType="application/vnd.openxmlformats-officedocument.oleObject"/>
  <Override PartName="/ppt/embeddings/oleObject223.bin" ContentType="application/vnd.openxmlformats-officedocument.oleObject"/>
  <Override PartName="/ppt/embeddings/oleObject270.bin" ContentType="application/vnd.openxmlformats-officedocument.oleObject"/>
  <Override PartName="/ppt/embeddings/oleObject25.bin" ContentType="application/vnd.openxmlformats-officedocument.oleObject"/>
  <Override PartName="/ppt/embeddings/oleObject36.bin" ContentType="application/vnd.openxmlformats-officedocument.oleObject"/>
  <Override PartName="/ppt/embeddings/oleObject72.bin" ContentType="application/vnd.openxmlformats-officedocument.oleObject"/>
  <Override PartName="/ppt/embeddings/oleObject83.bin" ContentType="application/vnd.openxmlformats-officedocument.oleObject"/>
  <Override PartName="/ppt/embeddings/oleObject149.bin" ContentType="application/vnd.openxmlformats-officedocument.oleObject"/>
  <Override PartName="/ppt/embeddings/oleObject196.bin" ContentType="application/vnd.openxmlformats-officedocument.oleObject"/>
  <Override PartName="/ppt/embeddings/oleObject201.bin" ContentType="application/vnd.openxmlformats-officedocument.oleObject"/>
  <Override PartName="/ppt/embeddings/oleObject14.bin" ContentType="application/vnd.openxmlformats-officedocument.oleObject"/>
  <Override PartName="/ppt/embeddings/oleObject61.bin" ContentType="application/vnd.openxmlformats-officedocument.oleObject"/>
  <Override PartName="/ppt/embeddings/oleObject127.bin" ContentType="application/vnd.openxmlformats-officedocument.oleObject"/>
  <Override PartName="/ppt/embeddings/oleObject138.bin" ContentType="application/vnd.openxmlformats-officedocument.oleObject"/>
  <Override PartName="/ppt/embeddings/oleObject174.bin" ContentType="application/vnd.openxmlformats-officedocument.oleObject"/>
  <Override PartName="/ppt/embeddings/oleObject185.bin" ContentType="application/vnd.openxmlformats-officedocument.oleObject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embeddings/oleObject50.bin" ContentType="application/vnd.openxmlformats-officedocument.oleObject"/>
  <Override PartName="/ppt/embeddings/oleObject116.bin" ContentType="application/vnd.openxmlformats-officedocument.oleObject"/>
  <Override PartName="/ppt/embeddings/oleObject163.bin" ContentType="application/vnd.openxmlformats-officedocument.oleObject"/>
  <Override PartName="/ppt/activeX/activeX4.xml" ContentType="application/vnd.ms-office.activeX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embeddings/oleObject105.bin" ContentType="application/vnd.openxmlformats-officedocument.oleObject"/>
  <Override PartName="/ppt/embeddings/oleObject152.bin" ContentType="application/vnd.openxmlformats-officedocument.oleObject"/>
  <Override PartName="/ppt/embeddings/oleObject239.bin" ContentType="application/vnd.openxmlformats-officedocument.oleObject"/>
  <Override PartName="/ppt/embeddings/oleObject286.bin" ContentType="application/vnd.openxmlformats-officedocument.oleObject"/>
  <Override PartName="/ppt/embeddings/oleObject297.bin" ContentType="application/vnd.openxmlformats-officedocument.oleObject"/>
  <Override PartName="/ppt/embeddings/oleObject302.bin" ContentType="application/vnd.openxmlformats-officedocument.oleObject"/>
  <Override PartName="/ppt/slides/slide34.xml" ContentType="application/vnd.openxmlformats-officedocument.presentationml.slide+xml"/>
  <Override PartName="/ppt/embeddings/oleObject99.bin" ContentType="application/vnd.openxmlformats-officedocument.oleObject"/>
  <Override PartName="/ppt/embeddings/oleObject130.bin" ContentType="application/vnd.openxmlformats-officedocument.oleObject"/>
  <Override PartName="/ppt/embeddings/oleObject141.bin" ContentType="application/vnd.openxmlformats-officedocument.oleObject"/>
  <Override PartName="/ppt/embeddings/oleObject228.bin" ContentType="application/vnd.openxmlformats-officedocument.oleObject"/>
  <Override PartName="/ppt/embeddings/oleObject275.bin" ContentType="application/vnd.openxmlformats-officedocument.oleObject"/>
  <Default Extension="rels" ContentType="application/vnd.openxmlformats-package.relationships+xml"/>
  <Override PartName="/ppt/slides/slide23.xml" ContentType="application/vnd.openxmlformats-officedocument.presentationml.slide+xml"/>
  <Override PartName="/ppt/embeddings/oleObject88.bin" ContentType="application/vnd.openxmlformats-officedocument.oleObject"/>
  <Override PartName="/ppt/embeddings/oleObject217.bin" ContentType="application/vnd.openxmlformats-officedocument.oleObject"/>
  <Override PartName="/ppt/embeddings/oleObject264.bin" ContentType="application/vnd.openxmlformats-officedocument.oleObject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embeddings/oleObject77.bin" ContentType="application/vnd.openxmlformats-officedocument.oleObject"/>
  <Override PartName="/ppt/embeddings/oleObject206.bin" ContentType="application/vnd.openxmlformats-officedocument.oleObject"/>
  <Override PartName="/ppt/embeddings/oleObject242.bin" ContentType="application/vnd.openxmlformats-officedocument.oleObject"/>
  <Override PartName="/ppt/embeddings/oleObject253.bin" ContentType="application/vnd.openxmlformats-officedocument.oleObject"/>
  <Override PartName="/ppt/embeddings/oleObject19.bin" ContentType="application/vnd.openxmlformats-officedocument.oleObject"/>
  <Override PartName="/ppt/embeddings/oleObject55.bin" ContentType="application/vnd.openxmlformats-officedocument.oleObject"/>
  <Override PartName="/ppt/embeddings/oleObject66.bin" ContentType="application/vnd.openxmlformats-officedocument.oleObject"/>
  <Override PartName="/ppt/embeddings/oleObject179.bin" ContentType="application/vnd.openxmlformats-officedocument.oleObject"/>
  <Override PartName="/ppt/embeddings/oleObject231.bin" ContentType="application/vnd.openxmlformats-officedocument.oleObject"/>
  <Override PartName="/ppt/embeddings/oleObject2.bin" ContentType="application/vnd.openxmlformats-officedocument.oleObject"/>
  <Override PartName="/ppt/embeddings/oleObject44.bin" ContentType="application/vnd.openxmlformats-officedocument.oleObject"/>
  <Override PartName="/ppt/embeddings/oleObject91.bin" ContentType="application/vnd.openxmlformats-officedocument.oleObject"/>
  <Override PartName="/ppt/embeddings/oleObject168.bin" ContentType="application/vnd.openxmlformats-officedocument.oleObject"/>
  <Override PartName="/ppt/embeddings/oleObject220.bin" ContentType="application/vnd.openxmlformats-officedocument.oleObject"/>
  <Override PartName="/ppt/embeddings/oleObject307.bin" ContentType="application/vnd.openxmlformats-officedocument.oleObject"/>
  <Override PartName="/ppt/embeddings/oleObject33.bin" ContentType="application/vnd.openxmlformats-officedocument.oleObject"/>
  <Override PartName="/ppt/embeddings/oleObject80.bin" ContentType="application/vnd.openxmlformats-officedocument.oleObject"/>
  <Override PartName="/ppt/embeddings/oleObject146.bin" ContentType="application/vnd.openxmlformats-officedocument.oleObject"/>
  <Override PartName="/ppt/embeddings/oleObject157.bin" ContentType="application/vnd.openxmlformats-officedocument.oleObject"/>
  <Override PartName="/ppt/embeddings/oleObject193.bin" ContentType="application/vnd.openxmlformats-officedocument.oleObject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embeddings/oleObject11.bin" ContentType="application/vnd.openxmlformats-officedocument.oleObject"/>
  <Override PartName="/ppt/embeddings/oleObject22.bin" ContentType="application/vnd.openxmlformats-officedocument.oleObject"/>
  <Override PartName="/ppt/embeddings/oleObject135.bin" ContentType="application/vnd.openxmlformats-officedocument.oleObject"/>
  <Override PartName="/ppt/embeddings/oleObject182.bin" ContentType="application/vnd.openxmlformats-officedocument.oleObject"/>
  <Override PartName="/ppt/embeddings/oleObject269.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embeddings/oleObject124.bin" ContentType="application/vnd.openxmlformats-officedocument.oleObject"/>
  <Override PartName="/ppt/embeddings/oleObject171.bin" ContentType="application/vnd.openxmlformats-officedocument.oleObject"/>
  <Override PartName="/ppt/embeddings/oleObject258.bin" ContentType="application/vnd.openxmlformats-officedocument.oleObject"/>
  <Override PartName="/ppt/slides/slide53.xml" ContentType="application/vnd.openxmlformats-officedocument.presentationml.slide+xml"/>
  <Default Extension="jpeg" ContentType="image/jpeg"/>
  <Override PartName="/ppt/activeX/activeX1.xml" ContentType="application/vnd.ms-office.activeX+xml"/>
  <Override PartName="/ppt/embeddings/oleObject102.bin" ContentType="application/vnd.openxmlformats-officedocument.oleObject"/>
  <Override PartName="/ppt/embeddings/oleObject113.bin" ContentType="application/vnd.openxmlformats-officedocument.oleObject"/>
  <Override PartName="/ppt/embeddings/oleObject160.bin" ContentType="application/vnd.openxmlformats-officedocument.oleObject"/>
  <Override PartName="/ppt/embeddings/oleObject247.bin" ContentType="application/vnd.openxmlformats-officedocument.oleObject"/>
  <Override PartName="/ppt/embeddings/oleObject294.bin" ContentType="application/vnd.openxmlformats-officedocument.oleObject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embeddings/oleObject7.bin" ContentType="application/vnd.openxmlformats-officedocument.oleObject"/>
  <Override PartName="/ppt/embeddings/oleObject236.bin" ContentType="application/vnd.openxmlformats-officedocument.oleObject"/>
  <Override PartName="/ppt/embeddings/oleObject283.bin" ContentType="application/vnd.openxmlformats-officedocument.oleObject"/>
  <Override PartName="/ppt/slides/slide20.xml" ContentType="application/vnd.openxmlformats-officedocument.presentationml.slide+xml"/>
  <Override PartName="/ppt/embeddings/oleObject49.bin" ContentType="application/vnd.openxmlformats-officedocument.oleObject"/>
  <Override PartName="/ppt/embeddings/oleObject96.bin" ContentType="application/vnd.openxmlformats-officedocument.oleObject"/>
  <Override PartName="/ppt/embeddings/oleObject214.bin" ContentType="application/vnd.openxmlformats-officedocument.oleObject"/>
  <Override PartName="/ppt/embeddings/oleObject225.bin" ContentType="application/vnd.openxmlformats-officedocument.oleObject"/>
  <Override PartName="/ppt/embeddings/oleObject261.bin" ContentType="application/vnd.openxmlformats-officedocument.oleObject"/>
  <Override PartName="/ppt/embeddings/oleObject272.bin" ContentType="application/vnd.openxmlformats-officedocument.oleObject"/>
  <Override PartName="/ppt/embeddings/oleObject27.bin" ContentType="application/vnd.openxmlformats-officedocument.oleObject"/>
  <Override PartName="/ppt/embeddings/oleObject38.bin" ContentType="application/vnd.openxmlformats-officedocument.oleObject"/>
  <Override PartName="/ppt/embeddings/oleObject74.bin" ContentType="application/vnd.openxmlformats-officedocument.oleObject"/>
  <Override PartName="/ppt/embeddings/oleObject85.bin" ContentType="application/vnd.openxmlformats-officedocument.oleObject"/>
  <Override PartName="/ppt/embeddings/oleObject198.bin" ContentType="application/vnd.openxmlformats-officedocument.oleObject"/>
  <Override PartName="/ppt/embeddings/oleObject203.bin" ContentType="application/vnd.openxmlformats-officedocument.oleObject"/>
  <Override PartName="/ppt/embeddings/oleObject250.bin" ContentType="application/vnd.openxmlformats-officedocument.oleObject"/>
  <Override PartName="/ppt/embeddings/oleObject16.bin" ContentType="application/vnd.openxmlformats-officedocument.oleObject"/>
  <Override PartName="/ppt/embeddings/oleObject63.bin" ContentType="application/vnd.openxmlformats-officedocument.oleObject"/>
  <Override PartName="/ppt/embeddings/oleObject129.bin" ContentType="application/vnd.openxmlformats-officedocument.oleObject"/>
  <Override PartName="/ppt/embeddings/oleObject176.bin" ContentType="application/vnd.openxmlformats-officedocument.oleObject"/>
  <Override PartName="/ppt/embeddings/oleObject187.bin" ContentType="application/vnd.openxmlformats-officedocument.oleObject"/>
  <Override PartName="/ppt/slides/slide8.xml" ContentType="application/vnd.openxmlformats-officedocument.presentationml.slide+xml"/>
  <Override PartName="/ppt/embeddings/oleObject52.bin" ContentType="application/vnd.openxmlformats-officedocument.oleObject"/>
  <Override PartName="/ppt/embeddings/oleObject118.bin" ContentType="application/vnd.openxmlformats-officedocument.oleObject"/>
  <Override PartName="/ppt/embeddings/oleObject165.bin" ContentType="application/vnd.openxmlformats-officedocument.oleObject"/>
  <Override PartName="/ppt/embeddings/oleObject41.bin" ContentType="application/vnd.openxmlformats-officedocument.oleObject"/>
  <Override PartName="/ppt/embeddings/oleObject288.bin" ContentType="application/vnd.openxmlformats-officedocument.oleObject"/>
  <Override PartName="/ppt/embeddings/oleObject304.bin" ContentType="application/vnd.openxmlformats-officedocument.oleObject"/>
  <Override PartName="/ppt/slides/slide36.xml" ContentType="application/vnd.openxmlformats-officedocument.presentationml.slide+xml"/>
  <Override PartName="/ppt/embeddings/oleObject143.bin" ContentType="application/vnd.openxmlformats-officedocument.oleObject"/>
  <Override PartName="/ppt/embeddings/oleObject190.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6"/>
  </p:notesMasterIdLst>
  <p:sldIdLst>
    <p:sldId id="256" r:id="rId2"/>
    <p:sldId id="260" r:id="rId3"/>
    <p:sldId id="320" r:id="rId4"/>
    <p:sldId id="321" r:id="rId5"/>
    <p:sldId id="261" r:id="rId6"/>
    <p:sldId id="417" r:id="rId7"/>
    <p:sldId id="301" r:id="rId8"/>
    <p:sldId id="262" r:id="rId9"/>
    <p:sldId id="264" r:id="rId10"/>
    <p:sldId id="425" r:id="rId11"/>
    <p:sldId id="268" r:id="rId12"/>
    <p:sldId id="323" r:id="rId13"/>
    <p:sldId id="325" r:id="rId14"/>
    <p:sldId id="327" r:id="rId15"/>
    <p:sldId id="350" r:id="rId16"/>
    <p:sldId id="351" r:id="rId17"/>
    <p:sldId id="332" r:id="rId18"/>
    <p:sldId id="333" r:id="rId19"/>
    <p:sldId id="426" r:id="rId20"/>
    <p:sldId id="411" r:id="rId21"/>
    <p:sldId id="354" r:id="rId22"/>
    <p:sldId id="419" r:id="rId23"/>
    <p:sldId id="420" r:id="rId24"/>
    <p:sldId id="334" r:id="rId25"/>
    <p:sldId id="413" r:id="rId26"/>
    <p:sldId id="427" r:id="rId27"/>
    <p:sldId id="428" r:id="rId28"/>
    <p:sldId id="337" r:id="rId29"/>
    <p:sldId id="339" r:id="rId30"/>
    <p:sldId id="276" r:id="rId31"/>
    <p:sldId id="341" r:id="rId32"/>
    <p:sldId id="342" r:id="rId33"/>
    <p:sldId id="343" r:id="rId34"/>
    <p:sldId id="365" r:id="rId35"/>
    <p:sldId id="281" r:id="rId36"/>
    <p:sldId id="433" r:id="rId37"/>
    <p:sldId id="430" r:id="rId38"/>
    <p:sldId id="431" r:id="rId39"/>
    <p:sldId id="363" r:id="rId40"/>
    <p:sldId id="364" r:id="rId41"/>
    <p:sldId id="284" r:id="rId42"/>
    <p:sldId id="355" r:id="rId43"/>
    <p:sldId id="432" r:id="rId44"/>
    <p:sldId id="279" r:id="rId45"/>
    <p:sldId id="367" r:id="rId46"/>
    <p:sldId id="368" r:id="rId47"/>
    <p:sldId id="369" r:id="rId48"/>
    <p:sldId id="288" r:id="rId49"/>
    <p:sldId id="372" r:id="rId50"/>
    <p:sldId id="373" r:id="rId51"/>
    <p:sldId id="374" r:id="rId52"/>
    <p:sldId id="377" r:id="rId53"/>
    <p:sldId id="291" r:id="rId54"/>
    <p:sldId id="415" r:id="rId5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6699FF"/>
    <a:srgbClr val="FF0066"/>
    <a:srgbClr val="FFCC00"/>
    <a:srgbClr val="5F5F5F"/>
    <a:srgbClr val="FF66CC"/>
    <a:srgbClr val="66FF66"/>
    <a:srgbClr val="99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526" autoAdjust="0"/>
  </p:normalViewPr>
  <p:slideViewPr>
    <p:cSldViewPr>
      <p:cViewPr varScale="1">
        <p:scale>
          <a:sx n="107" d="100"/>
          <a:sy n="107" d="100"/>
        </p:scale>
        <p:origin x="-1734" y="-96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2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png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image" Target="../media/image70.wmf"/><Relationship Id="rId3" Type="http://schemas.openxmlformats.org/officeDocument/2006/relationships/image" Target="../media/image50.wmf"/><Relationship Id="rId7" Type="http://schemas.openxmlformats.org/officeDocument/2006/relationships/image" Target="../media/image64.wmf"/><Relationship Id="rId12" Type="http://schemas.openxmlformats.org/officeDocument/2006/relationships/image" Target="../media/image69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58.wmf"/><Relationship Id="rId11" Type="http://schemas.openxmlformats.org/officeDocument/2006/relationships/image" Target="../media/image68.wmf"/><Relationship Id="rId5" Type="http://schemas.openxmlformats.org/officeDocument/2006/relationships/image" Target="../media/image63.wmf"/><Relationship Id="rId10" Type="http://schemas.openxmlformats.org/officeDocument/2006/relationships/image" Target="../media/image67.wmf"/><Relationship Id="rId4" Type="http://schemas.openxmlformats.org/officeDocument/2006/relationships/image" Target="../media/image62.wmf"/><Relationship Id="rId9" Type="http://schemas.openxmlformats.org/officeDocument/2006/relationships/image" Target="../media/image66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11" Type="http://schemas.openxmlformats.org/officeDocument/2006/relationships/image" Target="../media/image81.wmf"/><Relationship Id="rId5" Type="http://schemas.openxmlformats.org/officeDocument/2006/relationships/image" Target="../media/image75.wmf"/><Relationship Id="rId10" Type="http://schemas.openxmlformats.org/officeDocument/2006/relationships/image" Target="../media/image80.wmf"/><Relationship Id="rId4" Type="http://schemas.openxmlformats.org/officeDocument/2006/relationships/image" Target="../media/image74.wmf"/><Relationship Id="rId9" Type="http://schemas.openxmlformats.org/officeDocument/2006/relationships/image" Target="../media/image79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image" Target="../media/image73.wmf"/><Relationship Id="rId7" Type="http://schemas.openxmlformats.org/officeDocument/2006/relationships/image" Target="../media/image80.wmf"/><Relationship Id="rId12" Type="http://schemas.openxmlformats.org/officeDocument/2006/relationships/image" Target="../media/image85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9.wmf"/><Relationship Id="rId11" Type="http://schemas.openxmlformats.org/officeDocument/2006/relationships/image" Target="../media/image84.wmf"/><Relationship Id="rId5" Type="http://schemas.openxmlformats.org/officeDocument/2006/relationships/image" Target="../media/image78.wmf"/><Relationship Id="rId10" Type="http://schemas.openxmlformats.org/officeDocument/2006/relationships/image" Target="../media/image83.wmf"/><Relationship Id="rId4" Type="http://schemas.openxmlformats.org/officeDocument/2006/relationships/image" Target="../media/image74.wmf"/><Relationship Id="rId9" Type="http://schemas.openxmlformats.org/officeDocument/2006/relationships/image" Target="../media/image8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png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4" Type="http://schemas.openxmlformats.org/officeDocument/2006/relationships/image" Target="../media/image90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93.wmf"/><Relationship Id="rId7" Type="http://schemas.openxmlformats.org/officeDocument/2006/relationships/image" Target="../media/image54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53.wmf"/><Relationship Id="rId5" Type="http://schemas.openxmlformats.org/officeDocument/2006/relationships/image" Target="../media/image94.wmf"/><Relationship Id="rId10" Type="http://schemas.openxmlformats.org/officeDocument/2006/relationships/image" Target="../media/image95.wmf"/><Relationship Id="rId4" Type="http://schemas.openxmlformats.org/officeDocument/2006/relationships/image" Target="../media/image50.wmf"/><Relationship Id="rId9" Type="http://schemas.openxmlformats.org/officeDocument/2006/relationships/image" Target="../media/image5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image" Target="../media/image106.wmf"/><Relationship Id="rId3" Type="http://schemas.openxmlformats.org/officeDocument/2006/relationships/image" Target="../media/image84.wmf"/><Relationship Id="rId7" Type="http://schemas.openxmlformats.org/officeDocument/2006/relationships/image" Target="../media/image74.wmf"/><Relationship Id="rId12" Type="http://schemas.openxmlformats.org/officeDocument/2006/relationships/image" Target="../media/image105.wmf"/><Relationship Id="rId2" Type="http://schemas.openxmlformats.org/officeDocument/2006/relationships/image" Target="../media/image82.wmf"/><Relationship Id="rId1" Type="http://schemas.openxmlformats.org/officeDocument/2006/relationships/image" Target="../media/image77.wmf"/><Relationship Id="rId6" Type="http://schemas.openxmlformats.org/officeDocument/2006/relationships/image" Target="../media/image73.wmf"/><Relationship Id="rId11" Type="http://schemas.openxmlformats.org/officeDocument/2006/relationships/image" Target="../media/image104.wmf"/><Relationship Id="rId5" Type="http://schemas.openxmlformats.org/officeDocument/2006/relationships/image" Target="../media/image72.wmf"/><Relationship Id="rId10" Type="http://schemas.openxmlformats.org/officeDocument/2006/relationships/image" Target="../media/image80.wmf"/><Relationship Id="rId4" Type="http://schemas.openxmlformats.org/officeDocument/2006/relationships/image" Target="../media/image71.wmf"/><Relationship Id="rId9" Type="http://schemas.openxmlformats.org/officeDocument/2006/relationships/image" Target="../media/image7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png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image" Target="../media/image120.wmf"/><Relationship Id="rId18" Type="http://schemas.openxmlformats.org/officeDocument/2006/relationships/image" Target="../media/image125.wmf"/><Relationship Id="rId3" Type="http://schemas.openxmlformats.org/officeDocument/2006/relationships/image" Target="../media/image110.wmf"/><Relationship Id="rId7" Type="http://schemas.openxmlformats.org/officeDocument/2006/relationships/image" Target="../media/image114.wmf"/><Relationship Id="rId12" Type="http://schemas.openxmlformats.org/officeDocument/2006/relationships/image" Target="../media/image119.wmf"/><Relationship Id="rId17" Type="http://schemas.openxmlformats.org/officeDocument/2006/relationships/image" Target="../media/image124.wmf"/><Relationship Id="rId2" Type="http://schemas.openxmlformats.org/officeDocument/2006/relationships/image" Target="../media/image109.wmf"/><Relationship Id="rId16" Type="http://schemas.openxmlformats.org/officeDocument/2006/relationships/image" Target="../media/image123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11" Type="http://schemas.openxmlformats.org/officeDocument/2006/relationships/image" Target="../media/image118.wmf"/><Relationship Id="rId5" Type="http://schemas.openxmlformats.org/officeDocument/2006/relationships/image" Target="../media/image112.wmf"/><Relationship Id="rId15" Type="http://schemas.openxmlformats.org/officeDocument/2006/relationships/image" Target="../media/image122.wmf"/><Relationship Id="rId10" Type="http://schemas.openxmlformats.org/officeDocument/2006/relationships/image" Target="../media/image117.wmf"/><Relationship Id="rId19" Type="http://schemas.openxmlformats.org/officeDocument/2006/relationships/image" Target="../media/image80.wmf"/><Relationship Id="rId4" Type="http://schemas.openxmlformats.org/officeDocument/2006/relationships/image" Target="../media/image111.wmf"/><Relationship Id="rId9" Type="http://schemas.openxmlformats.org/officeDocument/2006/relationships/image" Target="../media/image116.wmf"/><Relationship Id="rId14" Type="http://schemas.openxmlformats.org/officeDocument/2006/relationships/image" Target="../media/image121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image" Target="../media/image119.wmf"/><Relationship Id="rId18" Type="http://schemas.openxmlformats.org/officeDocument/2006/relationships/image" Target="../media/image124.wmf"/><Relationship Id="rId3" Type="http://schemas.openxmlformats.org/officeDocument/2006/relationships/image" Target="../media/image128.wmf"/><Relationship Id="rId21" Type="http://schemas.openxmlformats.org/officeDocument/2006/relationships/image" Target="../media/image135.wmf"/><Relationship Id="rId7" Type="http://schemas.openxmlformats.org/officeDocument/2006/relationships/image" Target="../media/image132.wmf"/><Relationship Id="rId12" Type="http://schemas.openxmlformats.org/officeDocument/2006/relationships/image" Target="../media/image118.wmf"/><Relationship Id="rId17" Type="http://schemas.openxmlformats.org/officeDocument/2006/relationships/image" Target="../media/image123.wmf"/><Relationship Id="rId2" Type="http://schemas.openxmlformats.org/officeDocument/2006/relationships/image" Target="../media/image127.wmf"/><Relationship Id="rId16" Type="http://schemas.openxmlformats.org/officeDocument/2006/relationships/image" Target="../media/image122.wmf"/><Relationship Id="rId20" Type="http://schemas.openxmlformats.org/officeDocument/2006/relationships/image" Target="../media/image80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11" Type="http://schemas.openxmlformats.org/officeDocument/2006/relationships/image" Target="../media/image117.wmf"/><Relationship Id="rId5" Type="http://schemas.openxmlformats.org/officeDocument/2006/relationships/image" Target="../media/image130.wmf"/><Relationship Id="rId15" Type="http://schemas.openxmlformats.org/officeDocument/2006/relationships/image" Target="../media/image121.wmf"/><Relationship Id="rId23" Type="http://schemas.openxmlformats.org/officeDocument/2006/relationships/image" Target="../media/image137.wmf"/><Relationship Id="rId10" Type="http://schemas.openxmlformats.org/officeDocument/2006/relationships/image" Target="../media/image116.wmf"/><Relationship Id="rId19" Type="http://schemas.openxmlformats.org/officeDocument/2006/relationships/image" Target="../media/image125.wmf"/><Relationship Id="rId4" Type="http://schemas.openxmlformats.org/officeDocument/2006/relationships/image" Target="../media/image129.wmf"/><Relationship Id="rId9" Type="http://schemas.openxmlformats.org/officeDocument/2006/relationships/image" Target="../media/image134.wmf"/><Relationship Id="rId14" Type="http://schemas.openxmlformats.org/officeDocument/2006/relationships/image" Target="../media/image120.wmf"/><Relationship Id="rId22" Type="http://schemas.openxmlformats.org/officeDocument/2006/relationships/image" Target="../media/image136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image" Target="../media/image147.wmf"/><Relationship Id="rId18" Type="http://schemas.openxmlformats.org/officeDocument/2006/relationships/image" Target="../media/image82.wmf"/><Relationship Id="rId3" Type="http://schemas.openxmlformats.org/officeDocument/2006/relationships/image" Target="../media/image140.wmf"/><Relationship Id="rId21" Type="http://schemas.openxmlformats.org/officeDocument/2006/relationships/image" Target="../media/image152.wmf"/><Relationship Id="rId7" Type="http://schemas.openxmlformats.org/officeDocument/2006/relationships/image" Target="../media/image141.wmf"/><Relationship Id="rId12" Type="http://schemas.openxmlformats.org/officeDocument/2006/relationships/image" Target="../media/image146.wmf"/><Relationship Id="rId17" Type="http://schemas.openxmlformats.org/officeDocument/2006/relationships/image" Target="../media/image77.wmf"/><Relationship Id="rId2" Type="http://schemas.openxmlformats.org/officeDocument/2006/relationships/image" Target="../media/image139.wmf"/><Relationship Id="rId16" Type="http://schemas.openxmlformats.org/officeDocument/2006/relationships/image" Target="../media/image150.wmf"/><Relationship Id="rId20" Type="http://schemas.openxmlformats.org/officeDocument/2006/relationships/image" Target="../media/image151.wmf"/><Relationship Id="rId1" Type="http://schemas.openxmlformats.org/officeDocument/2006/relationships/image" Target="../media/image138.wmf"/><Relationship Id="rId6" Type="http://schemas.openxmlformats.org/officeDocument/2006/relationships/image" Target="../media/image78.wmf"/><Relationship Id="rId11" Type="http://schemas.openxmlformats.org/officeDocument/2006/relationships/image" Target="../media/image145.wmf"/><Relationship Id="rId5" Type="http://schemas.openxmlformats.org/officeDocument/2006/relationships/image" Target="../media/image80.wmf"/><Relationship Id="rId15" Type="http://schemas.openxmlformats.org/officeDocument/2006/relationships/image" Target="../media/image149.wmf"/><Relationship Id="rId10" Type="http://schemas.openxmlformats.org/officeDocument/2006/relationships/image" Target="../media/image144.wmf"/><Relationship Id="rId19" Type="http://schemas.openxmlformats.org/officeDocument/2006/relationships/image" Target="../media/image84.wmf"/><Relationship Id="rId4" Type="http://schemas.openxmlformats.org/officeDocument/2006/relationships/image" Target="../media/image125.wmf"/><Relationship Id="rId9" Type="http://schemas.openxmlformats.org/officeDocument/2006/relationships/image" Target="../media/image143.wmf"/><Relationship Id="rId14" Type="http://schemas.openxmlformats.org/officeDocument/2006/relationships/image" Target="../media/image148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image" Target="../media/image144.wmf"/><Relationship Id="rId18" Type="http://schemas.openxmlformats.org/officeDocument/2006/relationships/image" Target="../media/image149.wmf"/><Relationship Id="rId3" Type="http://schemas.openxmlformats.org/officeDocument/2006/relationships/image" Target="../media/image155.wmf"/><Relationship Id="rId7" Type="http://schemas.openxmlformats.org/officeDocument/2006/relationships/image" Target="../media/image125.wmf"/><Relationship Id="rId12" Type="http://schemas.openxmlformats.org/officeDocument/2006/relationships/image" Target="../media/image143.wmf"/><Relationship Id="rId17" Type="http://schemas.openxmlformats.org/officeDocument/2006/relationships/image" Target="../media/image148.wmf"/><Relationship Id="rId2" Type="http://schemas.openxmlformats.org/officeDocument/2006/relationships/image" Target="../media/image154.wmf"/><Relationship Id="rId16" Type="http://schemas.openxmlformats.org/officeDocument/2006/relationships/image" Target="../media/image147.wmf"/><Relationship Id="rId20" Type="http://schemas.openxmlformats.org/officeDocument/2006/relationships/image" Target="../media/image159.wmf"/><Relationship Id="rId1" Type="http://schemas.openxmlformats.org/officeDocument/2006/relationships/image" Target="../media/image153.wmf"/><Relationship Id="rId6" Type="http://schemas.openxmlformats.org/officeDocument/2006/relationships/image" Target="../media/image158.wmf"/><Relationship Id="rId11" Type="http://schemas.openxmlformats.org/officeDocument/2006/relationships/image" Target="../media/image142.wmf"/><Relationship Id="rId5" Type="http://schemas.openxmlformats.org/officeDocument/2006/relationships/image" Target="../media/image157.wmf"/><Relationship Id="rId15" Type="http://schemas.openxmlformats.org/officeDocument/2006/relationships/image" Target="../media/image146.wmf"/><Relationship Id="rId10" Type="http://schemas.openxmlformats.org/officeDocument/2006/relationships/image" Target="../media/image141.wmf"/><Relationship Id="rId19" Type="http://schemas.openxmlformats.org/officeDocument/2006/relationships/image" Target="../media/image150.wmf"/><Relationship Id="rId4" Type="http://schemas.openxmlformats.org/officeDocument/2006/relationships/image" Target="../media/image156.wmf"/><Relationship Id="rId9" Type="http://schemas.openxmlformats.org/officeDocument/2006/relationships/image" Target="../media/image78.wmf"/><Relationship Id="rId14" Type="http://schemas.openxmlformats.org/officeDocument/2006/relationships/image" Target="../media/image14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image" Target="../media/image142.wmf"/><Relationship Id="rId3" Type="http://schemas.openxmlformats.org/officeDocument/2006/relationships/image" Target="../media/image166.wmf"/><Relationship Id="rId7" Type="http://schemas.openxmlformats.org/officeDocument/2006/relationships/image" Target="../media/image152.wmf"/><Relationship Id="rId12" Type="http://schemas.openxmlformats.org/officeDocument/2006/relationships/image" Target="../media/image141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6" Type="http://schemas.openxmlformats.org/officeDocument/2006/relationships/image" Target="../media/image84.wmf"/><Relationship Id="rId11" Type="http://schemas.openxmlformats.org/officeDocument/2006/relationships/image" Target="../media/image78.wmf"/><Relationship Id="rId5" Type="http://schemas.openxmlformats.org/officeDocument/2006/relationships/image" Target="../media/image82.wmf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image" Target="../media/image125.wmf"/><Relationship Id="rId14" Type="http://schemas.openxmlformats.org/officeDocument/2006/relationships/image" Target="../media/image154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13" Type="http://schemas.openxmlformats.org/officeDocument/2006/relationships/image" Target="../media/image178.wmf"/><Relationship Id="rId3" Type="http://schemas.openxmlformats.org/officeDocument/2006/relationships/image" Target="../media/image152.wmf"/><Relationship Id="rId7" Type="http://schemas.openxmlformats.org/officeDocument/2006/relationships/image" Target="../media/image172.wmf"/><Relationship Id="rId12" Type="http://schemas.openxmlformats.org/officeDocument/2006/relationships/image" Target="../media/image177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6" Type="http://schemas.openxmlformats.org/officeDocument/2006/relationships/image" Target="../media/image171.wmf"/><Relationship Id="rId11" Type="http://schemas.openxmlformats.org/officeDocument/2006/relationships/image" Target="../media/image176.wmf"/><Relationship Id="rId5" Type="http://schemas.openxmlformats.org/officeDocument/2006/relationships/image" Target="../media/image170.wmf"/><Relationship Id="rId15" Type="http://schemas.openxmlformats.org/officeDocument/2006/relationships/image" Target="../media/image180.wmf"/><Relationship Id="rId10" Type="http://schemas.openxmlformats.org/officeDocument/2006/relationships/image" Target="../media/image175.wmf"/><Relationship Id="rId4" Type="http://schemas.openxmlformats.org/officeDocument/2006/relationships/image" Target="../media/image169.wmf"/><Relationship Id="rId9" Type="http://schemas.openxmlformats.org/officeDocument/2006/relationships/image" Target="../media/image174.wmf"/><Relationship Id="rId14" Type="http://schemas.openxmlformats.org/officeDocument/2006/relationships/image" Target="../media/image17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Relationship Id="rId5" Type="http://schemas.openxmlformats.org/officeDocument/2006/relationships/image" Target="../media/image185.wmf"/><Relationship Id="rId4" Type="http://schemas.openxmlformats.org/officeDocument/2006/relationships/image" Target="../media/image184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wmf"/><Relationship Id="rId1" Type="http://schemas.openxmlformats.org/officeDocument/2006/relationships/image" Target="../media/image193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wmf"/><Relationship Id="rId2" Type="http://schemas.openxmlformats.org/officeDocument/2006/relationships/image" Target="../media/image196.wmf"/><Relationship Id="rId1" Type="http://schemas.openxmlformats.org/officeDocument/2006/relationships/image" Target="../media/image195.wmf"/><Relationship Id="rId4" Type="http://schemas.openxmlformats.org/officeDocument/2006/relationships/image" Target="../media/image198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6" Type="http://schemas.openxmlformats.org/officeDocument/2006/relationships/image" Target="../media/image79.wmf"/><Relationship Id="rId5" Type="http://schemas.openxmlformats.org/officeDocument/2006/relationships/image" Target="../media/image203.wmf"/><Relationship Id="rId4" Type="http://schemas.openxmlformats.org/officeDocument/2006/relationships/image" Target="../media/image202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8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wmf"/><Relationship Id="rId2" Type="http://schemas.openxmlformats.org/officeDocument/2006/relationships/image" Target="../media/image210.wmf"/><Relationship Id="rId1" Type="http://schemas.openxmlformats.org/officeDocument/2006/relationships/image" Target="../media/image209.wmf"/><Relationship Id="rId6" Type="http://schemas.openxmlformats.org/officeDocument/2006/relationships/image" Target="../media/image214.wmf"/><Relationship Id="rId5" Type="http://schemas.openxmlformats.org/officeDocument/2006/relationships/image" Target="../media/image213.wmf"/><Relationship Id="rId4" Type="http://schemas.openxmlformats.org/officeDocument/2006/relationships/image" Target="../media/image212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wmf"/><Relationship Id="rId3" Type="http://schemas.openxmlformats.org/officeDocument/2006/relationships/image" Target="../media/image216.wmf"/><Relationship Id="rId7" Type="http://schemas.openxmlformats.org/officeDocument/2006/relationships/image" Target="../media/image220.wmf"/><Relationship Id="rId2" Type="http://schemas.openxmlformats.org/officeDocument/2006/relationships/image" Target="../media/image215.wmf"/><Relationship Id="rId1" Type="http://schemas.openxmlformats.org/officeDocument/2006/relationships/image" Target="../media/image212.wmf"/><Relationship Id="rId6" Type="http://schemas.openxmlformats.org/officeDocument/2006/relationships/image" Target="../media/image219.wmf"/><Relationship Id="rId5" Type="http://schemas.openxmlformats.org/officeDocument/2006/relationships/image" Target="../media/image218.wmf"/><Relationship Id="rId4" Type="http://schemas.openxmlformats.org/officeDocument/2006/relationships/image" Target="../media/image217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wmf"/><Relationship Id="rId3" Type="http://schemas.openxmlformats.org/officeDocument/2006/relationships/image" Target="../media/image224.wmf"/><Relationship Id="rId7" Type="http://schemas.openxmlformats.org/officeDocument/2006/relationships/image" Target="../media/image228.wmf"/><Relationship Id="rId2" Type="http://schemas.openxmlformats.org/officeDocument/2006/relationships/image" Target="../media/image223.wmf"/><Relationship Id="rId1" Type="http://schemas.openxmlformats.org/officeDocument/2006/relationships/image" Target="../media/image222.wmf"/><Relationship Id="rId6" Type="http://schemas.openxmlformats.org/officeDocument/2006/relationships/image" Target="../media/image227.wmf"/><Relationship Id="rId5" Type="http://schemas.openxmlformats.org/officeDocument/2006/relationships/image" Target="../media/image226.wmf"/><Relationship Id="rId10" Type="http://schemas.openxmlformats.org/officeDocument/2006/relationships/image" Target="../media/image231.wmf"/><Relationship Id="rId4" Type="http://schemas.openxmlformats.org/officeDocument/2006/relationships/image" Target="../media/image225.wmf"/><Relationship Id="rId9" Type="http://schemas.openxmlformats.org/officeDocument/2006/relationships/image" Target="../media/image230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wmf"/><Relationship Id="rId3" Type="http://schemas.openxmlformats.org/officeDocument/2006/relationships/image" Target="../media/image234.wmf"/><Relationship Id="rId7" Type="http://schemas.openxmlformats.org/officeDocument/2006/relationships/image" Target="../media/image79.wmf"/><Relationship Id="rId2" Type="http://schemas.openxmlformats.org/officeDocument/2006/relationships/image" Target="../media/image233.wmf"/><Relationship Id="rId1" Type="http://schemas.openxmlformats.org/officeDocument/2006/relationships/image" Target="../media/image232.wmf"/><Relationship Id="rId6" Type="http://schemas.openxmlformats.org/officeDocument/2006/relationships/image" Target="../media/image203.wmf"/><Relationship Id="rId5" Type="http://schemas.openxmlformats.org/officeDocument/2006/relationships/image" Target="../media/image235.wmf"/><Relationship Id="rId10" Type="http://schemas.openxmlformats.org/officeDocument/2006/relationships/image" Target="../media/image238.wmf"/><Relationship Id="rId4" Type="http://schemas.openxmlformats.org/officeDocument/2006/relationships/image" Target="../media/image149.wmf"/><Relationship Id="rId9" Type="http://schemas.openxmlformats.org/officeDocument/2006/relationships/image" Target="../media/image237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wmf"/><Relationship Id="rId2" Type="http://schemas.openxmlformats.org/officeDocument/2006/relationships/image" Target="../media/image240.wmf"/><Relationship Id="rId1" Type="http://schemas.openxmlformats.org/officeDocument/2006/relationships/image" Target="../media/image239.wmf"/><Relationship Id="rId5" Type="http://schemas.openxmlformats.org/officeDocument/2006/relationships/image" Target="../media/image243.wmf"/><Relationship Id="rId4" Type="http://schemas.openxmlformats.org/officeDocument/2006/relationships/image" Target="../media/image242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8.wmf"/><Relationship Id="rId4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11" Type="http://schemas.openxmlformats.org/officeDocument/2006/relationships/image" Target="../media/image39.wmf"/><Relationship Id="rId5" Type="http://schemas.openxmlformats.org/officeDocument/2006/relationships/image" Target="../media/image33.wmf"/><Relationship Id="rId10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9" Type="http://schemas.openxmlformats.org/officeDocument/2006/relationships/image" Target="../media/image4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8A364BC-2B34-4054-B186-3EEBD7B0632F}" type="datetimeFigureOut">
              <a:rPr lang="zh-CN" altLang="en-US"/>
              <a:pPr>
                <a:defRPr/>
              </a:pPr>
              <a:t>2018/11/20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BA53EE1-CDDC-4210-B333-C8F66EEBBD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6077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0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D4D38-2694-4CAA-8D15-AF04C5FB12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05487-F929-443F-BEA0-2BE5812C33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F246E-6123-4E22-8E0B-AF6D65F29F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BF75A-1436-42B0-9C08-6B182BEB56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AF89A-7031-4925-BAA6-C4A32AE4E9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584BC-94DB-499F-8DE1-F89CFA4911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26A60-2D63-42E2-901A-4E389845B7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0BDC9-74BD-4727-9C44-EA7E39F8CF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12318-BE98-4323-BD1C-509FAF8FB5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3BB7B-7D9C-4D59-93B0-3CB73801F2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50236-9D2F-4199-B83A-8B5C45CFC7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102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47" name="Rectangle 102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48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BA8702E-4096-4E23-AD6F-4F0D8D9EDD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0965" name="Rectangle 102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9750" name="Rectangle 103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宋体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4.png"/><Relationship Id="rId4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9.bin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8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8.bin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7.bin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6.bin"/><Relationship Id="rId9" Type="http://schemas.openxmlformats.org/officeDocument/2006/relationships/oleObject" Target="../embeddings/oleObject31.bin"/><Relationship Id="rId14" Type="http://schemas.openxmlformats.org/officeDocument/2006/relationships/oleObject" Target="../embeddings/oleObject3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3.bin"/><Relationship Id="rId12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2.bin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1.bin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0.bin"/><Relationship Id="rId9" Type="http://schemas.openxmlformats.org/officeDocument/2006/relationships/oleObject" Target="../embeddings/oleObject4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0.bin"/><Relationship Id="rId9" Type="http://schemas.openxmlformats.org/officeDocument/2006/relationships/oleObject" Target="../embeddings/oleObject5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59.bin"/><Relationship Id="rId4" Type="http://schemas.openxmlformats.org/officeDocument/2006/relationships/oleObject" Target="../embeddings/oleObject5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oleObject" Target="../embeddings/oleObject70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4.bin"/><Relationship Id="rId12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3.bin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72.bin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61.bin"/><Relationship Id="rId9" Type="http://schemas.openxmlformats.org/officeDocument/2006/relationships/oleObject" Target="../embeddings/oleObject66.bin"/><Relationship Id="rId14" Type="http://schemas.openxmlformats.org/officeDocument/2006/relationships/oleObject" Target="../embeddings/oleObject7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13" Type="http://schemas.openxmlformats.org/officeDocument/2006/relationships/oleObject" Target="../embeddings/oleObject83.bin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7.bin"/><Relationship Id="rId12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6.bin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5.bin"/><Relationship Id="rId10" Type="http://schemas.openxmlformats.org/officeDocument/2006/relationships/oleObject" Target="../embeddings/oleObject80.bin"/><Relationship Id="rId4" Type="http://schemas.openxmlformats.org/officeDocument/2006/relationships/oleObject" Target="../embeddings/oleObject74.bin"/><Relationship Id="rId9" Type="http://schemas.openxmlformats.org/officeDocument/2006/relationships/oleObject" Target="../embeddings/oleObject7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oleObject" Target="../embeddings/oleObject94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8.bin"/><Relationship Id="rId12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7.bin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6.bin"/><Relationship Id="rId10" Type="http://schemas.openxmlformats.org/officeDocument/2006/relationships/oleObject" Target="../embeddings/oleObject91.bin"/><Relationship Id="rId4" Type="http://schemas.openxmlformats.org/officeDocument/2006/relationships/oleObject" Target="../embeddings/oleObject85.bin"/><Relationship Id="rId9" Type="http://schemas.openxmlformats.org/officeDocument/2006/relationships/oleObject" Target="../embeddings/oleObject90.bin"/><Relationship Id="rId14" Type="http://schemas.openxmlformats.org/officeDocument/2006/relationships/oleObject" Target="../embeddings/oleObject9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14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00.bin"/><Relationship Id="rId5" Type="http://schemas.openxmlformats.org/officeDocument/2006/relationships/oleObject" Target="../embeddings/oleObject99.bin"/><Relationship Id="rId4" Type="http://schemas.openxmlformats.org/officeDocument/2006/relationships/oleObject" Target="../embeddings/oleObject9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5.bin"/><Relationship Id="rId12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04.bin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3.bin"/><Relationship Id="rId10" Type="http://schemas.openxmlformats.org/officeDocument/2006/relationships/oleObject" Target="../embeddings/oleObject108.bin"/><Relationship Id="rId4" Type="http://schemas.openxmlformats.org/officeDocument/2006/relationships/oleObject" Target="../embeddings/oleObject102.bin"/><Relationship Id="rId9" Type="http://schemas.openxmlformats.org/officeDocument/2006/relationships/oleObject" Target="../embeddings/oleObject10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oleObject" Target="../embeddings/oleObject111.bin"/><Relationship Id="rId7" Type="http://schemas.openxmlformats.org/officeDocument/2006/relationships/image" Target="../media/image9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6.png"/><Relationship Id="rId5" Type="http://schemas.openxmlformats.org/officeDocument/2006/relationships/oleObject" Target="../embeddings/oleObject113.bin"/><Relationship Id="rId4" Type="http://schemas.openxmlformats.org/officeDocument/2006/relationships/oleObject" Target="../embeddings/oleObject112.bin"/><Relationship Id="rId9" Type="http://schemas.openxmlformats.org/officeDocument/2006/relationships/image" Target="../media/image9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3.png"/><Relationship Id="rId5" Type="http://schemas.openxmlformats.org/officeDocument/2006/relationships/oleObject" Target="../embeddings/oleObject116.bin"/><Relationship Id="rId4" Type="http://schemas.openxmlformats.org/officeDocument/2006/relationships/oleObject" Target="../embeddings/oleObject11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13" Type="http://schemas.openxmlformats.org/officeDocument/2006/relationships/oleObject" Target="../embeddings/oleObject127.bin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21.bin"/><Relationship Id="rId12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20.bin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9.bin"/><Relationship Id="rId10" Type="http://schemas.openxmlformats.org/officeDocument/2006/relationships/oleObject" Target="../embeddings/oleObject124.bin"/><Relationship Id="rId4" Type="http://schemas.openxmlformats.org/officeDocument/2006/relationships/oleObject" Target="../embeddings/oleObject118.bin"/><Relationship Id="rId9" Type="http://schemas.openxmlformats.org/officeDocument/2006/relationships/oleObject" Target="../embeddings/oleObject123.bin"/><Relationship Id="rId14" Type="http://schemas.openxmlformats.org/officeDocument/2006/relationships/oleObject" Target="../embeddings/oleObject12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20.v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13" Type="http://schemas.openxmlformats.org/officeDocument/2006/relationships/oleObject" Target="../embeddings/oleObject140.bin"/><Relationship Id="rId18" Type="http://schemas.openxmlformats.org/officeDocument/2006/relationships/oleObject" Target="../embeddings/oleObject145.bin"/><Relationship Id="rId3" Type="http://schemas.openxmlformats.org/officeDocument/2006/relationships/oleObject" Target="../embeddings/oleObject130.bin"/><Relationship Id="rId21" Type="http://schemas.openxmlformats.org/officeDocument/2006/relationships/oleObject" Target="../embeddings/oleObject148.bin"/><Relationship Id="rId7" Type="http://schemas.openxmlformats.org/officeDocument/2006/relationships/oleObject" Target="../embeddings/oleObject134.bin"/><Relationship Id="rId12" Type="http://schemas.openxmlformats.org/officeDocument/2006/relationships/oleObject" Target="../embeddings/oleObject139.bin"/><Relationship Id="rId17" Type="http://schemas.openxmlformats.org/officeDocument/2006/relationships/oleObject" Target="../embeddings/oleObject14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3.bin"/><Relationship Id="rId20" Type="http://schemas.openxmlformats.org/officeDocument/2006/relationships/oleObject" Target="../embeddings/oleObject147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33.bin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2.bin"/><Relationship Id="rId15" Type="http://schemas.openxmlformats.org/officeDocument/2006/relationships/oleObject" Target="../embeddings/oleObject142.bin"/><Relationship Id="rId10" Type="http://schemas.openxmlformats.org/officeDocument/2006/relationships/oleObject" Target="../embeddings/oleObject137.bin"/><Relationship Id="rId19" Type="http://schemas.openxmlformats.org/officeDocument/2006/relationships/oleObject" Target="../embeddings/oleObject146.bin"/><Relationship Id="rId4" Type="http://schemas.openxmlformats.org/officeDocument/2006/relationships/oleObject" Target="../embeddings/oleObject131.bin"/><Relationship Id="rId9" Type="http://schemas.openxmlformats.org/officeDocument/2006/relationships/oleObject" Target="../embeddings/oleObject136.bin"/><Relationship Id="rId14" Type="http://schemas.openxmlformats.org/officeDocument/2006/relationships/oleObject" Target="../embeddings/oleObject14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4.bin"/><Relationship Id="rId13" Type="http://schemas.openxmlformats.org/officeDocument/2006/relationships/oleObject" Target="../embeddings/oleObject159.bin"/><Relationship Id="rId18" Type="http://schemas.openxmlformats.org/officeDocument/2006/relationships/oleObject" Target="../embeddings/oleObject164.bin"/><Relationship Id="rId3" Type="http://schemas.openxmlformats.org/officeDocument/2006/relationships/oleObject" Target="../embeddings/oleObject149.bin"/><Relationship Id="rId21" Type="http://schemas.openxmlformats.org/officeDocument/2006/relationships/oleObject" Target="../embeddings/oleObject167.bin"/><Relationship Id="rId7" Type="http://schemas.openxmlformats.org/officeDocument/2006/relationships/oleObject" Target="../embeddings/oleObject153.bin"/><Relationship Id="rId12" Type="http://schemas.openxmlformats.org/officeDocument/2006/relationships/oleObject" Target="../embeddings/oleObject158.bin"/><Relationship Id="rId17" Type="http://schemas.openxmlformats.org/officeDocument/2006/relationships/oleObject" Target="../embeddings/oleObject163.bin"/><Relationship Id="rId25" Type="http://schemas.openxmlformats.org/officeDocument/2006/relationships/oleObject" Target="../embeddings/oleObject17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2.bin"/><Relationship Id="rId20" Type="http://schemas.openxmlformats.org/officeDocument/2006/relationships/oleObject" Target="../embeddings/oleObject166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52.bin"/><Relationship Id="rId11" Type="http://schemas.openxmlformats.org/officeDocument/2006/relationships/oleObject" Target="../embeddings/oleObject157.bin"/><Relationship Id="rId24" Type="http://schemas.openxmlformats.org/officeDocument/2006/relationships/oleObject" Target="../embeddings/oleObject170.bin"/><Relationship Id="rId5" Type="http://schemas.openxmlformats.org/officeDocument/2006/relationships/oleObject" Target="../embeddings/oleObject151.bin"/><Relationship Id="rId15" Type="http://schemas.openxmlformats.org/officeDocument/2006/relationships/oleObject" Target="../embeddings/oleObject161.bin"/><Relationship Id="rId23" Type="http://schemas.openxmlformats.org/officeDocument/2006/relationships/oleObject" Target="../embeddings/oleObject169.bin"/><Relationship Id="rId10" Type="http://schemas.openxmlformats.org/officeDocument/2006/relationships/oleObject" Target="../embeddings/oleObject156.bin"/><Relationship Id="rId19" Type="http://schemas.openxmlformats.org/officeDocument/2006/relationships/oleObject" Target="../embeddings/oleObject165.bin"/><Relationship Id="rId4" Type="http://schemas.openxmlformats.org/officeDocument/2006/relationships/oleObject" Target="../embeddings/oleObject150.bin"/><Relationship Id="rId9" Type="http://schemas.openxmlformats.org/officeDocument/2006/relationships/oleObject" Target="../embeddings/oleObject155.bin"/><Relationship Id="rId14" Type="http://schemas.openxmlformats.org/officeDocument/2006/relationships/oleObject" Target="../embeddings/oleObject160.bin"/><Relationship Id="rId22" Type="http://schemas.openxmlformats.org/officeDocument/2006/relationships/oleObject" Target="../embeddings/oleObject168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7.bin"/><Relationship Id="rId13" Type="http://schemas.openxmlformats.org/officeDocument/2006/relationships/oleObject" Target="../embeddings/oleObject182.bin"/><Relationship Id="rId18" Type="http://schemas.openxmlformats.org/officeDocument/2006/relationships/oleObject" Target="../embeddings/oleObject187.bin"/><Relationship Id="rId3" Type="http://schemas.openxmlformats.org/officeDocument/2006/relationships/oleObject" Target="../embeddings/oleObject172.bin"/><Relationship Id="rId21" Type="http://schemas.openxmlformats.org/officeDocument/2006/relationships/oleObject" Target="../embeddings/oleObject190.bin"/><Relationship Id="rId7" Type="http://schemas.openxmlformats.org/officeDocument/2006/relationships/oleObject" Target="../embeddings/oleObject176.bin"/><Relationship Id="rId12" Type="http://schemas.openxmlformats.org/officeDocument/2006/relationships/oleObject" Target="../embeddings/oleObject181.bin"/><Relationship Id="rId17" Type="http://schemas.openxmlformats.org/officeDocument/2006/relationships/oleObject" Target="../embeddings/oleObject18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5.bin"/><Relationship Id="rId20" Type="http://schemas.openxmlformats.org/officeDocument/2006/relationships/oleObject" Target="../embeddings/oleObject189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75.bin"/><Relationship Id="rId11" Type="http://schemas.openxmlformats.org/officeDocument/2006/relationships/oleObject" Target="../embeddings/oleObject180.bin"/><Relationship Id="rId5" Type="http://schemas.openxmlformats.org/officeDocument/2006/relationships/oleObject" Target="../embeddings/oleObject174.bin"/><Relationship Id="rId15" Type="http://schemas.openxmlformats.org/officeDocument/2006/relationships/oleObject" Target="../embeddings/oleObject184.bin"/><Relationship Id="rId23" Type="http://schemas.openxmlformats.org/officeDocument/2006/relationships/oleObject" Target="../embeddings/oleObject192.bin"/><Relationship Id="rId10" Type="http://schemas.openxmlformats.org/officeDocument/2006/relationships/oleObject" Target="../embeddings/oleObject179.bin"/><Relationship Id="rId19" Type="http://schemas.openxmlformats.org/officeDocument/2006/relationships/oleObject" Target="../embeddings/oleObject188.bin"/><Relationship Id="rId4" Type="http://schemas.openxmlformats.org/officeDocument/2006/relationships/oleObject" Target="../embeddings/oleObject173.bin"/><Relationship Id="rId9" Type="http://schemas.openxmlformats.org/officeDocument/2006/relationships/oleObject" Target="../embeddings/oleObject178.bin"/><Relationship Id="rId14" Type="http://schemas.openxmlformats.org/officeDocument/2006/relationships/oleObject" Target="../embeddings/oleObject183.bin"/><Relationship Id="rId22" Type="http://schemas.openxmlformats.org/officeDocument/2006/relationships/oleObject" Target="../embeddings/oleObject191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8.bin"/><Relationship Id="rId13" Type="http://schemas.openxmlformats.org/officeDocument/2006/relationships/oleObject" Target="../embeddings/oleObject203.bin"/><Relationship Id="rId18" Type="http://schemas.openxmlformats.org/officeDocument/2006/relationships/oleObject" Target="../embeddings/oleObject208.bin"/><Relationship Id="rId3" Type="http://schemas.openxmlformats.org/officeDocument/2006/relationships/oleObject" Target="../embeddings/oleObject193.bin"/><Relationship Id="rId21" Type="http://schemas.openxmlformats.org/officeDocument/2006/relationships/oleObject" Target="../embeddings/oleObject211.bin"/><Relationship Id="rId7" Type="http://schemas.openxmlformats.org/officeDocument/2006/relationships/oleObject" Target="../embeddings/oleObject197.bin"/><Relationship Id="rId12" Type="http://schemas.openxmlformats.org/officeDocument/2006/relationships/oleObject" Target="../embeddings/oleObject202.bin"/><Relationship Id="rId17" Type="http://schemas.openxmlformats.org/officeDocument/2006/relationships/oleObject" Target="../embeddings/oleObject20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6.bin"/><Relationship Id="rId20" Type="http://schemas.openxmlformats.org/officeDocument/2006/relationships/oleObject" Target="../embeddings/oleObject210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96.bin"/><Relationship Id="rId11" Type="http://schemas.openxmlformats.org/officeDocument/2006/relationships/oleObject" Target="../embeddings/oleObject201.bin"/><Relationship Id="rId5" Type="http://schemas.openxmlformats.org/officeDocument/2006/relationships/oleObject" Target="../embeddings/oleObject195.bin"/><Relationship Id="rId15" Type="http://schemas.openxmlformats.org/officeDocument/2006/relationships/oleObject" Target="../embeddings/oleObject205.bin"/><Relationship Id="rId23" Type="http://schemas.openxmlformats.org/officeDocument/2006/relationships/image" Target="../media/image160.png"/><Relationship Id="rId10" Type="http://schemas.openxmlformats.org/officeDocument/2006/relationships/oleObject" Target="../embeddings/oleObject200.bin"/><Relationship Id="rId19" Type="http://schemas.openxmlformats.org/officeDocument/2006/relationships/oleObject" Target="../embeddings/oleObject209.bin"/><Relationship Id="rId4" Type="http://schemas.openxmlformats.org/officeDocument/2006/relationships/oleObject" Target="../embeddings/oleObject194.bin"/><Relationship Id="rId9" Type="http://schemas.openxmlformats.org/officeDocument/2006/relationships/oleObject" Target="../embeddings/oleObject199.bin"/><Relationship Id="rId14" Type="http://schemas.openxmlformats.org/officeDocument/2006/relationships/oleObject" Target="../embeddings/oleObject204.bin"/><Relationship Id="rId22" Type="http://schemas.openxmlformats.org/officeDocument/2006/relationships/oleObject" Target="../embeddings/oleObject21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5" Type="http://schemas.openxmlformats.org/officeDocument/2006/relationships/oleObject" Target="../embeddings/oleObject215.bin"/><Relationship Id="rId4" Type="http://schemas.openxmlformats.org/officeDocument/2006/relationships/oleObject" Target="../embeddings/oleObject21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1.bin"/><Relationship Id="rId13" Type="http://schemas.openxmlformats.org/officeDocument/2006/relationships/oleObject" Target="../embeddings/oleObject226.bin"/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20.bin"/><Relationship Id="rId12" Type="http://schemas.openxmlformats.org/officeDocument/2006/relationships/oleObject" Target="../embeddings/oleObject225.bin"/><Relationship Id="rId17" Type="http://schemas.openxmlformats.org/officeDocument/2006/relationships/oleObject" Target="../embeddings/oleObject22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8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19.bin"/><Relationship Id="rId11" Type="http://schemas.openxmlformats.org/officeDocument/2006/relationships/oleObject" Target="../embeddings/oleObject224.bin"/><Relationship Id="rId5" Type="http://schemas.openxmlformats.org/officeDocument/2006/relationships/oleObject" Target="../embeddings/oleObject218.bin"/><Relationship Id="rId15" Type="http://schemas.openxmlformats.org/officeDocument/2006/relationships/oleObject" Target="../embeddings/oleObject227.bin"/><Relationship Id="rId10" Type="http://schemas.openxmlformats.org/officeDocument/2006/relationships/oleObject" Target="../embeddings/oleObject223.bin"/><Relationship Id="rId4" Type="http://schemas.openxmlformats.org/officeDocument/2006/relationships/oleObject" Target="../embeddings/oleObject217.bin"/><Relationship Id="rId9" Type="http://schemas.openxmlformats.org/officeDocument/2006/relationships/oleObject" Target="../embeddings/oleObject222.bin"/><Relationship Id="rId14" Type="http://schemas.openxmlformats.org/officeDocument/2006/relationships/image" Target="../media/image16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5.bin"/><Relationship Id="rId13" Type="http://schemas.openxmlformats.org/officeDocument/2006/relationships/oleObject" Target="../embeddings/oleObject240.bin"/><Relationship Id="rId18" Type="http://schemas.openxmlformats.org/officeDocument/2006/relationships/oleObject" Target="../embeddings/oleObject245.bin"/><Relationship Id="rId3" Type="http://schemas.openxmlformats.org/officeDocument/2006/relationships/oleObject" Target="../embeddings/oleObject230.bin"/><Relationship Id="rId21" Type="http://schemas.openxmlformats.org/officeDocument/2006/relationships/oleObject" Target="../embeddings/oleObject248.bin"/><Relationship Id="rId7" Type="http://schemas.openxmlformats.org/officeDocument/2006/relationships/oleObject" Target="../embeddings/oleObject234.bin"/><Relationship Id="rId12" Type="http://schemas.openxmlformats.org/officeDocument/2006/relationships/oleObject" Target="../embeddings/oleObject239.bin"/><Relationship Id="rId17" Type="http://schemas.openxmlformats.org/officeDocument/2006/relationships/oleObject" Target="../embeddings/oleObject24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3.bin"/><Relationship Id="rId20" Type="http://schemas.openxmlformats.org/officeDocument/2006/relationships/oleObject" Target="../embeddings/oleObject247.bin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33.bin"/><Relationship Id="rId11" Type="http://schemas.openxmlformats.org/officeDocument/2006/relationships/oleObject" Target="../embeddings/oleObject238.bin"/><Relationship Id="rId5" Type="http://schemas.openxmlformats.org/officeDocument/2006/relationships/oleObject" Target="../embeddings/oleObject232.bin"/><Relationship Id="rId15" Type="http://schemas.openxmlformats.org/officeDocument/2006/relationships/oleObject" Target="../embeddings/oleObject242.bin"/><Relationship Id="rId10" Type="http://schemas.openxmlformats.org/officeDocument/2006/relationships/oleObject" Target="../embeddings/oleObject237.bin"/><Relationship Id="rId19" Type="http://schemas.openxmlformats.org/officeDocument/2006/relationships/oleObject" Target="../embeddings/oleObject246.bin"/><Relationship Id="rId4" Type="http://schemas.openxmlformats.org/officeDocument/2006/relationships/oleObject" Target="../embeddings/oleObject231.bin"/><Relationship Id="rId9" Type="http://schemas.openxmlformats.org/officeDocument/2006/relationships/oleObject" Target="../embeddings/oleObject236.bin"/><Relationship Id="rId14" Type="http://schemas.openxmlformats.org/officeDocument/2006/relationships/oleObject" Target="../embeddings/oleObject241.bin"/><Relationship Id="rId22" Type="http://schemas.openxmlformats.org/officeDocument/2006/relationships/oleObject" Target="../embeddings/oleObject249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5.bin"/><Relationship Id="rId3" Type="http://schemas.openxmlformats.org/officeDocument/2006/relationships/oleObject" Target="../embeddings/oleObject250.bin"/><Relationship Id="rId7" Type="http://schemas.openxmlformats.org/officeDocument/2006/relationships/oleObject" Target="../embeddings/oleObject2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53.bin"/><Relationship Id="rId5" Type="http://schemas.openxmlformats.org/officeDocument/2006/relationships/oleObject" Target="../embeddings/oleObject252.bin"/><Relationship Id="rId4" Type="http://schemas.openxmlformats.org/officeDocument/2006/relationships/oleObject" Target="../embeddings/oleObject251.bin"/><Relationship Id="rId9" Type="http://schemas.openxmlformats.org/officeDocument/2006/relationships/oleObject" Target="../embeddings/oleObject256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29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oleObject" Target="../embeddings/oleObject258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9.bin"/><Relationship Id="rId7" Type="http://schemas.openxmlformats.org/officeDocument/2006/relationships/oleObject" Target="../embeddings/oleObject2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261.bin"/><Relationship Id="rId5" Type="http://schemas.openxmlformats.org/officeDocument/2006/relationships/image" Target="../media/image160.png"/><Relationship Id="rId4" Type="http://schemas.openxmlformats.org/officeDocument/2006/relationships/oleObject" Target="../embeddings/oleObject260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7.bin"/><Relationship Id="rId3" Type="http://schemas.openxmlformats.org/officeDocument/2006/relationships/oleObject" Target="../embeddings/oleObject263.bin"/><Relationship Id="rId7" Type="http://schemas.openxmlformats.org/officeDocument/2006/relationships/image" Target="../media/image16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266.bin"/><Relationship Id="rId5" Type="http://schemas.openxmlformats.org/officeDocument/2006/relationships/oleObject" Target="../embeddings/oleObject265.bin"/><Relationship Id="rId4" Type="http://schemas.openxmlformats.org/officeDocument/2006/relationships/oleObject" Target="../embeddings/oleObject264.bin"/><Relationship Id="rId9" Type="http://schemas.openxmlformats.org/officeDocument/2006/relationships/oleObject" Target="../embeddings/oleObject268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7.png"/><Relationship Id="rId4" Type="http://schemas.openxmlformats.org/officeDocument/2006/relationships/image" Target="../media/image20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5.bin"/><Relationship Id="rId3" Type="http://schemas.openxmlformats.org/officeDocument/2006/relationships/oleObject" Target="../embeddings/oleObject270.bin"/><Relationship Id="rId7" Type="http://schemas.openxmlformats.org/officeDocument/2006/relationships/oleObject" Target="../embeddings/oleObject2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273.bin"/><Relationship Id="rId5" Type="http://schemas.openxmlformats.org/officeDocument/2006/relationships/oleObject" Target="../embeddings/oleObject272.bin"/><Relationship Id="rId4" Type="http://schemas.openxmlformats.org/officeDocument/2006/relationships/oleObject" Target="../embeddings/oleObject27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4.bin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1.bin"/><Relationship Id="rId3" Type="http://schemas.openxmlformats.org/officeDocument/2006/relationships/oleObject" Target="../embeddings/oleObject276.bin"/><Relationship Id="rId7" Type="http://schemas.openxmlformats.org/officeDocument/2006/relationships/oleObject" Target="../embeddings/oleObject2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279.bin"/><Relationship Id="rId5" Type="http://schemas.openxmlformats.org/officeDocument/2006/relationships/oleObject" Target="../embeddings/oleObject278.bin"/><Relationship Id="rId10" Type="http://schemas.openxmlformats.org/officeDocument/2006/relationships/oleObject" Target="../embeddings/oleObject283.bin"/><Relationship Id="rId4" Type="http://schemas.openxmlformats.org/officeDocument/2006/relationships/oleObject" Target="../embeddings/oleObject277.bin"/><Relationship Id="rId9" Type="http://schemas.openxmlformats.org/officeDocument/2006/relationships/oleObject" Target="../embeddings/oleObject282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9.bin"/><Relationship Id="rId3" Type="http://schemas.openxmlformats.org/officeDocument/2006/relationships/oleObject" Target="../embeddings/oleObject284.bin"/><Relationship Id="rId7" Type="http://schemas.openxmlformats.org/officeDocument/2006/relationships/oleObject" Target="../embeddings/oleObject288.bin"/><Relationship Id="rId12" Type="http://schemas.openxmlformats.org/officeDocument/2006/relationships/oleObject" Target="../embeddings/oleObject2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287.bin"/><Relationship Id="rId11" Type="http://schemas.openxmlformats.org/officeDocument/2006/relationships/oleObject" Target="../embeddings/oleObject292.bin"/><Relationship Id="rId5" Type="http://schemas.openxmlformats.org/officeDocument/2006/relationships/oleObject" Target="../embeddings/oleObject286.bin"/><Relationship Id="rId10" Type="http://schemas.openxmlformats.org/officeDocument/2006/relationships/oleObject" Target="../embeddings/oleObject291.bin"/><Relationship Id="rId4" Type="http://schemas.openxmlformats.org/officeDocument/2006/relationships/oleObject" Target="../embeddings/oleObject285.bin"/><Relationship Id="rId9" Type="http://schemas.openxmlformats.org/officeDocument/2006/relationships/oleObject" Target="../embeddings/oleObject290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9.bin"/><Relationship Id="rId3" Type="http://schemas.openxmlformats.org/officeDocument/2006/relationships/oleObject" Target="../embeddings/oleObject294.bin"/><Relationship Id="rId7" Type="http://schemas.openxmlformats.org/officeDocument/2006/relationships/oleObject" Target="../embeddings/oleObject298.bin"/><Relationship Id="rId12" Type="http://schemas.openxmlformats.org/officeDocument/2006/relationships/oleObject" Target="../embeddings/oleObject3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297.bin"/><Relationship Id="rId11" Type="http://schemas.openxmlformats.org/officeDocument/2006/relationships/oleObject" Target="../embeddings/oleObject302.bin"/><Relationship Id="rId5" Type="http://schemas.openxmlformats.org/officeDocument/2006/relationships/oleObject" Target="../embeddings/oleObject296.bin"/><Relationship Id="rId10" Type="http://schemas.openxmlformats.org/officeDocument/2006/relationships/oleObject" Target="../embeddings/oleObject301.bin"/><Relationship Id="rId4" Type="http://schemas.openxmlformats.org/officeDocument/2006/relationships/oleObject" Target="../embeddings/oleObject295.bin"/><Relationship Id="rId9" Type="http://schemas.openxmlformats.org/officeDocument/2006/relationships/oleObject" Target="../embeddings/oleObject300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4.bin"/><Relationship Id="rId7" Type="http://schemas.openxmlformats.org/officeDocument/2006/relationships/oleObject" Target="../embeddings/oleObject3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307.bin"/><Relationship Id="rId5" Type="http://schemas.openxmlformats.org/officeDocument/2006/relationships/oleObject" Target="../embeddings/oleObject306.bin"/><Relationship Id="rId4" Type="http://schemas.openxmlformats.org/officeDocument/2006/relationships/oleObject" Target="../embeddings/oleObject305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124200" y="990600"/>
            <a:ext cx="38957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6000" b="1">
                <a:ea typeface="华文新魏" pitchFamily="2" charset="-122"/>
              </a:rPr>
              <a:t>第十三章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838200" y="2286000"/>
            <a:ext cx="7772400" cy="143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8800" b="1">
                <a:latin typeface="华文行楷" pitchFamily="2" charset="-122"/>
                <a:ea typeface="华文行楷" pitchFamily="2" charset="-122"/>
              </a:rPr>
              <a:t>热 力 学 基 础</a:t>
            </a:r>
          </a:p>
        </p:txBody>
      </p:sp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179888"/>
            <a:ext cx="9155113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4" name="Group 2"/>
          <p:cNvGrpSpPr>
            <a:grpSpLocks/>
          </p:cNvGrpSpPr>
          <p:nvPr/>
        </p:nvGrpSpPr>
        <p:grpSpPr bwMode="auto">
          <a:xfrm>
            <a:off x="285750" y="0"/>
            <a:ext cx="8858250" cy="1931988"/>
            <a:chOff x="180" y="0"/>
            <a:chExt cx="5580" cy="1217"/>
          </a:xfrm>
        </p:grpSpPr>
        <p:sp>
          <p:nvSpPr>
            <p:cNvPr id="5132" name="Rectangle 3"/>
            <p:cNvSpPr>
              <a:spLocks noChangeArrowheads="1"/>
            </p:cNvSpPr>
            <p:nvPr/>
          </p:nvSpPr>
          <p:spPr bwMode="auto">
            <a:xfrm>
              <a:off x="180" y="0"/>
              <a:ext cx="5580" cy="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US" altLang="zh-CN"/>
                <a:t>[</a:t>
              </a:r>
              <a:r>
                <a:rPr lang="zh-CN" altLang="en-US"/>
                <a:t>例</a:t>
              </a:r>
              <a:r>
                <a:rPr lang="en-US" altLang="zh-CN"/>
                <a:t>1] </a:t>
              </a:r>
              <a:r>
                <a:rPr lang="zh-CN" altLang="en-US"/>
                <a:t>如图所示，</a:t>
              </a:r>
              <a:r>
                <a:rPr lang="en-US" altLang="zh-CN"/>
                <a:t>1mol</a:t>
              </a:r>
              <a:r>
                <a:rPr lang="zh-CN" altLang="en-US"/>
                <a:t>氢气</a:t>
              </a:r>
              <a:r>
                <a:rPr lang="en-US" altLang="zh-CN"/>
                <a:t>(</a:t>
              </a:r>
              <a:r>
                <a:rPr lang="zh-CN" altLang="en-US"/>
                <a:t>可视为理想气体</a:t>
              </a:r>
              <a:r>
                <a:rPr lang="en-US" altLang="zh-CN"/>
                <a:t>)</a:t>
              </a:r>
              <a:r>
                <a:rPr lang="zh-CN" altLang="en-US"/>
                <a:t>从 状态 </a:t>
              </a:r>
              <a:r>
                <a:rPr lang="en-US" altLang="zh-CN" i="1"/>
                <a:t>a </a:t>
              </a:r>
              <a:r>
                <a:rPr lang="en-US" altLang="zh-CN"/>
                <a:t>( </a:t>
              </a:r>
              <a:r>
                <a:rPr lang="en-US" altLang="zh-CN" i="1"/>
                <a:t>P</a:t>
              </a:r>
              <a:r>
                <a:rPr lang="en-US" altLang="zh-CN" baseline="-25000"/>
                <a:t>0 </a:t>
              </a:r>
              <a:r>
                <a:rPr lang="zh-CN" altLang="en-US" sz="2000"/>
                <a:t>、</a:t>
              </a:r>
              <a:r>
                <a:rPr lang="en-US" altLang="zh-CN" i="1"/>
                <a:t>V</a:t>
              </a:r>
              <a:r>
                <a:rPr lang="en-US" altLang="zh-CN" baseline="-25000"/>
                <a:t>0 </a:t>
              </a:r>
              <a:r>
                <a:rPr lang="zh-CN" altLang="en-US" sz="2000"/>
                <a:t>、</a:t>
              </a:r>
              <a:r>
                <a:rPr lang="en-US" altLang="zh-CN" i="1"/>
                <a:t>T</a:t>
              </a:r>
              <a:r>
                <a:rPr lang="en-US" altLang="zh-CN" baseline="-25000"/>
                <a:t>0 </a:t>
              </a:r>
              <a:r>
                <a:rPr lang="en-US" altLang="zh-CN"/>
                <a:t>)</a:t>
              </a:r>
              <a:r>
                <a:rPr lang="zh-CN" altLang="en-US"/>
                <a:t>变化到状态 </a:t>
              </a:r>
              <a:r>
                <a:rPr lang="en-US" altLang="zh-CN" i="1"/>
                <a:t>b</a:t>
              </a:r>
              <a:r>
                <a:rPr lang="en-US" altLang="zh-CN"/>
                <a:t> ( 9</a:t>
              </a:r>
              <a:r>
                <a:rPr lang="en-US" altLang="zh-CN" i="1"/>
                <a:t>P</a:t>
              </a:r>
              <a:r>
                <a:rPr lang="en-US" altLang="zh-CN" baseline="-25000"/>
                <a:t>0 </a:t>
              </a:r>
              <a:r>
                <a:rPr lang="en-US" altLang="zh-CN"/>
                <a:t>) , </a:t>
              </a:r>
              <a:r>
                <a:rPr lang="zh-CN" altLang="en-US"/>
                <a:t>此过程  满足                  </a:t>
              </a:r>
              <a:r>
                <a:rPr lang="en-US" altLang="zh-CN"/>
                <a:t>, </a:t>
              </a:r>
              <a:r>
                <a:rPr lang="zh-CN" altLang="en-US"/>
                <a:t>求</a:t>
              </a:r>
              <a:r>
                <a:rPr lang="en-US" altLang="zh-CN"/>
                <a:t>(1) </a:t>
              </a:r>
              <a:r>
                <a:rPr lang="en-US" altLang="zh-CN" i="1"/>
                <a:t>W</a:t>
              </a:r>
              <a:r>
                <a:rPr lang="en-US" altLang="zh-CN" baseline="-25000"/>
                <a:t>ab  </a:t>
              </a:r>
              <a:r>
                <a:rPr lang="en-US" altLang="zh-CN"/>
                <a:t>, (2) </a:t>
              </a:r>
              <a:r>
                <a:rPr lang="en-US" altLang="zh-CN" i="1"/>
                <a:t>Q</a:t>
              </a:r>
              <a:r>
                <a:rPr lang="en-US" altLang="zh-CN" baseline="-25000"/>
                <a:t>ab </a:t>
              </a:r>
              <a:r>
                <a:rPr lang="en-US" altLang="zh-CN"/>
                <a:t>( </a:t>
              </a:r>
              <a:r>
                <a:rPr lang="zh-CN" altLang="en-US"/>
                <a:t>用</a:t>
              </a:r>
              <a:r>
                <a:rPr lang="en-US" altLang="zh-CN" i="1"/>
                <a:t>R</a:t>
              </a:r>
              <a:r>
                <a:rPr lang="zh-CN" altLang="en-US" sz="2000"/>
                <a:t>、</a:t>
              </a:r>
              <a:r>
                <a:rPr lang="en-US" altLang="zh-CN" i="1"/>
                <a:t>T</a:t>
              </a:r>
              <a:r>
                <a:rPr lang="en-US" altLang="zh-CN" baseline="-25000"/>
                <a:t>0</a:t>
              </a:r>
              <a:r>
                <a:rPr lang="zh-CN" altLang="en-US"/>
                <a:t>表示 </a:t>
              </a:r>
              <a:r>
                <a:rPr lang="en-US" altLang="zh-CN"/>
                <a:t>)</a:t>
              </a:r>
            </a:p>
          </p:txBody>
        </p:sp>
        <p:graphicFrame>
          <p:nvGraphicFramePr>
            <p:cNvPr id="5123" name="Object 9"/>
            <p:cNvGraphicFramePr>
              <a:graphicFrameLocks noChangeAspect="1"/>
            </p:cNvGraphicFramePr>
            <p:nvPr/>
          </p:nvGraphicFramePr>
          <p:xfrm>
            <a:off x="450" y="585"/>
            <a:ext cx="1125" cy="632"/>
          </p:xfrm>
          <a:graphic>
            <a:graphicData uri="http://schemas.openxmlformats.org/presentationml/2006/ole">
              <p:oleObj spid="_x0000_s5123" name="公式" r:id="rId3" imgW="761760" imgH="431640" progId="Equation.3">
                <p:embed/>
              </p:oleObj>
            </a:graphicData>
          </a:graphic>
        </p:graphicFrame>
      </p:grpSp>
      <p:sp>
        <p:nvSpPr>
          <p:cNvPr id="659482" name="Text Box 26"/>
          <p:cNvSpPr txBox="1">
            <a:spLocks noChangeArrowheads="1"/>
          </p:cNvSpPr>
          <p:nvPr/>
        </p:nvSpPr>
        <p:spPr bwMode="auto">
          <a:xfrm>
            <a:off x="266700" y="1774825"/>
            <a:ext cx="1577975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80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分析</a:t>
            </a:r>
            <a:r>
              <a:rPr lang="en-US" altLang="zh-CN" sz="380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: </a:t>
            </a:r>
          </a:p>
        </p:txBody>
      </p:sp>
      <p:sp>
        <p:nvSpPr>
          <p:cNvPr id="659483" name="Text Box 27"/>
          <p:cNvSpPr txBox="1">
            <a:spLocks noChangeArrowheads="1"/>
          </p:cNvSpPr>
          <p:nvPr/>
        </p:nvSpPr>
        <p:spPr bwMode="auto">
          <a:xfrm>
            <a:off x="319088" y="2425700"/>
            <a:ext cx="5648325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A50021"/>
                </a:solidFill>
              </a:rPr>
              <a:t>a. </a:t>
            </a:r>
            <a:r>
              <a:rPr lang="zh-CN" altLang="en-US"/>
              <a:t>此过程虽然是一个一般热力学过程</a:t>
            </a:r>
            <a:r>
              <a:rPr lang="en-US" altLang="zh-CN"/>
              <a:t>, </a:t>
            </a:r>
            <a:r>
              <a:rPr lang="zh-CN" altLang="en-US"/>
              <a:t>但仍满足热力学第一定律</a:t>
            </a:r>
            <a:r>
              <a:rPr lang="en-US" altLang="zh-CN"/>
              <a:t>,</a:t>
            </a:r>
            <a:r>
              <a:rPr lang="zh-CN" altLang="en-US"/>
              <a:t>理想气体物态方程</a:t>
            </a:r>
            <a:r>
              <a:rPr lang="en-US" altLang="zh-CN"/>
              <a:t>, </a:t>
            </a:r>
            <a:r>
              <a:rPr lang="en-US" altLang="zh-CN" i="1"/>
              <a:t>W</a:t>
            </a:r>
            <a:r>
              <a:rPr lang="en-US" altLang="zh-CN" baseline="-25000"/>
              <a:t>ab</a:t>
            </a:r>
            <a:r>
              <a:rPr lang="zh-CN" altLang="en-US"/>
              <a:t>和</a:t>
            </a:r>
            <a:r>
              <a:rPr lang="zh-CN" altLang="en-US">
                <a:solidFill>
                  <a:srgbClr val="0033CC"/>
                </a:solidFill>
                <a:sym typeface="Symbol" pitchFamily="18" charset="2"/>
              </a:rPr>
              <a:t></a:t>
            </a:r>
            <a:r>
              <a:rPr lang="en-US" altLang="zh-CN" i="1">
                <a:sym typeface="Symbol" pitchFamily="18" charset="2"/>
              </a:rPr>
              <a:t>E</a:t>
            </a:r>
            <a:r>
              <a:rPr lang="en-US" altLang="zh-CN" baseline="-25000"/>
              <a:t>ab</a:t>
            </a:r>
            <a:r>
              <a:rPr lang="zh-CN" altLang="en-US"/>
              <a:t>也可用一般计算式求解</a:t>
            </a:r>
          </a:p>
        </p:txBody>
      </p:sp>
      <p:sp>
        <p:nvSpPr>
          <p:cNvPr id="659484" name="Rectangle 28"/>
          <p:cNvSpPr>
            <a:spLocks noChangeArrowheads="1"/>
          </p:cNvSpPr>
          <p:nvPr/>
        </p:nvSpPr>
        <p:spPr bwMode="auto">
          <a:xfrm>
            <a:off x="357188" y="4748213"/>
            <a:ext cx="60690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A50021"/>
                </a:solidFill>
              </a:rPr>
              <a:t>b. </a:t>
            </a:r>
            <a:r>
              <a:rPr lang="en-US" altLang="zh-CN" i="1">
                <a:solidFill>
                  <a:srgbClr val="0033CC"/>
                </a:solidFill>
              </a:rPr>
              <a:t>Q</a:t>
            </a:r>
            <a:r>
              <a:rPr lang="en-US" altLang="zh-CN" baseline="-25000">
                <a:solidFill>
                  <a:srgbClr val="0033CC"/>
                </a:solidFill>
              </a:rPr>
              <a:t>12</a:t>
            </a:r>
            <a:r>
              <a:rPr lang="zh-CN" altLang="en-US"/>
              <a:t>可借助热力学第一定律计算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503238" y="5494338"/>
            <a:ext cx="7534275" cy="987425"/>
            <a:chOff x="260" y="3336"/>
            <a:chExt cx="4746" cy="622"/>
          </a:xfrm>
        </p:grpSpPr>
        <p:sp>
          <p:nvSpPr>
            <p:cNvPr id="5131" name="Rectangle 30"/>
            <p:cNvSpPr>
              <a:spLocks noChangeArrowheads="1"/>
            </p:cNvSpPr>
            <p:nvPr/>
          </p:nvSpPr>
          <p:spPr bwMode="auto">
            <a:xfrm>
              <a:off x="260" y="3433"/>
              <a:ext cx="433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bg2"/>
                  </a:solidFill>
                </a:rPr>
                <a:t> </a:t>
              </a:r>
              <a:r>
                <a:rPr lang="en-US" altLang="zh-CN"/>
                <a:t>( </a:t>
              </a:r>
              <a:r>
                <a:rPr lang="zh-CN" altLang="en-US"/>
                <a:t>答案                                                              </a:t>
              </a:r>
              <a:r>
                <a:rPr lang="en-US" altLang="zh-CN"/>
                <a:t>)</a:t>
              </a:r>
            </a:p>
          </p:txBody>
        </p:sp>
        <p:graphicFrame>
          <p:nvGraphicFramePr>
            <p:cNvPr id="5122" name="Object 2"/>
            <p:cNvGraphicFramePr>
              <a:graphicFrameLocks noChangeAspect="1"/>
            </p:cNvGraphicFramePr>
            <p:nvPr/>
          </p:nvGraphicFramePr>
          <p:xfrm>
            <a:off x="1071" y="3336"/>
            <a:ext cx="3935" cy="622"/>
          </p:xfrm>
          <a:graphic>
            <a:graphicData uri="http://schemas.openxmlformats.org/presentationml/2006/ole">
              <p:oleObj spid="_x0000_s5122" name="公式" r:id="rId4" imgW="2692080" imgH="393480" progId="Equation.3">
                <p:embed/>
              </p:oleObj>
            </a:graphicData>
          </a:graphic>
        </p:graphicFrame>
      </p:grpSp>
      <p:sp>
        <p:nvSpPr>
          <p:cNvPr id="5129" name="Text Box 33"/>
          <p:cNvSpPr txBox="1">
            <a:spLocks noChangeArrowheads="1"/>
          </p:cNvSpPr>
          <p:nvPr/>
        </p:nvSpPr>
        <p:spPr bwMode="auto">
          <a:xfrm>
            <a:off x="8645525" y="6416675"/>
            <a:ext cx="4984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/>
              <a:t>12.</a:t>
            </a:r>
            <a:endParaRPr lang="en-US" altLang="zh-CN"/>
          </a:p>
        </p:txBody>
      </p:sp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0" y="1785938"/>
            <a:ext cx="319087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82" grpId="0"/>
      <p:bldP spid="659483" grpId="0"/>
      <p:bldP spid="65948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Text Box 8"/>
          <p:cNvSpPr txBox="1">
            <a:spLocks noChangeArrowheads="1"/>
          </p:cNvSpPr>
          <p:nvPr/>
        </p:nvSpPr>
        <p:spPr bwMode="auto">
          <a:xfrm>
            <a:off x="381000" y="381000"/>
            <a:ext cx="2895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ea typeface="黑体" pitchFamily="2" charset="-122"/>
              </a:rPr>
              <a:t>讨论</a:t>
            </a:r>
          </a:p>
        </p:txBody>
      </p:sp>
      <p:sp>
        <p:nvSpPr>
          <p:cNvPr id="6152" name="Text Box 11"/>
          <p:cNvSpPr txBox="1">
            <a:spLocks noChangeArrowheads="1"/>
          </p:cNvSpPr>
          <p:nvPr/>
        </p:nvSpPr>
        <p:spPr bwMode="auto">
          <a:xfrm>
            <a:off x="1752600" y="228600"/>
            <a:ext cx="454818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/>
              <a:t>2</a:t>
            </a:r>
            <a:r>
              <a:rPr lang="zh-CN" altLang="en-US" sz="3600" b="1"/>
              <a:t>、Ｐ－Ｖ图上绝热线和等温线的比较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6686550" y="404813"/>
            <a:ext cx="2457450" cy="2209800"/>
            <a:chOff x="3984" y="1872"/>
            <a:chExt cx="1548" cy="1392"/>
          </a:xfrm>
        </p:grpSpPr>
        <p:sp>
          <p:nvSpPr>
            <p:cNvPr id="6156" name="Line 14"/>
            <p:cNvSpPr>
              <a:spLocks noChangeShapeType="1"/>
            </p:cNvSpPr>
            <p:nvPr/>
          </p:nvSpPr>
          <p:spPr bwMode="auto">
            <a:xfrm>
              <a:off x="3984" y="3024"/>
              <a:ext cx="14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" name="Line 15"/>
            <p:cNvSpPr>
              <a:spLocks noChangeShapeType="1"/>
            </p:cNvSpPr>
            <p:nvPr/>
          </p:nvSpPr>
          <p:spPr bwMode="auto">
            <a:xfrm flipV="1">
              <a:off x="4176" y="2064"/>
              <a:ext cx="0" cy="110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8" name="Freeform 16"/>
            <p:cNvSpPr>
              <a:spLocks/>
            </p:cNvSpPr>
            <p:nvPr/>
          </p:nvSpPr>
          <p:spPr bwMode="auto">
            <a:xfrm>
              <a:off x="4368" y="2304"/>
              <a:ext cx="624" cy="508"/>
            </a:xfrm>
            <a:custGeom>
              <a:avLst/>
              <a:gdLst>
                <a:gd name="T0" fmla="*/ 0 w 624"/>
                <a:gd name="T1" fmla="*/ 0 h 508"/>
                <a:gd name="T2" fmla="*/ 264 w 624"/>
                <a:gd name="T3" fmla="*/ 372 h 508"/>
                <a:gd name="T4" fmla="*/ 624 w 624"/>
                <a:gd name="T5" fmla="*/ 508 h 508"/>
                <a:gd name="T6" fmla="*/ 0 60000 65536"/>
                <a:gd name="T7" fmla="*/ 0 60000 65536"/>
                <a:gd name="T8" fmla="*/ 0 60000 65536"/>
                <a:gd name="T9" fmla="*/ 0 w 624"/>
                <a:gd name="T10" fmla="*/ 0 h 508"/>
                <a:gd name="T11" fmla="*/ 624 w 624"/>
                <a:gd name="T12" fmla="*/ 508 h 5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508">
                  <a:moveTo>
                    <a:pt x="0" y="0"/>
                  </a:moveTo>
                  <a:cubicBezTo>
                    <a:pt x="44" y="62"/>
                    <a:pt x="160" y="287"/>
                    <a:pt x="264" y="372"/>
                  </a:cubicBezTo>
                  <a:cubicBezTo>
                    <a:pt x="368" y="457"/>
                    <a:pt x="549" y="480"/>
                    <a:pt x="624" y="5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9" name="Line 17"/>
            <p:cNvSpPr>
              <a:spLocks noChangeShapeType="1"/>
            </p:cNvSpPr>
            <p:nvPr/>
          </p:nvSpPr>
          <p:spPr bwMode="auto">
            <a:xfrm>
              <a:off x="4176" y="2304"/>
              <a:ext cx="192" cy="0"/>
            </a:xfrm>
            <a:prstGeom prst="line">
              <a:avLst/>
            </a:prstGeom>
            <a:noFill/>
            <a:ln w="34925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0" name="Line 18"/>
            <p:cNvSpPr>
              <a:spLocks noChangeShapeType="1"/>
            </p:cNvSpPr>
            <p:nvPr/>
          </p:nvSpPr>
          <p:spPr bwMode="auto">
            <a:xfrm>
              <a:off x="4368" y="2304"/>
              <a:ext cx="0" cy="864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1" name="Line 19"/>
            <p:cNvSpPr>
              <a:spLocks noChangeShapeType="1"/>
            </p:cNvSpPr>
            <p:nvPr/>
          </p:nvSpPr>
          <p:spPr bwMode="auto">
            <a:xfrm>
              <a:off x="4992" y="2688"/>
              <a:ext cx="0" cy="480"/>
            </a:xfrm>
            <a:prstGeom prst="line">
              <a:avLst/>
            </a:prstGeom>
            <a:noFill/>
            <a:ln w="254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2" name="Freeform 20"/>
            <p:cNvSpPr>
              <a:spLocks/>
            </p:cNvSpPr>
            <p:nvPr/>
          </p:nvSpPr>
          <p:spPr bwMode="auto">
            <a:xfrm>
              <a:off x="4368" y="2304"/>
              <a:ext cx="624" cy="384"/>
            </a:xfrm>
            <a:custGeom>
              <a:avLst/>
              <a:gdLst>
                <a:gd name="T0" fmla="*/ 0 w 624"/>
                <a:gd name="T1" fmla="*/ 0 h 384"/>
                <a:gd name="T2" fmla="*/ 336 w 624"/>
                <a:gd name="T3" fmla="*/ 288 h 384"/>
                <a:gd name="T4" fmla="*/ 624 w 624"/>
                <a:gd name="T5" fmla="*/ 384 h 384"/>
                <a:gd name="T6" fmla="*/ 0 60000 65536"/>
                <a:gd name="T7" fmla="*/ 0 60000 65536"/>
                <a:gd name="T8" fmla="*/ 0 60000 65536"/>
                <a:gd name="T9" fmla="*/ 0 w 624"/>
                <a:gd name="T10" fmla="*/ 0 h 384"/>
                <a:gd name="T11" fmla="*/ 624 w 624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384">
                  <a:moveTo>
                    <a:pt x="0" y="0"/>
                  </a:moveTo>
                  <a:cubicBezTo>
                    <a:pt x="116" y="112"/>
                    <a:pt x="232" y="224"/>
                    <a:pt x="336" y="288"/>
                  </a:cubicBezTo>
                  <a:cubicBezTo>
                    <a:pt x="440" y="352"/>
                    <a:pt x="532" y="368"/>
                    <a:pt x="624" y="384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46" name="Object 22"/>
            <p:cNvGraphicFramePr>
              <a:graphicFrameLocks noChangeAspect="1"/>
            </p:cNvGraphicFramePr>
            <p:nvPr/>
          </p:nvGraphicFramePr>
          <p:xfrm>
            <a:off x="3984" y="1872"/>
            <a:ext cx="222" cy="240"/>
          </p:xfrm>
          <a:graphic>
            <a:graphicData uri="http://schemas.openxmlformats.org/presentationml/2006/ole">
              <p:oleObj spid="_x0000_s6146" name="Equation" r:id="rId3" imgW="152280" imgH="164880" progId="Equation.3">
                <p:embed/>
              </p:oleObj>
            </a:graphicData>
          </a:graphic>
        </p:graphicFrame>
        <p:graphicFrame>
          <p:nvGraphicFramePr>
            <p:cNvPr id="6147" name="Object 23"/>
            <p:cNvGraphicFramePr>
              <a:graphicFrameLocks noChangeAspect="1"/>
            </p:cNvGraphicFramePr>
            <p:nvPr/>
          </p:nvGraphicFramePr>
          <p:xfrm>
            <a:off x="5310" y="3005"/>
            <a:ext cx="222" cy="259"/>
          </p:xfrm>
          <a:graphic>
            <a:graphicData uri="http://schemas.openxmlformats.org/presentationml/2006/ole">
              <p:oleObj spid="_x0000_s6147" name="Equation" r:id="rId4" imgW="152280" imgH="177480" progId="Equation.3">
                <p:embed/>
              </p:oleObj>
            </a:graphicData>
          </a:graphic>
        </p:graphicFrame>
        <p:graphicFrame>
          <p:nvGraphicFramePr>
            <p:cNvPr id="6148" name="Object 24"/>
            <p:cNvGraphicFramePr>
              <a:graphicFrameLocks noChangeAspect="1"/>
            </p:cNvGraphicFramePr>
            <p:nvPr/>
          </p:nvGraphicFramePr>
          <p:xfrm>
            <a:off x="3984" y="3004"/>
            <a:ext cx="185" cy="203"/>
          </p:xfrm>
          <a:graphic>
            <a:graphicData uri="http://schemas.openxmlformats.org/presentationml/2006/ole">
              <p:oleObj spid="_x0000_s6148" name="公式" r:id="rId5" imgW="126720" imgH="139680" progId="Equation.3">
                <p:embed/>
              </p:oleObj>
            </a:graphicData>
          </a:graphic>
        </p:graphicFrame>
        <p:graphicFrame>
          <p:nvGraphicFramePr>
            <p:cNvPr id="6149" name="Object 25"/>
            <p:cNvGraphicFramePr>
              <a:graphicFrameLocks noChangeAspect="1"/>
            </p:cNvGraphicFramePr>
            <p:nvPr/>
          </p:nvGraphicFramePr>
          <p:xfrm>
            <a:off x="4320" y="2064"/>
            <a:ext cx="222" cy="241"/>
          </p:xfrm>
          <a:graphic>
            <a:graphicData uri="http://schemas.openxmlformats.org/presentationml/2006/ole">
              <p:oleObj spid="_x0000_s6149" name="Equation" r:id="rId6" imgW="152280" imgH="164880" progId="Equation.3">
                <p:embed/>
              </p:oleObj>
            </a:graphicData>
          </a:graphic>
        </p:graphicFrame>
        <p:sp>
          <p:nvSpPr>
            <p:cNvPr id="6163" name="Line 26"/>
            <p:cNvSpPr>
              <a:spLocks noChangeShapeType="1"/>
            </p:cNvSpPr>
            <p:nvPr/>
          </p:nvSpPr>
          <p:spPr bwMode="auto">
            <a:xfrm>
              <a:off x="4800" y="3120"/>
              <a:ext cx="192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4" name="Line 27"/>
            <p:cNvSpPr>
              <a:spLocks noChangeShapeType="1"/>
            </p:cNvSpPr>
            <p:nvPr/>
          </p:nvSpPr>
          <p:spPr bwMode="auto">
            <a:xfrm>
              <a:off x="4368" y="3120"/>
              <a:ext cx="192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50" name="Object 28"/>
            <p:cNvGraphicFramePr>
              <a:graphicFrameLocks noChangeAspect="1"/>
            </p:cNvGraphicFramePr>
            <p:nvPr/>
          </p:nvGraphicFramePr>
          <p:xfrm>
            <a:off x="4512" y="3024"/>
            <a:ext cx="314" cy="220"/>
          </p:xfrm>
          <a:graphic>
            <a:graphicData uri="http://schemas.openxmlformats.org/presentationml/2006/ole">
              <p:oleObj spid="_x0000_s6150" name="Equation" r:id="rId7" imgW="253800" imgH="177480" progId="Equation.3">
                <p:embed/>
              </p:oleObj>
            </a:graphicData>
          </a:graphic>
        </p:graphicFrame>
        <p:sp>
          <p:nvSpPr>
            <p:cNvPr id="6165" name="Text Box 29"/>
            <p:cNvSpPr txBox="1">
              <a:spLocks noChangeArrowheads="1"/>
            </p:cNvSpPr>
            <p:nvPr/>
          </p:nvSpPr>
          <p:spPr bwMode="auto">
            <a:xfrm>
              <a:off x="4656" y="2400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/>
                <a:t>等温线</a:t>
              </a:r>
            </a:p>
          </p:txBody>
        </p:sp>
        <p:sp>
          <p:nvSpPr>
            <p:cNvPr id="6166" name="Text Box 30"/>
            <p:cNvSpPr txBox="1">
              <a:spLocks noChangeArrowheads="1"/>
            </p:cNvSpPr>
            <p:nvPr/>
          </p:nvSpPr>
          <p:spPr bwMode="auto">
            <a:xfrm>
              <a:off x="4368" y="2716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/>
                <a:t>绝热线</a:t>
              </a:r>
            </a:p>
          </p:txBody>
        </p:sp>
      </p:grpSp>
      <p:sp>
        <p:nvSpPr>
          <p:cNvPr id="108588" name="Text Box 44"/>
          <p:cNvSpPr txBox="1">
            <a:spLocks noChangeArrowheads="1"/>
          </p:cNvSpPr>
          <p:nvPr/>
        </p:nvSpPr>
        <p:spPr bwMode="auto">
          <a:xfrm>
            <a:off x="611188" y="3141663"/>
            <a:ext cx="7924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ea typeface="楷体_GB2312" pitchFamily="49" charset="-122"/>
              </a:rPr>
              <a:t>解释：在改变相同的体积下，绝热过程中压强的变化要大些</a:t>
            </a:r>
          </a:p>
        </p:txBody>
      </p:sp>
      <p:sp>
        <p:nvSpPr>
          <p:cNvPr id="6155" name="Text Box 46"/>
          <p:cNvSpPr txBox="1">
            <a:spLocks noChangeArrowheads="1"/>
          </p:cNvSpPr>
          <p:nvPr/>
        </p:nvSpPr>
        <p:spPr bwMode="auto">
          <a:xfrm>
            <a:off x="0" y="5500688"/>
            <a:ext cx="75438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/>
              <a:t>3 </a:t>
            </a:r>
            <a:r>
              <a:rPr lang="zh-CN" altLang="en-US" sz="3600" b="1"/>
              <a:t>等值过程中 </a:t>
            </a:r>
            <a:r>
              <a:rPr lang="en-US" altLang="zh-CN" sz="3600" i="1"/>
              <a:t>Q, </a:t>
            </a:r>
            <a:r>
              <a:rPr lang="el-GR" altLang="zh-CN" sz="3600" i="1">
                <a:ea typeface="楷体_GB2312" pitchFamily="49" charset="-122"/>
              </a:rPr>
              <a:t>Δ</a:t>
            </a:r>
            <a:r>
              <a:rPr lang="en-US" altLang="zh-CN" sz="3600" i="1">
                <a:ea typeface="楷体_GB2312" pitchFamily="49" charset="-122"/>
              </a:rPr>
              <a:t>E</a:t>
            </a:r>
            <a:r>
              <a:rPr lang="zh-CN" altLang="en-US" sz="3600" i="1"/>
              <a:t> </a:t>
            </a:r>
            <a:r>
              <a:rPr lang="zh-CN" altLang="en-US" sz="3600" b="1"/>
              <a:t>和 </a:t>
            </a:r>
            <a:r>
              <a:rPr lang="en-US" altLang="zh-CN" sz="3600" b="1" i="1"/>
              <a:t>W</a:t>
            </a:r>
            <a:r>
              <a:rPr lang="zh-CN" altLang="en-US" sz="3600" b="1"/>
              <a:t>   的计算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8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8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47" name="Group 67"/>
          <p:cNvGraphicFramePr>
            <a:graphicFrameLocks noGrp="1"/>
          </p:cNvGraphicFramePr>
          <p:nvPr/>
        </p:nvGraphicFramePr>
        <p:xfrm>
          <a:off x="1403350" y="1125538"/>
          <a:ext cx="7162800" cy="5410202"/>
        </p:xfrm>
        <a:graphic>
          <a:graphicData uri="http://schemas.openxmlformats.org/drawingml/2006/table">
            <a:tbl>
              <a:tblPr/>
              <a:tblGrid>
                <a:gridCol w="1074738"/>
                <a:gridCol w="2022475"/>
                <a:gridCol w="2006600"/>
                <a:gridCol w="2058987"/>
              </a:tblGrid>
              <a:tr h="957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4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等温过程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2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等压过程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2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等体过程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2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绝热过程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24" name="Text Box 34"/>
          <p:cNvSpPr txBox="1">
            <a:spLocks noChangeArrowheads="1"/>
          </p:cNvSpPr>
          <p:nvPr/>
        </p:nvSpPr>
        <p:spPr bwMode="auto">
          <a:xfrm>
            <a:off x="755650" y="188913"/>
            <a:ext cx="15605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/>
              <a:t>附表：</a:t>
            </a:r>
          </a:p>
        </p:txBody>
      </p:sp>
      <p:graphicFrame>
        <p:nvGraphicFramePr>
          <p:cNvPr id="7170" name="Object 36"/>
          <p:cNvGraphicFramePr>
            <a:graphicFrameLocks noChangeAspect="1"/>
          </p:cNvGraphicFramePr>
          <p:nvPr/>
        </p:nvGraphicFramePr>
        <p:xfrm>
          <a:off x="4876800" y="1371600"/>
          <a:ext cx="790575" cy="539750"/>
        </p:xfrm>
        <a:graphic>
          <a:graphicData uri="http://schemas.openxmlformats.org/presentationml/2006/ole">
            <p:oleObj spid="_x0000_s7170" name="Equation" r:id="rId3" imgW="241200" imgH="164880" progId="Equation.3">
              <p:embed/>
            </p:oleObj>
          </a:graphicData>
        </a:graphic>
      </p:graphicFrame>
      <p:graphicFrame>
        <p:nvGraphicFramePr>
          <p:cNvPr id="7171" name="Object 37"/>
          <p:cNvGraphicFramePr>
            <a:graphicFrameLocks noChangeAspect="1"/>
          </p:cNvGraphicFramePr>
          <p:nvPr/>
        </p:nvGraphicFramePr>
        <p:xfrm>
          <a:off x="7162800" y="1371600"/>
          <a:ext cx="582613" cy="581025"/>
        </p:xfrm>
        <a:graphic>
          <a:graphicData uri="http://schemas.openxmlformats.org/presentationml/2006/ole">
            <p:oleObj spid="_x0000_s7171" name="Equation" r:id="rId4" imgW="177480" imgH="177480" progId="Equation.3">
              <p:embed/>
            </p:oleObj>
          </a:graphicData>
        </a:graphic>
      </p:graphicFrame>
      <p:graphicFrame>
        <p:nvGraphicFramePr>
          <p:cNvPr id="7172" name="Object 38"/>
          <p:cNvGraphicFramePr>
            <a:graphicFrameLocks noChangeAspect="1"/>
          </p:cNvGraphicFramePr>
          <p:nvPr/>
        </p:nvGraphicFramePr>
        <p:xfrm>
          <a:off x="2667000" y="3276600"/>
          <a:ext cx="1303338" cy="854075"/>
        </p:xfrm>
        <a:graphic>
          <a:graphicData uri="http://schemas.openxmlformats.org/presentationml/2006/ole">
            <p:oleObj spid="_x0000_s7172" name="Equation" r:id="rId5" imgW="711000" imgH="393480" progId="Equation.3">
              <p:embed/>
            </p:oleObj>
          </a:graphicData>
        </a:graphic>
      </p:graphicFrame>
      <p:graphicFrame>
        <p:nvGraphicFramePr>
          <p:cNvPr id="7173" name="Object 39"/>
          <p:cNvGraphicFramePr>
            <a:graphicFrameLocks noChangeAspect="1"/>
          </p:cNvGraphicFramePr>
          <p:nvPr/>
        </p:nvGraphicFramePr>
        <p:xfrm>
          <a:off x="4800600" y="3352800"/>
          <a:ext cx="1303338" cy="854075"/>
        </p:xfrm>
        <a:graphic>
          <a:graphicData uri="http://schemas.openxmlformats.org/presentationml/2006/ole">
            <p:oleObj spid="_x0000_s7173" name="Equation" r:id="rId6" imgW="711000" imgH="393480" progId="Equation.3">
              <p:embed/>
            </p:oleObj>
          </a:graphicData>
        </a:graphic>
      </p:graphicFrame>
      <p:graphicFrame>
        <p:nvGraphicFramePr>
          <p:cNvPr id="7174" name="Object 40"/>
          <p:cNvGraphicFramePr>
            <a:graphicFrameLocks noChangeAspect="1"/>
          </p:cNvGraphicFramePr>
          <p:nvPr/>
        </p:nvGraphicFramePr>
        <p:xfrm>
          <a:off x="6934200" y="3657600"/>
          <a:ext cx="650875" cy="385763"/>
        </p:xfrm>
        <a:graphic>
          <a:graphicData uri="http://schemas.openxmlformats.org/presentationml/2006/ole">
            <p:oleObj spid="_x0000_s7174" name="Equation" r:id="rId7" imgW="355320" imgH="177480" progId="Equation.3">
              <p:embed/>
            </p:oleObj>
          </a:graphicData>
        </a:graphic>
      </p:graphicFrame>
      <p:graphicFrame>
        <p:nvGraphicFramePr>
          <p:cNvPr id="7175" name="Object 41"/>
          <p:cNvGraphicFramePr>
            <a:graphicFrameLocks noChangeAspect="1"/>
          </p:cNvGraphicFramePr>
          <p:nvPr/>
        </p:nvGraphicFramePr>
        <p:xfrm>
          <a:off x="2590800" y="4495800"/>
          <a:ext cx="1303338" cy="854075"/>
        </p:xfrm>
        <a:graphic>
          <a:graphicData uri="http://schemas.openxmlformats.org/presentationml/2006/ole">
            <p:oleObj spid="_x0000_s7175" name="Equation" r:id="rId8" imgW="711000" imgH="393480" progId="Equation.3">
              <p:embed/>
            </p:oleObj>
          </a:graphicData>
        </a:graphic>
      </p:graphicFrame>
      <p:graphicFrame>
        <p:nvGraphicFramePr>
          <p:cNvPr id="7176" name="Object 42"/>
          <p:cNvGraphicFramePr>
            <a:graphicFrameLocks noChangeAspect="1"/>
          </p:cNvGraphicFramePr>
          <p:nvPr/>
        </p:nvGraphicFramePr>
        <p:xfrm>
          <a:off x="4800600" y="4419600"/>
          <a:ext cx="1303338" cy="854075"/>
        </p:xfrm>
        <a:graphic>
          <a:graphicData uri="http://schemas.openxmlformats.org/presentationml/2006/ole">
            <p:oleObj spid="_x0000_s7176" name="Equation" r:id="rId9" imgW="711000" imgH="393480" progId="Equation.3">
              <p:embed/>
            </p:oleObj>
          </a:graphicData>
        </a:graphic>
      </p:graphicFrame>
      <p:graphicFrame>
        <p:nvGraphicFramePr>
          <p:cNvPr id="7177" name="Object 43"/>
          <p:cNvGraphicFramePr>
            <a:graphicFrameLocks noChangeAspect="1"/>
          </p:cNvGraphicFramePr>
          <p:nvPr/>
        </p:nvGraphicFramePr>
        <p:xfrm>
          <a:off x="7235825" y="4652963"/>
          <a:ext cx="231775" cy="385762"/>
        </p:xfrm>
        <a:graphic>
          <a:graphicData uri="http://schemas.openxmlformats.org/presentationml/2006/ole">
            <p:oleObj spid="_x0000_s7177" name="Equation" r:id="rId10" imgW="126720" imgH="177480" progId="Equation.3">
              <p:embed/>
            </p:oleObj>
          </a:graphicData>
        </a:graphic>
      </p:graphicFrame>
      <p:graphicFrame>
        <p:nvGraphicFramePr>
          <p:cNvPr id="7178" name="Object 44"/>
          <p:cNvGraphicFramePr>
            <a:graphicFrameLocks noChangeAspect="1"/>
          </p:cNvGraphicFramePr>
          <p:nvPr/>
        </p:nvGraphicFramePr>
        <p:xfrm>
          <a:off x="2484438" y="2205038"/>
          <a:ext cx="1419225" cy="936625"/>
        </p:xfrm>
        <a:graphic>
          <a:graphicData uri="http://schemas.openxmlformats.org/presentationml/2006/ole">
            <p:oleObj spid="_x0000_s7178" name="Equation" r:id="rId11" imgW="774360" imgH="431640" progId="Equation.3">
              <p:embed/>
            </p:oleObj>
          </a:graphicData>
        </a:graphic>
      </p:graphicFrame>
      <p:graphicFrame>
        <p:nvGraphicFramePr>
          <p:cNvPr id="7179" name="Object 45"/>
          <p:cNvGraphicFramePr>
            <a:graphicFrameLocks noChangeAspect="1"/>
          </p:cNvGraphicFramePr>
          <p:nvPr/>
        </p:nvGraphicFramePr>
        <p:xfrm>
          <a:off x="6781800" y="2209800"/>
          <a:ext cx="1419225" cy="936625"/>
        </p:xfrm>
        <a:graphic>
          <a:graphicData uri="http://schemas.openxmlformats.org/presentationml/2006/ole">
            <p:oleObj spid="_x0000_s7179" name="Equation" r:id="rId12" imgW="774360" imgH="431640" progId="Equation.3">
              <p:embed/>
            </p:oleObj>
          </a:graphicData>
        </a:graphic>
      </p:graphicFrame>
      <p:graphicFrame>
        <p:nvGraphicFramePr>
          <p:cNvPr id="7180" name="Object 46"/>
          <p:cNvGraphicFramePr>
            <a:graphicFrameLocks noChangeAspect="1"/>
          </p:cNvGraphicFramePr>
          <p:nvPr/>
        </p:nvGraphicFramePr>
        <p:xfrm>
          <a:off x="5181600" y="2514600"/>
          <a:ext cx="231775" cy="385763"/>
        </p:xfrm>
        <a:graphic>
          <a:graphicData uri="http://schemas.openxmlformats.org/presentationml/2006/ole">
            <p:oleObj spid="_x0000_s7180" name="Equation" r:id="rId13" imgW="126720" imgH="177480" progId="Equation.3">
              <p:embed/>
            </p:oleObj>
          </a:graphicData>
        </a:graphic>
      </p:graphicFrame>
      <p:graphicFrame>
        <p:nvGraphicFramePr>
          <p:cNvPr id="7181" name="Object 47"/>
          <p:cNvGraphicFramePr>
            <a:graphicFrameLocks noChangeAspect="1"/>
          </p:cNvGraphicFramePr>
          <p:nvPr/>
        </p:nvGraphicFramePr>
        <p:xfrm>
          <a:off x="4724400" y="5638800"/>
          <a:ext cx="1303338" cy="854075"/>
        </p:xfrm>
        <a:graphic>
          <a:graphicData uri="http://schemas.openxmlformats.org/presentationml/2006/ole">
            <p:oleObj spid="_x0000_s7181" name="Equation" r:id="rId14" imgW="711000" imgH="393480" progId="Equation.3">
              <p:embed/>
            </p:oleObj>
          </a:graphicData>
        </a:graphic>
      </p:graphicFrame>
      <p:graphicFrame>
        <p:nvGraphicFramePr>
          <p:cNvPr id="7182" name="Object 48"/>
          <p:cNvGraphicFramePr>
            <a:graphicFrameLocks noChangeAspect="1"/>
          </p:cNvGraphicFramePr>
          <p:nvPr/>
        </p:nvGraphicFramePr>
        <p:xfrm>
          <a:off x="6858000" y="5638800"/>
          <a:ext cx="1489075" cy="854075"/>
        </p:xfrm>
        <a:graphic>
          <a:graphicData uri="http://schemas.openxmlformats.org/presentationml/2006/ole">
            <p:oleObj spid="_x0000_s7182" name="Equation" r:id="rId15" imgW="812520" imgH="393480" progId="Equation.3">
              <p:embed/>
            </p:oleObj>
          </a:graphicData>
        </a:graphic>
      </p:graphicFrame>
      <p:graphicFrame>
        <p:nvGraphicFramePr>
          <p:cNvPr id="7183" name="Object 49"/>
          <p:cNvGraphicFramePr>
            <a:graphicFrameLocks noChangeAspect="1"/>
          </p:cNvGraphicFramePr>
          <p:nvPr/>
        </p:nvGraphicFramePr>
        <p:xfrm>
          <a:off x="3048000" y="5791200"/>
          <a:ext cx="231775" cy="385763"/>
        </p:xfrm>
        <a:graphic>
          <a:graphicData uri="http://schemas.openxmlformats.org/presentationml/2006/ole">
            <p:oleObj spid="_x0000_s7183" name="Equation" r:id="rId16" imgW="126720" imgH="177480" progId="Equation.3">
              <p:embed/>
            </p:oleObj>
          </a:graphicData>
        </a:graphic>
      </p:graphicFrame>
      <p:sp>
        <p:nvSpPr>
          <p:cNvPr id="7225" name="矩形 18"/>
          <p:cNvSpPr>
            <a:spLocks noChangeArrowheads="1"/>
          </p:cNvSpPr>
          <p:nvPr/>
        </p:nvSpPr>
        <p:spPr bwMode="auto">
          <a:xfrm>
            <a:off x="2786063" y="1357313"/>
            <a:ext cx="444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/>
              <a:t>Q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3" name="Text Box 2"/>
          <p:cNvSpPr txBox="1">
            <a:spLocks noChangeArrowheads="1"/>
          </p:cNvSpPr>
          <p:nvPr/>
        </p:nvSpPr>
        <p:spPr bwMode="auto">
          <a:xfrm>
            <a:off x="971550" y="260350"/>
            <a:ext cx="5867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/>
              <a:t>4</a:t>
            </a:r>
            <a:r>
              <a:rPr lang="zh-CN" altLang="en-US" sz="3600" b="1"/>
              <a:t>、对</a:t>
            </a:r>
            <a:r>
              <a:rPr lang="en-US" altLang="zh-CN" sz="3600" b="1"/>
              <a:t>P-V</a:t>
            </a:r>
            <a:r>
              <a:rPr lang="zh-CN" altLang="en-US" sz="3600" b="1"/>
              <a:t>图的研究</a:t>
            </a:r>
          </a:p>
        </p:txBody>
      </p:sp>
      <p:grpSp>
        <p:nvGrpSpPr>
          <p:cNvPr id="8204" name="Group 19"/>
          <p:cNvGrpSpPr>
            <a:grpSpLocks/>
          </p:cNvGrpSpPr>
          <p:nvPr/>
        </p:nvGrpSpPr>
        <p:grpSpPr bwMode="auto">
          <a:xfrm>
            <a:off x="2700338" y="2636838"/>
            <a:ext cx="4824412" cy="2881312"/>
            <a:chOff x="3360" y="2832"/>
            <a:chExt cx="2085" cy="1287"/>
          </a:xfrm>
        </p:grpSpPr>
        <p:sp>
          <p:nvSpPr>
            <p:cNvPr id="8215" name="Line 20"/>
            <p:cNvSpPr>
              <a:spLocks noChangeShapeType="1"/>
            </p:cNvSpPr>
            <p:nvPr/>
          </p:nvSpPr>
          <p:spPr bwMode="auto">
            <a:xfrm>
              <a:off x="3600" y="3936"/>
              <a:ext cx="1776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6" name="Line 21"/>
            <p:cNvSpPr>
              <a:spLocks noChangeShapeType="1"/>
            </p:cNvSpPr>
            <p:nvPr/>
          </p:nvSpPr>
          <p:spPr bwMode="auto">
            <a:xfrm flipV="1">
              <a:off x="3600" y="2832"/>
              <a:ext cx="0" cy="1104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7" name="Freeform 22"/>
            <p:cNvSpPr>
              <a:spLocks/>
            </p:cNvSpPr>
            <p:nvPr/>
          </p:nvSpPr>
          <p:spPr bwMode="auto">
            <a:xfrm>
              <a:off x="4024" y="3036"/>
              <a:ext cx="632" cy="556"/>
            </a:xfrm>
            <a:custGeom>
              <a:avLst/>
              <a:gdLst>
                <a:gd name="T0" fmla="*/ 0 w 632"/>
                <a:gd name="T1" fmla="*/ 0 h 556"/>
                <a:gd name="T2" fmla="*/ 244 w 632"/>
                <a:gd name="T3" fmla="*/ 400 h 556"/>
                <a:gd name="T4" fmla="*/ 632 w 632"/>
                <a:gd name="T5" fmla="*/ 556 h 556"/>
                <a:gd name="T6" fmla="*/ 0 60000 65536"/>
                <a:gd name="T7" fmla="*/ 0 60000 65536"/>
                <a:gd name="T8" fmla="*/ 0 60000 65536"/>
                <a:gd name="T9" fmla="*/ 0 w 632"/>
                <a:gd name="T10" fmla="*/ 0 h 556"/>
                <a:gd name="T11" fmla="*/ 632 w 632"/>
                <a:gd name="T12" fmla="*/ 556 h 5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556">
                  <a:moveTo>
                    <a:pt x="0" y="0"/>
                  </a:moveTo>
                  <a:cubicBezTo>
                    <a:pt x="41" y="67"/>
                    <a:pt x="139" y="307"/>
                    <a:pt x="244" y="400"/>
                  </a:cubicBezTo>
                  <a:cubicBezTo>
                    <a:pt x="349" y="493"/>
                    <a:pt x="551" y="524"/>
                    <a:pt x="632" y="556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8" name="Freeform 23"/>
            <p:cNvSpPr>
              <a:spLocks/>
            </p:cNvSpPr>
            <p:nvPr/>
          </p:nvSpPr>
          <p:spPr bwMode="auto">
            <a:xfrm>
              <a:off x="4076" y="3132"/>
              <a:ext cx="480" cy="432"/>
            </a:xfrm>
            <a:custGeom>
              <a:avLst/>
              <a:gdLst>
                <a:gd name="T0" fmla="*/ 0 w 480"/>
                <a:gd name="T1" fmla="*/ 0 h 432"/>
                <a:gd name="T2" fmla="*/ 316 w 480"/>
                <a:gd name="T3" fmla="*/ 112 h 432"/>
                <a:gd name="T4" fmla="*/ 480 w 480"/>
                <a:gd name="T5" fmla="*/ 432 h 432"/>
                <a:gd name="T6" fmla="*/ 0 60000 65536"/>
                <a:gd name="T7" fmla="*/ 0 60000 65536"/>
                <a:gd name="T8" fmla="*/ 0 60000 65536"/>
                <a:gd name="T9" fmla="*/ 0 w 480"/>
                <a:gd name="T10" fmla="*/ 0 h 432"/>
                <a:gd name="T11" fmla="*/ 480 w 480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432">
                  <a:moveTo>
                    <a:pt x="0" y="0"/>
                  </a:moveTo>
                  <a:cubicBezTo>
                    <a:pt x="53" y="19"/>
                    <a:pt x="236" y="40"/>
                    <a:pt x="316" y="112"/>
                  </a:cubicBezTo>
                  <a:cubicBezTo>
                    <a:pt x="396" y="184"/>
                    <a:pt x="446" y="365"/>
                    <a:pt x="480" y="432"/>
                  </a:cubicBezTo>
                </a:path>
              </a:pathLst>
            </a:custGeom>
            <a:noFill/>
            <a:ln w="38100">
              <a:solidFill>
                <a:srgbClr val="33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9" name="Freeform 24"/>
            <p:cNvSpPr>
              <a:spLocks/>
            </p:cNvSpPr>
            <p:nvPr/>
          </p:nvSpPr>
          <p:spPr bwMode="auto">
            <a:xfrm>
              <a:off x="4070" y="3140"/>
              <a:ext cx="474" cy="450"/>
            </a:xfrm>
            <a:custGeom>
              <a:avLst/>
              <a:gdLst>
                <a:gd name="T0" fmla="*/ 6 w 474"/>
                <a:gd name="T1" fmla="*/ 0 h 450"/>
                <a:gd name="T2" fmla="*/ 78 w 474"/>
                <a:gd name="T3" fmla="*/ 380 h 450"/>
                <a:gd name="T4" fmla="*/ 474 w 474"/>
                <a:gd name="T5" fmla="*/ 420 h 450"/>
                <a:gd name="T6" fmla="*/ 0 60000 65536"/>
                <a:gd name="T7" fmla="*/ 0 60000 65536"/>
                <a:gd name="T8" fmla="*/ 0 60000 65536"/>
                <a:gd name="T9" fmla="*/ 0 w 474"/>
                <a:gd name="T10" fmla="*/ 0 h 450"/>
                <a:gd name="T11" fmla="*/ 474 w 474"/>
                <a:gd name="T12" fmla="*/ 450 h 4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4" h="450">
                  <a:moveTo>
                    <a:pt x="6" y="0"/>
                  </a:moveTo>
                  <a:cubicBezTo>
                    <a:pt x="18" y="63"/>
                    <a:pt x="0" y="310"/>
                    <a:pt x="78" y="380"/>
                  </a:cubicBezTo>
                  <a:cubicBezTo>
                    <a:pt x="156" y="450"/>
                    <a:pt x="392" y="412"/>
                    <a:pt x="474" y="42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195" name="Object 25"/>
            <p:cNvGraphicFramePr>
              <a:graphicFrameLocks noChangeAspect="1"/>
            </p:cNvGraphicFramePr>
            <p:nvPr/>
          </p:nvGraphicFramePr>
          <p:xfrm>
            <a:off x="5232" y="3648"/>
            <a:ext cx="213" cy="271"/>
          </p:xfrm>
          <a:graphic>
            <a:graphicData uri="http://schemas.openxmlformats.org/presentationml/2006/ole">
              <p:oleObj spid="_x0000_s8195" name="Equation" r:id="rId3" imgW="152280" imgH="177480" progId="Equation.3">
                <p:embed/>
              </p:oleObj>
            </a:graphicData>
          </a:graphic>
        </p:graphicFrame>
        <p:graphicFrame>
          <p:nvGraphicFramePr>
            <p:cNvPr id="8196" name="Object 26"/>
            <p:cNvGraphicFramePr>
              <a:graphicFrameLocks noChangeAspect="1"/>
            </p:cNvGraphicFramePr>
            <p:nvPr/>
          </p:nvGraphicFramePr>
          <p:xfrm>
            <a:off x="3360" y="2842"/>
            <a:ext cx="213" cy="251"/>
          </p:xfrm>
          <a:graphic>
            <a:graphicData uri="http://schemas.openxmlformats.org/presentationml/2006/ole">
              <p:oleObj spid="_x0000_s8196" name="Equation" r:id="rId4" imgW="152280" imgH="164880" progId="Equation.3">
                <p:embed/>
              </p:oleObj>
            </a:graphicData>
          </a:graphic>
        </p:graphicFrame>
        <p:graphicFrame>
          <p:nvGraphicFramePr>
            <p:cNvPr id="8197" name="Object 27"/>
            <p:cNvGraphicFramePr>
              <a:graphicFrameLocks noChangeAspect="1"/>
            </p:cNvGraphicFramePr>
            <p:nvPr/>
          </p:nvGraphicFramePr>
          <p:xfrm>
            <a:off x="3422" y="3907"/>
            <a:ext cx="178" cy="212"/>
          </p:xfrm>
          <a:graphic>
            <a:graphicData uri="http://schemas.openxmlformats.org/presentationml/2006/ole">
              <p:oleObj spid="_x0000_s8197" name="Equation" r:id="rId5" imgW="126720" imgH="139680" progId="Equation.3">
                <p:embed/>
              </p:oleObj>
            </a:graphicData>
          </a:graphic>
        </p:graphicFrame>
        <p:graphicFrame>
          <p:nvGraphicFramePr>
            <p:cNvPr id="8198" name="Object 28"/>
            <p:cNvGraphicFramePr>
              <a:graphicFrameLocks noChangeAspect="1"/>
            </p:cNvGraphicFramePr>
            <p:nvPr/>
          </p:nvGraphicFramePr>
          <p:xfrm>
            <a:off x="4224" y="3264"/>
            <a:ext cx="178" cy="212"/>
          </p:xfrm>
          <a:graphic>
            <a:graphicData uri="http://schemas.openxmlformats.org/presentationml/2006/ole">
              <p:oleObj spid="_x0000_s8198" name="公式" r:id="rId6" imgW="126720" imgH="139680" progId="Equation.3">
                <p:embed/>
              </p:oleObj>
            </a:graphicData>
          </a:graphic>
        </p:graphicFrame>
        <p:graphicFrame>
          <p:nvGraphicFramePr>
            <p:cNvPr id="8199" name="Object 29"/>
            <p:cNvGraphicFramePr>
              <a:graphicFrameLocks noChangeAspect="1"/>
            </p:cNvGraphicFramePr>
            <p:nvPr/>
          </p:nvGraphicFramePr>
          <p:xfrm>
            <a:off x="4058" y="2909"/>
            <a:ext cx="125" cy="251"/>
          </p:xfrm>
          <a:graphic>
            <a:graphicData uri="http://schemas.openxmlformats.org/presentationml/2006/ole">
              <p:oleObj spid="_x0000_s8199" name="Equation" r:id="rId7" imgW="88560" imgH="164880" progId="Equation.3">
                <p:embed/>
              </p:oleObj>
            </a:graphicData>
          </a:graphic>
        </p:graphicFrame>
        <p:graphicFrame>
          <p:nvGraphicFramePr>
            <p:cNvPr id="8200" name="Object 30"/>
            <p:cNvGraphicFramePr>
              <a:graphicFrameLocks noChangeAspect="1"/>
            </p:cNvGraphicFramePr>
            <p:nvPr/>
          </p:nvGraphicFramePr>
          <p:xfrm>
            <a:off x="4371" y="3024"/>
            <a:ext cx="215" cy="251"/>
          </p:xfrm>
          <a:graphic>
            <a:graphicData uri="http://schemas.openxmlformats.org/presentationml/2006/ole">
              <p:oleObj spid="_x0000_s8200" name="Equation" r:id="rId8" imgW="152280" imgH="164880" progId="Equation.3">
                <p:embed/>
              </p:oleObj>
            </a:graphicData>
          </a:graphic>
        </p:graphicFrame>
        <p:graphicFrame>
          <p:nvGraphicFramePr>
            <p:cNvPr id="8201" name="Object 31"/>
            <p:cNvGraphicFramePr>
              <a:graphicFrameLocks noChangeAspect="1"/>
            </p:cNvGraphicFramePr>
            <p:nvPr/>
          </p:nvGraphicFramePr>
          <p:xfrm>
            <a:off x="3954" y="3456"/>
            <a:ext cx="179" cy="251"/>
          </p:xfrm>
          <a:graphic>
            <a:graphicData uri="http://schemas.openxmlformats.org/presentationml/2006/ole">
              <p:oleObj spid="_x0000_s8201" name="Equation" r:id="rId9" imgW="126720" imgH="164880" progId="Equation.3">
                <p:embed/>
              </p:oleObj>
            </a:graphicData>
          </a:graphic>
        </p:graphicFrame>
        <p:graphicFrame>
          <p:nvGraphicFramePr>
            <p:cNvPr id="8202" name="Object 32"/>
            <p:cNvGraphicFramePr>
              <a:graphicFrameLocks noChangeAspect="1"/>
            </p:cNvGraphicFramePr>
            <p:nvPr/>
          </p:nvGraphicFramePr>
          <p:xfrm>
            <a:off x="4473" y="3552"/>
            <a:ext cx="161" cy="270"/>
          </p:xfrm>
          <a:graphic>
            <a:graphicData uri="http://schemas.openxmlformats.org/presentationml/2006/ole">
              <p:oleObj spid="_x0000_s8202" name="Equation" r:id="rId10" imgW="114120" imgH="177480" progId="Equation.3">
                <p:embed/>
              </p:oleObj>
            </a:graphicData>
          </a:graphic>
        </p:graphicFrame>
      </p:grpSp>
      <p:sp>
        <p:nvSpPr>
          <p:cNvPr id="8205" name="Text Box 34"/>
          <p:cNvSpPr txBox="1">
            <a:spLocks noChangeArrowheads="1"/>
          </p:cNvSpPr>
          <p:nvPr/>
        </p:nvSpPr>
        <p:spPr bwMode="auto">
          <a:xfrm>
            <a:off x="1130300" y="785813"/>
            <a:ext cx="61722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/>
              <a:t>（</a:t>
            </a:r>
            <a:r>
              <a:rPr lang="en-US" altLang="zh-CN" sz="3600" b="1"/>
              <a:t>1</a:t>
            </a:r>
            <a:r>
              <a:rPr lang="zh-CN" altLang="en-US" sz="3600" b="1"/>
              <a:t>）图示</a:t>
            </a:r>
            <a:r>
              <a:rPr lang="en-US" altLang="zh-CN" sz="3600" b="1"/>
              <a:t>1     0     3</a:t>
            </a:r>
            <a:r>
              <a:rPr lang="zh-CN" altLang="en-US" sz="3600" b="1"/>
              <a:t>为绝热线，试讨论</a:t>
            </a:r>
            <a:r>
              <a:rPr lang="en-US" altLang="zh-CN" sz="3600" b="1"/>
              <a:t>1   2    3 </a:t>
            </a:r>
            <a:r>
              <a:rPr lang="zh-CN" altLang="en-US" sz="3600" b="1"/>
              <a:t>和</a:t>
            </a:r>
            <a:r>
              <a:rPr lang="en-US" altLang="zh-CN" sz="3600" b="1"/>
              <a:t>1              3</a:t>
            </a:r>
            <a:r>
              <a:rPr lang="zh-CN" altLang="en-US" sz="3600" b="1"/>
              <a:t>过程中          和</a:t>
            </a:r>
            <a:r>
              <a:rPr lang="en-US" altLang="zh-CN" sz="3600" b="1" i="1"/>
              <a:t>W</a:t>
            </a:r>
            <a:r>
              <a:rPr lang="zh-CN" altLang="en-US" sz="3600" b="1"/>
              <a:t>    的正负</a:t>
            </a:r>
          </a:p>
        </p:txBody>
      </p:sp>
      <p:sp>
        <p:nvSpPr>
          <p:cNvPr id="8206" name="Line 37"/>
          <p:cNvSpPr>
            <a:spLocks noChangeShapeType="1"/>
          </p:cNvSpPr>
          <p:nvPr/>
        </p:nvSpPr>
        <p:spPr bwMode="auto">
          <a:xfrm>
            <a:off x="4406900" y="1090613"/>
            <a:ext cx="45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07" name="Line 38"/>
          <p:cNvSpPr>
            <a:spLocks noChangeShapeType="1"/>
          </p:cNvSpPr>
          <p:nvPr/>
        </p:nvSpPr>
        <p:spPr bwMode="auto">
          <a:xfrm>
            <a:off x="3568700" y="1090613"/>
            <a:ext cx="45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08" name="Line 39"/>
          <p:cNvSpPr>
            <a:spLocks noChangeShapeType="1"/>
          </p:cNvSpPr>
          <p:nvPr/>
        </p:nvSpPr>
        <p:spPr bwMode="auto">
          <a:xfrm>
            <a:off x="3500438" y="1643063"/>
            <a:ext cx="3048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09" name="Line 40"/>
          <p:cNvSpPr>
            <a:spLocks noChangeShapeType="1"/>
          </p:cNvSpPr>
          <p:nvPr/>
        </p:nvSpPr>
        <p:spPr bwMode="auto">
          <a:xfrm>
            <a:off x="2857500" y="1643063"/>
            <a:ext cx="381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10" name="Line 41"/>
          <p:cNvSpPr>
            <a:spLocks noChangeShapeType="1"/>
          </p:cNvSpPr>
          <p:nvPr/>
        </p:nvSpPr>
        <p:spPr bwMode="auto">
          <a:xfrm>
            <a:off x="4857750" y="1643063"/>
            <a:ext cx="6096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11" name="Line 42"/>
          <p:cNvSpPr>
            <a:spLocks noChangeShapeType="1"/>
          </p:cNvSpPr>
          <p:nvPr/>
        </p:nvSpPr>
        <p:spPr bwMode="auto">
          <a:xfrm>
            <a:off x="5929313" y="1643063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194" name="Object 43"/>
          <p:cNvGraphicFramePr>
            <a:graphicFrameLocks noChangeAspect="1"/>
          </p:cNvGraphicFramePr>
          <p:nvPr/>
        </p:nvGraphicFramePr>
        <p:xfrm>
          <a:off x="5643563" y="1428750"/>
          <a:ext cx="406400" cy="474663"/>
        </p:xfrm>
        <a:graphic>
          <a:graphicData uri="http://schemas.openxmlformats.org/presentationml/2006/ole">
            <p:oleObj spid="_x0000_s8194" name="Equation" r:id="rId11" imgW="152280" imgH="164880" progId="Equation.3">
              <p:embed/>
            </p:oleObj>
          </a:graphicData>
        </a:graphic>
      </p:graphicFrame>
      <p:sp>
        <p:nvSpPr>
          <p:cNvPr id="176172" name="Text Box 44"/>
          <p:cNvSpPr txBox="1">
            <a:spLocks noChangeArrowheads="1"/>
          </p:cNvSpPr>
          <p:nvPr/>
        </p:nvSpPr>
        <p:spPr bwMode="auto">
          <a:xfrm>
            <a:off x="0" y="5734050"/>
            <a:ext cx="868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/>
              <a:t>5</a:t>
            </a:r>
            <a:r>
              <a:rPr lang="zh-CN" altLang="en-US" sz="3600" b="1" dirty="0"/>
              <a:t>、系统吸热是否一定温度升高？</a:t>
            </a:r>
          </a:p>
        </p:txBody>
      </p:sp>
      <p:sp>
        <p:nvSpPr>
          <p:cNvPr id="8213" name="Text Box 45"/>
          <p:cNvSpPr txBox="1">
            <a:spLocks noChangeArrowheads="1"/>
          </p:cNvSpPr>
          <p:nvPr/>
        </p:nvSpPr>
        <p:spPr bwMode="auto">
          <a:xfrm>
            <a:off x="0" y="76200"/>
            <a:ext cx="61118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ea typeface="黑体" pitchFamily="2" charset="-122"/>
              </a:rPr>
              <a:t>讨论</a:t>
            </a:r>
          </a:p>
        </p:txBody>
      </p:sp>
      <p:sp>
        <p:nvSpPr>
          <p:cNvPr id="8214" name="矩形 28"/>
          <p:cNvSpPr>
            <a:spLocks noChangeArrowheads="1"/>
          </p:cNvSpPr>
          <p:nvPr/>
        </p:nvSpPr>
        <p:spPr bwMode="auto">
          <a:xfrm>
            <a:off x="2143125" y="1928813"/>
            <a:ext cx="1047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/>
              <a:t>Q, </a:t>
            </a:r>
            <a:r>
              <a:rPr lang="el-GR" altLang="zh-CN" i="1">
                <a:ea typeface="楷体_GB2312" pitchFamily="49" charset="-122"/>
              </a:rPr>
              <a:t>Δ</a:t>
            </a:r>
            <a:r>
              <a:rPr lang="en-US" altLang="zh-CN" i="1">
                <a:ea typeface="楷体_GB2312" pitchFamily="49" charset="-122"/>
              </a:rPr>
              <a:t>E</a:t>
            </a:r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5643570" y="2786058"/>
          <a:ext cx="3500430" cy="871542"/>
        </p:xfrm>
        <a:graphic>
          <a:graphicData uri="http://schemas.openxmlformats.org/presentationml/2006/ole">
            <p:oleObj spid="_x0000_s8203" name="公式" r:id="rId12" imgW="2019240" imgH="457200" progId="Equation.3">
              <p:embed/>
            </p:oleObj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929454" y="5929330"/>
            <a:ext cx="1357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不一定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72" grpId="0" autoUpdateAnimBg="0"/>
      <p:bldP spid="176172" grpId="1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8" name="Text Box 3"/>
          <p:cNvSpPr txBox="1">
            <a:spLocks noChangeArrowheads="1"/>
          </p:cNvSpPr>
          <p:nvPr/>
        </p:nvSpPr>
        <p:spPr bwMode="auto">
          <a:xfrm>
            <a:off x="539750" y="279400"/>
            <a:ext cx="7096125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/>
              <a:t>6</a:t>
            </a:r>
            <a:r>
              <a:rPr lang="zh-CN" altLang="en-US" sz="3600" b="1"/>
              <a:t>、图示气体经历的各过程，其中</a:t>
            </a:r>
            <a:r>
              <a:rPr lang="en-US" altLang="zh-CN" sz="3600" b="1"/>
              <a:t>a     d</a:t>
            </a:r>
            <a:r>
              <a:rPr lang="zh-CN" altLang="en-US" sz="3600" b="1"/>
              <a:t>为绝热线，图中两虚线为等温线，试分析各过程的热容量的正负</a:t>
            </a:r>
          </a:p>
        </p:txBody>
      </p:sp>
      <p:sp>
        <p:nvSpPr>
          <p:cNvPr id="9229" name="Line 4"/>
          <p:cNvSpPr>
            <a:spLocks noChangeShapeType="1"/>
          </p:cNvSpPr>
          <p:nvPr/>
        </p:nvSpPr>
        <p:spPr bwMode="auto">
          <a:xfrm>
            <a:off x="7715250" y="714375"/>
            <a:ext cx="506413" cy="1588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230" name="Group 15"/>
          <p:cNvGrpSpPr>
            <a:grpSpLocks/>
          </p:cNvGrpSpPr>
          <p:nvPr/>
        </p:nvGrpSpPr>
        <p:grpSpPr bwMode="auto">
          <a:xfrm>
            <a:off x="2172296" y="2997200"/>
            <a:ext cx="5352455" cy="3247730"/>
            <a:chOff x="3426" y="2112"/>
            <a:chExt cx="1998" cy="1680"/>
          </a:xfrm>
        </p:grpSpPr>
        <p:sp>
          <p:nvSpPr>
            <p:cNvPr id="9231" name="Line 16"/>
            <p:cNvSpPr>
              <a:spLocks noChangeShapeType="1"/>
            </p:cNvSpPr>
            <p:nvPr/>
          </p:nvSpPr>
          <p:spPr bwMode="auto">
            <a:xfrm>
              <a:off x="3648" y="3792"/>
              <a:ext cx="1776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2" name="Line 17"/>
            <p:cNvSpPr>
              <a:spLocks noChangeShapeType="1"/>
            </p:cNvSpPr>
            <p:nvPr/>
          </p:nvSpPr>
          <p:spPr bwMode="auto">
            <a:xfrm flipV="1">
              <a:off x="3648" y="2112"/>
              <a:ext cx="0" cy="168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3" name="Freeform 18"/>
            <p:cNvSpPr>
              <a:spLocks/>
            </p:cNvSpPr>
            <p:nvPr/>
          </p:nvSpPr>
          <p:spPr bwMode="auto">
            <a:xfrm>
              <a:off x="3984" y="2352"/>
              <a:ext cx="1008" cy="480"/>
            </a:xfrm>
            <a:custGeom>
              <a:avLst/>
              <a:gdLst>
                <a:gd name="T0" fmla="*/ 0 w 1008"/>
                <a:gd name="T1" fmla="*/ 0 h 480"/>
                <a:gd name="T2" fmla="*/ 480 w 1008"/>
                <a:gd name="T3" fmla="*/ 336 h 480"/>
                <a:gd name="T4" fmla="*/ 1008 w 1008"/>
                <a:gd name="T5" fmla="*/ 480 h 480"/>
                <a:gd name="T6" fmla="*/ 0 60000 65536"/>
                <a:gd name="T7" fmla="*/ 0 60000 65536"/>
                <a:gd name="T8" fmla="*/ 0 60000 65536"/>
                <a:gd name="T9" fmla="*/ 0 w 1008"/>
                <a:gd name="T10" fmla="*/ 0 h 480"/>
                <a:gd name="T11" fmla="*/ 1008 w 1008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480">
                  <a:moveTo>
                    <a:pt x="0" y="0"/>
                  </a:moveTo>
                  <a:cubicBezTo>
                    <a:pt x="156" y="128"/>
                    <a:pt x="312" y="256"/>
                    <a:pt x="480" y="336"/>
                  </a:cubicBezTo>
                  <a:cubicBezTo>
                    <a:pt x="648" y="416"/>
                    <a:pt x="828" y="448"/>
                    <a:pt x="1008" y="480"/>
                  </a:cubicBezTo>
                </a:path>
              </a:pathLst>
            </a:custGeom>
            <a:noFill/>
            <a:ln w="5715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4" name="Freeform 19"/>
            <p:cNvSpPr>
              <a:spLocks/>
            </p:cNvSpPr>
            <p:nvPr/>
          </p:nvSpPr>
          <p:spPr bwMode="auto">
            <a:xfrm>
              <a:off x="3840" y="2976"/>
              <a:ext cx="1104" cy="432"/>
            </a:xfrm>
            <a:custGeom>
              <a:avLst/>
              <a:gdLst>
                <a:gd name="T0" fmla="*/ 0 w 1104"/>
                <a:gd name="T1" fmla="*/ 0 h 432"/>
                <a:gd name="T2" fmla="*/ 480 w 1104"/>
                <a:gd name="T3" fmla="*/ 336 h 432"/>
                <a:gd name="T4" fmla="*/ 1104 w 1104"/>
                <a:gd name="T5" fmla="*/ 432 h 432"/>
                <a:gd name="T6" fmla="*/ 0 60000 65536"/>
                <a:gd name="T7" fmla="*/ 0 60000 65536"/>
                <a:gd name="T8" fmla="*/ 0 60000 65536"/>
                <a:gd name="T9" fmla="*/ 0 w 1104"/>
                <a:gd name="T10" fmla="*/ 0 h 432"/>
                <a:gd name="T11" fmla="*/ 1104 w 1104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432">
                  <a:moveTo>
                    <a:pt x="0" y="0"/>
                  </a:moveTo>
                  <a:cubicBezTo>
                    <a:pt x="148" y="132"/>
                    <a:pt x="296" y="264"/>
                    <a:pt x="480" y="336"/>
                  </a:cubicBezTo>
                  <a:cubicBezTo>
                    <a:pt x="664" y="408"/>
                    <a:pt x="884" y="420"/>
                    <a:pt x="1104" y="432"/>
                  </a:cubicBezTo>
                </a:path>
              </a:pathLst>
            </a:custGeom>
            <a:noFill/>
            <a:ln w="5715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" name="Freeform 20"/>
            <p:cNvSpPr>
              <a:spLocks/>
            </p:cNvSpPr>
            <p:nvPr/>
          </p:nvSpPr>
          <p:spPr bwMode="auto">
            <a:xfrm>
              <a:off x="4224" y="2544"/>
              <a:ext cx="624" cy="864"/>
            </a:xfrm>
            <a:custGeom>
              <a:avLst/>
              <a:gdLst>
                <a:gd name="T0" fmla="*/ 0 w 624"/>
                <a:gd name="T1" fmla="*/ 0 h 864"/>
                <a:gd name="T2" fmla="*/ 240 w 624"/>
                <a:gd name="T3" fmla="*/ 432 h 864"/>
                <a:gd name="T4" fmla="*/ 624 w 624"/>
                <a:gd name="T5" fmla="*/ 864 h 864"/>
                <a:gd name="T6" fmla="*/ 0 60000 65536"/>
                <a:gd name="T7" fmla="*/ 0 60000 65536"/>
                <a:gd name="T8" fmla="*/ 0 60000 65536"/>
                <a:gd name="T9" fmla="*/ 0 w 624"/>
                <a:gd name="T10" fmla="*/ 0 h 864"/>
                <a:gd name="T11" fmla="*/ 624 w 624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864">
                  <a:moveTo>
                    <a:pt x="0" y="0"/>
                  </a:moveTo>
                  <a:cubicBezTo>
                    <a:pt x="68" y="144"/>
                    <a:pt x="136" y="288"/>
                    <a:pt x="240" y="432"/>
                  </a:cubicBezTo>
                  <a:cubicBezTo>
                    <a:pt x="344" y="576"/>
                    <a:pt x="484" y="720"/>
                    <a:pt x="624" y="864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" name="Freeform 21"/>
            <p:cNvSpPr>
              <a:spLocks/>
            </p:cNvSpPr>
            <p:nvPr/>
          </p:nvSpPr>
          <p:spPr bwMode="auto">
            <a:xfrm>
              <a:off x="4224" y="2544"/>
              <a:ext cx="288" cy="816"/>
            </a:xfrm>
            <a:custGeom>
              <a:avLst/>
              <a:gdLst>
                <a:gd name="T0" fmla="*/ 0 w 288"/>
                <a:gd name="T1" fmla="*/ 0 h 816"/>
                <a:gd name="T2" fmla="*/ 96 w 288"/>
                <a:gd name="T3" fmla="*/ 480 h 816"/>
                <a:gd name="T4" fmla="*/ 288 w 288"/>
                <a:gd name="T5" fmla="*/ 816 h 816"/>
                <a:gd name="T6" fmla="*/ 0 60000 65536"/>
                <a:gd name="T7" fmla="*/ 0 60000 65536"/>
                <a:gd name="T8" fmla="*/ 0 60000 65536"/>
                <a:gd name="T9" fmla="*/ 0 w 288"/>
                <a:gd name="T10" fmla="*/ 0 h 816"/>
                <a:gd name="T11" fmla="*/ 288 w 288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816">
                  <a:moveTo>
                    <a:pt x="0" y="0"/>
                  </a:moveTo>
                  <a:cubicBezTo>
                    <a:pt x="24" y="172"/>
                    <a:pt x="48" y="344"/>
                    <a:pt x="96" y="480"/>
                  </a:cubicBezTo>
                  <a:cubicBezTo>
                    <a:pt x="144" y="616"/>
                    <a:pt x="216" y="716"/>
                    <a:pt x="288" y="816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7" name="Freeform 22"/>
            <p:cNvSpPr>
              <a:spLocks/>
            </p:cNvSpPr>
            <p:nvPr/>
          </p:nvSpPr>
          <p:spPr bwMode="auto">
            <a:xfrm>
              <a:off x="4176" y="2544"/>
              <a:ext cx="48" cy="720"/>
            </a:xfrm>
            <a:custGeom>
              <a:avLst/>
              <a:gdLst>
                <a:gd name="T0" fmla="*/ 48 w 48"/>
                <a:gd name="T1" fmla="*/ 0 h 720"/>
                <a:gd name="T2" fmla="*/ 0 w 48"/>
                <a:gd name="T3" fmla="*/ 384 h 720"/>
                <a:gd name="T4" fmla="*/ 48 w 48"/>
                <a:gd name="T5" fmla="*/ 720 h 720"/>
                <a:gd name="T6" fmla="*/ 0 60000 65536"/>
                <a:gd name="T7" fmla="*/ 0 60000 65536"/>
                <a:gd name="T8" fmla="*/ 0 60000 65536"/>
                <a:gd name="T9" fmla="*/ 0 w 48"/>
                <a:gd name="T10" fmla="*/ 0 h 720"/>
                <a:gd name="T11" fmla="*/ 48 w 48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720">
                  <a:moveTo>
                    <a:pt x="48" y="0"/>
                  </a:moveTo>
                  <a:cubicBezTo>
                    <a:pt x="24" y="132"/>
                    <a:pt x="0" y="264"/>
                    <a:pt x="0" y="384"/>
                  </a:cubicBezTo>
                  <a:cubicBezTo>
                    <a:pt x="0" y="504"/>
                    <a:pt x="24" y="612"/>
                    <a:pt x="48" y="72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" name="Line 23"/>
            <p:cNvSpPr>
              <a:spLocks noChangeShapeType="1"/>
            </p:cNvSpPr>
            <p:nvPr/>
          </p:nvSpPr>
          <p:spPr bwMode="auto">
            <a:xfrm>
              <a:off x="4464" y="2976"/>
              <a:ext cx="0" cy="9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9" name="Line 24"/>
            <p:cNvSpPr>
              <a:spLocks noChangeShapeType="1"/>
            </p:cNvSpPr>
            <p:nvPr/>
          </p:nvSpPr>
          <p:spPr bwMode="auto">
            <a:xfrm>
              <a:off x="4464" y="2976"/>
              <a:ext cx="96" cy="4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" name="Freeform 25"/>
            <p:cNvSpPr>
              <a:spLocks/>
            </p:cNvSpPr>
            <p:nvPr/>
          </p:nvSpPr>
          <p:spPr bwMode="auto">
            <a:xfrm>
              <a:off x="4273" y="2972"/>
              <a:ext cx="27" cy="100"/>
            </a:xfrm>
            <a:custGeom>
              <a:avLst/>
              <a:gdLst>
                <a:gd name="T0" fmla="*/ 27 w 27"/>
                <a:gd name="T1" fmla="*/ 0 h 100"/>
                <a:gd name="T2" fmla="*/ 0 w 27"/>
                <a:gd name="T3" fmla="*/ 100 h 100"/>
                <a:gd name="T4" fmla="*/ 0 60000 65536"/>
                <a:gd name="T5" fmla="*/ 0 60000 65536"/>
                <a:gd name="T6" fmla="*/ 0 w 27"/>
                <a:gd name="T7" fmla="*/ 0 h 100"/>
                <a:gd name="T8" fmla="*/ 27 w 27"/>
                <a:gd name="T9" fmla="*/ 100 h 1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" h="100">
                  <a:moveTo>
                    <a:pt x="27" y="0"/>
                  </a:moveTo>
                  <a:lnTo>
                    <a:pt x="0" y="100"/>
                  </a:lnTo>
                </a:path>
              </a:pathLst>
            </a:cu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" name="Freeform 26"/>
            <p:cNvSpPr>
              <a:spLocks/>
            </p:cNvSpPr>
            <p:nvPr/>
          </p:nvSpPr>
          <p:spPr bwMode="auto">
            <a:xfrm>
              <a:off x="4308" y="2976"/>
              <a:ext cx="68" cy="64"/>
            </a:xfrm>
            <a:custGeom>
              <a:avLst/>
              <a:gdLst>
                <a:gd name="T0" fmla="*/ 0 w 68"/>
                <a:gd name="T1" fmla="*/ 0 h 64"/>
                <a:gd name="T2" fmla="*/ 68 w 68"/>
                <a:gd name="T3" fmla="*/ 64 h 64"/>
                <a:gd name="T4" fmla="*/ 0 60000 65536"/>
                <a:gd name="T5" fmla="*/ 0 60000 65536"/>
                <a:gd name="T6" fmla="*/ 0 w 68"/>
                <a:gd name="T7" fmla="*/ 0 h 64"/>
                <a:gd name="T8" fmla="*/ 68 w 68"/>
                <a:gd name="T9" fmla="*/ 64 h 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8" h="64">
                  <a:moveTo>
                    <a:pt x="0" y="0"/>
                  </a:moveTo>
                  <a:lnTo>
                    <a:pt x="68" y="64"/>
                  </a:lnTo>
                </a:path>
              </a:pathLst>
            </a:cu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" name="Line 27"/>
            <p:cNvSpPr>
              <a:spLocks noChangeShapeType="1"/>
            </p:cNvSpPr>
            <p:nvPr/>
          </p:nvSpPr>
          <p:spPr bwMode="auto">
            <a:xfrm flipH="1">
              <a:off x="4128" y="2880"/>
              <a:ext cx="48" cy="9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3" name="Line 28"/>
            <p:cNvSpPr>
              <a:spLocks noChangeShapeType="1"/>
            </p:cNvSpPr>
            <p:nvPr/>
          </p:nvSpPr>
          <p:spPr bwMode="auto">
            <a:xfrm>
              <a:off x="4176" y="2880"/>
              <a:ext cx="48" cy="9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20" name="Object 30"/>
            <p:cNvGraphicFramePr>
              <a:graphicFrameLocks noChangeAspect="1"/>
            </p:cNvGraphicFramePr>
            <p:nvPr/>
          </p:nvGraphicFramePr>
          <p:xfrm>
            <a:off x="3426" y="3570"/>
            <a:ext cx="181" cy="198"/>
          </p:xfrm>
          <a:graphic>
            <a:graphicData uri="http://schemas.openxmlformats.org/presentationml/2006/ole">
              <p:oleObj spid="_x0000_s9220" name="Equation" r:id="rId3" imgW="126720" imgH="139680" progId="Equation.3">
                <p:embed/>
              </p:oleObj>
            </a:graphicData>
          </a:graphic>
        </p:graphicFrame>
        <p:graphicFrame>
          <p:nvGraphicFramePr>
            <p:cNvPr id="9222" name="Object 32"/>
            <p:cNvGraphicFramePr>
              <a:graphicFrameLocks noChangeAspect="1"/>
            </p:cNvGraphicFramePr>
            <p:nvPr/>
          </p:nvGraphicFramePr>
          <p:xfrm>
            <a:off x="4926" y="2556"/>
            <a:ext cx="236" cy="306"/>
          </p:xfrm>
          <a:graphic>
            <a:graphicData uri="http://schemas.openxmlformats.org/presentationml/2006/ole">
              <p:oleObj spid="_x0000_s9222" name="Equation" r:id="rId4" imgW="164880" imgH="215640" progId="Equation.3">
                <p:embed/>
              </p:oleObj>
            </a:graphicData>
          </a:graphic>
        </p:graphicFrame>
        <p:graphicFrame>
          <p:nvGraphicFramePr>
            <p:cNvPr id="9223" name="Object 33"/>
            <p:cNvGraphicFramePr>
              <a:graphicFrameLocks noChangeAspect="1"/>
            </p:cNvGraphicFramePr>
            <p:nvPr/>
          </p:nvGraphicFramePr>
          <p:xfrm>
            <a:off x="3705" y="3024"/>
            <a:ext cx="218" cy="306"/>
          </p:xfrm>
          <a:graphic>
            <a:graphicData uri="http://schemas.openxmlformats.org/presentationml/2006/ole">
              <p:oleObj spid="_x0000_s9223" name="Equation" r:id="rId5" imgW="152280" imgH="215640" progId="Equation.3">
                <p:embed/>
              </p:oleObj>
            </a:graphicData>
          </a:graphic>
        </p:graphicFrame>
        <p:graphicFrame>
          <p:nvGraphicFramePr>
            <p:cNvPr id="9224" name="Object 34"/>
            <p:cNvGraphicFramePr>
              <a:graphicFrameLocks noChangeAspect="1"/>
            </p:cNvGraphicFramePr>
            <p:nvPr/>
          </p:nvGraphicFramePr>
          <p:xfrm>
            <a:off x="4185" y="2283"/>
            <a:ext cx="200" cy="252"/>
          </p:xfrm>
          <a:graphic>
            <a:graphicData uri="http://schemas.openxmlformats.org/presentationml/2006/ole">
              <p:oleObj spid="_x0000_s9224" name="Equation" r:id="rId6" imgW="139680" imgH="177480" progId="Equation.3">
                <p:embed/>
              </p:oleObj>
            </a:graphicData>
          </a:graphic>
        </p:graphicFrame>
        <p:graphicFrame>
          <p:nvGraphicFramePr>
            <p:cNvPr id="9225" name="Object 35"/>
            <p:cNvGraphicFramePr>
              <a:graphicFrameLocks noChangeAspect="1"/>
            </p:cNvGraphicFramePr>
            <p:nvPr/>
          </p:nvGraphicFramePr>
          <p:xfrm>
            <a:off x="4089" y="3264"/>
            <a:ext cx="182" cy="252"/>
          </p:xfrm>
          <a:graphic>
            <a:graphicData uri="http://schemas.openxmlformats.org/presentationml/2006/ole">
              <p:oleObj spid="_x0000_s9225" name="Equation" r:id="rId7" imgW="126720" imgH="177480" progId="Equation.3">
                <p:embed/>
              </p:oleObj>
            </a:graphicData>
          </a:graphic>
        </p:graphicFrame>
        <p:graphicFrame>
          <p:nvGraphicFramePr>
            <p:cNvPr id="9226" name="Object 36"/>
            <p:cNvGraphicFramePr>
              <a:graphicFrameLocks noChangeAspect="1"/>
            </p:cNvGraphicFramePr>
            <p:nvPr/>
          </p:nvGraphicFramePr>
          <p:xfrm>
            <a:off x="4368" y="3387"/>
            <a:ext cx="182" cy="198"/>
          </p:xfrm>
          <a:graphic>
            <a:graphicData uri="http://schemas.openxmlformats.org/presentationml/2006/ole">
              <p:oleObj spid="_x0000_s9226" name="Equation" r:id="rId8" imgW="126720" imgH="139680" progId="Equation.3">
                <p:embed/>
              </p:oleObj>
            </a:graphicData>
          </a:graphic>
        </p:graphicFrame>
        <p:graphicFrame>
          <p:nvGraphicFramePr>
            <p:cNvPr id="9227" name="Object 37"/>
            <p:cNvGraphicFramePr>
              <a:graphicFrameLocks noChangeAspect="1"/>
            </p:cNvGraphicFramePr>
            <p:nvPr/>
          </p:nvGraphicFramePr>
          <p:xfrm>
            <a:off x="4761" y="3408"/>
            <a:ext cx="164" cy="198"/>
          </p:xfrm>
          <a:graphic>
            <a:graphicData uri="http://schemas.openxmlformats.org/presentationml/2006/ole">
              <p:oleObj spid="_x0000_s9227" name="Equation" r:id="rId9" imgW="114120" imgH="139680" progId="Equation.3">
                <p:embed/>
              </p:oleObj>
            </a:graphicData>
          </a:graphic>
        </p:graphicFrame>
      </p:grpSp>
      <p:graphicFrame>
        <p:nvGraphicFramePr>
          <p:cNvPr id="9218" name="Object 27"/>
          <p:cNvGraphicFramePr>
            <a:graphicFrameLocks noChangeAspect="1"/>
          </p:cNvGraphicFramePr>
          <p:nvPr/>
        </p:nvGraphicFramePr>
        <p:xfrm>
          <a:off x="5572125" y="2286000"/>
          <a:ext cx="3571875" cy="2071688"/>
        </p:xfrm>
        <a:graphic>
          <a:graphicData uri="http://schemas.openxmlformats.org/presentationml/2006/ole">
            <p:oleObj spid="_x0000_s9218" name="公式" r:id="rId10" imgW="1409400" imgH="685800" progId="Equation.3">
              <p:embed/>
            </p:oleObj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143108" y="3000372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P</a:t>
            </a:r>
            <a:endParaRPr lang="zh-CN" altLang="en-US" sz="3600" dirty="0"/>
          </a:p>
        </p:txBody>
      </p:sp>
      <p:sp>
        <p:nvSpPr>
          <p:cNvPr id="29" name="TextBox 28"/>
          <p:cNvSpPr txBox="1"/>
          <p:nvPr/>
        </p:nvSpPr>
        <p:spPr>
          <a:xfrm>
            <a:off x="6786578" y="5643578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V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9" name="Group 3"/>
          <p:cNvGrpSpPr>
            <a:grpSpLocks/>
          </p:cNvGrpSpPr>
          <p:nvPr/>
        </p:nvGrpSpPr>
        <p:grpSpPr bwMode="auto">
          <a:xfrm>
            <a:off x="2679314" y="1752015"/>
            <a:ext cx="4935279" cy="3613967"/>
            <a:chOff x="4032" y="1488"/>
            <a:chExt cx="1536" cy="1296"/>
          </a:xfrm>
        </p:grpSpPr>
        <p:sp>
          <p:nvSpPr>
            <p:cNvPr id="10254" name="Line 4"/>
            <p:cNvSpPr>
              <a:spLocks noChangeShapeType="1"/>
            </p:cNvSpPr>
            <p:nvPr/>
          </p:nvSpPr>
          <p:spPr bwMode="auto">
            <a:xfrm>
              <a:off x="4032" y="2784"/>
              <a:ext cx="1536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" name="Line 5"/>
            <p:cNvSpPr>
              <a:spLocks noChangeShapeType="1"/>
            </p:cNvSpPr>
            <p:nvPr/>
          </p:nvSpPr>
          <p:spPr bwMode="auto">
            <a:xfrm flipV="1">
              <a:off x="4032" y="1488"/>
              <a:ext cx="0" cy="129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45" name="Object 9"/>
            <p:cNvGraphicFramePr>
              <a:graphicFrameLocks noChangeAspect="1"/>
            </p:cNvGraphicFramePr>
            <p:nvPr/>
          </p:nvGraphicFramePr>
          <p:xfrm>
            <a:off x="5022" y="1833"/>
            <a:ext cx="218" cy="234"/>
          </p:xfrm>
          <a:graphic>
            <a:graphicData uri="http://schemas.openxmlformats.org/presentationml/2006/ole">
              <p:oleObj spid="_x0000_s10245" name="Equation" r:id="rId3" imgW="152280" imgH="164880" progId="Equation.3">
                <p:embed/>
              </p:oleObj>
            </a:graphicData>
          </a:graphic>
        </p:graphicFrame>
        <p:graphicFrame>
          <p:nvGraphicFramePr>
            <p:cNvPr id="10247" name="Object 11"/>
            <p:cNvGraphicFramePr>
              <a:graphicFrameLocks noChangeAspect="1"/>
            </p:cNvGraphicFramePr>
            <p:nvPr/>
          </p:nvGraphicFramePr>
          <p:xfrm>
            <a:off x="5031" y="2142"/>
            <a:ext cx="182" cy="234"/>
          </p:xfrm>
          <a:graphic>
            <a:graphicData uri="http://schemas.openxmlformats.org/presentationml/2006/ole">
              <p:oleObj spid="_x0000_s10247" name="Equation" r:id="rId4" imgW="126720" imgH="164880" progId="Equation.3">
                <p:embed/>
              </p:oleObj>
            </a:graphicData>
          </a:graphic>
        </p:graphicFrame>
        <p:graphicFrame>
          <p:nvGraphicFramePr>
            <p:cNvPr id="10248" name="Object 12"/>
            <p:cNvGraphicFramePr>
              <a:graphicFrameLocks noChangeAspect="1"/>
            </p:cNvGraphicFramePr>
            <p:nvPr/>
          </p:nvGraphicFramePr>
          <p:xfrm>
            <a:off x="5025" y="2406"/>
            <a:ext cx="255" cy="234"/>
          </p:xfrm>
          <a:graphic>
            <a:graphicData uri="http://schemas.openxmlformats.org/presentationml/2006/ole">
              <p:oleObj spid="_x0000_s10248" name="Equation" r:id="rId5" imgW="177480" imgH="164880" progId="Equation.3">
                <p:embed/>
              </p:oleObj>
            </a:graphicData>
          </a:graphic>
        </p:graphicFrame>
        <p:sp>
          <p:nvSpPr>
            <p:cNvPr id="10256" name="Freeform 13"/>
            <p:cNvSpPr>
              <a:spLocks/>
            </p:cNvSpPr>
            <p:nvPr/>
          </p:nvSpPr>
          <p:spPr bwMode="auto">
            <a:xfrm>
              <a:off x="4416" y="1728"/>
              <a:ext cx="628" cy="312"/>
            </a:xfrm>
            <a:custGeom>
              <a:avLst/>
              <a:gdLst>
                <a:gd name="T0" fmla="*/ 0 w 628"/>
                <a:gd name="T1" fmla="*/ 0 h 312"/>
                <a:gd name="T2" fmla="*/ 332 w 628"/>
                <a:gd name="T3" fmla="*/ 236 h 312"/>
                <a:gd name="T4" fmla="*/ 628 w 628"/>
                <a:gd name="T5" fmla="*/ 312 h 312"/>
                <a:gd name="T6" fmla="*/ 0 60000 65536"/>
                <a:gd name="T7" fmla="*/ 0 60000 65536"/>
                <a:gd name="T8" fmla="*/ 0 60000 65536"/>
                <a:gd name="T9" fmla="*/ 0 w 628"/>
                <a:gd name="T10" fmla="*/ 0 h 312"/>
                <a:gd name="T11" fmla="*/ 628 w 628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8" h="312">
                  <a:moveTo>
                    <a:pt x="0" y="0"/>
                  </a:moveTo>
                  <a:cubicBezTo>
                    <a:pt x="55" y="39"/>
                    <a:pt x="227" y="184"/>
                    <a:pt x="332" y="236"/>
                  </a:cubicBezTo>
                  <a:cubicBezTo>
                    <a:pt x="437" y="288"/>
                    <a:pt x="566" y="296"/>
                    <a:pt x="628" y="312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7" name="Freeform 14"/>
            <p:cNvSpPr>
              <a:spLocks/>
            </p:cNvSpPr>
            <p:nvPr/>
          </p:nvSpPr>
          <p:spPr bwMode="auto">
            <a:xfrm>
              <a:off x="4416" y="1728"/>
              <a:ext cx="628" cy="552"/>
            </a:xfrm>
            <a:custGeom>
              <a:avLst/>
              <a:gdLst>
                <a:gd name="T0" fmla="*/ 0 w 628"/>
                <a:gd name="T1" fmla="*/ 0 h 552"/>
                <a:gd name="T2" fmla="*/ 292 w 628"/>
                <a:gd name="T3" fmla="*/ 412 h 552"/>
                <a:gd name="T4" fmla="*/ 628 w 628"/>
                <a:gd name="T5" fmla="*/ 552 h 552"/>
                <a:gd name="T6" fmla="*/ 0 60000 65536"/>
                <a:gd name="T7" fmla="*/ 0 60000 65536"/>
                <a:gd name="T8" fmla="*/ 0 60000 65536"/>
                <a:gd name="T9" fmla="*/ 0 w 628"/>
                <a:gd name="T10" fmla="*/ 0 h 552"/>
                <a:gd name="T11" fmla="*/ 628 w 628"/>
                <a:gd name="T12" fmla="*/ 552 h 5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8" h="552">
                  <a:moveTo>
                    <a:pt x="0" y="0"/>
                  </a:moveTo>
                  <a:cubicBezTo>
                    <a:pt x="49" y="69"/>
                    <a:pt x="187" y="320"/>
                    <a:pt x="292" y="412"/>
                  </a:cubicBezTo>
                  <a:cubicBezTo>
                    <a:pt x="397" y="504"/>
                    <a:pt x="558" y="523"/>
                    <a:pt x="628" y="552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8" name="Freeform 15"/>
            <p:cNvSpPr>
              <a:spLocks/>
            </p:cNvSpPr>
            <p:nvPr/>
          </p:nvSpPr>
          <p:spPr bwMode="auto">
            <a:xfrm>
              <a:off x="4416" y="1728"/>
              <a:ext cx="628" cy="752"/>
            </a:xfrm>
            <a:custGeom>
              <a:avLst/>
              <a:gdLst>
                <a:gd name="T0" fmla="*/ 0 w 628"/>
                <a:gd name="T1" fmla="*/ 0 h 752"/>
                <a:gd name="T2" fmla="*/ 232 w 628"/>
                <a:gd name="T3" fmla="*/ 548 h 752"/>
                <a:gd name="T4" fmla="*/ 628 w 628"/>
                <a:gd name="T5" fmla="*/ 752 h 752"/>
                <a:gd name="T6" fmla="*/ 0 60000 65536"/>
                <a:gd name="T7" fmla="*/ 0 60000 65536"/>
                <a:gd name="T8" fmla="*/ 0 60000 65536"/>
                <a:gd name="T9" fmla="*/ 0 w 628"/>
                <a:gd name="T10" fmla="*/ 0 h 752"/>
                <a:gd name="T11" fmla="*/ 628 w 628"/>
                <a:gd name="T12" fmla="*/ 752 h 7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8" h="752">
                  <a:moveTo>
                    <a:pt x="0" y="0"/>
                  </a:moveTo>
                  <a:cubicBezTo>
                    <a:pt x="39" y="91"/>
                    <a:pt x="127" y="423"/>
                    <a:pt x="232" y="548"/>
                  </a:cubicBezTo>
                  <a:cubicBezTo>
                    <a:pt x="337" y="673"/>
                    <a:pt x="546" y="710"/>
                    <a:pt x="628" y="752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9" name="Line 16"/>
            <p:cNvSpPr>
              <a:spLocks noChangeShapeType="1"/>
            </p:cNvSpPr>
            <p:nvPr/>
          </p:nvSpPr>
          <p:spPr bwMode="auto">
            <a:xfrm>
              <a:off x="5040" y="2016"/>
              <a:ext cx="0" cy="528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0" name="Text Box 17"/>
            <p:cNvSpPr txBox="1">
              <a:spLocks noChangeArrowheads="1"/>
            </p:cNvSpPr>
            <p:nvPr/>
          </p:nvSpPr>
          <p:spPr bwMode="auto">
            <a:xfrm>
              <a:off x="4560" y="1680"/>
              <a:ext cx="432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/>
                <a:t>等温</a:t>
              </a:r>
            </a:p>
          </p:txBody>
        </p:sp>
        <p:sp>
          <p:nvSpPr>
            <p:cNvPr id="10261" name="Text Box 18"/>
            <p:cNvSpPr txBox="1">
              <a:spLocks noChangeArrowheads="1"/>
            </p:cNvSpPr>
            <p:nvPr/>
          </p:nvSpPr>
          <p:spPr bwMode="auto">
            <a:xfrm>
              <a:off x="4272" y="2208"/>
              <a:ext cx="432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/>
                <a:t>绝热</a:t>
              </a:r>
            </a:p>
          </p:txBody>
        </p:sp>
      </p:grpSp>
      <p:grpSp>
        <p:nvGrpSpPr>
          <p:cNvPr id="10250" name="Group 38"/>
          <p:cNvGrpSpPr>
            <a:grpSpLocks/>
          </p:cNvGrpSpPr>
          <p:nvPr/>
        </p:nvGrpSpPr>
        <p:grpSpPr bwMode="auto">
          <a:xfrm>
            <a:off x="395288" y="333375"/>
            <a:ext cx="6096000" cy="1190625"/>
            <a:chOff x="240" y="192"/>
            <a:chExt cx="3840" cy="750"/>
          </a:xfrm>
        </p:grpSpPr>
        <p:sp>
          <p:nvSpPr>
            <p:cNvPr id="10252" name="Text Box 40"/>
            <p:cNvSpPr txBox="1">
              <a:spLocks noChangeArrowheads="1"/>
            </p:cNvSpPr>
            <p:nvPr/>
          </p:nvSpPr>
          <p:spPr bwMode="auto">
            <a:xfrm>
              <a:off x="240" y="192"/>
              <a:ext cx="3840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/>
                <a:t>7        </a:t>
              </a:r>
              <a:r>
                <a:rPr lang="zh-CN" altLang="en-US" sz="3600" b="1"/>
                <a:t>图示，试判断</a:t>
              </a:r>
              <a:r>
                <a:rPr lang="en-US" altLang="zh-CN" sz="3600" b="1"/>
                <a:t>1     2</a:t>
              </a:r>
              <a:r>
                <a:rPr lang="zh-CN" altLang="en-US" sz="3600" b="1"/>
                <a:t>过程中 </a:t>
              </a:r>
              <a:r>
                <a:rPr lang="en-US" altLang="zh-CN" sz="3600" b="1" i="1"/>
                <a:t>Q</a:t>
              </a:r>
              <a:r>
                <a:rPr lang="zh-CN" altLang="en-US" sz="3600" b="1"/>
                <a:t>  的正负</a:t>
              </a:r>
            </a:p>
          </p:txBody>
        </p:sp>
        <p:sp>
          <p:nvSpPr>
            <p:cNvPr id="10253" name="Line 42"/>
            <p:cNvSpPr>
              <a:spLocks noChangeShapeType="1"/>
            </p:cNvSpPr>
            <p:nvPr/>
          </p:nvSpPr>
          <p:spPr bwMode="auto">
            <a:xfrm>
              <a:off x="2928" y="432"/>
              <a:ext cx="2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2795" name="Text Box 43"/>
          <p:cNvSpPr txBox="1">
            <a:spLocks noChangeArrowheads="1"/>
          </p:cNvSpPr>
          <p:nvPr/>
        </p:nvSpPr>
        <p:spPr bwMode="auto">
          <a:xfrm>
            <a:off x="3348038" y="5876925"/>
            <a:ext cx="2952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/>
              <a:t>Q&gt;0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00232" y="1571612"/>
            <a:ext cx="78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P</a:t>
            </a:r>
            <a:endParaRPr lang="zh-CN" alt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7000892" y="4786322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i="1" dirty="0" smtClean="0"/>
              <a:t>V</a:t>
            </a:r>
            <a:endParaRPr lang="zh-CN" altLang="en-US" sz="36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2000232" y="4857760"/>
            <a:ext cx="150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i="1" dirty="0" smtClean="0"/>
              <a:t>O</a:t>
            </a:r>
            <a:endParaRPr lang="zh-CN" altLang="en-US" sz="36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3500430" y="2000240"/>
            <a:ext cx="107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1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9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5"/>
          <p:cNvGraphicFramePr>
            <a:graphicFrameLocks noChangeAspect="1"/>
          </p:cNvGraphicFramePr>
          <p:nvPr/>
        </p:nvGraphicFramePr>
        <p:xfrm>
          <a:off x="1905000" y="304800"/>
          <a:ext cx="5524500" cy="704850"/>
        </p:xfrm>
        <a:graphic>
          <a:graphicData uri="http://schemas.openxmlformats.org/presentationml/2006/ole">
            <p:oleObj spid="_x0000_s11266" name="Equation" r:id="rId3" imgW="1841400" imgH="215640" progId="Equation.3">
              <p:embed/>
            </p:oleObj>
          </a:graphicData>
        </a:graphic>
      </p:graphicFrame>
      <p:sp>
        <p:nvSpPr>
          <p:cNvPr id="11279" name="Text Box 10"/>
          <p:cNvSpPr txBox="1">
            <a:spLocks noChangeArrowheads="1"/>
          </p:cNvSpPr>
          <p:nvPr/>
        </p:nvSpPr>
        <p:spPr bwMode="auto">
          <a:xfrm>
            <a:off x="539750" y="476250"/>
            <a:ext cx="936625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ea typeface="华文行楷" pitchFamily="2" charset="-122"/>
              </a:rPr>
              <a:t>计算实例</a:t>
            </a:r>
          </a:p>
        </p:txBody>
      </p:sp>
      <p:sp>
        <p:nvSpPr>
          <p:cNvPr id="11280" name="Text Box 12"/>
          <p:cNvSpPr txBox="1">
            <a:spLocks noChangeArrowheads="1"/>
          </p:cNvSpPr>
          <p:nvPr/>
        </p:nvSpPr>
        <p:spPr bwMode="auto">
          <a:xfrm>
            <a:off x="1835150" y="404813"/>
            <a:ext cx="5329238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/>
              <a:t>8</a:t>
            </a:r>
            <a:r>
              <a:rPr lang="zh-CN" altLang="en-US" sz="3600" b="1"/>
              <a:t>、</a:t>
            </a:r>
            <a:r>
              <a:rPr lang="en-US" altLang="zh-CN" sz="3600" b="1"/>
              <a:t>0.1mol</a:t>
            </a:r>
            <a:r>
              <a:rPr lang="zh-CN" altLang="en-US" sz="3600" b="1"/>
              <a:t>氧气经历图示过程，其中</a:t>
            </a:r>
            <a:r>
              <a:rPr lang="en-US" altLang="zh-CN" sz="3600" b="1"/>
              <a:t>3-4</a:t>
            </a:r>
            <a:r>
              <a:rPr lang="zh-CN" altLang="en-US" sz="3600" b="1"/>
              <a:t>为绝热过程且 </a:t>
            </a:r>
            <a:r>
              <a:rPr lang="en-US" altLang="zh-CN" sz="3600" b="1" i="1"/>
              <a:t>T</a:t>
            </a:r>
            <a:r>
              <a:rPr lang="en-US" altLang="zh-CN" sz="3600" b="1" baseline="-25000"/>
              <a:t>1</a:t>
            </a:r>
            <a:r>
              <a:rPr lang="en-US" altLang="zh-CN" sz="3600" b="1"/>
              <a:t>=</a:t>
            </a:r>
            <a:r>
              <a:rPr lang="en-US" altLang="zh-CN" sz="3600" b="1" i="1"/>
              <a:t>T</a:t>
            </a:r>
            <a:r>
              <a:rPr lang="en-US" altLang="zh-CN" sz="3600" b="1" baseline="-25000"/>
              <a:t>4</a:t>
            </a:r>
            <a:r>
              <a:rPr lang="zh-CN" altLang="en-US" sz="3600" b="1" baseline="-25000"/>
              <a:t> </a:t>
            </a:r>
            <a:r>
              <a:rPr lang="zh-CN" altLang="en-US" sz="3600" b="1"/>
              <a:t> 算各过程的 </a:t>
            </a:r>
            <a:r>
              <a:rPr lang="en-US" altLang="zh-CN" sz="3600" i="1"/>
              <a:t>Q, </a:t>
            </a:r>
            <a:r>
              <a:rPr lang="el-GR" altLang="zh-CN" sz="3600" i="1">
                <a:ea typeface="楷体_GB2312" pitchFamily="49" charset="-122"/>
              </a:rPr>
              <a:t>Δ</a:t>
            </a:r>
            <a:r>
              <a:rPr lang="en-US" altLang="zh-CN" sz="3600" i="1">
                <a:ea typeface="楷体_GB2312" pitchFamily="49" charset="-122"/>
              </a:rPr>
              <a:t>E</a:t>
            </a:r>
            <a:r>
              <a:rPr lang="zh-CN" altLang="en-US" sz="3600" b="1"/>
              <a:t>       和</a:t>
            </a:r>
            <a:r>
              <a:rPr lang="en-US" altLang="zh-CN" sz="3600" b="1" i="1"/>
              <a:t>W</a:t>
            </a:r>
            <a:r>
              <a:rPr lang="zh-CN" altLang="en-US" sz="3600" b="1"/>
              <a:t> 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268538" y="3789363"/>
            <a:ext cx="4808537" cy="3068637"/>
            <a:chOff x="3579" y="1296"/>
            <a:chExt cx="2565" cy="1824"/>
          </a:xfrm>
        </p:grpSpPr>
        <p:sp>
          <p:nvSpPr>
            <p:cNvPr id="11282" name="Line 17"/>
            <p:cNvSpPr>
              <a:spLocks noChangeShapeType="1"/>
            </p:cNvSpPr>
            <p:nvPr/>
          </p:nvSpPr>
          <p:spPr bwMode="auto">
            <a:xfrm>
              <a:off x="4032" y="2784"/>
              <a:ext cx="1536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3" name="Line 18"/>
            <p:cNvSpPr>
              <a:spLocks noChangeShapeType="1"/>
            </p:cNvSpPr>
            <p:nvPr/>
          </p:nvSpPr>
          <p:spPr bwMode="auto">
            <a:xfrm flipV="1">
              <a:off x="4032" y="1488"/>
              <a:ext cx="0" cy="129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68" name="Object 19"/>
            <p:cNvGraphicFramePr>
              <a:graphicFrameLocks noChangeAspect="1"/>
            </p:cNvGraphicFramePr>
            <p:nvPr/>
          </p:nvGraphicFramePr>
          <p:xfrm>
            <a:off x="4105" y="1296"/>
            <a:ext cx="1031" cy="326"/>
          </p:xfrm>
          <a:graphic>
            <a:graphicData uri="http://schemas.openxmlformats.org/presentationml/2006/ole">
              <p:oleObj spid="_x0000_s11268" name="Equation" r:id="rId4" imgW="723600" imgH="228600" progId="Equation.3">
                <p:embed/>
              </p:oleObj>
            </a:graphicData>
          </a:graphic>
        </p:graphicFrame>
        <p:graphicFrame>
          <p:nvGraphicFramePr>
            <p:cNvPr id="11269" name="Object 20"/>
            <p:cNvGraphicFramePr>
              <a:graphicFrameLocks noChangeAspect="1"/>
            </p:cNvGraphicFramePr>
            <p:nvPr/>
          </p:nvGraphicFramePr>
          <p:xfrm>
            <a:off x="3840" y="2640"/>
            <a:ext cx="181" cy="198"/>
          </p:xfrm>
          <a:graphic>
            <a:graphicData uri="http://schemas.openxmlformats.org/presentationml/2006/ole">
              <p:oleObj spid="_x0000_s11269" name="Equation" r:id="rId5" imgW="126720" imgH="139680" progId="Equation.3">
                <p:embed/>
              </p:oleObj>
            </a:graphicData>
          </a:graphic>
        </p:graphicFrame>
        <p:graphicFrame>
          <p:nvGraphicFramePr>
            <p:cNvPr id="11270" name="Object 21"/>
            <p:cNvGraphicFramePr>
              <a:graphicFrameLocks noChangeAspect="1"/>
            </p:cNvGraphicFramePr>
            <p:nvPr/>
          </p:nvGraphicFramePr>
          <p:xfrm>
            <a:off x="4827" y="1671"/>
            <a:ext cx="164" cy="252"/>
          </p:xfrm>
          <a:graphic>
            <a:graphicData uri="http://schemas.openxmlformats.org/presentationml/2006/ole">
              <p:oleObj spid="_x0000_s11270" name="Equation" r:id="rId6" imgW="114120" imgH="177480" progId="Equation.3">
                <p:embed/>
              </p:oleObj>
            </a:graphicData>
          </a:graphic>
        </p:graphicFrame>
        <p:graphicFrame>
          <p:nvGraphicFramePr>
            <p:cNvPr id="11271" name="Object 22"/>
            <p:cNvGraphicFramePr>
              <a:graphicFrameLocks noChangeAspect="1"/>
            </p:cNvGraphicFramePr>
            <p:nvPr/>
          </p:nvGraphicFramePr>
          <p:xfrm>
            <a:off x="4224" y="2352"/>
            <a:ext cx="127" cy="234"/>
          </p:xfrm>
          <a:graphic>
            <a:graphicData uri="http://schemas.openxmlformats.org/presentationml/2006/ole">
              <p:oleObj spid="_x0000_s11271" name="Equation" r:id="rId7" imgW="88560" imgH="164880" progId="Equation.3">
                <p:embed/>
              </p:oleObj>
            </a:graphicData>
          </a:graphic>
        </p:graphicFrame>
        <p:graphicFrame>
          <p:nvGraphicFramePr>
            <p:cNvPr id="11272" name="Object 23"/>
            <p:cNvGraphicFramePr>
              <a:graphicFrameLocks noChangeAspect="1"/>
            </p:cNvGraphicFramePr>
            <p:nvPr/>
          </p:nvGraphicFramePr>
          <p:xfrm>
            <a:off x="4608" y="2112"/>
            <a:ext cx="182" cy="234"/>
          </p:xfrm>
          <a:graphic>
            <a:graphicData uri="http://schemas.openxmlformats.org/presentationml/2006/ole">
              <p:oleObj spid="_x0000_s11272" name="Equation" r:id="rId8" imgW="126720" imgH="164880" progId="Equation.3">
                <p:embed/>
              </p:oleObj>
            </a:graphicData>
          </a:graphic>
        </p:graphicFrame>
        <p:graphicFrame>
          <p:nvGraphicFramePr>
            <p:cNvPr id="11273" name="Object 24"/>
            <p:cNvGraphicFramePr>
              <a:graphicFrameLocks noChangeAspect="1"/>
            </p:cNvGraphicFramePr>
            <p:nvPr/>
          </p:nvGraphicFramePr>
          <p:xfrm>
            <a:off x="5241" y="2502"/>
            <a:ext cx="183" cy="234"/>
          </p:xfrm>
          <a:graphic>
            <a:graphicData uri="http://schemas.openxmlformats.org/presentationml/2006/ole">
              <p:oleObj spid="_x0000_s11273" name="Equation" r:id="rId9" imgW="126720" imgH="164880" progId="Equation.3">
                <p:embed/>
              </p:oleObj>
            </a:graphicData>
          </a:graphic>
        </p:graphicFrame>
        <p:sp>
          <p:nvSpPr>
            <p:cNvPr id="11284" name="Freeform 25"/>
            <p:cNvSpPr>
              <a:spLocks/>
            </p:cNvSpPr>
            <p:nvPr/>
          </p:nvSpPr>
          <p:spPr bwMode="auto">
            <a:xfrm>
              <a:off x="4800" y="1920"/>
              <a:ext cx="480" cy="672"/>
            </a:xfrm>
            <a:custGeom>
              <a:avLst/>
              <a:gdLst>
                <a:gd name="T0" fmla="*/ 0 w 448"/>
                <a:gd name="T1" fmla="*/ 0 h 416"/>
                <a:gd name="T2" fmla="*/ 1779 w 448"/>
                <a:gd name="T3" fmla="*/ 1255544995 h 416"/>
                <a:gd name="T4" fmla="*/ 4069 w 448"/>
                <a:gd name="T5" fmla="*/ 1922788694 h 416"/>
                <a:gd name="T6" fmla="*/ 0 60000 65536"/>
                <a:gd name="T7" fmla="*/ 0 60000 65536"/>
                <a:gd name="T8" fmla="*/ 0 60000 65536"/>
                <a:gd name="T9" fmla="*/ 0 w 448"/>
                <a:gd name="T10" fmla="*/ 0 h 416"/>
                <a:gd name="T11" fmla="*/ 448 w 448"/>
                <a:gd name="T12" fmla="*/ 416 h 4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8" h="416">
                  <a:moveTo>
                    <a:pt x="0" y="0"/>
                  </a:moveTo>
                  <a:cubicBezTo>
                    <a:pt x="33" y="45"/>
                    <a:pt x="121" y="203"/>
                    <a:pt x="196" y="272"/>
                  </a:cubicBezTo>
                  <a:cubicBezTo>
                    <a:pt x="271" y="341"/>
                    <a:pt x="396" y="386"/>
                    <a:pt x="448" y="416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5" name="Line 26"/>
            <p:cNvSpPr>
              <a:spLocks noChangeShapeType="1"/>
            </p:cNvSpPr>
            <p:nvPr/>
          </p:nvSpPr>
          <p:spPr bwMode="auto">
            <a:xfrm>
              <a:off x="4800" y="2352"/>
              <a:ext cx="0" cy="432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6" name="Line 27"/>
            <p:cNvSpPr>
              <a:spLocks noChangeShapeType="1"/>
            </p:cNvSpPr>
            <p:nvPr/>
          </p:nvSpPr>
          <p:spPr bwMode="auto">
            <a:xfrm>
              <a:off x="4352" y="2352"/>
              <a:ext cx="44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7" name="Line 28"/>
            <p:cNvSpPr>
              <a:spLocks noChangeShapeType="1"/>
            </p:cNvSpPr>
            <p:nvPr/>
          </p:nvSpPr>
          <p:spPr bwMode="auto">
            <a:xfrm flipV="1">
              <a:off x="4800" y="1920"/>
              <a:ext cx="0" cy="43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8" name="Line 29"/>
            <p:cNvSpPr>
              <a:spLocks noChangeShapeType="1"/>
            </p:cNvSpPr>
            <p:nvPr/>
          </p:nvSpPr>
          <p:spPr bwMode="auto">
            <a:xfrm flipV="1">
              <a:off x="4800" y="2160"/>
              <a:ext cx="0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" name="Freeform 30"/>
            <p:cNvSpPr>
              <a:spLocks/>
            </p:cNvSpPr>
            <p:nvPr/>
          </p:nvSpPr>
          <p:spPr bwMode="auto">
            <a:xfrm>
              <a:off x="4980" y="2340"/>
              <a:ext cx="68" cy="60"/>
            </a:xfrm>
            <a:custGeom>
              <a:avLst/>
              <a:gdLst>
                <a:gd name="T0" fmla="*/ 0 w 68"/>
                <a:gd name="T1" fmla="*/ 0 h 60"/>
                <a:gd name="T2" fmla="*/ 68 w 68"/>
                <a:gd name="T3" fmla="*/ 60 h 60"/>
                <a:gd name="T4" fmla="*/ 0 60000 65536"/>
                <a:gd name="T5" fmla="*/ 0 60000 65536"/>
                <a:gd name="T6" fmla="*/ 0 w 68"/>
                <a:gd name="T7" fmla="*/ 0 h 60"/>
                <a:gd name="T8" fmla="*/ 68 w 68"/>
                <a:gd name="T9" fmla="*/ 60 h 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8" h="60">
                  <a:moveTo>
                    <a:pt x="0" y="0"/>
                  </a:moveTo>
                  <a:lnTo>
                    <a:pt x="68" y="60"/>
                  </a:lnTo>
                </a:path>
              </a:pathLst>
            </a:cu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0" name="Line 31"/>
            <p:cNvSpPr>
              <a:spLocks noChangeShapeType="1"/>
            </p:cNvSpPr>
            <p:nvPr/>
          </p:nvSpPr>
          <p:spPr bwMode="auto">
            <a:xfrm>
              <a:off x="4368" y="2352"/>
              <a:ext cx="0" cy="432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1" name="Line 32"/>
            <p:cNvSpPr>
              <a:spLocks noChangeShapeType="1"/>
            </p:cNvSpPr>
            <p:nvPr/>
          </p:nvSpPr>
          <p:spPr bwMode="auto">
            <a:xfrm flipH="1">
              <a:off x="4032" y="2352"/>
              <a:ext cx="336" cy="0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2" name="Line 33"/>
            <p:cNvSpPr>
              <a:spLocks noChangeShapeType="1"/>
            </p:cNvSpPr>
            <p:nvPr/>
          </p:nvSpPr>
          <p:spPr bwMode="auto">
            <a:xfrm flipH="1">
              <a:off x="4032" y="1920"/>
              <a:ext cx="768" cy="0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74" name="Object 34"/>
            <p:cNvGraphicFramePr>
              <a:graphicFrameLocks noChangeAspect="1"/>
            </p:cNvGraphicFramePr>
            <p:nvPr/>
          </p:nvGraphicFramePr>
          <p:xfrm>
            <a:off x="3633" y="2295"/>
            <a:ext cx="399" cy="252"/>
          </p:xfrm>
          <a:graphic>
            <a:graphicData uri="http://schemas.openxmlformats.org/presentationml/2006/ole">
              <p:oleObj spid="_x0000_s11274" name="Equation" r:id="rId10" imgW="279360" imgH="177480" progId="Equation.3">
                <p:embed/>
              </p:oleObj>
            </a:graphicData>
          </a:graphic>
        </p:graphicFrame>
        <p:graphicFrame>
          <p:nvGraphicFramePr>
            <p:cNvPr id="11275" name="Object 35"/>
            <p:cNvGraphicFramePr>
              <a:graphicFrameLocks noChangeAspect="1"/>
            </p:cNvGraphicFramePr>
            <p:nvPr/>
          </p:nvGraphicFramePr>
          <p:xfrm>
            <a:off x="3579" y="1872"/>
            <a:ext cx="453" cy="252"/>
          </p:xfrm>
          <a:graphic>
            <a:graphicData uri="http://schemas.openxmlformats.org/presentationml/2006/ole">
              <p:oleObj spid="_x0000_s11275" name="公式" r:id="rId11" imgW="317160" imgH="177480" progId="Equation.3">
                <p:embed/>
              </p:oleObj>
            </a:graphicData>
          </a:graphic>
        </p:graphicFrame>
        <p:graphicFrame>
          <p:nvGraphicFramePr>
            <p:cNvPr id="11276" name="Object 36"/>
            <p:cNvGraphicFramePr>
              <a:graphicFrameLocks noChangeAspect="1"/>
            </p:cNvGraphicFramePr>
            <p:nvPr/>
          </p:nvGraphicFramePr>
          <p:xfrm>
            <a:off x="4229" y="2775"/>
            <a:ext cx="309" cy="252"/>
          </p:xfrm>
          <a:graphic>
            <a:graphicData uri="http://schemas.openxmlformats.org/presentationml/2006/ole">
              <p:oleObj spid="_x0000_s11276" name="Equation" r:id="rId12" imgW="215640" imgH="177480" progId="Equation.3">
                <p:embed/>
              </p:oleObj>
            </a:graphicData>
          </a:graphic>
        </p:graphicFrame>
        <p:graphicFrame>
          <p:nvGraphicFramePr>
            <p:cNvPr id="11277" name="Object 37"/>
            <p:cNvGraphicFramePr>
              <a:graphicFrameLocks noChangeAspect="1"/>
            </p:cNvGraphicFramePr>
            <p:nvPr/>
          </p:nvGraphicFramePr>
          <p:xfrm>
            <a:off x="4686" y="2784"/>
            <a:ext cx="346" cy="252"/>
          </p:xfrm>
          <a:graphic>
            <a:graphicData uri="http://schemas.openxmlformats.org/presentationml/2006/ole">
              <p:oleObj spid="_x0000_s11277" name="Equation" r:id="rId13" imgW="241200" imgH="177480" progId="Equation.3">
                <p:embed/>
              </p:oleObj>
            </a:graphicData>
          </a:graphic>
        </p:graphicFrame>
        <p:sp>
          <p:nvSpPr>
            <p:cNvPr id="11293" name="Line 38"/>
            <p:cNvSpPr>
              <a:spLocks noChangeShapeType="1"/>
            </p:cNvSpPr>
            <p:nvPr/>
          </p:nvSpPr>
          <p:spPr bwMode="auto">
            <a:xfrm rot="4963499" flipV="1">
              <a:off x="4559" y="2304"/>
              <a:ext cx="1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78" name="Object 39"/>
            <p:cNvGraphicFramePr>
              <a:graphicFrameLocks noChangeAspect="1"/>
            </p:cNvGraphicFramePr>
            <p:nvPr/>
          </p:nvGraphicFramePr>
          <p:xfrm>
            <a:off x="5217" y="2846"/>
            <a:ext cx="927" cy="274"/>
          </p:xfrm>
          <a:graphic>
            <a:graphicData uri="http://schemas.openxmlformats.org/presentationml/2006/ole">
              <p:oleObj spid="_x0000_s11278" name="Equation" r:id="rId14" imgW="774360" imgH="228600" progId="Equation.3">
                <p:embed/>
              </p:oleObj>
            </a:graphicData>
          </a:graphic>
        </p:graphicFrame>
      </p:grpSp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2357422" y="2786058"/>
          <a:ext cx="4643470" cy="741366"/>
        </p:xfrm>
        <a:graphic>
          <a:graphicData uri="http://schemas.openxmlformats.org/presentationml/2006/ole">
            <p:oleObj spid="_x0000_s11294" name="公式" r:id="rId15" imgW="147312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1" name="Rectangle 1026"/>
          <p:cNvSpPr>
            <a:spLocks noChangeArrowheads="1"/>
          </p:cNvSpPr>
          <p:nvPr/>
        </p:nvSpPr>
        <p:spPr bwMode="auto">
          <a:xfrm>
            <a:off x="4876800" y="2590800"/>
            <a:ext cx="3733800" cy="2971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/>
          </a:p>
        </p:txBody>
      </p:sp>
      <p:grpSp>
        <p:nvGrpSpPr>
          <p:cNvPr id="12302" name="Group 1027"/>
          <p:cNvGrpSpPr>
            <a:grpSpLocks/>
          </p:cNvGrpSpPr>
          <p:nvPr/>
        </p:nvGrpSpPr>
        <p:grpSpPr bwMode="auto">
          <a:xfrm>
            <a:off x="4953000" y="2667000"/>
            <a:ext cx="3513138" cy="2797175"/>
            <a:chOff x="3072" y="1632"/>
            <a:chExt cx="2213" cy="1762"/>
          </a:xfrm>
        </p:grpSpPr>
        <p:sp>
          <p:nvSpPr>
            <p:cNvPr id="12321" name="Line 1028"/>
            <p:cNvSpPr>
              <a:spLocks noChangeShapeType="1"/>
            </p:cNvSpPr>
            <p:nvPr/>
          </p:nvSpPr>
          <p:spPr bwMode="auto">
            <a:xfrm flipV="1">
              <a:off x="3306" y="3120"/>
              <a:ext cx="1974" cy="6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2" name="Line 1029"/>
            <p:cNvSpPr>
              <a:spLocks noChangeShapeType="1"/>
            </p:cNvSpPr>
            <p:nvPr/>
          </p:nvSpPr>
          <p:spPr bwMode="auto">
            <a:xfrm flipV="1">
              <a:off x="3306" y="1638"/>
              <a:ext cx="0" cy="1488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298" name="Object 1030"/>
            <p:cNvGraphicFramePr>
              <a:graphicFrameLocks noChangeAspect="1"/>
            </p:cNvGraphicFramePr>
            <p:nvPr/>
          </p:nvGraphicFramePr>
          <p:xfrm>
            <a:off x="3072" y="1632"/>
            <a:ext cx="192" cy="228"/>
          </p:xfrm>
          <a:graphic>
            <a:graphicData uri="http://schemas.openxmlformats.org/presentationml/2006/ole">
              <p:oleObj spid="_x0000_s12298" name="Equation" r:id="rId3" imgW="203040" imgH="241200" progId="Equation.3">
                <p:embed/>
              </p:oleObj>
            </a:graphicData>
          </a:graphic>
        </p:graphicFrame>
        <p:graphicFrame>
          <p:nvGraphicFramePr>
            <p:cNvPr id="12299" name="Object 1031"/>
            <p:cNvGraphicFramePr>
              <a:graphicFrameLocks noChangeAspect="1"/>
            </p:cNvGraphicFramePr>
            <p:nvPr/>
          </p:nvGraphicFramePr>
          <p:xfrm>
            <a:off x="5088" y="3174"/>
            <a:ext cx="197" cy="220"/>
          </p:xfrm>
          <a:graphic>
            <a:graphicData uri="http://schemas.openxmlformats.org/presentationml/2006/ole">
              <p:oleObj spid="_x0000_s12299" name="Equation" r:id="rId4" imgW="215640" imgH="241200" progId="Equation.3">
                <p:embed/>
              </p:oleObj>
            </a:graphicData>
          </a:graphic>
        </p:graphicFrame>
        <p:graphicFrame>
          <p:nvGraphicFramePr>
            <p:cNvPr id="12300" name="Object 1032"/>
            <p:cNvGraphicFramePr>
              <a:graphicFrameLocks noChangeAspect="1"/>
            </p:cNvGraphicFramePr>
            <p:nvPr/>
          </p:nvGraphicFramePr>
          <p:xfrm>
            <a:off x="3210" y="3126"/>
            <a:ext cx="177" cy="204"/>
          </p:xfrm>
          <a:graphic>
            <a:graphicData uri="http://schemas.openxmlformats.org/presentationml/2006/ole">
              <p:oleObj spid="_x0000_s12300" name="Equation" r:id="rId5" imgW="164880" imgH="190440" progId="Equation.3">
                <p:embed/>
              </p:oleObj>
            </a:graphicData>
          </a:graphic>
        </p:graphicFrame>
      </p:grpSp>
      <p:grpSp>
        <p:nvGrpSpPr>
          <p:cNvPr id="12303" name="Group 1033"/>
          <p:cNvGrpSpPr>
            <a:grpSpLocks/>
          </p:cNvGrpSpPr>
          <p:nvPr/>
        </p:nvGrpSpPr>
        <p:grpSpPr bwMode="auto">
          <a:xfrm>
            <a:off x="5867400" y="3124200"/>
            <a:ext cx="1981200" cy="1219200"/>
            <a:chOff x="3648" y="1920"/>
            <a:chExt cx="1248" cy="768"/>
          </a:xfrm>
        </p:grpSpPr>
        <p:sp>
          <p:nvSpPr>
            <p:cNvPr id="12320" name="Freeform 1034" descr="浅色下对角线"/>
            <p:cNvSpPr>
              <a:spLocks/>
            </p:cNvSpPr>
            <p:nvPr/>
          </p:nvSpPr>
          <p:spPr bwMode="auto">
            <a:xfrm>
              <a:off x="3648" y="1920"/>
              <a:ext cx="1248" cy="768"/>
            </a:xfrm>
            <a:custGeom>
              <a:avLst/>
              <a:gdLst>
                <a:gd name="T0" fmla="*/ 0 w 1248"/>
                <a:gd name="T1" fmla="*/ 0 h 768"/>
                <a:gd name="T2" fmla="*/ 250 w 1248"/>
                <a:gd name="T3" fmla="*/ 0 h 768"/>
                <a:gd name="T4" fmla="*/ 624 w 1248"/>
                <a:gd name="T5" fmla="*/ 96 h 768"/>
                <a:gd name="T6" fmla="*/ 957 w 1248"/>
                <a:gd name="T7" fmla="*/ 288 h 768"/>
                <a:gd name="T8" fmla="*/ 1118 w 1248"/>
                <a:gd name="T9" fmla="*/ 446 h 768"/>
                <a:gd name="T10" fmla="*/ 1206 w 1248"/>
                <a:gd name="T11" fmla="*/ 624 h 768"/>
                <a:gd name="T12" fmla="*/ 1248 w 1248"/>
                <a:gd name="T13" fmla="*/ 768 h 768"/>
                <a:gd name="T14" fmla="*/ 1040 w 1248"/>
                <a:gd name="T15" fmla="*/ 768 h 768"/>
                <a:gd name="T16" fmla="*/ 790 w 1248"/>
                <a:gd name="T17" fmla="*/ 720 h 768"/>
                <a:gd name="T18" fmla="*/ 582 w 1248"/>
                <a:gd name="T19" fmla="*/ 624 h 768"/>
                <a:gd name="T20" fmla="*/ 374 w 1248"/>
                <a:gd name="T21" fmla="*/ 528 h 768"/>
                <a:gd name="T22" fmla="*/ 250 w 1248"/>
                <a:gd name="T23" fmla="*/ 432 h 768"/>
                <a:gd name="T24" fmla="*/ 166 w 1248"/>
                <a:gd name="T25" fmla="*/ 336 h 768"/>
                <a:gd name="T26" fmla="*/ 62 w 1248"/>
                <a:gd name="T27" fmla="*/ 206 h 768"/>
                <a:gd name="T28" fmla="*/ 27 w 1248"/>
                <a:gd name="T29" fmla="*/ 103 h 768"/>
                <a:gd name="T30" fmla="*/ 0 w 1248"/>
                <a:gd name="T31" fmla="*/ 0 h 76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48"/>
                <a:gd name="T49" fmla="*/ 0 h 768"/>
                <a:gd name="T50" fmla="*/ 1248 w 1248"/>
                <a:gd name="T51" fmla="*/ 768 h 76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48" h="768">
                  <a:moveTo>
                    <a:pt x="0" y="0"/>
                  </a:moveTo>
                  <a:lnTo>
                    <a:pt x="250" y="0"/>
                  </a:lnTo>
                  <a:lnTo>
                    <a:pt x="624" y="96"/>
                  </a:lnTo>
                  <a:lnTo>
                    <a:pt x="957" y="288"/>
                  </a:lnTo>
                  <a:lnTo>
                    <a:pt x="1118" y="446"/>
                  </a:lnTo>
                  <a:lnTo>
                    <a:pt x="1206" y="624"/>
                  </a:lnTo>
                  <a:lnTo>
                    <a:pt x="1248" y="768"/>
                  </a:lnTo>
                  <a:lnTo>
                    <a:pt x="1040" y="768"/>
                  </a:lnTo>
                  <a:lnTo>
                    <a:pt x="790" y="720"/>
                  </a:lnTo>
                  <a:lnTo>
                    <a:pt x="582" y="624"/>
                  </a:lnTo>
                  <a:lnTo>
                    <a:pt x="374" y="528"/>
                  </a:lnTo>
                  <a:lnTo>
                    <a:pt x="250" y="432"/>
                  </a:lnTo>
                  <a:lnTo>
                    <a:pt x="166" y="336"/>
                  </a:lnTo>
                  <a:lnTo>
                    <a:pt x="62" y="206"/>
                  </a:lnTo>
                  <a:lnTo>
                    <a:pt x="27" y="103"/>
                  </a:lnTo>
                  <a:lnTo>
                    <a:pt x="0" y="0"/>
                  </a:lnTo>
                  <a:close/>
                </a:path>
              </a:pathLst>
            </a:custGeom>
            <a:pattFill prst="ltDnDiag">
              <a:fgClr>
                <a:srgbClr val="CC0099"/>
              </a:fgClr>
              <a:bgClr>
                <a:schemeClr val="bg1"/>
              </a:bgClr>
            </a:patt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297" name="Object 1035"/>
            <p:cNvGraphicFramePr>
              <a:graphicFrameLocks noChangeAspect="1"/>
            </p:cNvGraphicFramePr>
            <p:nvPr/>
          </p:nvGraphicFramePr>
          <p:xfrm>
            <a:off x="4128" y="2160"/>
            <a:ext cx="276" cy="250"/>
          </p:xfrm>
          <a:graphic>
            <a:graphicData uri="http://schemas.openxmlformats.org/presentationml/2006/ole">
              <p:oleObj spid="_x0000_s12297" name="Equation" r:id="rId6" imgW="266400" imgH="241200" progId="Equation.3">
                <p:embed/>
              </p:oleObj>
            </a:graphicData>
          </a:graphic>
        </p:graphicFrame>
      </p:grpSp>
      <p:sp>
        <p:nvSpPr>
          <p:cNvPr id="12304" name="Text Box 1036"/>
          <p:cNvSpPr txBox="1">
            <a:spLocks noChangeArrowheads="1"/>
          </p:cNvSpPr>
          <p:nvPr/>
        </p:nvSpPr>
        <p:spPr bwMode="auto">
          <a:xfrm>
            <a:off x="228600" y="685800"/>
            <a:ext cx="8915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>
                <a:solidFill>
                  <a:srgbClr val="A50021"/>
                </a:solidFill>
              </a:rPr>
              <a:t>         </a:t>
            </a:r>
            <a:r>
              <a:rPr lang="zh-CN" altLang="en-US" sz="3600" b="1"/>
              <a:t>系统经过一系列变化状态过程后，又回到原来的状态的过程叫热力学循环过程 </a:t>
            </a:r>
            <a:r>
              <a:rPr lang="en-US" altLang="zh-CN" sz="3600" b="1"/>
              <a:t>.</a:t>
            </a:r>
          </a:p>
        </p:txBody>
      </p:sp>
      <p:grpSp>
        <p:nvGrpSpPr>
          <p:cNvPr id="4" name="Group 1037"/>
          <p:cNvGrpSpPr>
            <a:grpSpLocks/>
          </p:cNvGrpSpPr>
          <p:nvPr/>
        </p:nvGrpSpPr>
        <p:grpSpPr bwMode="auto">
          <a:xfrm>
            <a:off x="395288" y="3284538"/>
            <a:ext cx="4191000" cy="584200"/>
            <a:chOff x="96" y="2128"/>
            <a:chExt cx="2640" cy="368"/>
          </a:xfrm>
        </p:grpSpPr>
        <p:sp>
          <p:nvSpPr>
            <p:cNvPr id="12319" name="Text Box 1038"/>
            <p:cNvSpPr txBox="1">
              <a:spLocks noChangeArrowheads="1"/>
            </p:cNvSpPr>
            <p:nvPr/>
          </p:nvSpPr>
          <p:spPr bwMode="auto">
            <a:xfrm>
              <a:off x="96" y="2128"/>
              <a:ext cx="21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/>
                <a:t>热力学第一定律</a:t>
              </a:r>
              <a:endParaRPr lang="zh-CN" altLang="en-US" b="1">
                <a:ea typeface="楷体_GB2312" pitchFamily="49" charset="-122"/>
              </a:endParaRPr>
            </a:p>
          </p:txBody>
        </p:sp>
        <p:graphicFrame>
          <p:nvGraphicFramePr>
            <p:cNvPr id="12296" name="Object 1039"/>
            <p:cNvGraphicFramePr>
              <a:graphicFrameLocks noChangeAspect="1"/>
            </p:cNvGraphicFramePr>
            <p:nvPr/>
          </p:nvGraphicFramePr>
          <p:xfrm>
            <a:off x="1920" y="2156"/>
            <a:ext cx="816" cy="340"/>
          </p:xfrm>
          <a:graphic>
            <a:graphicData uri="http://schemas.openxmlformats.org/presentationml/2006/ole">
              <p:oleObj spid="_x0000_s12296" name="公式" r:id="rId7" imgW="698400" imgH="291960" progId="Equation.3">
                <p:embed/>
              </p:oleObj>
            </a:graphicData>
          </a:graphic>
        </p:graphicFrame>
      </p:grpSp>
      <p:grpSp>
        <p:nvGrpSpPr>
          <p:cNvPr id="5" name="Group 1049"/>
          <p:cNvGrpSpPr>
            <a:grpSpLocks/>
          </p:cNvGrpSpPr>
          <p:nvPr/>
        </p:nvGrpSpPr>
        <p:grpSpPr bwMode="auto">
          <a:xfrm>
            <a:off x="323850" y="2205038"/>
            <a:ext cx="2635250" cy="641350"/>
            <a:chOff x="624" y="1695"/>
            <a:chExt cx="1660" cy="404"/>
          </a:xfrm>
        </p:grpSpPr>
        <p:graphicFrame>
          <p:nvGraphicFramePr>
            <p:cNvPr id="12295" name="Object 1050"/>
            <p:cNvGraphicFramePr>
              <a:graphicFrameLocks noChangeAspect="1"/>
            </p:cNvGraphicFramePr>
            <p:nvPr/>
          </p:nvGraphicFramePr>
          <p:xfrm>
            <a:off x="1344" y="1728"/>
            <a:ext cx="940" cy="292"/>
          </p:xfrm>
          <a:graphic>
            <a:graphicData uri="http://schemas.openxmlformats.org/presentationml/2006/ole">
              <p:oleObj spid="_x0000_s12295" name="公式" r:id="rId8" imgW="749160" imgH="241200" progId="Equation.3">
                <p:embed/>
              </p:oleObj>
            </a:graphicData>
          </a:graphic>
        </p:graphicFrame>
        <p:sp>
          <p:nvSpPr>
            <p:cNvPr id="12318" name="Rectangle 1051"/>
            <p:cNvSpPr>
              <a:spLocks noChangeArrowheads="1"/>
            </p:cNvSpPr>
            <p:nvPr/>
          </p:nvSpPr>
          <p:spPr bwMode="auto">
            <a:xfrm>
              <a:off x="624" y="1695"/>
              <a:ext cx="120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3600" b="1"/>
                <a:t>特征</a:t>
              </a:r>
            </a:p>
          </p:txBody>
        </p:sp>
      </p:grpSp>
      <p:grpSp>
        <p:nvGrpSpPr>
          <p:cNvPr id="12307" name="Group 1060"/>
          <p:cNvGrpSpPr>
            <a:grpSpLocks/>
          </p:cNvGrpSpPr>
          <p:nvPr/>
        </p:nvGrpSpPr>
        <p:grpSpPr bwMode="auto">
          <a:xfrm>
            <a:off x="5638800" y="2667000"/>
            <a:ext cx="2743200" cy="2895600"/>
            <a:chOff x="3504" y="1632"/>
            <a:chExt cx="1728" cy="1824"/>
          </a:xfrm>
        </p:grpSpPr>
        <p:sp>
          <p:nvSpPr>
            <p:cNvPr id="12312" name="Arc 1061"/>
            <p:cNvSpPr>
              <a:spLocks/>
            </p:cNvSpPr>
            <p:nvPr/>
          </p:nvSpPr>
          <p:spPr bwMode="auto">
            <a:xfrm>
              <a:off x="3648" y="1921"/>
              <a:ext cx="1252" cy="816"/>
            </a:xfrm>
            <a:custGeom>
              <a:avLst/>
              <a:gdLst>
                <a:gd name="T0" fmla="*/ 0 w 21594"/>
                <a:gd name="T1" fmla="*/ 0 h 21600"/>
                <a:gd name="T2" fmla="*/ 0 w 21594"/>
                <a:gd name="T3" fmla="*/ 0 h 21600"/>
                <a:gd name="T4" fmla="*/ 0 w 21594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4"/>
                <a:gd name="T10" fmla="*/ 0 h 21600"/>
                <a:gd name="T11" fmla="*/ 21594 w 2159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4" h="21600" fill="none" extrusionOk="0">
                  <a:moveTo>
                    <a:pt x="-1" y="0"/>
                  </a:moveTo>
                  <a:cubicBezTo>
                    <a:pt x="11723" y="0"/>
                    <a:pt x="21306" y="9351"/>
                    <a:pt x="21593" y="21072"/>
                  </a:cubicBezTo>
                </a:path>
                <a:path w="21594" h="21600" stroke="0" extrusionOk="0">
                  <a:moveTo>
                    <a:pt x="-1" y="0"/>
                  </a:moveTo>
                  <a:cubicBezTo>
                    <a:pt x="11723" y="0"/>
                    <a:pt x="21306" y="9351"/>
                    <a:pt x="21593" y="2107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CC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3" name="Line 1062"/>
            <p:cNvSpPr>
              <a:spLocks noChangeShapeType="1"/>
            </p:cNvSpPr>
            <p:nvPr/>
          </p:nvSpPr>
          <p:spPr bwMode="auto">
            <a:xfrm>
              <a:off x="4368" y="2064"/>
              <a:ext cx="192" cy="96"/>
            </a:xfrm>
            <a:prstGeom prst="line">
              <a:avLst/>
            </a:prstGeom>
            <a:noFill/>
            <a:ln w="57150">
              <a:solidFill>
                <a:srgbClr val="CC0099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4" name="Text Box 1063"/>
            <p:cNvSpPr txBox="1">
              <a:spLocks noChangeArrowheads="1"/>
            </p:cNvSpPr>
            <p:nvPr/>
          </p:nvSpPr>
          <p:spPr bwMode="auto">
            <a:xfrm>
              <a:off x="3504" y="163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10000"/>
                  </a:solidFill>
                  <a:ea typeface="楷体_GB2312" pitchFamily="49" charset="-122"/>
                </a:rPr>
                <a:t>A</a:t>
              </a:r>
            </a:p>
          </p:txBody>
        </p:sp>
        <p:sp>
          <p:nvSpPr>
            <p:cNvPr id="12315" name="Text Box 1064"/>
            <p:cNvSpPr txBox="1">
              <a:spLocks noChangeArrowheads="1"/>
            </p:cNvSpPr>
            <p:nvPr/>
          </p:nvSpPr>
          <p:spPr bwMode="auto">
            <a:xfrm>
              <a:off x="4896" y="2544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10000"/>
                  </a:solidFill>
                  <a:ea typeface="楷体_GB2312" pitchFamily="49" charset="-122"/>
                </a:rPr>
                <a:t>B</a:t>
              </a:r>
            </a:p>
          </p:txBody>
        </p:sp>
        <p:sp>
          <p:nvSpPr>
            <p:cNvPr id="12316" name="Line 1065"/>
            <p:cNvSpPr>
              <a:spLocks noChangeShapeType="1"/>
            </p:cNvSpPr>
            <p:nvPr/>
          </p:nvSpPr>
          <p:spPr bwMode="auto">
            <a:xfrm>
              <a:off x="3648" y="1920"/>
              <a:ext cx="0" cy="1200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7" name="Line 1066"/>
            <p:cNvSpPr>
              <a:spLocks noChangeShapeType="1"/>
            </p:cNvSpPr>
            <p:nvPr/>
          </p:nvSpPr>
          <p:spPr bwMode="auto">
            <a:xfrm>
              <a:off x="4896" y="2688"/>
              <a:ext cx="0" cy="432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292" name="Object 1067"/>
            <p:cNvGraphicFramePr>
              <a:graphicFrameLocks noChangeAspect="1"/>
            </p:cNvGraphicFramePr>
            <p:nvPr/>
          </p:nvGraphicFramePr>
          <p:xfrm>
            <a:off x="3552" y="3072"/>
            <a:ext cx="287" cy="336"/>
          </p:xfrm>
          <a:graphic>
            <a:graphicData uri="http://schemas.openxmlformats.org/presentationml/2006/ole">
              <p:oleObj spid="_x0000_s12292" name="公式" r:id="rId9" imgW="139680" imgH="164880" progId="Equation.3">
                <p:embed/>
              </p:oleObj>
            </a:graphicData>
          </a:graphic>
        </p:graphicFrame>
        <p:graphicFrame>
          <p:nvGraphicFramePr>
            <p:cNvPr id="12293" name="Object 1068"/>
            <p:cNvGraphicFramePr>
              <a:graphicFrameLocks noChangeAspect="1"/>
            </p:cNvGraphicFramePr>
            <p:nvPr/>
          </p:nvGraphicFramePr>
          <p:xfrm>
            <a:off x="4800" y="3120"/>
            <a:ext cx="287" cy="336"/>
          </p:xfrm>
          <a:graphic>
            <a:graphicData uri="http://schemas.openxmlformats.org/presentationml/2006/ole">
              <p:oleObj spid="_x0000_s12293" name="公式" r:id="rId10" imgW="139680" imgH="164880" progId="Equation.3">
                <p:embed/>
              </p:oleObj>
            </a:graphicData>
          </a:graphic>
        </p:graphicFrame>
        <p:graphicFrame>
          <p:nvGraphicFramePr>
            <p:cNvPr id="12294" name="Object 1069"/>
            <p:cNvGraphicFramePr>
              <a:graphicFrameLocks noChangeAspect="1"/>
            </p:cNvGraphicFramePr>
            <p:nvPr/>
          </p:nvGraphicFramePr>
          <p:xfrm>
            <a:off x="4430" y="1920"/>
            <a:ext cx="163" cy="204"/>
          </p:xfrm>
          <a:graphic>
            <a:graphicData uri="http://schemas.openxmlformats.org/presentationml/2006/ole">
              <p:oleObj spid="_x0000_s12294" name="Equation" r:id="rId11" imgW="152280" imgH="190440" progId="Equation.3">
                <p:embed/>
              </p:oleObj>
            </a:graphicData>
          </a:graphic>
        </p:graphicFrame>
      </p:grpSp>
      <p:grpSp>
        <p:nvGrpSpPr>
          <p:cNvPr id="12308" name="Group 1070"/>
          <p:cNvGrpSpPr>
            <a:grpSpLocks/>
          </p:cNvGrpSpPr>
          <p:nvPr/>
        </p:nvGrpSpPr>
        <p:grpSpPr bwMode="auto">
          <a:xfrm>
            <a:off x="5867400" y="3048000"/>
            <a:ext cx="1981200" cy="1422400"/>
            <a:chOff x="3648" y="1872"/>
            <a:chExt cx="1248" cy="896"/>
          </a:xfrm>
        </p:grpSpPr>
        <p:sp>
          <p:nvSpPr>
            <p:cNvPr id="12310" name="Arc 1071"/>
            <p:cNvSpPr>
              <a:spLocks/>
            </p:cNvSpPr>
            <p:nvPr/>
          </p:nvSpPr>
          <p:spPr bwMode="auto">
            <a:xfrm flipH="1" flipV="1">
              <a:off x="3648" y="1872"/>
              <a:ext cx="1248" cy="816"/>
            </a:xfrm>
            <a:custGeom>
              <a:avLst/>
              <a:gdLst>
                <a:gd name="T0" fmla="*/ 0 w 21591"/>
                <a:gd name="T1" fmla="*/ 0 h 21600"/>
                <a:gd name="T2" fmla="*/ 0 w 21591"/>
                <a:gd name="T3" fmla="*/ 0 h 21600"/>
                <a:gd name="T4" fmla="*/ 0 w 21591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1"/>
                <a:gd name="T10" fmla="*/ 0 h 21600"/>
                <a:gd name="T11" fmla="*/ 21591 w 2159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1" h="21600" fill="none" extrusionOk="0">
                  <a:moveTo>
                    <a:pt x="-1" y="0"/>
                  </a:moveTo>
                  <a:cubicBezTo>
                    <a:pt x="11681" y="0"/>
                    <a:pt x="21246" y="9287"/>
                    <a:pt x="21590" y="20964"/>
                  </a:cubicBezTo>
                </a:path>
                <a:path w="21591" h="21600" stroke="0" extrusionOk="0">
                  <a:moveTo>
                    <a:pt x="-1" y="0"/>
                  </a:moveTo>
                  <a:cubicBezTo>
                    <a:pt x="11681" y="0"/>
                    <a:pt x="21246" y="9287"/>
                    <a:pt x="21590" y="2096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1" name="Line 1072"/>
            <p:cNvSpPr>
              <a:spLocks noChangeShapeType="1"/>
            </p:cNvSpPr>
            <p:nvPr/>
          </p:nvSpPr>
          <p:spPr bwMode="auto">
            <a:xfrm flipH="1" flipV="1">
              <a:off x="4176" y="2544"/>
              <a:ext cx="144" cy="4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291" name="Object 1073"/>
            <p:cNvGraphicFramePr>
              <a:graphicFrameLocks noChangeAspect="1"/>
            </p:cNvGraphicFramePr>
            <p:nvPr/>
          </p:nvGraphicFramePr>
          <p:xfrm>
            <a:off x="4080" y="2544"/>
            <a:ext cx="168" cy="224"/>
          </p:xfrm>
          <a:graphic>
            <a:graphicData uri="http://schemas.openxmlformats.org/presentationml/2006/ole">
              <p:oleObj spid="_x0000_s12291" name="Equation" r:id="rId12" imgW="190440" imgH="253800" progId="Equation.3">
                <p:embed/>
              </p:oleObj>
            </a:graphicData>
          </a:graphic>
        </p:graphicFrame>
      </p:grpSp>
      <p:sp>
        <p:nvSpPr>
          <p:cNvPr id="12309" name="Rectangle 1074"/>
          <p:cNvSpPr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/>
              <a:t>13-5</a:t>
            </a:r>
            <a:r>
              <a:rPr lang="zh-CN" altLang="en-US" sz="3600" b="1"/>
              <a:t>、循环过程   </a:t>
            </a:r>
            <a:r>
              <a:rPr lang="zh-CN" altLang="zh-CN" sz="3600" b="1"/>
              <a:t>卡诺循环</a:t>
            </a:r>
            <a:r>
              <a:rPr lang="zh-CN" altLang="zh-CN"/>
              <a:t> </a:t>
            </a:r>
            <a:r>
              <a:rPr lang="zh-CN" altLang="en-US" sz="3600" b="1"/>
              <a:t>：</a:t>
            </a:r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785786" y="4071942"/>
          <a:ext cx="3214710" cy="644528"/>
        </p:xfrm>
        <a:graphic>
          <a:graphicData uri="http://schemas.openxmlformats.org/presentationml/2006/ole">
            <p:oleObj spid="_x0000_s12301" name="公式" r:id="rId13" imgW="79992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27" name="Group 2"/>
          <p:cNvGrpSpPr>
            <a:grpSpLocks/>
          </p:cNvGrpSpPr>
          <p:nvPr/>
        </p:nvGrpSpPr>
        <p:grpSpPr bwMode="auto">
          <a:xfrm>
            <a:off x="5940425" y="2492375"/>
            <a:ext cx="1600200" cy="781050"/>
            <a:chOff x="3744" y="1728"/>
            <a:chExt cx="1008" cy="492"/>
          </a:xfrm>
        </p:grpSpPr>
        <p:sp>
          <p:nvSpPr>
            <p:cNvPr id="13362" name="Oval 3"/>
            <p:cNvSpPr>
              <a:spLocks noChangeArrowheads="1"/>
            </p:cNvSpPr>
            <p:nvPr/>
          </p:nvSpPr>
          <p:spPr bwMode="auto">
            <a:xfrm>
              <a:off x="3744" y="1728"/>
              <a:ext cx="1008" cy="492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rgbClr val="CC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3363" name="Text Box 4"/>
            <p:cNvSpPr txBox="1">
              <a:spLocks noChangeArrowheads="1"/>
            </p:cNvSpPr>
            <p:nvPr/>
          </p:nvSpPr>
          <p:spPr bwMode="auto">
            <a:xfrm>
              <a:off x="3936" y="1796"/>
              <a:ext cx="8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/>
                <a:t>热机</a:t>
              </a:r>
            </a:p>
          </p:txBody>
        </p:sp>
      </p:grpSp>
      <p:sp>
        <p:nvSpPr>
          <p:cNvPr id="13328" name="Text Box 5"/>
          <p:cNvSpPr txBox="1">
            <a:spLocks noChangeArrowheads="1"/>
          </p:cNvSpPr>
          <p:nvPr/>
        </p:nvSpPr>
        <p:spPr bwMode="auto">
          <a:xfrm>
            <a:off x="457200" y="304800"/>
            <a:ext cx="7543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600" b="1"/>
              <a:t>一   热机效率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116013" y="5300663"/>
            <a:ext cx="5791200" cy="1030287"/>
            <a:chOff x="720" y="3360"/>
            <a:chExt cx="3648" cy="649"/>
          </a:xfrm>
        </p:grpSpPr>
        <p:sp>
          <p:nvSpPr>
            <p:cNvPr id="13361" name="Text Box 7"/>
            <p:cNvSpPr txBox="1">
              <a:spLocks noChangeArrowheads="1"/>
            </p:cNvSpPr>
            <p:nvPr/>
          </p:nvSpPr>
          <p:spPr bwMode="auto">
            <a:xfrm>
              <a:off x="720" y="3504"/>
              <a:ext cx="153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/>
                <a:t>热机效率</a:t>
              </a:r>
            </a:p>
          </p:txBody>
        </p:sp>
        <p:graphicFrame>
          <p:nvGraphicFramePr>
            <p:cNvPr id="13326" name="Object 8"/>
            <p:cNvGraphicFramePr>
              <a:graphicFrameLocks noChangeAspect="1"/>
            </p:cNvGraphicFramePr>
            <p:nvPr/>
          </p:nvGraphicFramePr>
          <p:xfrm>
            <a:off x="1824" y="3360"/>
            <a:ext cx="2544" cy="649"/>
          </p:xfrm>
          <a:graphic>
            <a:graphicData uri="http://schemas.openxmlformats.org/presentationml/2006/ole">
              <p:oleObj spid="_x0000_s13326" name="Equation" r:id="rId3" imgW="2628720" imgH="672840" progId="Equation.3">
                <p:embed/>
              </p:oleObj>
            </a:graphicData>
          </a:graphic>
        </p:graphicFrame>
      </p:grpSp>
      <p:sp>
        <p:nvSpPr>
          <p:cNvPr id="185353" name="Rectangle 9"/>
          <p:cNvSpPr>
            <a:spLocks noChangeArrowheads="1"/>
          </p:cNvSpPr>
          <p:nvPr/>
        </p:nvSpPr>
        <p:spPr bwMode="auto">
          <a:xfrm>
            <a:off x="6324600" y="5334000"/>
            <a:ext cx="533400" cy="4572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/>
          </a:p>
        </p:txBody>
      </p:sp>
      <p:grpSp>
        <p:nvGrpSpPr>
          <p:cNvPr id="13331" name="Group 10"/>
          <p:cNvGrpSpPr>
            <a:grpSpLocks/>
          </p:cNvGrpSpPr>
          <p:nvPr/>
        </p:nvGrpSpPr>
        <p:grpSpPr bwMode="auto">
          <a:xfrm>
            <a:off x="5791200" y="1371600"/>
            <a:ext cx="2057400" cy="533400"/>
            <a:chOff x="3648" y="864"/>
            <a:chExt cx="1296" cy="336"/>
          </a:xfrm>
        </p:grpSpPr>
        <p:sp>
          <p:nvSpPr>
            <p:cNvPr id="13359" name="Rectangle 11"/>
            <p:cNvSpPr>
              <a:spLocks noChangeArrowheads="1"/>
            </p:cNvSpPr>
            <p:nvPr/>
          </p:nvSpPr>
          <p:spPr bwMode="auto">
            <a:xfrm>
              <a:off x="3648" y="864"/>
              <a:ext cx="1152" cy="336"/>
            </a:xfrm>
            <a:prstGeom prst="rect">
              <a:avLst/>
            </a:prstGeom>
            <a:solidFill>
              <a:srgbClr val="FDE3F0"/>
            </a:solidFill>
            <a:ln w="19050">
              <a:solidFill>
                <a:srgbClr val="CC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3360" name="Text Box 12"/>
            <p:cNvSpPr txBox="1">
              <a:spLocks noChangeArrowheads="1"/>
            </p:cNvSpPr>
            <p:nvPr/>
          </p:nvSpPr>
          <p:spPr bwMode="auto">
            <a:xfrm>
              <a:off x="3696" y="870"/>
              <a:ext cx="12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>
                  <a:solidFill>
                    <a:srgbClr val="333333"/>
                  </a:solidFill>
                </a:rPr>
                <a:t>高温热源</a:t>
              </a:r>
              <a:endParaRPr lang="zh-CN" altLang="en-US" b="1">
                <a:solidFill>
                  <a:srgbClr val="333333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3332" name="Group 13"/>
          <p:cNvGrpSpPr>
            <a:grpSpLocks/>
          </p:cNvGrpSpPr>
          <p:nvPr/>
        </p:nvGrpSpPr>
        <p:grpSpPr bwMode="auto">
          <a:xfrm>
            <a:off x="5867400" y="3810000"/>
            <a:ext cx="2057400" cy="533400"/>
            <a:chOff x="3744" y="2400"/>
            <a:chExt cx="1296" cy="336"/>
          </a:xfrm>
        </p:grpSpPr>
        <p:sp>
          <p:nvSpPr>
            <p:cNvPr id="13357" name="Rectangle 14"/>
            <p:cNvSpPr>
              <a:spLocks noChangeArrowheads="1"/>
            </p:cNvSpPr>
            <p:nvPr/>
          </p:nvSpPr>
          <p:spPr bwMode="auto">
            <a:xfrm>
              <a:off x="3744" y="2400"/>
              <a:ext cx="1152" cy="336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3358" name="Text Box 15"/>
            <p:cNvSpPr txBox="1">
              <a:spLocks noChangeArrowheads="1"/>
            </p:cNvSpPr>
            <p:nvPr/>
          </p:nvSpPr>
          <p:spPr bwMode="auto">
            <a:xfrm>
              <a:off x="3792" y="2400"/>
              <a:ext cx="12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/>
                <a:t>低温热源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6477000" y="1828800"/>
            <a:ext cx="819150" cy="838200"/>
            <a:chOff x="4080" y="1152"/>
            <a:chExt cx="516" cy="528"/>
          </a:xfrm>
        </p:grpSpPr>
        <p:sp>
          <p:nvSpPr>
            <p:cNvPr id="13356" name="AutoShape 17"/>
            <p:cNvSpPr>
              <a:spLocks noChangeArrowheads="1"/>
            </p:cNvSpPr>
            <p:nvPr/>
          </p:nvSpPr>
          <p:spPr bwMode="auto">
            <a:xfrm>
              <a:off x="4080" y="1152"/>
              <a:ext cx="144" cy="528"/>
            </a:xfrm>
            <a:prstGeom prst="downArrow">
              <a:avLst>
                <a:gd name="adj1" fmla="val 40000"/>
                <a:gd name="adj2" fmla="val 146921"/>
              </a:avLst>
            </a:prstGeom>
            <a:solidFill>
              <a:srgbClr val="FFCCCC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graphicFrame>
          <p:nvGraphicFramePr>
            <p:cNvPr id="13325" name="Object 18"/>
            <p:cNvGraphicFramePr>
              <a:graphicFrameLocks noChangeAspect="1"/>
            </p:cNvGraphicFramePr>
            <p:nvPr/>
          </p:nvGraphicFramePr>
          <p:xfrm>
            <a:off x="4224" y="1152"/>
            <a:ext cx="372" cy="436"/>
          </p:xfrm>
          <a:graphic>
            <a:graphicData uri="http://schemas.openxmlformats.org/presentationml/2006/ole">
              <p:oleObj spid="_x0000_s13325" name="公式" r:id="rId4" imgW="139680" imgH="164880" progId="Equation.3">
                <p:embed/>
              </p:oleObj>
            </a:graphicData>
          </a:graphic>
        </p:graphicFrame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755650" y="4581525"/>
            <a:ext cx="3810000" cy="519113"/>
            <a:chOff x="672" y="2808"/>
            <a:chExt cx="2400" cy="327"/>
          </a:xfrm>
        </p:grpSpPr>
        <p:sp>
          <p:nvSpPr>
            <p:cNvPr id="13355" name="Text Box 20"/>
            <p:cNvSpPr txBox="1">
              <a:spLocks noChangeArrowheads="1"/>
            </p:cNvSpPr>
            <p:nvPr/>
          </p:nvSpPr>
          <p:spPr bwMode="auto">
            <a:xfrm>
              <a:off x="672" y="2808"/>
              <a:ext cx="18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/>
                <a:t>热机（正循环）</a:t>
              </a:r>
              <a:endParaRPr lang="zh-CN" altLang="zh-CN" b="1"/>
            </a:p>
          </p:txBody>
        </p:sp>
        <p:graphicFrame>
          <p:nvGraphicFramePr>
            <p:cNvPr id="13324" name="Object 21"/>
            <p:cNvGraphicFramePr>
              <a:graphicFrameLocks noChangeAspect="1"/>
            </p:cNvGraphicFramePr>
            <p:nvPr/>
          </p:nvGraphicFramePr>
          <p:xfrm>
            <a:off x="2304" y="2832"/>
            <a:ext cx="768" cy="284"/>
          </p:xfrm>
          <a:graphic>
            <a:graphicData uri="http://schemas.openxmlformats.org/presentationml/2006/ole">
              <p:oleObj spid="_x0000_s13324" name="公式" r:id="rId5" imgW="647640" imgH="241200" progId="Equation.3">
                <p:embed/>
              </p:oleObj>
            </a:graphicData>
          </a:graphic>
        </p:graphicFrame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6019800" y="3124200"/>
            <a:ext cx="762000" cy="762000"/>
            <a:chOff x="3792" y="1968"/>
            <a:chExt cx="480" cy="480"/>
          </a:xfrm>
        </p:grpSpPr>
        <p:sp>
          <p:nvSpPr>
            <p:cNvPr id="13354" name="AutoShape 23"/>
            <p:cNvSpPr>
              <a:spLocks noChangeArrowheads="1"/>
            </p:cNvSpPr>
            <p:nvPr/>
          </p:nvSpPr>
          <p:spPr bwMode="auto">
            <a:xfrm>
              <a:off x="4128" y="1968"/>
              <a:ext cx="144" cy="480"/>
            </a:xfrm>
            <a:prstGeom prst="downArrow">
              <a:avLst>
                <a:gd name="adj1" fmla="val 35417"/>
                <a:gd name="adj2" fmla="val 138889"/>
              </a:avLst>
            </a:prstGeom>
            <a:solidFill>
              <a:srgbClr val="CCECFF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graphicFrame>
          <p:nvGraphicFramePr>
            <p:cNvPr id="13323" name="Object 24"/>
            <p:cNvGraphicFramePr>
              <a:graphicFrameLocks noChangeAspect="1"/>
            </p:cNvGraphicFramePr>
            <p:nvPr/>
          </p:nvGraphicFramePr>
          <p:xfrm>
            <a:off x="3792" y="1968"/>
            <a:ext cx="401" cy="435"/>
          </p:xfrm>
          <a:graphic>
            <a:graphicData uri="http://schemas.openxmlformats.org/presentationml/2006/ole">
              <p:oleObj spid="_x0000_s13323" name="公式" r:id="rId6" imgW="152280" imgH="164880" progId="Equation.3">
                <p:embed/>
              </p:oleObj>
            </a:graphicData>
          </a:graphic>
        </p:graphicFrame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7239000" y="2714624"/>
            <a:ext cx="1295400" cy="519113"/>
            <a:chOff x="4560" y="1710"/>
            <a:chExt cx="816" cy="327"/>
          </a:xfrm>
        </p:grpSpPr>
        <p:sp>
          <p:nvSpPr>
            <p:cNvPr id="13353" name="AutoShape 26"/>
            <p:cNvSpPr>
              <a:spLocks noChangeArrowheads="1"/>
            </p:cNvSpPr>
            <p:nvPr/>
          </p:nvSpPr>
          <p:spPr bwMode="auto">
            <a:xfrm>
              <a:off x="4560" y="1818"/>
              <a:ext cx="528" cy="102"/>
            </a:xfrm>
            <a:prstGeom prst="rightArrow">
              <a:avLst>
                <a:gd name="adj1" fmla="val 58667"/>
                <a:gd name="adj2" fmla="val 189205"/>
              </a:avLst>
            </a:prstGeom>
            <a:solidFill>
              <a:srgbClr val="FFCC66"/>
            </a:solidFill>
            <a:ln w="19050">
              <a:solidFill>
                <a:srgbClr val="CC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graphicFrame>
          <p:nvGraphicFramePr>
            <p:cNvPr id="13322" name="Object 27"/>
            <p:cNvGraphicFramePr>
              <a:graphicFrameLocks noChangeAspect="1"/>
            </p:cNvGraphicFramePr>
            <p:nvPr/>
          </p:nvGraphicFramePr>
          <p:xfrm>
            <a:off x="5088" y="1710"/>
            <a:ext cx="288" cy="327"/>
          </p:xfrm>
          <a:graphic>
            <a:graphicData uri="http://schemas.openxmlformats.org/presentationml/2006/ole">
              <p:oleObj spid="_x0000_s13322" name="公式" r:id="rId7" imgW="266400" imgH="241200" progId="Equation.3">
                <p:embed/>
              </p:oleObj>
            </a:graphicData>
          </a:graphic>
        </p:graphicFrame>
      </p:grpSp>
      <p:sp>
        <p:nvSpPr>
          <p:cNvPr id="13337" name="Rectangle 28"/>
          <p:cNvSpPr>
            <a:spLocks noChangeArrowheads="1"/>
          </p:cNvSpPr>
          <p:nvPr/>
        </p:nvSpPr>
        <p:spPr bwMode="auto">
          <a:xfrm>
            <a:off x="1143000" y="1371600"/>
            <a:ext cx="3733800" cy="2971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/>
          </a:p>
        </p:txBody>
      </p:sp>
      <p:grpSp>
        <p:nvGrpSpPr>
          <p:cNvPr id="13338" name="Group 29"/>
          <p:cNvGrpSpPr>
            <a:grpSpLocks/>
          </p:cNvGrpSpPr>
          <p:nvPr/>
        </p:nvGrpSpPr>
        <p:grpSpPr bwMode="auto">
          <a:xfrm>
            <a:off x="2133600" y="1905000"/>
            <a:ext cx="1981200" cy="1219200"/>
            <a:chOff x="3648" y="1920"/>
            <a:chExt cx="1248" cy="768"/>
          </a:xfrm>
        </p:grpSpPr>
        <p:sp>
          <p:nvSpPr>
            <p:cNvPr id="13352" name="Freeform 30" descr="浅色下对角线"/>
            <p:cNvSpPr>
              <a:spLocks/>
            </p:cNvSpPr>
            <p:nvPr/>
          </p:nvSpPr>
          <p:spPr bwMode="auto">
            <a:xfrm>
              <a:off x="3648" y="1920"/>
              <a:ext cx="1248" cy="768"/>
            </a:xfrm>
            <a:custGeom>
              <a:avLst/>
              <a:gdLst>
                <a:gd name="T0" fmla="*/ 0 w 1248"/>
                <a:gd name="T1" fmla="*/ 0 h 768"/>
                <a:gd name="T2" fmla="*/ 250 w 1248"/>
                <a:gd name="T3" fmla="*/ 0 h 768"/>
                <a:gd name="T4" fmla="*/ 624 w 1248"/>
                <a:gd name="T5" fmla="*/ 96 h 768"/>
                <a:gd name="T6" fmla="*/ 957 w 1248"/>
                <a:gd name="T7" fmla="*/ 288 h 768"/>
                <a:gd name="T8" fmla="*/ 1118 w 1248"/>
                <a:gd name="T9" fmla="*/ 446 h 768"/>
                <a:gd name="T10" fmla="*/ 1206 w 1248"/>
                <a:gd name="T11" fmla="*/ 624 h 768"/>
                <a:gd name="T12" fmla="*/ 1248 w 1248"/>
                <a:gd name="T13" fmla="*/ 768 h 768"/>
                <a:gd name="T14" fmla="*/ 1040 w 1248"/>
                <a:gd name="T15" fmla="*/ 768 h 768"/>
                <a:gd name="T16" fmla="*/ 790 w 1248"/>
                <a:gd name="T17" fmla="*/ 720 h 768"/>
                <a:gd name="T18" fmla="*/ 582 w 1248"/>
                <a:gd name="T19" fmla="*/ 624 h 768"/>
                <a:gd name="T20" fmla="*/ 374 w 1248"/>
                <a:gd name="T21" fmla="*/ 528 h 768"/>
                <a:gd name="T22" fmla="*/ 250 w 1248"/>
                <a:gd name="T23" fmla="*/ 432 h 768"/>
                <a:gd name="T24" fmla="*/ 166 w 1248"/>
                <a:gd name="T25" fmla="*/ 336 h 768"/>
                <a:gd name="T26" fmla="*/ 62 w 1248"/>
                <a:gd name="T27" fmla="*/ 206 h 768"/>
                <a:gd name="T28" fmla="*/ 27 w 1248"/>
                <a:gd name="T29" fmla="*/ 103 h 768"/>
                <a:gd name="T30" fmla="*/ 0 w 1248"/>
                <a:gd name="T31" fmla="*/ 0 h 76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48"/>
                <a:gd name="T49" fmla="*/ 0 h 768"/>
                <a:gd name="T50" fmla="*/ 1248 w 1248"/>
                <a:gd name="T51" fmla="*/ 768 h 76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48" h="768">
                  <a:moveTo>
                    <a:pt x="0" y="0"/>
                  </a:moveTo>
                  <a:lnTo>
                    <a:pt x="250" y="0"/>
                  </a:lnTo>
                  <a:lnTo>
                    <a:pt x="624" y="96"/>
                  </a:lnTo>
                  <a:lnTo>
                    <a:pt x="957" y="288"/>
                  </a:lnTo>
                  <a:lnTo>
                    <a:pt x="1118" y="446"/>
                  </a:lnTo>
                  <a:lnTo>
                    <a:pt x="1206" y="624"/>
                  </a:lnTo>
                  <a:lnTo>
                    <a:pt x="1248" y="768"/>
                  </a:lnTo>
                  <a:lnTo>
                    <a:pt x="1040" y="768"/>
                  </a:lnTo>
                  <a:lnTo>
                    <a:pt x="790" y="720"/>
                  </a:lnTo>
                  <a:lnTo>
                    <a:pt x="582" y="624"/>
                  </a:lnTo>
                  <a:lnTo>
                    <a:pt x="374" y="528"/>
                  </a:lnTo>
                  <a:lnTo>
                    <a:pt x="250" y="432"/>
                  </a:lnTo>
                  <a:lnTo>
                    <a:pt x="166" y="336"/>
                  </a:lnTo>
                  <a:lnTo>
                    <a:pt x="62" y="206"/>
                  </a:lnTo>
                  <a:lnTo>
                    <a:pt x="27" y="103"/>
                  </a:lnTo>
                  <a:lnTo>
                    <a:pt x="0" y="0"/>
                  </a:lnTo>
                  <a:close/>
                </a:path>
              </a:pathLst>
            </a:custGeom>
            <a:pattFill prst="ltDnDiag">
              <a:fgClr>
                <a:srgbClr val="CC0099"/>
              </a:fgClr>
              <a:bgClr>
                <a:schemeClr val="bg1"/>
              </a:bgClr>
            </a:patt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21" name="Object 31"/>
            <p:cNvGraphicFramePr>
              <a:graphicFrameLocks noChangeAspect="1"/>
            </p:cNvGraphicFramePr>
            <p:nvPr/>
          </p:nvGraphicFramePr>
          <p:xfrm>
            <a:off x="4128" y="2160"/>
            <a:ext cx="276" cy="250"/>
          </p:xfrm>
          <a:graphic>
            <a:graphicData uri="http://schemas.openxmlformats.org/presentationml/2006/ole">
              <p:oleObj spid="_x0000_s13321" name="Equation" r:id="rId8" imgW="266400" imgH="241200" progId="Equation.3">
                <p:embed/>
              </p:oleObj>
            </a:graphicData>
          </a:graphic>
        </p:graphicFrame>
      </p:grpSp>
      <p:grpSp>
        <p:nvGrpSpPr>
          <p:cNvPr id="13339" name="Group 32"/>
          <p:cNvGrpSpPr>
            <a:grpSpLocks/>
          </p:cNvGrpSpPr>
          <p:nvPr/>
        </p:nvGrpSpPr>
        <p:grpSpPr bwMode="auto">
          <a:xfrm>
            <a:off x="1219200" y="1447800"/>
            <a:ext cx="3513138" cy="2797175"/>
            <a:chOff x="3072" y="1632"/>
            <a:chExt cx="2213" cy="1762"/>
          </a:xfrm>
        </p:grpSpPr>
        <p:sp>
          <p:nvSpPr>
            <p:cNvPr id="13350" name="Line 33"/>
            <p:cNvSpPr>
              <a:spLocks noChangeShapeType="1"/>
            </p:cNvSpPr>
            <p:nvPr/>
          </p:nvSpPr>
          <p:spPr bwMode="auto">
            <a:xfrm flipV="1">
              <a:off x="3306" y="3120"/>
              <a:ext cx="1974" cy="6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1" name="Line 34"/>
            <p:cNvSpPr>
              <a:spLocks noChangeShapeType="1"/>
            </p:cNvSpPr>
            <p:nvPr/>
          </p:nvSpPr>
          <p:spPr bwMode="auto">
            <a:xfrm flipV="1">
              <a:off x="3306" y="1638"/>
              <a:ext cx="0" cy="1488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18" name="Object 35"/>
            <p:cNvGraphicFramePr>
              <a:graphicFrameLocks noChangeAspect="1"/>
            </p:cNvGraphicFramePr>
            <p:nvPr/>
          </p:nvGraphicFramePr>
          <p:xfrm>
            <a:off x="3072" y="1632"/>
            <a:ext cx="192" cy="228"/>
          </p:xfrm>
          <a:graphic>
            <a:graphicData uri="http://schemas.openxmlformats.org/presentationml/2006/ole">
              <p:oleObj spid="_x0000_s13318" name="Equation" r:id="rId9" imgW="203040" imgH="241200" progId="Equation.3">
                <p:embed/>
              </p:oleObj>
            </a:graphicData>
          </a:graphic>
        </p:graphicFrame>
        <p:graphicFrame>
          <p:nvGraphicFramePr>
            <p:cNvPr id="13319" name="Object 36"/>
            <p:cNvGraphicFramePr>
              <a:graphicFrameLocks noChangeAspect="1"/>
            </p:cNvGraphicFramePr>
            <p:nvPr/>
          </p:nvGraphicFramePr>
          <p:xfrm>
            <a:off x="5088" y="3174"/>
            <a:ext cx="197" cy="220"/>
          </p:xfrm>
          <a:graphic>
            <a:graphicData uri="http://schemas.openxmlformats.org/presentationml/2006/ole">
              <p:oleObj spid="_x0000_s13319" name="Equation" r:id="rId10" imgW="215640" imgH="241200" progId="Equation.3">
                <p:embed/>
              </p:oleObj>
            </a:graphicData>
          </a:graphic>
        </p:graphicFrame>
        <p:graphicFrame>
          <p:nvGraphicFramePr>
            <p:cNvPr id="13320" name="Object 37"/>
            <p:cNvGraphicFramePr>
              <a:graphicFrameLocks noChangeAspect="1"/>
            </p:cNvGraphicFramePr>
            <p:nvPr/>
          </p:nvGraphicFramePr>
          <p:xfrm>
            <a:off x="3210" y="3126"/>
            <a:ext cx="177" cy="204"/>
          </p:xfrm>
          <a:graphic>
            <a:graphicData uri="http://schemas.openxmlformats.org/presentationml/2006/ole">
              <p:oleObj spid="_x0000_s13320" name="Equation" r:id="rId11" imgW="164880" imgH="190440" progId="Equation.3">
                <p:embed/>
              </p:oleObj>
            </a:graphicData>
          </a:graphic>
        </p:graphicFrame>
      </p:grpSp>
      <p:grpSp>
        <p:nvGrpSpPr>
          <p:cNvPr id="13340" name="Group 38"/>
          <p:cNvGrpSpPr>
            <a:grpSpLocks/>
          </p:cNvGrpSpPr>
          <p:nvPr/>
        </p:nvGrpSpPr>
        <p:grpSpPr bwMode="auto">
          <a:xfrm>
            <a:off x="1905000" y="1447800"/>
            <a:ext cx="2743200" cy="2895600"/>
            <a:chOff x="3504" y="1632"/>
            <a:chExt cx="1728" cy="1824"/>
          </a:xfrm>
        </p:grpSpPr>
        <p:sp>
          <p:nvSpPr>
            <p:cNvPr id="13344" name="Arc 39"/>
            <p:cNvSpPr>
              <a:spLocks/>
            </p:cNvSpPr>
            <p:nvPr/>
          </p:nvSpPr>
          <p:spPr bwMode="auto">
            <a:xfrm>
              <a:off x="3648" y="1921"/>
              <a:ext cx="1252" cy="816"/>
            </a:xfrm>
            <a:custGeom>
              <a:avLst/>
              <a:gdLst>
                <a:gd name="T0" fmla="*/ 0 w 21594"/>
                <a:gd name="T1" fmla="*/ 0 h 21600"/>
                <a:gd name="T2" fmla="*/ 0 w 21594"/>
                <a:gd name="T3" fmla="*/ 0 h 21600"/>
                <a:gd name="T4" fmla="*/ 0 w 21594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4"/>
                <a:gd name="T10" fmla="*/ 0 h 21600"/>
                <a:gd name="T11" fmla="*/ 21594 w 2159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4" h="21600" fill="none" extrusionOk="0">
                  <a:moveTo>
                    <a:pt x="-1" y="0"/>
                  </a:moveTo>
                  <a:cubicBezTo>
                    <a:pt x="11723" y="0"/>
                    <a:pt x="21306" y="9351"/>
                    <a:pt x="21593" y="21072"/>
                  </a:cubicBezTo>
                </a:path>
                <a:path w="21594" h="21600" stroke="0" extrusionOk="0">
                  <a:moveTo>
                    <a:pt x="-1" y="0"/>
                  </a:moveTo>
                  <a:cubicBezTo>
                    <a:pt x="11723" y="0"/>
                    <a:pt x="21306" y="9351"/>
                    <a:pt x="21593" y="2107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CC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5" name="Line 40"/>
            <p:cNvSpPr>
              <a:spLocks noChangeShapeType="1"/>
            </p:cNvSpPr>
            <p:nvPr/>
          </p:nvSpPr>
          <p:spPr bwMode="auto">
            <a:xfrm>
              <a:off x="4368" y="2064"/>
              <a:ext cx="192" cy="96"/>
            </a:xfrm>
            <a:prstGeom prst="line">
              <a:avLst/>
            </a:prstGeom>
            <a:noFill/>
            <a:ln w="57150">
              <a:solidFill>
                <a:srgbClr val="CC0099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6" name="Text Box 41"/>
            <p:cNvSpPr txBox="1">
              <a:spLocks noChangeArrowheads="1"/>
            </p:cNvSpPr>
            <p:nvPr/>
          </p:nvSpPr>
          <p:spPr bwMode="auto">
            <a:xfrm>
              <a:off x="3504" y="163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10000"/>
                  </a:solidFill>
                  <a:ea typeface="楷体_GB2312" pitchFamily="49" charset="-122"/>
                </a:rPr>
                <a:t>A</a:t>
              </a:r>
            </a:p>
          </p:txBody>
        </p:sp>
        <p:sp>
          <p:nvSpPr>
            <p:cNvPr id="13347" name="Text Box 42"/>
            <p:cNvSpPr txBox="1">
              <a:spLocks noChangeArrowheads="1"/>
            </p:cNvSpPr>
            <p:nvPr/>
          </p:nvSpPr>
          <p:spPr bwMode="auto">
            <a:xfrm>
              <a:off x="4896" y="2544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10000"/>
                  </a:solidFill>
                  <a:ea typeface="楷体_GB2312" pitchFamily="49" charset="-122"/>
                </a:rPr>
                <a:t>B</a:t>
              </a:r>
            </a:p>
          </p:txBody>
        </p:sp>
        <p:sp>
          <p:nvSpPr>
            <p:cNvPr id="13348" name="Line 43"/>
            <p:cNvSpPr>
              <a:spLocks noChangeShapeType="1"/>
            </p:cNvSpPr>
            <p:nvPr/>
          </p:nvSpPr>
          <p:spPr bwMode="auto">
            <a:xfrm>
              <a:off x="3648" y="1920"/>
              <a:ext cx="0" cy="1200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9" name="Line 44"/>
            <p:cNvSpPr>
              <a:spLocks noChangeShapeType="1"/>
            </p:cNvSpPr>
            <p:nvPr/>
          </p:nvSpPr>
          <p:spPr bwMode="auto">
            <a:xfrm>
              <a:off x="4896" y="2688"/>
              <a:ext cx="0" cy="432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15" name="Object 45"/>
            <p:cNvGraphicFramePr>
              <a:graphicFrameLocks noChangeAspect="1"/>
            </p:cNvGraphicFramePr>
            <p:nvPr/>
          </p:nvGraphicFramePr>
          <p:xfrm>
            <a:off x="3552" y="3072"/>
            <a:ext cx="287" cy="336"/>
          </p:xfrm>
          <a:graphic>
            <a:graphicData uri="http://schemas.openxmlformats.org/presentationml/2006/ole">
              <p:oleObj spid="_x0000_s13315" name="公式" r:id="rId12" imgW="139680" imgH="164880" progId="Equation.3">
                <p:embed/>
              </p:oleObj>
            </a:graphicData>
          </a:graphic>
        </p:graphicFrame>
        <p:graphicFrame>
          <p:nvGraphicFramePr>
            <p:cNvPr id="13316" name="Object 46"/>
            <p:cNvGraphicFramePr>
              <a:graphicFrameLocks noChangeAspect="1"/>
            </p:cNvGraphicFramePr>
            <p:nvPr/>
          </p:nvGraphicFramePr>
          <p:xfrm>
            <a:off x="4800" y="3120"/>
            <a:ext cx="287" cy="336"/>
          </p:xfrm>
          <a:graphic>
            <a:graphicData uri="http://schemas.openxmlformats.org/presentationml/2006/ole">
              <p:oleObj spid="_x0000_s13316" name="公式" r:id="rId13" imgW="139680" imgH="164880" progId="Equation.3">
                <p:embed/>
              </p:oleObj>
            </a:graphicData>
          </a:graphic>
        </p:graphicFrame>
        <p:graphicFrame>
          <p:nvGraphicFramePr>
            <p:cNvPr id="13317" name="Object 47"/>
            <p:cNvGraphicFramePr>
              <a:graphicFrameLocks noChangeAspect="1"/>
            </p:cNvGraphicFramePr>
            <p:nvPr/>
          </p:nvGraphicFramePr>
          <p:xfrm>
            <a:off x="4430" y="1920"/>
            <a:ext cx="163" cy="204"/>
          </p:xfrm>
          <a:graphic>
            <a:graphicData uri="http://schemas.openxmlformats.org/presentationml/2006/ole">
              <p:oleObj spid="_x0000_s13317" name="Equation" r:id="rId14" imgW="152280" imgH="190440" progId="Equation.3">
                <p:embed/>
              </p:oleObj>
            </a:graphicData>
          </a:graphic>
        </p:graphicFrame>
      </p:grpSp>
      <p:grpSp>
        <p:nvGrpSpPr>
          <p:cNvPr id="13341" name="Group 48"/>
          <p:cNvGrpSpPr>
            <a:grpSpLocks/>
          </p:cNvGrpSpPr>
          <p:nvPr/>
        </p:nvGrpSpPr>
        <p:grpSpPr bwMode="auto">
          <a:xfrm>
            <a:off x="2133600" y="1828800"/>
            <a:ext cx="1981200" cy="1422400"/>
            <a:chOff x="3648" y="1872"/>
            <a:chExt cx="1248" cy="896"/>
          </a:xfrm>
        </p:grpSpPr>
        <p:sp>
          <p:nvSpPr>
            <p:cNvPr id="13342" name="Arc 49"/>
            <p:cNvSpPr>
              <a:spLocks/>
            </p:cNvSpPr>
            <p:nvPr/>
          </p:nvSpPr>
          <p:spPr bwMode="auto">
            <a:xfrm flipH="1" flipV="1">
              <a:off x="3648" y="1872"/>
              <a:ext cx="1248" cy="816"/>
            </a:xfrm>
            <a:custGeom>
              <a:avLst/>
              <a:gdLst>
                <a:gd name="T0" fmla="*/ 0 w 21591"/>
                <a:gd name="T1" fmla="*/ 0 h 21600"/>
                <a:gd name="T2" fmla="*/ 0 w 21591"/>
                <a:gd name="T3" fmla="*/ 0 h 21600"/>
                <a:gd name="T4" fmla="*/ 0 w 21591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1"/>
                <a:gd name="T10" fmla="*/ 0 h 21600"/>
                <a:gd name="T11" fmla="*/ 21591 w 2159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1" h="21600" fill="none" extrusionOk="0">
                  <a:moveTo>
                    <a:pt x="-1" y="0"/>
                  </a:moveTo>
                  <a:cubicBezTo>
                    <a:pt x="11681" y="0"/>
                    <a:pt x="21246" y="9287"/>
                    <a:pt x="21590" y="20964"/>
                  </a:cubicBezTo>
                </a:path>
                <a:path w="21591" h="21600" stroke="0" extrusionOk="0">
                  <a:moveTo>
                    <a:pt x="-1" y="0"/>
                  </a:moveTo>
                  <a:cubicBezTo>
                    <a:pt x="11681" y="0"/>
                    <a:pt x="21246" y="9287"/>
                    <a:pt x="21590" y="2096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3" name="Line 50"/>
            <p:cNvSpPr>
              <a:spLocks noChangeShapeType="1"/>
            </p:cNvSpPr>
            <p:nvPr/>
          </p:nvSpPr>
          <p:spPr bwMode="auto">
            <a:xfrm flipH="1" flipV="1">
              <a:off x="4176" y="2544"/>
              <a:ext cx="144" cy="4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14" name="Object 51"/>
            <p:cNvGraphicFramePr>
              <a:graphicFrameLocks noChangeAspect="1"/>
            </p:cNvGraphicFramePr>
            <p:nvPr/>
          </p:nvGraphicFramePr>
          <p:xfrm>
            <a:off x="4080" y="2544"/>
            <a:ext cx="168" cy="224"/>
          </p:xfrm>
          <a:graphic>
            <a:graphicData uri="http://schemas.openxmlformats.org/presentationml/2006/ole">
              <p:oleObj spid="_x0000_s13314" name="Equation" r:id="rId15" imgW="190440" imgH="2538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447800" y="685800"/>
            <a:ext cx="6165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热机 ：持续地将热量转变为功的机器</a:t>
            </a:r>
            <a:r>
              <a:rPr lang="zh-CN" altLang="en-US" b="1">
                <a:solidFill>
                  <a:srgbClr val="000000"/>
                </a:solidFill>
              </a:rPr>
              <a:t> </a:t>
            </a:r>
            <a:r>
              <a:rPr lang="en-US" altLang="zh-CN" b="1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33400" y="5562600"/>
            <a:ext cx="8153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CC0000"/>
                </a:solidFill>
              </a:rPr>
              <a:t>        </a:t>
            </a:r>
            <a:r>
              <a:rPr lang="zh-CN" altLang="en-US" b="1"/>
              <a:t>工作物质（工质）：热机中被利用来吸收热量并对外做功的物质 </a:t>
            </a:r>
            <a:r>
              <a:rPr lang="en-US" altLang="zh-CN" b="1"/>
              <a:t>.</a:t>
            </a:r>
          </a:p>
        </p:txBody>
      </p:sp>
    </p:spTree>
    <p:controls>
      <p:control spid="14338" name="ShockwaveFlash1" r:id="rId2" imgW="1828571" imgH="1828571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228600" y="404813"/>
            <a:ext cx="891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ea typeface="黑体" pitchFamily="2" charset="-122"/>
              </a:rPr>
              <a:t>13-1</a:t>
            </a:r>
            <a:r>
              <a:rPr lang="zh-CN" altLang="en-US" sz="3600">
                <a:ea typeface="黑体" pitchFamily="2" charset="-122"/>
              </a:rPr>
              <a:t>、准静态过程  功  热量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457200" y="1416050"/>
            <a:ext cx="5943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/>
              <a:t>1</a:t>
            </a:r>
            <a:r>
              <a:rPr lang="zh-CN" altLang="en-US" sz="3600"/>
              <a:t>、</a:t>
            </a:r>
            <a:r>
              <a:rPr lang="zh-CN" altLang="en-US" sz="3600" b="1"/>
              <a:t>热力学系统：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79388" y="2060575"/>
            <a:ext cx="8763000" cy="2030413"/>
            <a:chOff x="288" y="1304"/>
            <a:chExt cx="5520" cy="1279"/>
          </a:xfrm>
        </p:grpSpPr>
        <p:sp>
          <p:nvSpPr>
            <p:cNvPr id="43018" name="Text Box 4"/>
            <p:cNvSpPr txBox="1">
              <a:spLocks noChangeArrowheads="1"/>
            </p:cNvSpPr>
            <p:nvPr/>
          </p:nvSpPr>
          <p:spPr bwMode="auto">
            <a:xfrm>
              <a:off x="288" y="1304"/>
              <a:ext cx="528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ea typeface="楷体_GB2312" pitchFamily="49" charset="-122"/>
                </a:rPr>
                <a:t>孤立系统：不受外界任何影响的系统</a:t>
              </a:r>
            </a:p>
          </p:txBody>
        </p:sp>
        <p:sp>
          <p:nvSpPr>
            <p:cNvPr id="43019" name="Text Box 5"/>
            <p:cNvSpPr txBox="1">
              <a:spLocks noChangeArrowheads="1"/>
            </p:cNvSpPr>
            <p:nvPr/>
          </p:nvSpPr>
          <p:spPr bwMode="auto">
            <a:xfrm>
              <a:off x="288" y="1660"/>
              <a:ext cx="5520" cy="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ea typeface="楷体_GB2312" pitchFamily="49" charset="-122"/>
                </a:rPr>
                <a:t>开放系统：</a:t>
              </a:r>
              <a:r>
                <a:rPr lang="zh-CN" altLang="en-US" sz="3200" b="1">
                  <a:ea typeface="楷体_GB2312" pitchFamily="49" charset="-122"/>
                </a:rPr>
                <a:t>与外界有能量、物质交换的系统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3600" b="1">
                  <a:ea typeface="楷体_GB2312" pitchFamily="49" charset="-122"/>
                </a:rPr>
                <a:t>封闭系统</a:t>
              </a:r>
              <a:r>
                <a:rPr lang="en-US" altLang="zh-CN" sz="3600" b="1">
                  <a:ea typeface="楷体_GB2312" pitchFamily="49" charset="-122"/>
                </a:rPr>
                <a:t>: </a:t>
              </a:r>
              <a:r>
                <a:rPr lang="zh-CN" altLang="en-US" sz="3200" b="1">
                  <a:ea typeface="楷体_GB2312" pitchFamily="49" charset="-122"/>
                </a:rPr>
                <a:t>与外界有能量、无物质交换的系统</a:t>
              </a:r>
            </a:p>
          </p:txBody>
        </p:sp>
      </p:grp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457200" y="4191000"/>
            <a:ext cx="84582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/>
              <a:t>2</a:t>
            </a:r>
            <a:r>
              <a:rPr lang="zh-CN" altLang="en-US" sz="3600"/>
              <a:t>、</a:t>
            </a:r>
            <a:r>
              <a:rPr lang="zh-CN" altLang="en-US" sz="3600" b="1"/>
              <a:t>热力学过程：系统从一个平衡态到另一个平衡态的变化过程</a:t>
            </a:r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457200" y="5410200"/>
            <a:ext cx="8305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平衡（准静态）过程：过程的中间状态都可以看作平衡状态</a:t>
            </a:r>
          </a:p>
        </p:txBody>
      </p:sp>
      <p:pic>
        <p:nvPicPr>
          <p:cNvPr id="9" name="Picture 7" descr="huosa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571500"/>
            <a:ext cx="3505200" cy="152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286500" y="11430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</a:rPr>
              <a:t>系统</a:t>
            </a:r>
            <a:endParaRPr lang="zh-CN" altLang="en-US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8305800" y="1500188"/>
            <a:ext cx="10525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外界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autoUpdateAnimBg="0"/>
      <p:bldP spid="100358" grpId="0" autoUpdateAnimBg="0"/>
      <p:bldP spid="100359" grpId="0" autoUpdateAnimBg="0"/>
      <p:bldP spid="10" grpId="0" autoUpdateAnimBg="0"/>
      <p:bldP spid="1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28600" y="685800"/>
            <a:ext cx="8839200" cy="374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solidFill>
                  <a:srgbClr val="CC0000"/>
                </a:solidFill>
              </a:rPr>
              <a:t>       </a:t>
            </a:r>
            <a:r>
              <a:rPr lang="zh-CN" altLang="en-US" sz="3200" b="1"/>
              <a:t>热机发展简介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3200" b="1"/>
              <a:t>      </a:t>
            </a:r>
            <a:r>
              <a:rPr lang="en-US" altLang="zh-CN" sz="3200"/>
              <a:t>1698</a:t>
            </a:r>
            <a:r>
              <a:rPr lang="zh-CN" altLang="en-US" sz="3200" b="1"/>
              <a:t>年萨维利和</a:t>
            </a:r>
            <a:r>
              <a:rPr lang="en-US" altLang="zh-CN" sz="3200"/>
              <a:t>1705</a:t>
            </a:r>
            <a:r>
              <a:rPr lang="zh-CN" altLang="en-US" sz="3200" b="1"/>
              <a:t>年纽可门先后发明了蒸汽机 ，当时蒸汽机的效率极低 </a:t>
            </a:r>
            <a:r>
              <a:rPr lang="en-US" altLang="zh-CN" sz="3200" b="1"/>
              <a:t>.   </a:t>
            </a:r>
            <a:r>
              <a:rPr lang="en-US" altLang="zh-CN" sz="3200"/>
              <a:t>1765</a:t>
            </a:r>
            <a:r>
              <a:rPr lang="zh-CN" altLang="en-US" sz="3200" b="1"/>
              <a:t>年瓦特进行了重大改进 ，大大提高了效率 </a:t>
            </a:r>
            <a:r>
              <a:rPr lang="en-US" altLang="zh-CN" sz="3200" b="1"/>
              <a:t>.   </a:t>
            </a:r>
            <a:r>
              <a:rPr lang="zh-CN" altLang="en-US" sz="3200" b="1"/>
              <a:t>人们一直在为提高热机的效率而努力，  从理论上研究热机效率问题， 一方面指明了提高效率的方向， 另一方面也推动了热学理论的发展 </a:t>
            </a:r>
            <a:r>
              <a:rPr lang="en-US" altLang="zh-CN" sz="3200" b="1"/>
              <a:t>.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4586288"/>
            <a:ext cx="7696200" cy="1814512"/>
            <a:chOff x="336" y="2736"/>
            <a:chExt cx="4848" cy="1143"/>
          </a:xfrm>
        </p:grpSpPr>
        <p:sp>
          <p:nvSpPr>
            <p:cNvPr id="15368" name="Rectangle 4"/>
            <p:cNvSpPr>
              <a:spLocks noChangeArrowheads="1"/>
            </p:cNvSpPr>
            <p:nvPr/>
          </p:nvSpPr>
          <p:spPr bwMode="auto">
            <a:xfrm>
              <a:off x="768" y="2736"/>
              <a:ext cx="2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b="1"/>
                <a:t>各种热机的效率</a:t>
              </a:r>
            </a:p>
          </p:txBody>
        </p:sp>
        <p:sp>
          <p:nvSpPr>
            <p:cNvPr id="15369" name="Rectangle 5"/>
            <p:cNvSpPr>
              <a:spLocks noChangeArrowheads="1"/>
            </p:cNvSpPr>
            <p:nvPr/>
          </p:nvSpPr>
          <p:spPr bwMode="auto">
            <a:xfrm>
              <a:off x="336" y="3168"/>
              <a:ext cx="17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b="1"/>
                <a:t>液体燃料火箭</a:t>
              </a:r>
            </a:p>
          </p:txBody>
        </p:sp>
        <p:sp>
          <p:nvSpPr>
            <p:cNvPr id="15370" name="Rectangle 6"/>
            <p:cNvSpPr>
              <a:spLocks noChangeArrowheads="1"/>
            </p:cNvSpPr>
            <p:nvPr/>
          </p:nvSpPr>
          <p:spPr bwMode="auto">
            <a:xfrm>
              <a:off x="3216" y="3168"/>
              <a:ext cx="10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b="1"/>
                <a:t>柴油机</a:t>
              </a:r>
            </a:p>
          </p:txBody>
        </p:sp>
        <p:sp>
          <p:nvSpPr>
            <p:cNvPr id="15371" name="Rectangle 7"/>
            <p:cNvSpPr>
              <a:spLocks noChangeArrowheads="1"/>
            </p:cNvSpPr>
            <p:nvPr/>
          </p:nvSpPr>
          <p:spPr bwMode="auto">
            <a:xfrm>
              <a:off x="336" y="3552"/>
              <a:ext cx="11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b="1"/>
                <a:t>汽油机</a:t>
              </a:r>
            </a:p>
          </p:txBody>
        </p:sp>
        <p:sp>
          <p:nvSpPr>
            <p:cNvPr id="15372" name="Rectangle 8"/>
            <p:cNvSpPr>
              <a:spLocks noChangeArrowheads="1"/>
            </p:cNvSpPr>
            <p:nvPr/>
          </p:nvSpPr>
          <p:spPr bwMode="auto">
            <a:xfrm>
              <a:off x="3216" y="3552"/>
              <a:ext cx="12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b="1"/>
                <a:t>蒸汽机</a:t>
              </a:r>
            </a:p>
          </p:txBody>
        </p:sp>
        <p:graphicFrame>
          <p:nvGraphicFramePr>
            <p:cNvPr id="15362" name="Object 9"/>
            <p:cNvGraphicFramePr>
              <a:graphicFrameLocks noChangeAspect="1"/>
            </p:cNvGraphicFramePr>
            <p:nvPr/>
          </p:nvGraphicFramePr>
          <p:xfrm>
            <a:off x="1872" y="3180"/>
            <a:ext cx="1008" cy="327"/>
          </p:xfrm>
          <a:graphic>
            <a:graphicData uri="http://schemas.openxmlformats.org/presentationml/2006/ole">
              <p:oleObj spid="_x0000_s15362" name="Equation" r:id="rId3" imgW="901440" imgH="291960" progId="Equation.3">
                <p:embed/>
              </p:oleObj>
            </a:graphicData>
          </a:graphic>
        </p:graphicFrame>
        <p:graphicFrame>
          <p:nvGraphicFramePr>
            <p:cNvPr id="15363" name="Object 10"/>
            <p:cNvGraphicFramePr>
              <a:graphicFrameLocks noChangeAspect="1"/>
            </p:cNvGraphicFramePr>
            <p:nvPr/>
          </p:nvGraphicFramePr>
          <p:xfrm>
            <a:off x="4320" y="3577"/>
            <a:ext cx="768" cy="294"/>
          </p:xfrm>
          <a:graphic>
            <a:graphicData uri="http://schemas.openxmlformats.org/presentationml/2006/ole">
              <p:oleObj spid="_x0000_s15363" name="Equation" r:id="rId4" imgW="761760" imgH="291960" progId="Equation.3">
                <p:embed/>
              </p:oleObj>
            </a:graphicData>
          </a:graphic>
        </p:graphicFrame>
        <p:graphicFrame>
          <p:nvGraphicFramePr>
            <p:cNvPr id="15364" name="Object 11"/>
            <p:cNvGraphicFramePr>
              <a:graphicFrameLocks noChangeAspect="1"/>
            </p:cNvGraphicFramePr>
            <p:nvPr/>
          </p:nvGraphicFramePr>
          <p:xfrm>
            <a:off x="4320" y="3204"/>
            <a:ext cx="864" cy="284"/>
          </p:xfrm>
          <a:graphic>
            <a:graphicData uri="http://schemas.openxmlformats.org/presentationml/2006/ole">
              <p:oleObj spid="_x0000_s15364" name="Equation" r:id="rId5" imgW="888840" imgH="291960" progId="Equation.3">
                <p:embed/>
              </p:oleObj>
            </a:graphicData>
          </a:graphic>
        </p:graphicFrame>
        <p:graphicFrame>
          <p:nvGraphicFramePr>
            <p:cNvPr id="15365" name="Object 12"/>
            <p:cNvGraphicFramePr>
              <a:graphicFrameLocks noChangeAspect="1"/>
            </p:cNvGraphicFramePr>
            <p:nvPr/>
          </p:nvGraphicFramePr>
          <p:xfrm>
            <a:off x="1824" y="3552"/>
            <a:ext cx="960" cy="311"/>
          </p:xfrm>
          <a:graphic>
            <a:graphicData uri="http://schemas.openxmlformats.org/presentationml/2006/ole">
              <p:oleObj spid="_x0000_s15365" name="Equation" r:id="rId6" imgW="901440" imgH="29196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6" name="Text Box 2050"/>
          <p:cNvSpPr txBox="1">
            <a:spLocks noChangeArrowheads="1"/>
          </p:cNvSpPr>
          <p:nvPr/>
        </p:nvSpPr>
        <p:spPr bwMode="auto">
          <a:xfrm>
            <a:off x="381000" y="914400"/>
            <a:ext cx="854868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/>
              <a:t>9 </a:t>
            </a:r>
            <a:r>
              <a:rPr lang="zh-CN" altLang="en-US" sz="3600" b="1"/>
              <a:t>图示</a:t>
            </a:r>
            <a:r>
              <a:rPr lang="en-US" altLang="zh-CN" sz="3600" b="1"/>
              <a:t>ab</a:t>
            </a:r>
            <a:r>
              <a:rPr lang="zh-CN" altLang="en-US" sz="3600" b="1"/>
              <a:t>为等温过程，</a:t>
            </a:r>
            <a:r>
              <a:rPr lang="en-US" altLang="zh-CN" sz="3600" b="1"/>
              <a:t>bc</a:t>
            </a:r>
            <a:r>
              <a:rPr lang="zh-CN" altLang="en-US" sz="3600" b="1"/>
              <a:t>和</a:t>
            </a:r>
            <a:r>
              <a:rPr lang="en-US" altLang="zh-CN" sz="3600" b="1"/>
              <a:t>da</a:t>
            </a:r>
            <a:r>
              <a:rPr lang="zh-CN" altLang="en-US" sz="3600" b="1"/>
              <a:t>为绝热过程，判断</a:t>
            </a:r>
            <a:r>
              <a:rPr lang="en-US" altLang="zh-CN" sz="3600" b="1"/>
              <a:t>abeda</a:t>
            </a:r>
            <a:r>
              <a:rPr lang="zh-CN" altLang="en-US" sz="3600" b="1"/>
              <a:t>循环和</a:t>
            </a:r>
            <a:r>
              <a:rPr lang="en-US" altLang="zh-CN" sz="3600" b="1"/>
              <a:t>abeda</a:t>
            </a:r>
            <a:r>
              <a:rPr lang="zh-CN" altLang="en-US" sz="3600" b="1"/>
              <a:t>循环的效率高低</a:t>
            </a:r>
          </a:p>
        </p:txBody>
      </p:sp>
      <p:grpSp>
        <p:nvGrpSpPr>
          <p:cNvPr id="16397" name="Group 2051"/>
          <p:cNvGrpSpPr>
            <a:grpSpLocks/>
          </p:cNvGrpSpPr>
          <p:nvPr/>
        </p:nvGrpSpPr>
        <p:grpSpPr bwMode="auto">
          <a:xfrm>
            <a:off x="6084888" y="3644900"/>
            <a:ext cx="2846387" cy="2295525"/>
            <a:chOff x="3792" y="1392"/>
            <a:chExt cx="1793" cy="1446"/>
          </a:xfrm>
        </p:grpSpPr>
        <p:sp>
          <p:nvSpPr>
            <p:cNvPr id="16402" name="Line 2052"/>
            <p:cNvSpPr>
              <a:spLocks noChangeShapeType="1"/>
            </p:cNvSpPr>
            <p:nvPr/>
          </p:nvSpPr>
          <p:spPr bwMode="auto">
            <a:xfrm>
              <a:off x="4032" y="2784"/>
              <a:ext cx="1536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3" name="Line 2053"/>
            <p:cNvSpPr>
              <a:spLocks noChangeShapeType="1"/>
            </p:cNvSpPr>
            <p:nvPr/>
          </p:nvSpPr>
          <p:spPr bwMode="auto">
            <a:xfrm flipV="1">
              <a:off x="4032" y="1488"/>
              <a:ext cx="0" cy="129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404" name="Group 2054"/>
            <p:cNvGrpSpPr>
              <a:grpSpLocks/>
            </p:cNvGrpSpPr>
            <p:nvPr/>
          </p:nvGrpSpPr>
          <p:grpSpPr bwMode="auto">
            <a:xfrm>
              <a:off x="4404" y="1704"/>
              <a:ext cx="849" cy="744"/>
              <a:chOff x="4404" y="1704"/>
              <a:chExt cx="849" cy="744"/>
            </a:xfrm>
          </p:grpSpPr>
          <p:sp>
            <p:nvSpPr>
              <p:cNvPr id="16405" name="Freeform 2055"/>
              <p:cNvSpPr>
                <a:spLocks/>
              </p:cNvSpPr>
              <p:nvPr/>
            </p:nvSpPr>
            <p:spPr bwMode="auto">
              <a:xfrm>
                <a:off x="4404" y="1704"/>
                <a:ext cx="849" cy="714"/>
              </a:xfrm>
              <a:custGeom>
                <a:avLst/>
                <a:gdLst>
                  <a:gd name="T0" fmla="*/ 0 w 849"/>
                  <a:gd name="T1" fmla="*/ 0 h 714"/>
                  <a:gd name="T2" fmla="*/ 252 w 849"/>
                  <a:gd name="T3" fmla="*/ 120 h 714"/>
                  <a:gd name="T4" fmla="*/ 484 w 849"/>
                  <a:gd name="T5" fmla="*/ 192 h 714"/>
                  <a:gd name="T6" fmla="*/ 592 w 849"/>
                  <a:gd name="T7" fmla="*/ 448 h 714"/>
                  <a:gd name="T8" fmla="*/ 840 w 849"/>
                  <a:gd name="T9" fmla="*/ 684 h 714"/>
                  <a:gd name="T10" fmla="*/ 536 w 849"/>
                  <a:gd name="T11" fmla="*/ 704 h 714"/>
                  <a:gd name="T12" fmla="*/ 276 w 849"/>
                  <a:gd name="T13" fmla="*/ 664 h 714"/>
                  <a:gd name="T14" fmla="*/ 96 w 849"/>
                  <a:gd name="T15" fmla="*/ 404 h 714"/>
                  <a:gd name="T16" fmla="*/ 0 w 849"/>
                  <a:gd name="T17" fmla="*/ 0 h 71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49"/>
                  <a:gd name="T28" fmla="*/ 0 h 714"/>
                  <a:gd name="T29" fmla="*/ 849 w 849"/>
                  <a:gd name="T30" fmla="*/ 714 h 71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49" h="714">
                    <a:moveTo>
                      <a:pt x="0" y="0"/>
                    </a:moveTo>
                    <a:cubicBezTo>
                      <a:pt x="52" y="8"/>
                      <a:pt x="162" y="92"/>
                      <a:pt x="252" y="120"/>
                    </a:cubicBezTo>
                    <a:cubicBezTo>
                      <a:pt x="333" y="152"/>
                      <a:pt x="412" y="184"/>
                      <a:pt x="484" y="192"/>
                    </a:cubicBezTo>
                    <a:cubicBezTo>
                      <a:pt x="508" y="268"/>
                      <a:pt x="533" y="366"/>
                      <a:pt x="592" y="448"/>
                    </a:cubicBezTo>
                    <a:cubicBezTo>
                      <a:pt x="651" y="530"/>
                      <a:pt x="849" y="641"/>
                      <a:pt x="840" y="684"/>
                    </a:cubicBezTo>
                    <a:cubicBezTo>
                      <a:pt x="740" y="696"/>
                      <a:pt x="630" y="707"/>
                      <a:pt x="536" y="704"/>
                    </a:cubicBezTo>
                    <a:cubicBezTo>
                      <a:pt x="442" y="701"/>
                      <a:pt x="349" y="714"/>
                      <a:pt x="276" y="664"/>
                    </a:cubicBezTo>
                    <a:cubicBezTo>
                      <a:pt x="220" y="612"/>
                      <a:pt x="142" y="515"/>
                      <a:pt x="96" y="404"/>
                    </a:cubicBezTo>
                    <a:cubicBezTo>
                      <a:pt x="50" y="293"/>
                      <a:pt x="20" y="84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6" name="Freeform 2056"/>
              <p:cNvSpPr>
                <a:spLocks/>
              </p:cNvSpPr>
              <p:nvPr/>
            </p:nvSpPr>
            <p:spPr bwMode="auto">
              <a:xfrm>
                <a:off x="4876" y="1900"/>
                <a:ext cx="1" cy="500"/>
              </a:xfrm>
              <a:custGeom>
                <a:avLst/>
                <a:gdLst>
                  <a:gd name="T0" fmla="*/ 0 w 1"/>
                  <a:gd name="T1" fmla="*/ 0 h 500"/>
                  <a:gd name="T2" fmla="*/ 0 w 1"/>
                  <a:gd name="T3" fmla="*/ 500 h 500"/>
                  <a:gd name="T4" fmla="*/ 0 60000 65536"/>
                  <a:gd name="T5" fmla="*/ 0 60000 65536"/>
                  <a:gd name="T6" fmla="*/ 0 w 1"/>
                  <a:gd name="T7" fmla="*/ 0 h 500"/>
                  <a:gd name="T8" fmla="*/ 1 w 1"/>
                  <a:gd name="T9" fmla="*/ 500 h 5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500">
                    <a:moveTo>
                      <a:pt x="0" y="0"/>
                    </a:moveTo>
                    <a:lnTo>
                      <a:pt x="0" y="500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7" name="Freeform 2057"/>
              <p:cNvSpPr>
                <a:spLocks/>
              </p:cNvSpPr>
              <p:nvPr/>
            </p:nvSpPr>
            <p:spPr bwMode="auto">
              <a:xfrm>
                <a:off x="4876" y="2052"/>
                <a:ext cx="4" cy="152"/>
              </a:xfrm>
              <a:custGeom>
                <a:avLst/>
                <a:gdLst>
                  <a:gd name="T0" fmla="*/ 4 w 4"/>
                  <a:gd name="T1" fmla="*/ 0 h 152"/>
                  <a:gd name="T2" fmla="*/ 0 w 4"/>
                  <a:gd name="T3" fmla="*/ 152 h 152"/>
                  <a:gd name="T4" fmla="*/ 0 60000 65536"/>
                  <a:gd name="T5" fmla="*/ 0 60000 65536"/>
                  <a:gd name="T6" fmla="*/ 0 w 4"/>
                  <a:gd name="T7" fmla="*/ 0 h 152"/>
                  <a:gd name="T8" fmla="*/ 4 w 4"/>
                  <a:gd name="T9" fmla="*/ 152 h 15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" h="152">
                    <a:moveTo>
                      <a:pt x="4" y="0"/>
                    </a:moveTo>
                    <a:lnTo>
                      <a:pt x="0" y="152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8" name="Freeform 2058"/>
              <p:cNvSpPr>
                <a:spLocks/>
              </p:cNvSpPr>
              <p:nvPr/>
            </p:nvSpPr>
            <p:spPr bwMode="auto">
              <a:xfrm>
                <a:off x="4656" y="1776"/>
                <a:ext cx="48" cy="68"/>
              </a:xfrm>
              <a:custGeom>
                <a:avLst/>
                <a:gdLst>
                  <a:gd name="T0" fmla="*/ 0 w 48"/>
                  <a:gd name="T1" fmla="*/ 0 h 68"/>
                  <a:gd name="T2" fmla="*/ 48 w 48"/>
                  <a:gd name="T3" fmla="*/ 68 h 68"/>
                  <a:gd name="T4" fmla="*/ 0 60000 65536"/>
                  <a:gd name="T5" fmla="*/ 0 60000 65536"/>
                  <a:gd name="T6" fmla="*/ 0 w 48"/>
                  <a:gd name="T7" fmla="*/ 0 h 68"/>
                  <a:gd name="T8" fmla="*/ 48 w 48"/>
                  <a:gd name="T9" fmla="*/ 68 h 6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8" h="68">
                    <a:moveTo>
                      <a:pt x="0" y="0"/>
                    </a:moveTo>
                    <a:lnTo>
                      <a:pt x="48" y="68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9" name="Freeform 2059"/>
              <p:cNvSpPr>
                <a:spLocks/>
              </p:cNvSpPr>
              <p:nvPr/>
            </p:nvSpPr>
            <p:spPr bwMode="auto">
              <a:xfrm>
                <a:off x="4636" y="1836"/>
                <a:ext cx="72" cy="28"/>
              </a:xfrm>
              <a:custGeom>
                <a:avLst/>
                <a:gdLst>
                  <a:gd name="T0" fmla="*/ 0 w 72"/>
                  <a:gd name="T1" fmla="*/ 28 h 28"/>
                  <a:gd name="T2" fmla="*/ 72 w 72"/>
                  <a:gd name="T3" fmla="*/ 0 h 28"/>
                  <a:gd name="T4" fmla="*/ 0 60000 65536"/>
                  <a:gd name="T5" fmla="*/ 0 60000 65536"/>
                  <a:gd name="T6" fmla="*/ 0 w 72"/>
                  <a:gd name="T7" fmla="*/ 0 h 28"/>
                  <a:gd name="T8" fmla="*/ 72 w 72"/>
                  <a:gd name="T9" fmla="*/ 28 h 2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2" h="28">
                    <a:moveTo>
                      <a:pt x="0" y="28"/>
                    </a:moveTo>
                    <a:lnTo>
                      <a:pt x="72" y="0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0" name="Line 2060"/>
              <p:cNvSpPr>
                <a:spLocks noChangeShapeType="1"/>
              </p:cNvSpPr>
              <p:nvPr/>
            </p:nvSpPr>
            <p:spPr bwMode="auto">
              <a:xfrm>
                <a:off x="5040" y="211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1" name="Freeform 2061"/>
              <p:cNvSpPr>
                <a:spLocks/>
              </p:cNvSpPr>
              <p:nvPr/>
            </p:nvSpPr>
            <p:spPr bwMode="auto">
              <a:xfrm>
                <a:off x="4944" y="2160"/>
                <a:ext cx="96" cy="36"/>
              </a:xfrm>
              <a:custGeom>
                <a:avLst/>
                <a:gdLst>
                  <a:gd name="T0" fmla="*/ 0 w 96"/>
                  <a:gd name="T1" fmla="*/ 0 h 36"/>
                  <a:gd name="T2" fmla="*/ 96 w 96"/>
                  <a:gd name="T3" fmla="*/ 36 h 36"/>
                  <a:gd name="T4" fmla="*/ 0 60000 65536"/>
                  <a:gd name="T5" fmla="*/ 0 60000 65536"/>
                  <a:gd name="T6" fmla="*/ 0 w 96"/>
                  <a:gd name="T7" fmla="*/ 0 h 36"/>
                  <a:gd name="T8" fmla="*/ 96 w 96"/>
                  <a:gd name="T9" fmla="*/ 36 h 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36">
                    <a:moveTo>
                      <a:pt x="0" y="0"/>
                    </a:moveTo>
                    <a:lnTo>
                      <a:pt x="96" y="36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2" name="Freeform 2062"/>
              <p:cNvSpPr>
                <a:spLocks/>
              </p:cNvSpPr>
              <p:nvPr/>
            </p:nvSpPr>
            <p:spPr bwMode="auto">
              <a:xfrm>
                <a:off x="4972" y="2372"/>
                <a:ext cx="80" cy="32"/>
              </a:xfrm>
              <a:custGeom>
                <a:avLst/>
                <a:gdLst>
                  <a:gd name="T0" fmla="*/ 80 w 80"/>
                  <a:gd name="T1" fmla="*/ 0 h 32"/>
                  <a:gd name="T2" fmla="*/ 0 w 80"/>
                  <a:gd name="T3" fmla="*/ 32 h 32"/>
                  <a:gd name="T4" fmla="*/ 0 60000 65536"/>
                  <a:gd name="T5" fmla="*/ 0 60000 65536"/>
                  <a:gd name="T6" fmla="*/ 0 w 80"/>
                  <a:gd name="T7" fmla="*/ 0 h 32"/>
                  <a:gd name="T8" fmla="*/ 80 w 80"/>
                  <a:gd name="T9" fmla="*/ 32 h 3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0" h="32">
                    <a:moveTo>
                      <a:pt x="80" y="0"/>
                    </a:moveTo>
                    <a:lnTo>
                      <a:pt x="0" y="32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3" name="Line 2063"/>
              <p:cNvSpPr>
                <a:spLocks noChangeShapeType="1"/>
              </p:cNvSpPr>
              <p:nvPr/>
            </p:nvSpPr>
            <p:spPr bwMode="auto">
              <a:xfrm>
                <a:off x="4944" y="2400"/>
                <a:ext cx="144" cy="48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4" name="Freeform 2064"/>
              <p:cNvSpPr>
                <a:spLocks/>
              </p:cNvSpPr>
              <p:nvPr/>
            </p:nvSpPr>
            <p:spPr bwMode="auto">
              <a:xfrm>
                <a:off x="4480" y="2064"/>
                <a:ext cx="1" cy="92"/>
              </a:xfrm>
              <a:custGeom>
                <a:avLst/>
                <a:gdLst>
                  <a:gd name="T0" fmla="*/ 0 w 1"/>
                  <a:gd name="T1" fmla="*/ 0 h 92"/>
                  <a:gd name="T2" fmla="*/ 0 w 1"/>
                  <a:gd name="T3" fmla="*/ 92 h 92"/>
                  <a:gd name="T4" fmla="*/ 0 60000 65536"/>
                  <a:gd name="T5" fmla="*/ 0 60000 65536"/>
                  <a:gd name="T6" fmla="*/ 0 w 1"/>
                  <a:gd name="T7" fmla="*/ 0 h 92"/>
                  <a:gd name="T8" fmla="*/ 1 w 1"/>
                  <a:gd name="T9" fmla="*/ 92 h 9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92">
                    <a:moveTo>
                      <a:pt x="0" y="0"/>
                    </a:moveTo>
                    <a:lnTo>
                      <a:pt x="0" y="92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5" name="Freeform 2065"/>
              <p:cNvSpPr>
                <a:spLocks/>
              </p:cNvSpPr>
              <p:nvPr/>
            </p:nvSpPr>
            <p:spPr bwMode="auto">
              <a:xfrm>
                <a:off x="4488" y="2068"/>
                <a:ext cx="60" cy="44"/>
              </a:xfrm>
              <a:custGeom>
                <a:avLst/>
                <a:gdLst>
                  <a:gd name="T0" fmla="*/ 0 w 60"/>
                  <a:gd name="T1" fmla="*/ 0 h 44"/>
                  <a:gd name="T2" fmla="*/ 60 w 60"/>
                  <a:gd name="T3" fmla="*/ 44 h 44"/>
                  <a:gd name="T4" fmla="*/ 0 60000 65536"/>
                  <a:gd name="T5" fmla="*/ 0 60000 65536"/>
                  <a:gd name="T6" fmla="*/ 0 w 60"/>
                  <a:gd name="T7" fmla="*/ 0 h 44"/>
                  <a:gd name="T8" fmla="*/ 60 w 60"/>
                  <a:gd name="T9" fmla="*/ 44 h 4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0" h="44">
                    <a:moveTo>
                      <a:pt x="0" y="0"/>
                    </a:moveTo>
                    <a:lnTo>
                      <a:pt x="60" y="44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6388" name="Object 2066"/>
            <p:cNvGraphicFramePr>
              <a:graphicFrameLocks noChangeAspect="1"/>
            </p:cNvGraphicFramePr>
            <p:nvPr/>
          </p:nvGraphicFramePr>
          <p:xfrm>
            <a:off x="3792" y="1392"/>
            <a:ext cx="217" cy="235"/>
          </p:xfrm>
          <a:graphic>
            <a:graphicData uri="http://schemas.openxmlformats.org/presentationml/2006/ole">
              <p:oleObj spid="_x0000_s16388" name="Equation" r:id="rId3" imgW="152280" imgH="164880" progId="Equation.3">
                <p:embed/>
              </p:oleObj>
            </a:graphicData>
          </a:graphic>
        </p:graphicFrame>
        <p:graphicFrame>
          <p:nvGraphicFramePr>
            <p:cNvPr id="16389" name="Object 2067"/>
            <p:cNvGraphicFramePr>
              <a:graphicFrameLocks noChangeAspect="1"/>
            </p:cNvGraphicFramePr>
            <p:nvPr/>
          </p:nvGraphicFramePr>
          <p:xfrm>
            <a:off x="3840" y="2640"/>
            <a:ext cx="181" cy="198"/>
          </p:xfrm>
          <a:graphic>
            <a:graphicData uri="http://schemas.openxmlformats.org/presentationml/2006/ole">
              <p:oleObj spid="_x0000_s16389" name="Equation" r:id="rId4" imgW="126720" imgH="139680" progId="Equation.3">
                <p:embed/>
              </p:oleObj>
            </a:graphicData>
          </a:graphic>
        </p:graphicFrame>
        <p:graphicFrame>
          <p:nvGraphicFramePr>
            <p:cNvPr id="16390" name="Object 2068"/>
            <p:cNvGraphicFramePr>
              <a:graphicFrameLocks noChangeAspect="1"/>
            </p:cNvGraphicFramePr>
            <p:nvPr/>
          </p:nvGraphicFramePr>
          <p:xfrm>
            <a:off x="5367" y="2532"/>
            <a:ext cx="218" cy="252"/>
          </p:xfrm>
          <a:graphic>
            <a:graphicData uri="http://schemas.openxmlformats.org/presentationml/2006/ole">
              <p:oleObj spid="_x0000_s16390" name="Equation" r:id="rId5" imgW="152280" imgH="177480" progId="Equation.3">
                <p:embed/>
              </p:oleObj>
            </a:graphicData>
          </a:graphic>
        </p:graphicFrame>
        <p:graphicFrame>
          <p:nvGraphicFramePr>
            <p:cNvPr id="16391" name="Object 2069"/>
            <p:cNvGraphicFramePr>
              <a:graphicFrameLocks noChangeAspect="1"/>
            </p:cNvGraphicFramePr>
            <p:nvPr/>
          </p:nvGraphicFramePr>
          <p:xfrm>
            <a:off x="4512" y="2400"/>
            <a:ext cx="200" cy="252"/>
          </p:xfrm>
          <a:graphic>
            <a:graphicData uri="http://schemas.openxmlformats.org/presentationml/2006/ole">
              <p:oleObj spid="_x0000_s16391" name="Equation" r:id="rId6" imgW="139680" imgH="177480" progId="Equation.3">
                <p:embed/>
              </p:oleObj>
            </a:graphicData>
          </a:graphic>
        </p:graphicFrame>
        <p:graphicFrame>
          <p:nvGraphicFramePr>
            <p:cNvPr id="16392" name="Object 2070"/>
            <p:cNvGraphicFramePr>
              <a:graphicFrameLocks noChangeAspect="1"/>
            </p:cNvGraphicFramePr>
            <p:nvPr/>
          </p:nvGraphicFramePr>
          <p:xfrm>
            <a:off x="4896" y="1680"/>
            <a:ext cx="182" cy="252"/>
          </p:xfrm>
          <a:graphic>
            <a:graphicData uri="http://schemas.openxmlformats.org/presentationml/2006/ole">
              <p:oleObj spid="_x0000_s16392" name="Equation" r:id="rId7" imgW="126720" imgH="177480" progId="Equation.3">
                <p:embed/>
              </p:oleObj>
            </a:graphicData>
          </a:graphic>
        </p:graphicFrame>
        <p:graphicFrame>
          <p:nvGraphicFramePr>
            <p:cNvPr id="16393" name="Object 2071"/>
            <p:cNvGraphicFramePr>
              <a:graphicFrameLocks noChangeAspect="1"/>
            </p:cNvGraphicFramePr>
            <p:nvPr/>
          </p:nvGraphicFramePr>
          <p:xfrm>
            <a:off x="4224" y="1536"/>
            <a:ext cx="182" cy="198"/>
          </p:xfrm>
          <a:graphic>
            <a:graphicData uri="http://schemas.openxmlformats.org/presentationml/2006/ole">
              <p:oleObj spid="_x0000_s16393" name="Equation" r:id="rId8" imgW="126720" imgH="139680" progId="Equation.3">
                <p:embed/>
              </p:oleObj>
            </a:graphicData>
          </a:graphic>
        </p:graphicFrame>
        <p:graphicFrame>
          <p:nvGraphicFramePr>
            <p:cNvPr id="16394" name="Object 2072"/>
            <p:cNvGraphicFramePr>
              <a:graphicFrameLocks noChangeAspect="1"/>
            </p:cNvGraphicFramePr>
            <p:nvPr/>
          </p:nvGraphicFramePr>
          <p:xfrm>
            <a:off x="5184" y="2400"/>
            <a:ext cx="164" cy="198"/>
          </p:xfrm>
          <a:graphic>
            <a:graphicData uri="http://schemas.openxmlformats.org/presentationml/2006/ole">
              <p:oleObj spid="_x0000_s16394" name="Equation" r:id="rId9" imgW="114120" imgH="139680" progId="Equation.3">
                <p:embed/>
              </p:oleObj>
            </a:graphicData>
          </a:graphic>
        </p:graphicFrame>
        <p:graphicFrame>
          <p:nvGraphicFramePr>
            <p:cNvPr id="16395" name="Object 2073"/>
            <p:cNvGraphicFramePr>
              <a:graphicFrameLocks noChangeAspect="1"/>
            </p:cNvGraphicFramePr>
            <p:nvPr/>
          </p:nvGraphicFramePr>
          <p:xfrm>
            <a:off x="4818" y="2427"/>
            <a:ext cx="164" cy="198"/>
          </p:xfrm>
          <a:graphic>
            <a:graphicData uri="http://schemas.openxmlformats.org/presentationml/2006/ole">
              <p:oleObj spid="_x0000_s16395" name="公式" r:id="rId10" imgW="114120" imgH="139680" progId="Equation.3">
                <p:embed/>
              </p:oleObj>
            </a:graphicData>
          </a:graphic>
        </p:graphicFrame>
      </p:grpSp>
      <p:sp>
        <p:nvSpPr>
          <p:cNvPr id="206874" name="Text Box 2074"/>
          <p:cNvSpPr txBox="1">
            <a:spLocks noChangeArrowheads="1"/>
          </p:cNvSpPr>
          <p:nvPr/>
        </p:nvSpPr>
        <p:spPr bwMode="auto">
          <a:xfrm>
            <a:off x="381000" y="4267200"/>
            <a:ext cx="5638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/>
              <a:t>以上两个循环吸热（</a:t>
            </a:r>
            <a:r>
              <a:rPr lang="en-US" altLang="zh-CN" sz="3600"/>
              <a:t>ab</a:t>
            </a:r>
            <a:r>
              <a:rPr lang="zh-CN" altLang="en-US" sz="3600"/>
              <a:t>等</a:t>
            </a:r>
            <a:r>
              <a:rPr lang="en-US" altLang="zh-CN" sz="3600"/>
              <a:t>w</a:t>
            </a:r>
            <a:r>
              <a:rPr lang="zh-CN" altLang="en-US" sz="3600"/>
              <a:t>温过程）相等，但两循环对外作功不同！所以</a:t>
            </a:r>
          </a:p>
        </p:txBody>
      </p:sp>
      <p:grpSp>
        <p:nvGrpSpPr>
          <p:cNvPr id="4" name="Group 2075"/>
          <p:cNvGrpSpPr>
            <a:grpSpLocks/>
          </p:cNvGrpSpPr>
          <p:nvPr/>
        </p:nvGrpSpPr>
        <p:grpSpPr bwMode="auto">
          <a:xfrm>
            <a:off x="838200" y="2590800"/>
            <a:ext cx="4038600" cy="1647825"/>
            <a:chOff x="528" y="1248"/>
            <a:chExt cx="2544" cy="1038"/>
          </a:xfrm>
        </p:grpSpPr>
        <p:sp>
          <p:nvSpPr>
            <p:cNvPr id="16401" name="Text Box 2076"/>
            <p:cNvSpPr txBox="1">
              <a:spLocks noChangeArrowheads="1"/>
            </p:cNvSpPr>
            <p:nvPr/>
          </p:nvSpPr>
          <p:spPr bwMode="auto">
            <a:xfrm>
              <a:off x="528" y="1248"/>
              <a:ext cx="72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/>
                <a:t>解：</a:t>
              </a:r>
            </a:p>
          </p:txBody>
        </p:sp>
        <p:graphicFrame>
          <p:nvGraphicFramePr>
            <p:cNvPr id="16387" name="Object 2077"/>
            <p:cNvGraphicFramePr>
              <a:graphicFrameLocks noChangeAspect="1"/>
            </p:cNvGraphicFramePr>
            <p:nvPr/>
          </p:nvGraphicFramePr>
          <p:xfrm>
            <a:off x="960" y="1344"/>
            <a:ext cx="2112" cy="942"/>
          </p:xfrm>
          <a:graphic>
            <a:graphicData uri="http://schemas.openxmlformats.org/presentationml/2006/ole">
              <p:oleObj spid="_x0000_s16387" name="公式" r:id="rId11" imgW="1117440" imgH="457200" progId="Equation.3">
                <p:embed/>
              </p:oleObj>
            </a:graphicData>
          </a:graphic>
        </p:graphicFrame>
      </p:grpSp>
      <p:graphicFrame>
        <p:nvGraphicFramePr>
          <p:cNvPr id="206878" name="Object 2078"/>
          <p:cNvGraphicFramePr>
            <a:graphicFrameLocks noChangeAspect="1"/>
          </p:cNvGraphicFramePr>
          <p:nvPr/>
        </p:nvGraphicFramePr>
        <p:xfrm>
          <a:off x="2438400" y="5867400"/>
          <a:ext cx="2438400" cy="747713"/>
        </p:xfrm>
        <a:graphic>
          <a:graphicData uri="http://schemas.openxmlformats.org/presentationml/2006/ole">
            <p:oleObj spid="_x0000_s16386" name="Equation" r:id="rId12" imgW="812520" imgH="228600" progId="Equation.3">
              <p:embed/>
            </p:oleObj>
          </a:graphicData>
        </a:graphic>
      </p:graphicFrame>
      <p:sp>
        <p:nvSpPr>
          <p:cNvPr id="16400" name="Text Box 2079"/>
          <p:cNvSpPr txBox="1">
            <a:spLocks noChangeArrowheads="1"/>
          </p:cNvSpPr>
          <p:nvPr/>
        </p:nvSpPr>
        <p:spPr bwMode="auto">
          <a:xfrm>
            <a:off x="228600" y="76200"/>
            <a:ext cx="2209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ea typeface="黑体" pitchFamily="2" charset="-122"/>
              </a:rPr>
              <a:t>讨论</a:t>
            </a:r>
            <a:r>
              <a:rPr lang="en-US" altLang="zh-CN" sz="3600">
                <a:ea typeface="黑体" pitchFamily="2" charset="-122"/>
              </a:rPr>
              <a:t>:</a:t>
            </a:r>
            <a:endParaRPr lang="zh-CN" altLang="en-US" sz="3600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7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3" name="Group 183"/>
          <p:cNvGrpSpPr>
            <a:grpSpLocks/>
          </p:cNvGrpSpPr>
          <p:nvPr/>
        </p:nvGrpSpPr>
        <p:grpSpPr bwMode="auto">
          <a:xfrm>
            <a:off x="947738" y="1492250"/>
            <a:ext cx="2790825" cy="2230438"/>
            <a:chOff x="506" y="1551"/>
            <a:chExt cx="1758" cy="1405"/>
          </a:xfrm>
        </p:grpSpPr>
        <p:sp>
          <p:nvSpPr>
            <p:cNvPr id="17422" name="Text Box 166"/>
            <p:cNvSpPr txBox="1">
              <a:spLocks noChangeArrowheads="1"/>
            </p:cNvSpPr>
            <p:nvPr/>
          </p:nvSpPr>
          <p:spPr bwMode="auto">
            <a:xfrm>
              <a:off x="827" y="2433"/>
              <a:ext cx="2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10000"/>
                  </a:solidFill>
                </a:rPr>
                <a:t>a</a:t>
              </a:r>
            </a:p>
          </p:txBody>
        </p:sp>
        <p:sp>
          <p:nvSpPr>
            <p:cNvPr id="17423" name="Text Box 167"/>
            <p:cNvSpPr txBox="1">
              <a:spLocks noChangeArrowheads="1"/>
            </p:cNvSpPr>
            <p:nvPr/>
          </p:nvSpPr>
          <p:spPr bwMode="auto">
            <a:xfrm>
              <a:off x="804" y="1620"/>
              <a:ext cx="2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10000"/>
                  </a:solidFill>
                </a:rPr>
                <a:t>b</a:t>
              </a:r>
            </a:p>
          </p:txBody>
        </p:sp>
        <p:grpSp>
          <p:nvGrpSpPr>
            <p:cNvPr id="17424" name="Group 168"/>
            <p:cNvGrpSpPr>
              <a:grpSpLocks/>
            </p:cNvGrpSpPr>
            <p:nvPr/>
          </p:nvGrpSpPr>
          <p:grpSpPr bwMode="auto">
            <a:xfrm>
              <a:off x="506" y="1551"/>
              <a:ext cx="1758" cy="1405"/>
              <a:chOff x="2459" y="1483"/>
              <a:chExt cx="1758" cy="1405"/>
            </a:xfrm>
          </p:grpSpPr>
          <p:sp>
            <p:nvSpPr>
              <p:cNvPr id="17432" name="Line 169"/>
              <p:cNvSpPr>
                <a:spLocks noChangeShapeType="1"/>
              </p:cNvSpPr>
              <p:nvPr/>
            </p:nvSpPr>
            <p:spPr bwMode="auto">
              <a:xfrm flipV="1">
                <a:off x="2650" y="1488"/>
                <a:ext cx="0" cy="1231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7410" name="Object 11"/>
              <p:cNvGraphicFramePr>
                <a:graphicFrameLocks noChangeAspect="1"/>
              </p:cNvGraphicFramePr>
              <p:nvPr/>
            </p:nvGraphicFramePr>
            <p:xfrm>
              <a:off x="2459" y="1483"/>
              <a:ext cx="157" cy="189"/>
            </p:xfrm>
            <a:graphic>
              <a:graphicData uri="http://schemas.openxmlformats.org/presentationml/2006/ole">
                <p:oleObj spid="_x0000_s17410" name="Equation" r:id="rId3" imgW="203040" imgH="241200" progId="Equation.3">
                  <p:embed/>
                </p:oleObj>
              </a:graphicData>
            </a:graphic>
          </p:graphicFrame>
          <p:graphicFrame>
            <p:nvGraphicFramePr>
              <p:cNvPr id="17411" name="Object 12"/>
              <p:cNvGraphicFramePr>
                <a:graphicFrameLocks noChangeAspect="1"/>
              </p:cNvGraphicFramePr>
              <p:nvPr/>
            </p:nvGraphicFramePr>
            <p:xfrm>
              <a:off x="4040" y="2627"/>
              <a:ext cx="177" cy="201"/>
            </p:xfrm>
            <a:graphic>
              <a:graphicData uri="http://schemas.openxmlformats.org/presentationml/2006/ole">
                <p:oleObj spid="_x0000_s17411" name="Equation" r:id="rId4" imgW="215640" imgH="241200" progId="Equation.3">
                  <p:embed/>
                </p:oleObj>
              </a:graphicData>
            </a:graphic>
          </p:graphicFrame>
          <p:graphicFrame>
            <p:nvGraphicFramePr>
              <p:cNvPr id="17412" name="Object 13"/>
              <p:cNvGraphicFramePr>
                <a:graphicFrameLocks noChangeAspect="1"/>
              </p:cNvGraphicFramePr>
              <p:nvPr/>
            </p:nvGraphicFramePr>
            <p:xfrm>
              <a:off x="2572" y="2719"/>
              <a:ext cx="144" cy="169"/>
            </p:xfrm>
            <a:graphic>
              <a:graphicData uri="http://schemas.openxmlformats.org/presentationml/2006/ole">
                <p:oleObj spid="_x0000_s17412" name="Equation" r:id="rId5" imgW="164880" imgH="190440" progId="Equation.3">
                  <p:embed/>
                </p:oleObj>
              </a:graphicData>
            </a:graphic>
          </p:graphicFrame>
          <p:sp>
            <p:nvSpPr>
              <p:cNvPr id="17433" name="Line 173"/>
              <p:cNvSpPr>
                <a:spLocks noChangeShapeType="1"/>
              </p:cNvSpPr>
              <p:nvPr/>
            </p:nvSpPr>
            <p:spPr bwMode="auto">
              <a:xfrm rot="5400000" flipV="1">
                <a:off x="3338" y="2026"/>
                <a:ext cx="0" cy="1371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25" name="Line 174"/>
            <p:cNvSpPr>
              <a:spLocks noChangeShapeType="1"/>
            </p:cNvSpPr>
            <p:nvPr/>
          </p:nvSpPr>
          <p:spPr bwMode="auto">
            <a:xfrm flipH="1" flipV="1">
              <a:off x="1306" y="1827"/>
              <a:ext cx="146" cy="10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stealth" w="lg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6" name="Rectangle 175"/>
            <p:cNvSpPr>
              <a:spLocks noChangeArrowheads="1"/>
            </p:cNvSpPr>
            <p:nvPr/>
          </p:nvSpPr>
          <p:spPr bwMode="auto">
            <a:xfrm>
              <a:off x="995" y="1831"/>
              <a:ext cx="847" cy="667"/>
            </a:xfrm>
            <a:prstGeom prst="rect">
              <a:avLst/>
            </a:prstGeom>
            <a:noFill/>
            <a:ln w="28575">
              <a:solidFill>
                <a:srgbClr val="CC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7427" name="Text Box 176"/>
            <p:cNvSpPr txBox="1">
              <a:spLocks noChangeArrowheads="1"/>
            </p:cNvSpPr>
            <p:nvPr/>
          </p:nvSpPr>
          <p:spPr bwMode="auto">
            <a:xfrm>
              <a:off x="1843" y="1609"/>
              <a:ext cx="2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10000"/>
                  </a:solidFill>
                </a:rPr>
                <a:t>c</a:t>
              </a:r>
            </a:p>
          </p:txBody>
        </p:sp>
        <p:sp>
          <p:nvSpPr>
            <p:cNvPr id="17428" name="Text Box 177"/>
            <p:cNvSpPr txBox="1">
              <a:spLocks noChangeArrowheads="1"/>
            </p:cNvSpPr>
            <p:nvPr/>
          </p:nvSpPr>
          <p:spPr bwMode="auto">
            <a:xfrm>
              <a:off x="1854" y="2354"/>
              <a:ext cx="2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10000"/>
                  </a:solidFill>
                </a:rPr>
                <a:t>d</a:t>
              </a:r>
            </a:p>
          </p:txBody>
        </p:sp>
        <p:sp>
          <p:nvSpPr>
            <p:cNvPr id="17429" name="Line 178"/>
            <p:cNvSpPr>
              <a:spLocks noChangeShapeType="1"/>
            </p:cNvSpPr>
            <p:nvPr/>
          </p:nvSpPr>
          <p:spPr bwMode="auto">
            <a:xfrm rot="5400000" flipH="1">
              <a:off x="1748" y="2160"/>
              <a:ext cx="192" cy="1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stealth" w="lg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0" name="Line 179"/>
            <p:cNvSpPr>
              <a:spLocks noChangeShapeType="1"/>
            </p:cNvSpPr>
            <p:nvPr/>
          </p:nvSpPr>
          <p:spPr bwMode="auto">
            <a:xfrm>
              <a:off x="1345" y="2494"/>
              <a:ext cx="192" cy="1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stealth" w="lg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1" name="Line 180"/>
            <p:cNvSpPr>
              <a:spLocks noChangeShapeType="1"/>
            </p:cNvSpPr>
            <p:nvPr/>
          </p:nvSpPr>
          <p:spPr bwMode="auto">
            <a:xfrm rot="16200000" flipH="1">
              <a:off x="898" y="2234"/>
              <a:ext cx="192" cy="1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stealth" w="lg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414" name="Group 241"/>
          <p:cNvGrpSpPr>
            <a:grpSpLocks/>
          </p:cNvGrpSpPr>
          <p:nvPr/>
        </p:nvGrpSpPr>
        <p:grpSpPr bwMode="auto">
          <a:xfrm>
            <a:off x="25400" y="122238"/>
            <a:ext cx="6553200" cy="1150937"/>
            <a:chOff x="-17" y="0"/>
            <a:chExt cx="4128" cy="725"/>
          </a:xfrm>
        </p:grpSpPr>
        <p:sp>
          <p:nvSpPr>
            <p:cNvPr id="17420" name="Text Box 239"/>
            <p:cNvSpPr txBox="1">
              <a:spLocks noChangeArrowheads="1"/>
            </p:cNvSpPr>
            <p:nvPr/>
          </p:nvSpPr>
          <p:spPr bwMode="auto">
            <a:xfrm>
              <a:off x="-17" y="0"/>
              <a:ext cx="41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latin typeface="楷体_GB2312" pitchFamily="49" charset="-122"/>
                </a:rPr>
                <a:t>10.</a:t>
              </a:r>
              <a:r>
                <a:rPr lang="zh-CN" altLang="en-US" sz="3100" b="1"/>
                <a:t>判断分过程的吸放热情况，</a:t>
              </a:r>
            </a:p>
          </p:txBody>
        </p:sp>
        <p:sp>
          <p:nvSpPr>
            <p:cNvPr id="17421" name="Rectangle 240"/>
            <p:cNvSpPr>
              <a:spLocks noChangeArrowheads="1"/>
            </p:cNvSpPr>
            <p:nvPr/>
          </p:nvSpPr>
          <p:spPr bwMode="auto">
            <a:xfrm>
              <a:off x="915" y="395"/>
              <a:ext cx="234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/>
                <a:t>且如何计算</a:t>
              </a:r>
              <a:r>
                <a:rPr lang="zh-CN" altLang="en-US" b="1" i="1">
                  <a:sym typeface="Symbol" pitchFamily="18" charset="2"/>
                </a:rPr>
                <a:t></a:t>
              </a:r>
              <a:r>
                <a:rPr lang="zh-CN" altLang="en-US" b="1" i="1">
                  <a:solidFill>
                    <a:srgbClr val="0033CC"/>
                  </a:solidFill>
                  <a:sym typeface="Symbol" pitchFamily="18" charset="2"/>
                </a:rPr>
                <a:t> </a:t>
              </a:r>
              <a:r>
                <a:rPr lang="zh-CN" altLang="en-US" b="1"/>
                <a:t>较简便？</a:t>
              </a:r>
            </a:p>
          </p:txBody>
        </p:sp>
      </p:grpSp>
      <p:sp>
        <p:nvSpPr>
          <p:cNvPr id="17415" name="Text Box 257"/>
          <p:cNvSpPr txBox="1">
            <a:spLocks noChangeArrowheads="1"/>
          </p:cNvSpPr>
          <p:nvPr/>
        </p:nvSpPr>
        <p:spPr bwMode="auto">
          <a:xfrm>
            <a:off x="8645525" y="6416675"/>
            <a:ext cx="4984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800"/>
              <a:t>23.</a:t>
            </a:r>
            <a:endParaRPr lang="en-US" altLang="zh-CN"/>
          </a:p>
        </p:txBody>
      </p:sp>
      <p:pic>
        <p:nvPicPr>
          <p:cNvPr id="17416" name="Picture 1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8688" y="1357313"/>
            <a:ext cx="28098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7" name="Picture 1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43500" y="1285875"/>
            <a:ext cx="28098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8" name="Picture 2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28688" y="3857625"/>
            <a:ext cx="272415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9" name="Picture 2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072063" y="3714750"/>
            <a:ext cx="291465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Text Box 2"/>
          <p:cNvSpPr txBox="1">
            <a:spLocks noChangeArrowheads="1"/>
          </p:cNvSpPr>
          <p:nvPr/>
        </p:nvSpPr>
        <p:spPr bwMode="auto">
          <a:xfrm>
            <a:off x="104775" y="0"/>
            <a:ext cx="91440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en-US" altLang="zh-CN" b="1"/>
              <a:t>[</a:t>
            </a:r>
            <a:r>
              <a:rPr lang="zh-CN" altLang="en-US" b="1"/>
              <a:t>例</a:t>
            </a:r>
            <a:r>
              <a:rPr lang="en-US" altLang="zh-CN" b="1"/>
              <a:t>11]  </a:t>
            </a:r>
            <a:r>
              <a:rPr lang="zh-CN" altLang="en-US" b="1">
                <a:latin typeface="宋体" pitchFamily="2" charset="-122"/>
              </a:rPr>
              <a:t>汽油机可近似看成如图循环过程</a:t>
            </a:r>
            <a:r>
              <a:rPr lang="en-US" altLang="zh-CN" b="1">
                <a:latin typeface="宋体" pitchFamily="2" charset="-122"/>
              </a:rPr>
              <a:t>(</a:t>
            </a:r>
            <a:r>
              <a:rPr lang="en-US" altLang="zh-CN" b="1"/>
              <a:t>Otto</a:t>
            </a:r>
            <a:r>
              <a:rPr lang="zh-CN" altLang="en-US" b="1">
                <a:latin typeface="宋体" pitchFamily="2" charset="-122"/>
              </a:rPr>
              <a:t>循环</a:t>
            </a:r>
            <a:r>
              <a:rPr lang="en-US" altLang="zh-CN" b="1">
                <a:latin typeface="宋体" pitchFamily="2" charset="-122"/>
              </a:rPr>
              <a:t>),</a:t>
            </a:r>
            <a:r>
              <a:rPr lang="zh-CN" altLang="en-US" b="1">
                <a:latin typeface="宋体" pitchFamily="2" charset="-122"/>
              </a:rPr>
              <a:t>其中</a:t>
            </a:r>
            <a:r>
              <a:rPr lang="en-US" altLang="zh-CN" b="1"/>
              <a:t>AB</a:t>
            </a:r>
            <a:r>
              <a:rPr lang="zh-CN" altLang="en-US" b="1">
                <a:latin typeface="宋体" pitchFamily="2" charset="-122"/>
              </a:rPr>
              <a:t>和</a:t>
            </a:r>
            <a:r>
              <a:rPr lang="en-US" altLang="zh-CN" b="1"/>
              <a:t>CD</a:t>
            </a:r>
            <a:r>
              <a:rPr lang="zh-CN" altLang="en-US" b="1">
                <a:latin typeface="宋体" pitchFamily="2" charset="-122"/>
              </a:rPr>
              <a:t>为绝热过程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zh-CN" altLang="en-US" b="1">
                <a:latin typeface="宋体" pitchFamily="2" charset="-122"/>
              </a:rPr>
              <a:t>求此循环效率</a:t>
            </a:r>
            <a:r>
              <a:rPr lang="en-US" altLang="zh-CN" b="1"/>
              <a:t>.</a:t>
            </a:r>
          </a:p>
        </p:txBody>
      </p:sp>
      <p:grpSp>
        <p:nvGrpSpPr>
          <p:cNvPr id="18438" name="Group 35"/>
          <p:cNvGrpSpPr>
            <a:grpSpLocks/>
          </p:cNvGrpSpPr>
          <p:nvPr/>
        </p:nvGrpSpPr>
        <p:grpSpPr bwMode="auto">
          <a:xfrm>
            <a:off x="5554663" y="1195388"/>
            <a:ext cx="3390900" cy="3105150"/>
            <a:chOff x="3499" y="753"/>
            <a:chExt cx="2136" cy="1956"/>
          </a:xfrm>
        </p:grpSpPr>
        <p:sp>
          <p:nvSpPr>
            <p:cNvPr id="18446" name="Text Box 7"/>
            <p:cNvSpPr txBox="1">
              <a:spLocks noChangeArrowheads="1"/>
            </p:cNvSpPr>
            <p:nvPr/>
          </p:nvSpPr>
          <p:spPr bwMode="auto">
            <a:xfrm>
              <a:off x="4297" y="2311"/>
              <a:ext cx="11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kumimoji="0" lang="zh-CN" altLang="zh-CN">
                <a:solidFill>
                  <a:srgbClr val="1C1C1C"/>
                </a:solidFill>
              </a:endParaRPr>
            </a:p>
          </p:txBody>
        </p:sp>
        <p:sp>
          <p:nvSpPr>
            <p:cNvPr id="18447" name="Line 10"/>
            <p:cNvSpPr>
              <a:spLocks noChangeShapeType="1"/>
            </p:cNvSpPr>
            <p:nvPr/>
          </p:nvSpPr>
          <p:spPr bwMode="auto">
            <a:xfrm flipV="1">
              <a:off x="3743" y="923"/>
              <a:ext cx="0" cy="1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8" name="Text Box 12"/>
            <p:cNvSpPr txBox="1">
              <a:spLocks noChangeArrowheads="1"/>
            </p:cNvSpPr>
            <p:nvPr/>
          </p:nvSpPr>
          <p:spPr bwMode="auto">
            <a:xfrm>
              <a:off x="4038" y="929"/>
              <a:ext cx="255" cy="3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600" i="1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18449" name="Text Box 13"/>
            <p:cNvSpPr txBox="1">
              <a:spLocks noChangeArrowheads="1"/>
            </p:cNvSpPr>
            <p:nvPr/>
          </p:nvSpPr>
          <p:spPr bwMode="auto">
            <a:xfrm>
              <a:off x="5031" y="1468"/>
              <a:ext cx="266" cy="3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600" i="1">
                  <a:solidFill>
                    <a:schemeClr val="bg2"/>
                  </a:solidFill>
                </a:rPr>
                <a:t>D</a:t>
              </a:r>
            </a:p>
          </p:txBody>
        </p:sp>
        <p:sp>
          <p:nvSpPr>
            <p:cNvPr id="18450" name="Text Box 14"/>
            <p:cNvSpPr txBox="1">
              <a:spLocks noChangeArrowheads="1"/>
            </p:cNvSpPr>
            <p:nvPr/>
          </p:nvSpPr>
          <p:spPr bwMode="auto">
            <a:xfrm>
              <a:off x="3971" y="1485"/>
              <a:ext cx="255" cy="3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600" i="1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18451" name="Text Box 15"/>
            <p:cNvSpPr txBox="1">
              <a:spLocks noChangeArrowheads="1"/>
            </p:cNvSpPr>
            <p:nvPr/>
          </p:nvSpPr>
          <p:spPr bwMode="auto">
            <a:xfrm>
              <a:off x="5052" y="1920"/>
              <a:ext cx="255" cy="3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600" i="1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18452" name="Text Box 16"/>
            <p:cNvSpPr txBox="1">
              <a:spLocks noChangeArrowheads="1"/>
            </p:cNvSpPr>
            <p:nvPr/>
          </p:nvSpPr>
          <p:spPr bwMode="auto">
            <a:xfrm>
              <a:off x="3499" y="753"/>
              <a:ext cx="31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i="1">
                  <a:solidFill>
                    <a:schemeClr val="bg2"/>
                  </a:solidFill>
                </a:rPr>
                <a:t>p</a:t>
              </a:r>
            </a:p>
          </p:txBody>
        </p:sp>
        <p:sp>
          <p:nvSpPr>
            <p:cNvPr id="18453" name="Line 17"/>
            <p:cNvSpPr>
              <a:spLocks noChangeShapeType="1"/>
            </p:cNvSpPr>
            <p:nvPr/>
          </p:nvSpPr>
          <p:spPr bwMode="auto">
            <a:xfrm flipV="1">
              <a:off x="4199" y="1216"/>
              <a:ext cx="0" cy="32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4" name="Line 18"/>
            <p:cNvSpPr>
              <a:spLocks noChangeShapeType="1"/>
            </p:cNvSpPr>
            <p:nvPr/>
          </p:nvSpPr>
          <p:spPr bwMode="auto">
            <a:xfrm flipV="1">
              <a:off x="5064" y="1742"/>
              <a:ext cx="0" cy="32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5" name="Freeform 19"/>
            <p:cNvSpPr>
              <a:spLocks/>
            </p:cNvSpPr>
            <p:nvPr/>
          </p:nvSpPr>
          <p:spPr bwMode="auto">
            <a:xfrm>
              <a:off x="4199" y="1216"/>
              <a:ext cx="865" cy="526"/>
            </a:xfrm>
            <a:custGeom>
              <a:avLst/>
              <a:gdLst>
                <a:gd name="T0" fmla="*/ 0 w 912"/>
                <a:gd name="T1" fmla="*/ 0 h 624"/>
                <a:gd name="T2" fmla="*/ 98 w 912"/>
                <a:gd name="T3" fmla="*/ 3 h 624"/>
                <a:gd name="T4" fmla="*/ 187 w 912"/>
                <a:gd name="T5" fmla="*/ 3 h 624"/>
                <a:gd name="T6" fmla="*/ 0 60000 65536"/>
                <a:gd name="T7" fmla="*/ 0 60000 65536"/>
                <a:gd name="T8" fmla="*/ 0 60000 65536"/>
                <a:gd name="T9" fmla="*/ 0 w 912"/>
                <a:gd name="T10" fmla="*/ 0 h 624"/>
                <a:gd name="T11" fmla="*/ 912 w 912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624">
                  <a:moveTo>
                    <a:pt x="0" y="0"/>
                  </a:moveTo>
                  <a:cubicBezTo>
                    <a:pt x="164" y="164"/>
                    <a:pt x="328" y="328"/>
                    <a:pt x="480" y="432"/>
                  </a:cubicBezTo>
                  <a:cubicBezTo>
                    <a:pt x="632" y="536"/>
                    <a:pt x="772" y="580"/>
                    <a:pt x="912" y="624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6" name="Freeform 20"/>
            <p:cNvSpPr>
              <a:spLocks/>
            </p:cNvSpPr>
            <p:nvPr/>
          </p:nvSpPr>
          <p:spPr bwMode="auto">
            <a:xfrm>
              <a:off x="4199" y="1540"/>
              <a:ext cx="865" cy="527"/>
            </a:xfrm>
            <a:custGeom>
              <a:avLst/>
              <a:gdLst>
                <a:gd name="T0" fmla="*/ 0 w 912"/>
                <a:gd name="T1" fmla="*/ 0 h 624"/>
                <a:gd name="T2" fmla="*/ 98 w 912"/>
                <a:gd name="T3" fmla="*/ 3 h 624"/>
                <a:gd name="T4" fmla="*/ 187 w 912"/>
                <a:gd name="T5" fmla="*/ 4 h 624"/>
                <a:gd name="T6" fmla="*/ 0 60000 65536"/>
                <a:gd name="T7" fmla="*/ 0 60000 65536"/>
                <a:gd name="T8" fmla="*/ 0 60000 65536"/>
                <a:gd name="T9" fmla="*/ 0 w 912"/>
                <a:gd name="T10" fmla="*/ 0 h 624"/>
                <a:gd name="T11" fmla="*/ 912 w 912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624">
                  <a:moveTo>
                    <a:pt x="0" y="0"/>
                  </a:moveTo>
                  <a:cubicBezTo>
                    <a:pt x="164" y="164"/>
                    <a:pt x="328" y="328"/>
                    <a:pt x="480" y="432"/>
                  </a:cubicBezTo>
                  <a:cubicBezTo>
                    <a:pt x="632" y="536"/>
                    <a:pt x="772" y="580"/>
                    <a:pt x="912" y="624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7" name="Line 21"/>
            <p:cNvSpPr>
              <a:spLocks noChangeShapeType="1"/>
            </p:cNvSpPr>
            <p:nvPr/>
          </p:nvSpPr>
          <p:spPr bwMode="auto">
            <a:xfrm>
              <a:off x="4199" y="1540"/>
              <a:ext cx="0" cy="8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8" name="Line 22"/>
            <p:cNvSpPr>
              <a:spLocks noChangeShapeType="1"/>
            </p:cNvSpPr>
            <p:nvPr/>
          </p:nvSpPr>
          <p:spPr bwMode="auto">
            <a:xfrm>
              <a:off x="5064" y="2067"/>
              <a:ext cx="0" cy="3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9" name="Line 23"/>
            <p:cNvSpPr>
              <a:spLocks noChangeShapeType="1"/>
            </p:cNvSpPr>
            <p:nvPr/>
          </p:nvSpPr>
          <p:spPr bwMode="auto">
            <a:xfrm flipH="1">
              <a:off x="3743" y="1216"/>
              <a:ext cx="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0" name="Line 24"/>
            <p:cNvSpPr>
              <a:spLocks noChangeShapeType="1"/>
            </p:cNvSpPr>
            <p:nvPr/>
          </p:nvSpPr>
          <p:spPr bwMode="auto">
            <a:xfrm flipH="1">
              <a:off x="3743" y="1540"/>
              <a:ext cx="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1" name="Line 25"/>
            <p:cNvSpPr>
              <a:spLocks noChangeShapeType="1"/>
            </p:cNvSpPr>
            <p:nvPr/>
          </p:nvSpPr>
          <p:spPr bwMode="auto">
            <a:xfrm>
              <a:off x="4487" y="1459"/>
              <a:ext cx="137" cy="121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2" name="Line 26"/>
            <p:cNvSpPr>
              <a:spLocks noChangeShapeType="1"/>
            </p:cNvSpPr>
            <p:nvPr/>
          </p:nvSpPr>
          <p:spPr bwMode="auto">
            <a:xfrm flipH="1" flipV="1">
              <a:off x="4609" y="1891"/>
              <a:ext cx="182" cy="81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3" name="Line 27"/>
            <p:cNvSpPr>
              <a:spLocks noChangeShapeType="1"/>
            </p:cNvSpPr>
            <p:nvPr/>
          </p:nvSpPr>
          <p:spPr bwMode="auto">
            <a:xfrm flipV="1">
              <a:off x="4199" y="1337"/>
              <a:ext cx="0" cy="162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4" name="Line 28"/>
            <p:cNvSpPr>
              <a:spLocks noChangeShapeType="1"/>
            </p:cNvSpPr>
            <p:nvPr/>
          </p:nvSpPr>
          <p:spPr bwMode="auto">
            <a:xfrm flipV="1">
              <a:off x="5064" y="1823"/>
              <a:ext cx="0" cy="163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5" name="Text Box 29"/>
            <p:cNvSpPr txBox="1">
              <a:spLocks noChangeArrowheads="1"/>
            </p:cNvSpPr>
            <p:nvPr/>
          </p:nvSpPr>
          <p:spPr bwMode="auto">
            <a:xfrm>
              <a:off x="4048" y="2343"/>
              <a:ext cx="35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i="1">
                  <a:solidFill>
                    <a:srgbClr val="1C1C1C"/>
                  </a:solidFill>
                </a:rPr>
                <a:t>V</a:t>
              </a:r>
              <a:r>
                <a:rPr kumimoji="0" lang="en-US" altLang="zh-CN" baseline="-25000">
                  <a:solidFill>
                    <a:srgbClr val="1C1C1C"/>
                  </a:solidFill>
                </a:rPr>
                <a:t>1</a:t>
              </a:r>
            </a:p>
          </p:txBody>
        </p:sp>
        <p:sp>
          <p:nvSpPr>
            <p:cNvPr id="18466" name="Text Box 30"/>
            <p:cNvSpPr txBox="1">
              <a:spLocks noChangeArrowheads="1"/>
            </p:cNvSpPr>
            <p:nvPr/>
          </p:nvSpPr>
          <p:spPr bwMode="auto">
            <a:xfrm>
              <a:off x="4911" y="2328"/>
              <a:ext cx="35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i="1">
                  <a:solidFill>
                    <a:srgbClr val="1C1C1C"/>
                  </a:solidFill>
                </a:rPr>
                <a:t>V</a:t>
              </a:r>
              <a:r>
                <a:rPr kumimoji="0" lang="en-US" altLang="zh-CN" baseline="-25000">
                  <a:solidFill>
                    <a:srgbClr val="1C1C1C"/>
                  </a:solidFill>
                </a:rPr>
                <a:t>2</a:t>
              </a:r>
            </a:p>
          </p:txBody>
        </p:sp>
        <p:sp>
          <p:nvSpPr>
            <p:cNvPr id="18467" name="Text Box 31"/>
            <p:cNvSpPr txBox="1">
              <a:spLocks noChangeArrowheads="1"/>
            </p:cNvSpPr>
            <p:nvPr/>
          </p:nvSpPr>
          <p:spPr bwMode="auto">
            <a:xfrm>
              <a:off x="3509" y="2207"/>
              <a:ext cx="292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i="1"/>
                <a:t>o</a:t>
              </a:r>
            </a:p>
          </p:txBody>
        </p:sp>
        <p:sp>
          <p:nvSpPr>
            <p:cNvPr id="18468" name="Line 32"/>
            <p:cNvSpPr>
              <a:spLocks noChangeShapeType="1"/>
            </p:cNvSpPr>
            <p:nvPr/>
          </p:nvSpPr>
          <p:spPr bwMode="auto">
            <a:xfrm rot="5400000" flipV="1">
              <a:off x="4569" y="1555"/>
              <a:ext cx="0" cy="16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9" name="Rectangle 33"/>
            <p:cNvSpPr>
              <a:spLocks noChangeArrowheads="1"/>
            </p:cNvSpPr>
            <p:nvPr/>
          </p:nvSpPr>
          <p:spPr bwMode="auto">
            <a:xfrm>
              <a:off x="5363" y="2214"/>
              <a:ext cx="27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i="1">
                  <a:solidFill>
                    <a:srgbClr val="1C1C1C"/>
                  </a:solidFill>
                </a:rPr>
                <a:t>V</a:t>
              </a:r>
            </a:p>
          </p:txBody>
        </p:sp>
      </p:grpSp>
      <p:sp>
        <p:nvSpPr>
          <p:cNvPr id="669732" name="Text Box 36"/>
          <p:cNvSpPr txBox="1">
            <a:spLocks noChangeArrowheads="1"/>
          </p:cNvSpPr>
          <p:nvPr/>
        </p:nvSpPr>
        <p:spPr bwMode="auto">
          <a:xfrm>
            <a:off x="214313" y="1220788"/>
            <a:ext cx="1254125" cy="126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800">
                <a:latin typeface="隶书" pitchFamily="49" charset="-122"/>
                <a:ea typeface="隶书" pitchFamily="49" charset="-122"/>
              </a:rPr>
              <a:t>分析</a:t>
            </a:r>
            <a:r>
              <a:rPr lang="en-US" altLang="zh-CN" sz="380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: </a:t>
            </a:r>
          </a:p>
        </p:txBody>
      </p:sp>
      <p:sp>
        <p:nvSpPr>
          <p:cNvPr id="669735" name="Rectangle 39"/>
          <p:cNvSpPr>
            <a:spLocks noChangeArrowheads="1"/>
          </p:cNvSpPr>
          <p:nvPr/>
        </p:nvSpPr>
        <p:spPr bwMode="auto">
          <a:xfrm>
            <a:off x="317500" y="1935163"/>
            <a:ext cx="56086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 b="1"/>
              <a:t>a. </a:t>
            </a:r>
            <a:r>
              <a:rPr kumimoji="0" lang="zh-CN" altLang="en-US" b="1"/>
              <a:t>奥托循环 </a:t>
            </a:r>
            <a:r>
              <a:rPr kumimoji="0" lang="en-US" altLang="zh-CN" b="1"/>
              <a:t>— </a:t>
            </a:r>
            <a:r>
              <a:rPr kumimoji="0" lang="zh-CN" altLang="en-US" b="1"/>
              <a:t>四冲程汽油机</a:t>
            </a:r>
          </a:p>
        </p:txBody>
      </p:sp>
      <p:graphicFrame>
        <p:nvGraphicFramePr>
          <p:cNvPr id="669736" name="Object 2"/>
          <p:cNvGraphicFramePr>
            <a:graphicFrameLocks noChangeAspect="1"/>
          </p:cNvGraphicFramePr>
          <p:nvPr/>
        </p:nvGraphicFramePr>
        <p:xfrm>
          <a:off x="1077913" y="3663950"/>
          <a:ext cx="2897187" cy="582613"/>
        </p:xfrm>
        <a:graphic>
          <a:graphicData uri="http://schemas.openxmlformats.org/presentationml/2006/ole">
            <p:oleObj spid="_x0000_s18434" name="公式" r:id="rId3" imgW="1117440" imgH="228600" progId="Equation.3">
              <p:embed/>
            </p:oleObj>
          </a:graphicData>
        </a:graphic>
      </p:graphicFrame>
      <p:sp>
        <p:nvSpPr>
          <p:cNvPr id="669737" name="Text Box 41"/>
          <p:cNvSpPr txBox="1">
            <a:spLocks noChangeArrowheads="1"/>
          </p:cNvSpPr>
          <p:nvPr/>
        </p:nvSpPr>
        <p:spPr bwMode="auto">
          <a:xfrm>
            <a:off x="608013" y="5360988"/>
            <a:ext cx="78533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/>
              <a:t>式中</a:t>
            </a:r>
            <a:r>
              <a:rPr lang="en-US" altLang="zh-CN" b="1" i="1"/>
              <a:t>T </a:t>
            </a:r>
            <a:r>
              <a:rPr lang="zh-CN" altLang="en-US" b="1"/>
              <a:t>可用绝热方程式换算</a:t>
            </a:r>
            <a:r>
              <a:rPr lang="en-US" altLang="zh-CN" b="1" i="1"/>
              <a:t>V </a:t>
            </a:r>
            <a:r>
              <a:rPr lang="zh-CN" altLang="en-US" b="1"/>
              <a:t>之间关系</a:t>
            </a:r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357188" y="2571750"/>
            <a:ext cx="5281612" cy="1079500"/>
            <a:chOff x="225" y="1519"/>
            <a:chExt cx="3327" cy="680"/>
          </a:xfrm>
        </p:grpSpPr>
        <p:sp>
          <p:nvSpPr>
            <p:cNvPr id="18445" name="Rectangle 37"/>
            <p:cNvSpPr>
              <a:spLocks noChangeArrowheads="1"/>
            </p:cNvSpPr>
            <p:nvPr/>
          </p:nvSpPr>
          <p:spPr bwMode="auto">
            <a:xfrm>
              <a:off x="225" y="1654"/>
              <a:ext cx="332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b="1"/>
                <a:t>b. </a:t>
              </a:r>
              <a:r>
                <a:rPr lang="zh-CN" altLang="en-US" b="1"/>
                <a:t>利用                  计算简便</a:t>
              </a:r>
            </a:p>
          </p:txBody>
        </p:sp>
        <p:graphicFrame>
          <p:nvGraphicFramePr>
            <p:cNvPr id="18436" name="Object 4"/>
            <p:cNvGraphicFramePr>
              <a:graphicFrameLocks noChangeAspect="1"/>
            </p:cNvGraphicFramePr>
            <p:nvPr/>
          </p:nvGraphicFramePr>
          <p:xfrm>
            <a:off x="945" y="1519"/>
            <a:ext cx="1018" cy="680"/>
          </p:xfrm>
          <a:graphic>
            <a:graphicData uri="http://schemas.openxmlformats.org/presentationml/2006/ole">
              <p:oleObj spid="_x0000_s18436" name="公式" r:id="rId4" imgW="660240" imgH="431640" progId="Equation.3">
                <p:embed/>
              </p:oleObj>
            </a:graphicData>
          </a:graphic>
        </p:graphicFrame>
      </p:grpSp>
      <p:graphicFrame>
        <p:nvGraphicFramePr>
          <p:cNvPr id="669739" name="Object 3"/>
          <p:cNvGraphicFramePr>
            <a:graphicFrameLocks noChangeAspect="1"/>
          </p:cNvGraphicFramePr>
          <p:nvPr/>
        </p:nvGraphicFramePr>
        <p:xfrm>
          <a:off x="1035050" y="4476750"/>
          <a:ext cx="5495925" cy="647700"/>
        </p:xfrm>
        <a:graphic>
          <a:graphicData uri="http://schemas.openxmlformats.org/presentationml/2006/ole">
            <p:oleObj spid="_x0000_s18435" name="公式" r:id="rId5" imgW="2120760" imgH="253800" progId="Equation.3">
              <p:embed/>
            </p:oleObj>
          </a:graphicData>
        </a:graphic>
      </p:graphicFrame>
      <p:sp>
        <p:nvSpPr>
          <p:cNvPr id="18443" name="Text Box 45"/>
          <p:cNvSpPr txBox="1">
            <a:spLocks noChangeArrowheads="1"/>
          </p:cNvSpPr>
          <p:nvPr/>
        </p:nvSpPr>
        <p:spPr bwMode="auto">
          <a:xfrm>
            <a:off x="8645525" y="6416675"/>
            <a:ext cx="4984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800"/>
              <a:t>24.</a:t>
            </a:r>
            <a:endParaRPr lang="en-US" altLang="zh-CN"/>
          </a:p>
        </p:txBody>
      </p:sp>
      <p:pic>
        <p:nvPicPr>
          <p:cNvPr id="18444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57813" y="1071563"/>
            <a:ext cx="360997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6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6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6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6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6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32" grpId="0"/>
      <p:bldP spid="669735" grpId="0"/>
      <p:bldP spid="6697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1" name="Rectangle 2"/>
          <p:cNvSpPr>
            <a:spLocks noChangeArrowheads="1"/>
          </p:cNvSpPr>
          <p:nvPr/>
        </p:nvSpPr>
        <p:spPr bwMode="auto">
          <a:xfrm>
            <a:off x="990600" y="957263"/>
            <a:ext cx="3733800" cy="2971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/>
          </a:p>
        </p:txBody>
      </p:sp>
      <p:grpSp>
        <p:nvGrpSpPr>
          <p:cNvPr id="19472" name="Group 3"/>
          <p:cNvGrpSpPr>
            <a:grpSpLocks/>
          </p:cNvGrpSpPr>
          <p:nvPr/>
        </p:nvGrpSpPr>
        <p:grpSpPr bwMode="auto">
          <a:xfrm>
            <a:off x="1981200" y="1490663"/>
            <a:ext cx="1981200" cy="1219200"/>
            <a:chOff x="1248" y="864"/>
            <a:chExt cx="1248" cy="768"/>
          </a:xfrm>
        </p:grpSpPr>
        <p:sp>
          <p:nvSpPr>
            <p:cNvPr id="19507" name="Freeform 4" descr="浅色下对角线"/>
            <p:cNvSpPr>
              <a:spLocks/>
            </p:cNvSpPr>
            <p:nvPr/>
          </p:nvSpPr>
          <p:spPr bwMode="auto">
            <a:xfrm>
              <a:off x="1248" y="864"/>
              <a:ext cx="1248" cy="768"/>
            </a:xfrm>
            <a:custGeom>
              <a:avLst/>
              <a:gdLst>
                <a:gd name="T0" fmla="*/ 0 w 1248"/>
                <a:gd name="T1" fmla="*/ 0 h 768"/>
                <a:gd name="T2" fmla="*/ 250 w 1248"/>
                <a:gd name="T3" fmla="*/ 0 h 768"/>
                <a:gd name="T4" fmla="*/ 624 w 1248"/>
                <a:gd name="T5" fmla="*/ 96 h 768"/>
                <a:gd name="T6" fmla="*/ 957 w 1248"/>
                <a:gd name="T7" fmla="*/ 288 h 768"/>
                <a:gd name="T8" fmla="*/ 1118 w 1248"/>
                <a:gd name="T9" fmla="*/ 446 h 768"/>
                <a:gd name="T10" fmla="*/ 1206 w 1248"/>
                <a:gd name="T11" fmla="*/ 624 h 768"/>
                <a:gd name="T12" fmla="*/ 1248 w 1248"/>
                <a:gd name="T13" fmla="*/ 768 h 768"/>
                <a:gd name="T14" fmla="*/ 1040 w 1248"/>
                <a:gd name="T15" fmla="*/ 768 h 768"/>
                <a:gd name="T16" fmla="*/ 790 w 1248"/>
                <a:gd name="T17" fmla="*/ 720 h 768"/>
                <a:gd name="T18" fmla="*/ 582 w 1248"/>
                <a:gd name="T19" fmla="*/ 624 h 768"/>
                <a:gd name="T20" fmla="*/ 374 w 1248"/>
                <a:gd name="T21" fmla="*/ 528 h 768"/>
                <a:gd name="T22" fmla="*/ 250 w 1248"/>
                <a:gd name="T23" fmla="*/ 432 h 768"/>
                <a:gd name="T24" fmla="*/ 166 w 1248"/>
                <a:gd name="T25" fmla="*/ 336 h 768"/>
                <a:gd name="T26" fmla="*/ 62 w 1248"/>
                <a:gd name="T27" fmla="*/ 206 h 768"/>
                <a:gd name="T28" fmla="*/ 27 w 1248"/>
                <a:gd name="T29" fmla="*/ 103 h 768"/>
                <a:gd name="T30" fmla="*/ 0 w 1248"/>
                <a:gd name="T31" fmla="*/ 0 h 76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48"/>
                <a:gd name="T49" fmla="*/ 0 h 768"/>
                <a:gd name="T50" fmla="*/ 1248 w 1248"/>
                <a:gd name="T51" fmla="*/ 768 h 76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48" h="768">
                  <a:moveTo>
                    <a:pt x="0" y="0"/>
                  </a:moveTo>
                  <a:lnTo>
                    <a:pt x="250" y="0"/>
                  </a:lnTo>
                  <a:lnTo>
                    <a:pt x="624" y="96"/>
                  </a:lnTo>
                  <a:lnTo>
                    <a:pt x="957" y="288"/>
                  </a:lnTo>
                  <a:lnTo>
                    <a:pt x="1118" y="446"/>
                  </a:lnTo>
                  <a:lnTo>
                    <a:pt x="1206" y="624"/>
                  </a:lnTo>
                  <a:lnTo>
                    <a:pt x="1248" y="768"/>
                  </a:lnTo>
                  <a:lnTo>
                    <a:pt x="1040" y="768"/>
                  </a:lnTo>
                  <a:lnTo>
                    <a:pt x="790" y="720"/>
                  </a:lnTo>
                  <a:lnTo>
                    <a:pt x="582" y="624"/>
                  </a:lnTo>
                  <a:lnTo>
                    <a:pt x="374" y="528"/>
                  </a:lnTo>
                  <a:lnTo>
                    <a:pt x="250" y="432"/>
                  </a:lnTo>
                  <a:lnTo>
                    <a:pt x="166" y="336"/>
                  </a:lnTo>
                  <a:lnTo>
                    <a:pt x="62" y="206"/>
                  </a:lnTo>
                  <a:lnTo>
                    <a:pt x="27" y="103"/>
                  </a:lnTo>
                  <a:lnTo>
                    <a:pt x="0" y="0"/>
                  </a:lnTo>
                  <a:close/>
                </a:path>
              </a:pathLst>
            </a:custGeom>
            <a:pattFill prst="ltDnDiag">
              <a:fgClr>
                <a:srgbClr val="0066FF"/>
              </a:fgClr>
              <a:bgClr>
                <a:schemeClr val="bg1"/>
              </a:bgClr>
            </a:patt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70" name="Object 5"/>
            <p:cNvGraphicFramePr>
              <a:graphicFrameLocks noChangeAspect="1"/>
            </p:cNvGraphicFramePr>
            <p:nvPr/>
          </p:nvGraphicFramePr>
          <p:xfrm>
            <a:off x="1776" y="1104"/>
            <a:ext cx="288" cy="261"/>
          </p:xfrm>
          <a:graphic>
            <a:graphicData uri="http://schemas.openxmlformats.org/presentationml/2006/ole">
              <p:oleObj spid="_x0000_s19470" name="Equation" r:id="rId3" imgW="266400" imgH="241200" progId="Equation.3">
                <p:embed/>
              </p:oleObj>
            </a:graphicData>
          </a:graphic>
        </p:graphicFrame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827088" y="4786313"/>
            <a:ext cx="7242175" cy="1538287"/>
            <a:chOff x="528" y="3003"/>
            <a:chExt cx="4562" cy="969"/>
          </a:xfrm>
        </p:grpSpPr>
        <p:sp>
          <p:nvSpPr>
            <p:cNvPr id="19506" name="Text Box 7"/>
            <p:cNvSpPr txBox="1">
              <a:spLocks noChangeArrowheads="1"/>
            </p:cNvSpPr>
            <p:nvPr/>
          </p:nvSpPr>
          <p:spPr bwMode="auto">
            <a:xfrm>
              <a:off x="528" y="3312"/>
              <a:ext cx="249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 dirty="0" smtClean="0"/>
                <a:t>制冷机制冷系数</a:t>
              </a:r>
              <a:endParaRPr lang="zh-CN" altLang="en-US" b="1" dirty="0"/>
            </a:p>
          </p:txBody>
        </p:sp>
        <p:graphicFrame>
          <p:nvGraphicFramePr>
            <p:cNvPr id="19469" name="Object 8"/>
            <p:cNvGraphicFramePr>
              <a:graphicFrameLocks noChangeAspect="1"/>
            </p:cNvGraphicFramePr>
            <p:nvPr/>
          </p:nvGraphicFramePr>
          <p:xfrm>
            <a:off x="2347" y="3003"/>
            <a:ext cx="2743" cy="969"/>
          </p:xfrm>
          <a:graphic>
            <a:graphicData uri="http://schemas.openxmlformats.org/presentationml/2006/ole">
              <p:oleObj spid="_x0000_s19469" name="公式" r:id="rId4" imgW="1091880" imgH="444240" progId="Equation.3">
                <p:embed/>
              </p:oleObj>
            </a:graphicData>
          </a:graphic>
        </p:graphicFrame>
      </p:grpSp>
      <p:sp>
        <p:nvSpPr>
          <p:cNvPr id="186377" name="Rectangle 9"/>
          <p:cNvSpPr>
            <a:spLocks noChangeArrowheads="1"/>
          </p:cNvSpPr>
          <p:nvPr/>
        </p:nvSpPr>
        <p:spPr bwMode="auto">
          <a:xfrm>
            <a:off x="5940425" y="5734050"/>
            <a:ext cx="685800" cy="609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/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971550" y="4076700"/>
            <a:ext cx="4191000" cy="566738"/>
            <a:chOff x="624" y="2496"/>
            <a:chExt cx="2640" cy="357"/>
          </a:xfrm>
        </p:grpSpPr>
        <p:sp>
          <p:nvSpPr>
            <p:cNvPr id="19505" name="Text Box 11"/>
            <p:cNvSpPr txBox="1">
              <a:spLocks noChangeArrowheads="1"/>
            </p:cNvSpPr>
            <p:nvPr/>
          </p:nvSpPr>
          <p:spPr bwMode="auto">
            <a:xfrm>
              <a:off x="624" y="2496"/>
              <a:ext cx="22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 dirty="0" smtClean="0"/>
                <a:t>制冷机</a:t>
              </a:r>
              <a:r>
                <a:rPr lang="zh-CN" altLang="en-US" b="1" dirty="0"/>
                <a:t>（逆循环）</a:t>
              </a:r>
              <a:endParaRPr lang="zh-CN" altLang="zh-CN" b="1" dirty="0"/>
            </a:p>
          </p:txBody>
        </p:sp>
        <p:graphicFrame>
          <p:nvGraphicFramePr>
            <p:cNvPr id="19468" name="Object 12"/>
            <p:cNvGraphicFramePr>
              <a:graphicFrameLocks noChangeAspect="1"/>
            </p:cNvGraphicFramePr>
            <p:nvPr/>
          </p:nvGraphicFramePr>
          <p:xfrm>
            <a:off x="2448" y="2544"/>
            <a:ext cx="816" cy="309"/>
          </p:xfrm>
          <a:graphic>
            <a:graphicData uri="http://schemas.openxmlformats.org/presentationml/2006/ole">
              <p:oleObj spid="_x0000_s19468" name="公式" r:id="rId5" imgW="634680" imgH="241200" progId="Equation.3">
                <p:embed/>
              </p:oleObj>
            </a:graphicData>
          </a:graphic>
        </p:graphicFrame>
      </p:grpSp>
      <p:grpSp>
        <p:nvGrpSpPr>
          <p:cNvPr id="19476" name="Group 13"/>
          <p:cNvGrpSpPr>
            <a:grpSpLocks/>
          </p:cNvGrpSpPr>
          <p:nvPr/>
        </p:nvGrpSpPr>
        <p:grpSpPr bwMode="auto">
          <a:xfrm>
            <a:off x="5435600" y="2133600"/>
            <a:ext cx="1981200" cy="781050"/>
            <a:chOff x="3552" y="1323"/>
            <a:chExt cx="1248" cy="492"/>
          </a:xfrm>
        </p:grpSpPr>
        <p:sp>
          <p:nvSpPr>
            <p:cNvPr id="19503" name="Oval 14"/>
            <p:cNvSpPr>
              <a:spLocks noChangeArrowheads="1"/>
            </p:cNvSpPr>
            <p:nvPr/>
          </p:nvSpPr>
          <p:spPr bwMode="auto">
            <a:xfrm>
              <a:off x="3552" y="1323"/>
              <a:ext cx="1008" cy="4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9504" name="Text Box 15"/>
            <p:cNvSpPr txBox="1">
              <a:spLocks noChangeArrowheads="1"/>
            </p:cNvSpPr>
            <p:nvPr/>
          </p:nvSpPr>
          <p:spPr bwMode="auto">
            <a:xfrm>
              <a:off x="3648" y="1391"/>
              <a:ext cx="11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 dirty="0" smtClean="0"/>
                <a:t>制冷机</a:t>
              </a:r>
              <a:endParaRPr lang="zh-CN" altLang="en-US" b="1" dirty="0"/>
            </a:p>
          </p:txBody>
        </p:sp>
      </p:grpSp>
      <p:grpSp>
        <p:nvGrpSpPr>
          <p:cNvPr id="19477" name="Group 16"/>
          <p:cNvGrpSpPr>
            <a:grpSpLocks/>
          </p:cNvGrpSpPr>
          <p:nvPr/>
        </p:nvGrpSpPr>
        <p:grpSpPr bwMode="auto">
          <a:xfrm>
            <a:off x="5257800" y="957263"/>
            <a:ext cx="2057400" cy="533400"/>
            <a:chOff x="3648" y="864"/>
            <a:chExt cx="1296" cy="336"/>
          </a:xfrm>
        </p:grpSpPr>
        <p:sp>
          <p:nvSpPr>
            <p:cNvPr id="19501" name="Rectangle 17"/>
            <p:cNvSpPr>
              <a:spLocks noChangeArrowheads="1"/>
            </p:cNvSpPr>
            <p:nvPr/>
          </p:nvSpPr>
          <p:spPr bwMode="auto">
            <a:xfrm>
              <a:off x="3648" y="864"/>
              <a:ext cx="1152" cy="336"/>
            </a:xfrm>
            <a:prstGeom prst="rect">
              <a:avLst/>
            </a:prstGeom>
            <a:solidFill>
              <a:srgbClr val="FDE3F0"/>
            </a:solidFill>
            <a:ln w="19050">
              <a:solidFill>
                <a:srgbClr val="CC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9502" name="Text Box 18"/>
            <p:cNvSpPr txBox="1">
              <a:spLocks noChangeArrowheads="1"/>
            </p:cNvSpPr>
            <p:nvPr/>
          </p:nvSpPr>
          <p:spPr bwMode="auto">
            <a:xfrm>
              <a:off x="3696" y="870"/>
              <a:ext cx="12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>
                  <a:solidFill>
                    <a:srgbClr val="333333"/>
                  </a:solidFill>
                </a:rPr>
                <a:t>高温热源</a:t>
              </a:r>
              <a:endParaRPr lang="zh-CN" altLang="en-US" b="1">
                <a:solidFill>
                  <a:srgbClr val="333333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9478" name="Group 19"/>
          <p:cNvGrpSpPr>
            <a:grpSpLocks/>
          </p:cNvGrpSpPr>
          <p:nvPr/>
        </p:nvGrpSpPr>
        <p:grpSpPr bwMode="auto">
          <a:xfrm>
            <a:off x="5334000" y="3429000"/>
            <a:ext cx="2057400" cy="533400"/>
            <a:chOff x="3744" y="2400"/>
            <a:chExt cx="1296" cy="336"/>
          </a:xfrm>
        </p:grpSpPr>
        <p:sp>
          <p:nvSpPr>
            <p:cNvPr id="19499" name="Rectangle 20"/>
            <p:cNvSpPr>
              <a:spLocks noChangeArrowheads="1"/>
            </p:cNvSpPr>
            <p:nvPr/>
          </p:nvSpPr>
          <p:spPr bwMode="auto">
            <a:xfrm>
              <a:off x="3744" y="2400"/>
              <a:ext cx="1152" cy="336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9500" name="Text Box 21"/>
            <p:cNvSpPr txBox="1">
              <a:spLocks noChangeArrowheads="1"/>
            </p:cNvSpPr>
            <p:nvPr/>
          </p:nvSpPr>
          <p:spPr bwMode="auto">
            <a:xfrm>
              <a:off x="3792" y="2400"/>
              <a:ext cx="12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/>
                <a:t>低温热源</a:t>
              </a:r>
            </a:p>
          </p:txBody>
        </p:sp>
      </p:grpSp>
      <p:grpSp>
        <p:nvGrpSpPr>
          <p:cNvPr id="19479" name="Group 22"/>
          <p:cNvGrpSpPr>
            <a:grpSpLocks/>
          </p:cNvGrpSpPr>
          <p:nvPr/>
        </p:nvGrpSpPr>
        <p:grpSpPr bwMode="auto">
          <a:xfrm>
            <a:off x="1066800" y="1033463"/>
            <a:ext cx="3513138" cy="2797175"/>
            <a:chOff x="3072" y="1632"/>
            <a:chExt cx="2213" cy="1762"/>
          </a:xfrm>
        </p:grpSpPr>
        <p:sp>
          <p:nvSpPr>
            <p:cNvPr id="19497" name="Line 23"/>
            <p:cNvSpPr>
              <a:spLocks noChangeShapeType="1"/>
            </p:cNvSpPr>
            <p:nvPr/>
          </p:nvSpPr>
          <p:spPr bwMode="auto">
            <a:xfrm flipV="1">
              <a:off x="3306" y="3120"/>
              <a:ext cx="1974" cy="6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8" name="Line 24"/>
            <p:cNvSpPr>
              <a:spLocks noChangeShapeType="1"/>
            </p:cNvSpPr>
            <p:nvPr/>
          </p:nvSpPr>
          <p:spPr bwMode="auto">
            <a:xfrm flipV="1">
              <a:off x="3306" y="1638"/>
              <a:ext cx="0" cy="1488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65" name="Object 25"/>
            <p:cNvGraphicFramePr>
              <a:graphicFrameLocks noChangeAspect="1"/>
            </p:cNvGraphicFramePr>
            <p:nvPr/>
          </p:nvGraphicFramePr>
          <p:xfrm>
            <a:off x="3072" y="1632"/>
            <a:ext cx="192" cy="228"/>
          </p:xfrm>
          <a:graphic>
            <a:graphicData uri="http://schemas.openxmlformats.org/presentationml/2006/ole">
              <p:oleObj spid="_x0000_s19465" name="Equation" r:id="rId6" imgW="203040" imgH="241200" progId="Equation.3">
                <p:embed/>
              </p:oleObj>
            </a:graphicData>
          </a:graphic>
        </p:graphicFrame>
        <p:graphicFrame>
          <p:nvGraphicFramePr>
            <p:cNvPr id="19466" name="Object 26"/>
            <p:cNvGraphicFramePr>
              <a:graphicFrameLocks noChangeAspect="1"/>
            </p:cNvGraphicFramePr>
            <p:nvPr/>
          </p:nvGraphicFramePr>
          <p:xfrm>
            <a:off x="5088" y="3174"/>
            <a:ext cx="197" cy="220"/>
          </p:xfrm>
          <a:graphic>
            <a:graphicData uri="http://schemas.openxmlformats.org/presentationml/2006/ole">
              <p:oleObj spid="_x0000_s19466" name="Equation" r:id="rId7" imgW="215640" imgH="241200" progId="Equation.3">
                <p:embed/>
              </p:oleObj>
            </a:graphicData>
          </a:graphic>
        </p:graphicFrame>
        <p:graphicFrame>
          <p:nvGraphicFramePr>
            <p:cNvPr id="19467" name="Object 27"/>
            <p:cNvGraphicFramePr>
              <a:graphicFrameLocks noChangeAspect="1"/>
            </p:cNvGraphicFramePr>
            <p:nvPr/>
          </p:nvGraphicFramePr>
          <p:xfrm>
            <a:off x="3210" y="3126"/>
            <a:ext cx="177" cy="204"/>
          </p:xfrm>
          <a:graphic>
            <a:graphicData uri="http://schemas.openxmlformats.org/presentationml/2006/ole">
              <p:oleObj spid="_x0000_s19467" name="Equation" r:id="rId8" imgW="164880" imgH="190440" progId="Equation.3">
                <p:embed/>
              </p:oleObj>
            </a:graphicData>
          </a:graphic>
        </p:graphicFrame>
      </p:grpSp>
      <p:grpSp>
        <p:nvGrpSpPr>
          <p:cNvPr id="19480" name="Group 28"/>
          <p:cNvGrpSpPr>
            <a:grpSpLocks/>
          </p:cNvGrpSpPr>
          <p:nvPr/>
        </p:nvGrpSpPr>
        <p:grpSpPr bwMode="auto">
          <a:xfrm>
            <a:off x="1752600" y="1033463"/>
            <a:ext cx="2743200" cy="2895600"/>
            <a:chOff x="1104" y="576"/>
            <a:chExt cx="1728" cy="1824"/>
          </a:xfrm>
        </p:grpSpPr>
        <p:sp>
          <p:nvSpPr>
            <p:cNvPr id="19491" name="Arc 29"/>
            <p:cNvSpPr>
              <a:spLocks/>
            </p:cNvSpPr>
            <p:nvPr/>
          </p:nvSpPr>
          <p:spPr bwMode="auto">
            <a:xfrm>
              <a:off x="1248" y="865"/>
              <a:ext cx="1252" cy="816"/>
            </a:xfrm>
            <a:custGeom>
              <a:avLst/>
              <a:gdLst>
                <a:gd name="T0" fmla="*/ 0 w 21594"/>
                <a:gd name="T1" fmla="*/ 0 h 21600"/>
                <a:gd name="T2" fmla="*/ 0 w 21594"/>
                <a:gd name="T3" fmla="*/ 0 h 21600"/>
                <a:gd name="T4" fmla="*/ 0 w 21594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4"/>
                <a:gd name="T10" fmla="*/ 0 h 21600"/>
                <a:gd name="T11" fmla="*/ 21594 w 2159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4" h="21600" fill="none" extrusionOk="0">
                  <a:moveTo>
                    <a:pt x="-1" y="0"/>
                  </a:moveTo>
                  <a:cubicBezTo>
                    <a:pt x="11723" y="0"/>
                    <a:pt x="21306" y="9351"/>
                    <a:pt x="21593" y="21072"/>
                  </a:cubicBezTo>
                </a:path>
                <a:path w="21594" h="21600" stroke="0" extrusionOk="0">
                  <a:moveTo>
                    <a:pt x="-1" y="0"/>
                  </a:moveTo>
                  <a:cubicBezTo>
                    <a:pt x="11723" y="0"/>
                    <a:pt x="21306" y="9351"/>
                    <a:pt x="21593" y="2107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CC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2" name="Line 30"/>
            <p:cNvSpPr>
              <a:spLocks noChangeShapeType="1"/>
            </p:cNvSpPr>
            <p:nvPr/>
          </p:nvSpPr>
          <p:spPr bwMode="auto">
            <a:xfrm>
              <a:off x="1968" y="1008"/>
              <a:ext cx="192" cy="96"/>
            </a:xfrm>
            <a:prstGeom prst="line">
              <a:avLst/>
            </a:prstGeom>
            <a:noFill/>
            <a:ln w="57150">
              <a:solidFill>
                <a:srgbClr val="CC0099"/>
              </a:solidFill>
              <a:round/>
              <a:headEnd type="triangl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3" name="Text Box 31"/>
            <p:cNvSpPr txBox="1">
              <a:spLocks noChangeArrowheads="1"/>
            </p:cNvSpPr>
            <p:nvPr/>
          </p:nvSpPr>
          <p:spPr bwMode="auto">
            <a:xfrm>
              <a:off x="1104" y="576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10000"/>
                  </a:solidFill>
                  <a:ea typeface="楷体_GB2312" pitchFamily="49" charset="-122"/>
                </a:rPr>
                <a:t>A</a:t>
              </a:r>
            </a:p>
          </p:txBody>
        </p:sp>
        <p:sp>
          <p:nvSpPr>
            <p:cNvPr id="19494" name="Text Box 32"/>
            <p:cNvSpPr txBox="1">
              <a:spLocks noChangeArrowheads="1"/>
            </p:cNvSpPr>
            <p:nvPr/>
          </p:nvSpPr>
          <p:spPr bwMode="auto">
            <a:xfrm>
              <a:off x="2496" y="1488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10000"/>
                  </a:solidFill>
                  <a:ea typeface="楷体_GB2312" pitchFamily="49" charset="-122"/>
                </a:rPr>
                <a:t>B</a:t>
              </a:r>
            </a:p>
          </p:txBody>
        </p:sp>
        <p:sp>
          <p:nvSpPr>
            <p:cNvPr id="19495" name="Line 33"/>
            <p:cNvSpPr>
              <a:spLocks noChangeShapeType="1"/>
            </p:cNvSpPr>
            <p:nvPr/>
          </p:nvSpPr>
          <p:spPr bwMode="auto">
            <a:xfrm>
              <a:off x="1248" y="864"/>
              <a:ext cx="0" cy="1200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6" name="Line 34"/>
            <p:cNvSpPr>
              <a:spLocks noChangeShapeType="1"/>
            </p:cNvSpPr>
            <p:nvPr/>
          </p:nvSpPr>
          <p:spPr bwMode="auto">
            <a:xfrm>
              <a:off x="2496" y="1632"/>
              <a:ext cx="0" cy="432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62" name="Object 35"/>
            <p:cNvGraphicFramePr>
              <a:graphicFrameLocks noChangeAspect="1"/>
            </p:cNvGraphicFramePr>
            <p:nvPr/>
          </p:nvGraphicFramePr>
          <p:xfrm>
            <a:off x="1152" y="2016"/>
            <a:ext cx="287" cy="336"/>
          </p:xfrm>
          <a:graphic>
            <a:graphicData uri="http://schemas.openxmlformats.org/presentationml/2006/ole">
              <p:oleObj spid="_x0000_s19462" name="公式" r:id="rId9" imgW="139680" imgH="164880" progId="Equation.3">
                <p:embed/>
              </p:oleObj>
            </a:graphicData>
          </a:graphic>
        </p:graphicFrame>
        <p:graphicFrame>
          <p:nvGraphicFramePr>
            <p:cNvPr id="19463" name="Object 36"/>
            <p:cNvGraphicFramePr>
              <a:graphicFrameLocks noChangeAspect="1"/>
            </p:cNvGraphicFramePr>
            <p:nvPr/>
          </p:nvGraphicFramePr>
          <p:xfrm>
            <a:off x="2400" y="2064"/>
            <a:ext cx="287" cy="336"/>
          </p:xfrm>
          <a:graphic>
            <a:graphicData uri="http://schemas.openxmlformats.org/presentationml/2006/ole">
              <p:oleObj spid="_x0000_s19463" name="公式" r:id="rId10" imgW="139680" imgH="164880" progId="Equation.3">
                <p:embed/>
              </p:oleObj>
            </a:graphicData>
          </a:graphic>
        </p:graphicFrame>
        <p:graphicFrame>
          <p:nvGraphicFramePr>
            <p:cNvPr id="19464" name="Object 37"/>
            <p:cNvGraphicFramePr>
              <a:graphicFrameLocks noChangeAspect="1"/>
            </p:cNvGraphicFramePr>
            <p:nvPr/>
          </p:nvGraphicFramePr>
          <p:xfrm>
            <a:off x="2030" y="864"/>
            <a:ext cx="163" cy="204"/>
          </p:xfrm>
          <a:graphic>
            <a:graphicData uri="http://schemas.openxmlformats.org/presentationml/2006/ole">
              <p:oleObj spid="_x0000_s19464" name="Equation" r:id="rId11" imgW="152280" imgH="190440" progId="Equation.3">
                <p:embed/>
              </p:oleObj>
            </a:graphicData>
          </a:graphic>
        </p:graphicFrame>
      </p:grpSp>
      <p:grpSp>
        <p:nvGrpSpPr>
          <p:cNvPr id="19481" name="Group 38"/>
          <p:cNvGrpSpPr>
            <a:grpSpLocks/>
          </p:cNvGrpSpPr>
          <p:nvPr/>
        </p:nvGrpSpPr>
        <p:grpSpPr bwMode="auto">
          <a:xfrm>
            <a:off x="1981200" y="1414463"/>
            <a:ext cx="1981200" cy="1447800"/>
            <a:chOff x="1248" y="816"/>
            <a:chExt cx="1248" cy="912"/>
          </a:xfrm>
        </p:grpSpPr>
        <p:sp>
          <p:nvSpPr>
            <p:cNvPr id="19489" name="Arc 39"/>
            <p:cNvSpPr>
              <a:spLocks/>
            </p:cNvSpPr>
            <p:nvPr/>
          </p:nvSpPr>
          <p:spPr bwMode="auto">
            <a:xfrm flipH="1" flipV="1">
              <a:off x="1248" y="816"/>
              <a:ext cx="1248" cy="816"/>
            </a:xfrm>
            <a:custGeom>
              <a:avLst/>
              <a:gdLst>
                <a:gd name="T0" fmla="*/ 0 w 21591"/>
                <a:gd name="T1" fmla="*/ 0 h 21600"/>
                <a:gd name="T2" fmla="*/ 0 w 21591"/>
                <a:gd name="T3" fmla="*/ 0 h 21600"/>
                <a:gd name="T4" fmla="*/ 0 w 21591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1"/>
                <a:gd name="T10" fmla="*/ 0 h 21600"/>
                <a:gd name="T11" fmla="*/ 21591 w 2159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1" h="21600" fill="none" extrusionOk="0">
                  <a:moveTo>
                    <a:pt x="-1" y="0"/>
                  </a:moveTo>
                  <a:cubicBezTo>
                    <a:pt x="11681" y="0"/>
                    <a:pt x="21246" y="9287"/>
                    <a:pt x="21590" y="20964"/>
                  </a:cubicBezTo>
                </a:path>
                <a:path w="21591" h="21600" stroke="0" extrusionOk="0">
                  <a:moveTo>
                    <a:pt x="-1" y="0"/>
                  </a:moveTo>
                  <a:cubicBezTo>
                    <a:pt x="11681" y="0"/>
                    <a:pt x="21246" y="9287"/>
                    <a:pt x="21590" y="2096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0" name="Line 40"/>
            <p:cNvSpPr>
              <a:spLocks noChangeShapeType="1"/>
            </p:cNvSpPr>
            <p:nvPr/>
          </p:nvSpPr>
          <p:spPr bwMode="auto">
            <a:xfrm flipH="1" flipV="1">
              <a:off x="1632" y="1392"/>
              <a:ext cx="144" cy="96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 type="triangl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61" name="Object 41"/>
            <p:cNvGraphicFramePr>
              <a:graphicFrameLocks noChangeAspect="1"/>
            </p:cNvGraphicFramePr>
            <p:nvPr/>
          </p:nvGraphicFramePr>
          <p:xfrm>
            <a:off x="1680" y="1504"/>
            <a:ext cx="168" cy="224"/>
          </p:xfrm>
          <a:graphic>
            <a:graphicData uri="http://schemas.openxmlformats.org/presentationml/2006/ole">
              <p:oleObj spid="_x0000_s19461" name="Equation" r:id="rId12" imgW="190440" imgH="253800" progId="Equation.3">
                <p:embed/>
              </p:oleObj>
            </a:graphicData>
          </a:graphic>
        </p:graphicFrame>
      </p:grpSp>
      <p:grpSp>
        <p:nvGrpSpPr>
          <p:cNvPr id="11" name="Group 42"/>
          <p:cNvGrpSpPr>
            <a:grpSpLocks/>
          </p:cNvGrpSpPr>
          <p:nvPr/>
        </p:nvGrpSpPr>
        <p:grpSpPr bwMode="auto">
          <a:xfrm>
            <a:off x="6019800" y="1371600"/>
            <a:ext cx="895350" cy="914400"/>
            <a:chOff x="3792" y="1920"/>
            <a:chExt cx="564" cy="576"/>
          </a:xfrm>
        </p:grpSpPr>
        <p:graphicFrame>
          <p:nvGraphicFramePr>
            <p:cNvPr id="19460" name="Object 43"/>
            <p:cNvGraphicFramePr>
              <a:graphicFrameLocks noChangeAspect="1"/>
            </p:cNvGraphicFramePr>
            <p:nvPr/>
          </p:nvGraphicFramePr>
          <p:xfrm>
            <a:off x="3984" y="1968"/>
            <a:ext cx="372" cy="436"/>
          </p:xfrm>
          <a:graphic>
            <a:graphicData uri="http://schemas.openxmlformats.org/presentationml/2006/ole">
              <p:oleObj spid="_x0000_s19460" name="公式" r:id="rId13" imgW="139680" imgH="164880" progId="Equation.3">
                <p:embed/>
              </p:oleObj>
            </a:graphicData>
          </a:graphic>
        </p:graphicFrame>
        <p:sp>
          <p:nvSpPr>
            <p:cNvPr id="19488" name="AutoShape 44"/>
            <p:cNvSpPr>
              <a:spLocks noChangeArrowheads="1"/>
            </p:cNvSpPr>
            <p:nvPr/>
          </p:nvSpPr>
          <p:spPr bwMode="auto">
            <a:xfrm flipV="1">
              <a:off x="3792" y="1920"/>
              <a:ext cx="192" cy="576"/>
            </a:xfrm>
            <a:prstGeom prst="downArrow">
              <a:avLst>
                <a:gd name="adj1" fmla="val 35417"/>
                <a:gd name="adj2" fmla="val 125000"/>
              </a:avLst>
            </a:prstGeom>
            <a:solidFill>
              <a:srgbClr val="CCECFF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</p:grpSp>
      <p:grpSp>
        <p:nvGrpSpPr>
          <p:cNvPr id="12" name="Group 45"/>
          <p:cNvGrpSpPr>
            <a:grpSpLocks/>
          </p:cNvGrpSpPr>
          <p:nvPr/>
        </p:nvGrpSpPr>
        <p:grpSpPr bwMode="auto">
          <a:xfrm>
            <a:off x="5562600" y="2667000"/>
            <a:ext cx="762000" cy="914400"/>
            <a:chOff x="3504" y="2784"/>
            <a:chExt cx="480" cy="576"/>
          </a:xfrm>
        </p:grpSpPr>
        <p:sp>
          <p:nvSpPr>
            <p:cNvPr id="19487" name="AutoShape 46"/>
            <p:cNvSpPr>
              <a:spLocks noChangeArrowheads="1"/>
            </p:cNvSpPr>
            <p:nvPr/>
          </p:nvSpPr>
          <p:spPr bwMode="auto">
            <a:xfrm flipV="1">
              <a:off x="3840" y="2784"/>
              <a:ext cx="144" cy="576"/>
            </a:xfrm>
            <a:prstGeom prst="downArrow">
              <a:avLst>
                <a:gd name="adj1" fmla="val 40000"/>
                <a:gd name="adj2" fmla="val 160278"/>
              </a:avLst>
            </a:prstGeom>
            <a:solidFill>
              <a:srgbClr val="FFCCCC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graphicFrame>
          <p:nvGraphicFramePr>
            <p:cNvPr id="19459" name="Object 47"/>
            <p:cNvGraphicFramePr>
              <a:graphicFrameLocks noChangeAspect="1"/>
            </p:cNvGraphicFramePr>
            <p:nvPr/>
          </p:nvGraphicFramePr>
          <p:xfrm>
            <a:off x="3504" y="2832"/>
            <a:ext cx="401" cy="435"/>
          </p:xfrm>
          <a:graphic>
            <a:graphicData uri="http://schemas.openxmlformats.org/presentationml/2006/ole">
              <p:oleObj spid="_x0000_s19459" name="公式" r:id="rId14" imgW="152280" imgH="164880" progId="Equation.3">
                <p:embed/>
              </p:oleObj>
            </a:graphicData>
          </a:graphic>
        </p:graphicFrame>
      </p:grpSp>
      <p:grpSp>
        <p:nvGrpSpPr>
          <p:cNvPr id="13" name="Group 48"/>
          <p:cNvGrpSpPr>
            <a:grpSpLocks/>
          </p:cNvGrpSpPr>
          <p:nvPr/>
        </p:nvGrpSpPr>
        <p:grpSpPr bwMode="auto">
          <a:xfrm>
            <a:off x="6781800" y="2286000"/>
            <a:ext cx="1371600" cy="414338"/>
            <a:chOff x="4464" y="2475"/>
            <a:chExt cx="864" cy="261"/>
          </a:xfrm>
        </p:grpSpPr>
        <p:sp>
          <p:nvSpPr>
            <p:cNvPr id="19486" name="AutoShape 49"/>
            <p:cNvSpPr>
              <a:spLocks noChangeArrowheads="1"/>
            </p:cNvSpPr>
            <p:nvPr/>
          </p:nvSpPr>
          <p:spPr bwMode="auto">
            <a:xfrm flipH="1">
              <a:off x="4464" y="2571"/>
              <a:ext cx="528" cy="96"/>
            </a:xfrm>
            <a:prstGeom prst="rightArrow">
              <a:avLst>
                <a:gd name="adj1" fmla="val 58667"/>
                <a:gd name="adj2" fmla="val 201030"/>
              </a:avLst>
            </a:prstGeom>
            <a:solidFill>
              <a:srgbClr val="99CC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graphicFrame>
          <p:nvGraphicFramePr>
            <p:cNvPr id="19458" name="Object 50"/>
            <p:cNvGraphicFramePr>
              <a:graphicFrameLocks noChangeAspect="1"/>
            </p:cNvGraphicFramePr>
            <p:nvPr/>
          </p:nvGraphicFramePr>
          <p:xfrm>
            <a:off x="5040" y="2475"/>
            <a:ext cx="288" cy="261"/>
          </p:xfrm>
          <a:graphic>
            <a:graphicData uri="http://schemas.openxmlformats.org/presentationml/2006/ole">
              <p:oleObj spid="_x0000_s19458" name="Equation" r:id="rId15" imgW="266400" imgH="241200" progId="Equation.3">
                <p:embed/>
              </p:oleObj>
            </a:graphicData>
          </a:graphic>
        </p:graphicFrame>
      </p:grpSp>
      <p:sp>
        <p:nvSpPr>
          <p:cNvPr id="19485" name="矩形 50"/>
          <p:cNvSpPr>
            <a:spLocks noChangeArrowheads="1"/>
          </p:cNvSpPr>
          <p:nvPr/>
        </p:nvSpPr>
        <p:spPr bwMode="auto">
          <a:xfrm>
            <a:off x="571500" y="285750"/>
            <a:ext cx="389080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600" b="1" dirty="0" smtClean="0"/>
              <a:t>制冷机的</a:t>
            </a:r>
            <a:r>
              <a:rPr kumimoji="0" lang="zh-CN" altLang="en-US" sz="3600" b="1" dirty="0" smtClean="0"/>
              <a:t>制</a:t>
            </a:r>
            <a:r>
              <a:rPr lang="zh-CN" altLang="en-US" sz="3600" b="1" dirty="0" smtClean="0"/>
              <a:t>冷系数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1" name="Rectangle 3"/>
          <p:cNvSpPr>
            <a:spLocks noChangeArrowheads="1"/>
          </p:cNvSpPr>
          <p:nvPr/>
        </p:nvSpPr>
        <p:spPr bwMode="auto">
          <a:xfrm>
            <a:off x="2438400" y="1025525"/>
            <a:ext cx="4267200" cy="65087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zh-CN" sz="3600" b="1">
                <a:solidFill>
                  <a:srgbClr val="1C1C1C"/>
                </a:solidFill>
                <a:ea typeface="楷体_GB2312" pitchFamily="49" charset="-122"/>
              </a:rPr>
              <a:t>冰箱循环示意图</a:t>
            </a:r>
            <a:endParaRPr lang="zh-CN" altLang="en-US" sz="3600" b="1">
              <a:solidFill>
                <a:srgbClr val="1C1C1C"/>
              </a:solidFill>
              <a:ea typeface="楷体_GB2312" pitchFamily="49" charset="-122"/>
            </a:endParaRPr>
          </a:p>
        </p:txBody>
      </p:sp>
    </p:spTree>
    <p:controls>
      <p:control spid="20482" name="ShockwaveFlash1" r:id="rId2" imgW="1828571" imgH="1828571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25" name="Group 2"/>
          <p:cNvGrpSpPr>
            <a:grpSpLocks/>
          </p:cNvGrpSpPr>
          <p:nvPr/>
        </p:nvGrpSpPr>
        <p:grpSpPr bwMode="auto">
          <a:xfrm>
            <a:off x="381000" y="2209800"/>
            <a:ext cx="3733800" cy="3505200"/>
            <a:chOff x="240" y="1344"/>
            <a:chExt cx="2352" cy="2208"/>
          </a:xfrm>
        </p:grpSpPr>
        <p:sp>
          <p:nvSpPr>
            <p:cNvPr id="21538" name="Rectangle 3"/>
            <p:cNvSpPr>
              <a:spLocks noChangeArrowheads="1"/>
            </p:cNvSpPr>
            <p:nvPr/>
          </p:nvSpPr>
          <p:spPr bwMode="auto">
            <a:xfrm>
              <a:off x="240" y="1344"/>
              <a:ext cx="2352" cy="22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9" name="Line 4"/>
            <p:cNvSpPr>
              <a:spLocks noChangeShapeType="1"/>
            </p:cNvSpPr>
            <p:nvPr/>
          </p:nvSpPr>
          <p:spPr bwMode="auto">
            <a:xfrm>
              <a:off x="576" y="3168"/>
              <a:ext cx="18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0" name="Line 5"/>
            <p:cNvSpPr>
              <a:spLocks noChangeShapeType="1"/>
            </p:cNvSpPr>
            <p:nvPr/>
          </p:nvSpPr>
          <p:spPr bwMode="auto">
            <a:xfrm flipV="1">
              <a:off x="576" y="1474"/>
              <a:ext cx="0" cy="16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1" name="Text Box 6"/>
            <p:cNvSpPr txBox="1">
              <a:spLocks noChangeArrowheads="1"/>
            </p:cNvSpPr>
            <p:nvPr/>
          </p:nvSpPr>
          <p:spPr bwMode="auto">
            <a:xfrm>
              <a:off x="1008" y="2626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rgbClr val="A50021"/>
                  </a:solidFill>
                  <a:ea typeface="楷体_GB2312" pitchFamily="49" charset="-122"/>
                </a:rPr>
                <a:t>1</a:t>
              </a:r>
              <a:endParaRPr lang="en-US" altLang="zh-CN" sz="2400" b="1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1542" name="Text Box 7"/>
            <p:cNvSpPr txBox="1">
              <a:spLocks noChangeArrowheads="1"/>
            </p:cNvSpPr>
            <p:nvPr/>
          </p:nvSpPr>
          <p:spPr bwMode="auto">
            <a:xfrm flipH="1">
              <a:off x="1968" y="257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rgbClr val="A50021"/>
                  </a:solidFill>
                  <a:ea typeface="楷体_GB2312" pitchFamily="49" charset="-122"/>
                </a:rPr>
                <a:t>4</a:t>
              </a:r>
              <a:endParaRPr lang="en-US" altLang="zh-CN" sz="2400" b="1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1543" name="Line 8"/>
            <p:cNvSpPr>
              <a:spLocks noChangeShapeType="1"/>
            </p:cNvSpPr>
            <p:nvPr/>
          </p:nvSpPr>
          <p:spPr bwMode="auto">
            <a:xfrm flipH="1">
              <a:off x="1248" y="2626"/>
              <a:ext cx="0" cy="54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4" name="Line 9"/>
            <p:cNvSpPr>
              <a:spLocks noChangeShapeType="1"/>
            </p:cNvSpPr>
            <p:nvPr/>
          </p:nvSpPr>
          <p:spPr bwMode="auto">
            <a:xfrm>
              <a:off x="1968" y="2626"/>
              <a:ext cx="0" cy="54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18" name="Object 14"/>
            <p:cNvGraphicFramePr>
              <a:graphicFrameLocks noChangeAspect="1"/>
            </p:cNvGraphicFramePr>
            <p:nvPr/>
          </p:nvGraphicFramePr>
          <p:xfrm>
            <a:off x="1104" y="3168"/>
            <a:ext cx="241" cy="288"/>
          </p:xfrm>
          <a:graphic>
            <a:graphicData uri="http://schemas.openxmlformats.org/presentationml/2006/ole">
              <p:oleObj spid="_x0000_s21518" name="Equation" r:id="rId3" imgW="228600" imgH="317160" progId="Equation.3">
                <p:embed/>
              </p:oleObj>
            </a:graphicData>
          </a:graphic>
        </p:graphicFrame>
        <p:graphicFrame>
          <p:nvGraphicFramePr>
            <p:cNvPr id="21519" name="Object 15"/>
            <p:cNvGraphicFramePr>
              <a:graphicFrameLocks noChangeAspect="1"/>
            </p:cNvGraphicFramePr>
            <p:nvPr/>
          </p:nvGraphicFramePr>
          <p:xfrm>
            <a:off x="1824" y="3168"/>
            <a:ext cx="233" cy="288"/>
          </p:xfrm>
          <a:graphic>
            <a:graphicData uri="http://schemas.openxmlformats.org/presentationml/2006/ole">
              <p:oleObj spid="_x0000_s21519" name="Equation" r:id="rId4" imgW="253800" imgH="317160" progId="Equation.3">
                <p:embed/>
              </p:oleObj>
            </a:graphicData>
          </a:graphic>
        </p:graphicFrame>
        <p:sp>
          <p:nvSpPr>
            <p:cNvPr id="21545" name="Line 12"/>
            <p:cNvSpPr>
              <a:spLocks noChangeShapeType="1"/>
            </p:cNvSpPr>
            <p:nvPr/>
          </p:nvSpPr>
          <p:spPr bwMode="auto">
            <a:xfrm flipV="1">
              <a:off x="1968" y="1858"/>
              <a:ext cx="0" cy="768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6" name="Line 13"/>
            <p:cNvSpPr>
              <a:spLocks noChangeShapeType="1"/>
            </p:cNvSpPr>
            <p:nvPr/>
          </p:nvSpPr>
          <p:spPr bwMode="auto">
            <a:xfrm flipV="1">
              <a:off x="1248" y="1872"/>
              <a:ext cx="0" cy="768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7" name="Line 14"/>
            <p:cNvSpPr>
              <a:spLocks noChangeShapeType="1"/>
            </p:cNvSpPr>
            <p:nvPr/>
          </p:nvSpPr>
          <p:spPr bwMode="auto">
            <a:xfrm flipH="1">
              <a:off x="1248" y="2626"/>
              <a:ext cx="72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8" name="Text Box 15"/>
            <p:cNvSpPr txBox="1">
              <a:spLocks noChangeArrowheads="1"/>
            </p:cNvSpPr>
            <p:nvPr/>
          </p:nvSpPr>
          <p:spPr bwMode="auto">
            <a:xfrm>
              <a:off x="1008" y="161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rgbClr val="A50021"/>
                  </a:solidFill>
                </a:rPr>
                <a:t>2</a:t>
              </a:r>
            </a:p>
          </p:txBody>
        </p:sp>
        <p:sp>
          <p:nvSpPr>
            <p:cNvPr id="21549" name="Text Box 16"/>
            <p:cNvSpPr txBox="1">
              <a:spLocks noChangeArrowheads="1"/>
            </p:cNvSpPr>
            <p:nvPr/>
          </p:nvSpPr>
          <p:spPr bwMode="auto">
            <a:xfrm>
              <a:off x="1968" y="161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rgbClr val="A50021"/>
                  </a:solidFill>
                </a:rPr>
                <a:t>3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21550" name="Line 17"/>
            <p:cNvSpPr>
              <a:spLocks noChangeShapeType="1"/>
            </p:cNvSpPr>
            <p:nvPr/>
          </p:nvSpPr>
          <p:spPr bwMode="auto">
            <a:xfrm flipH="1" flipV="1">
              <a:off x="1536" y="2626"/>
              <a:ext cx="14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1" name="Line 18"/>
            <p:cNvSpPr>
              <a:spLocks noChangeShapeType="1"/>
            </p:cNvSpPr>
            <p:nvPr/>
          </p:nvSpPr>
          <p:spPr bwMode="auto">
            <a:xfrm flipV="1">
              <a:off x="1248" y="2146"/>
              <a:ext cx="0" cy="144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2" name="Line 19"/>
            <p:cNvSpPr>
              <a:spLocks noChangeShapeType="1"/>
            </p:cNvSpPr>
            <p:nvPr/>
          </p:nvSpPr>
          <p:spPr bwMode="auto">
            <a:xfrm>
              <a:off x="1968" y="2194"/>
              <a:ext cx="0" cy="144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3" name="Line 20"/>
            <p:cNvSpPr>
              <a:spLocks noChangeShapeType="1"/>
            </p:cNvSpPr>
            <p:nvPr/>
          </p:nvSpPr>
          <p:spPr bwMode="auto">
            <a:xfrm>
              <a:off x="1248" y="1858"/>
              <a:ext cx="720" cy="0"/>
            </a:xfrm>
            <a:prstGeom prst="line">
              <a:avLst/>
            </a:prstGeom>
            <a:noFill/>
            <a:ln w="38100">
              <a:solidFill>
                <a:srgbClr val="2E34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4" name="Line 21"/>
            <p:cNvSpPr>
              <a:spLocks noChangeShapeType="1"/>
            </p:cNvSpPr>
            <p:nvPr/>
          </p:nvSpPr>
          <p:spPr bwMode="auto">
            <a:xfrm flipH="1">
              <a:off x="576" y="2626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5" name="Line 22"/>
            <p:cNvSpPr>
              <a:spLocks noChangeShapeType="1"/>
            </p:cNvSpPr>
            <p:nvPr/>
          </p:nvSpPr>
          <p:spPr bwMode="auto">
            <a:xfrm flipH="1">
              <a:off x="576" y="1858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20" name="Object 16"/>
            <p:cNvGraphicFramePr>
              <a:graphicFrameLocks noChangeAspect="1"/>
            </p:cNvGraphicFramePr>
            <p:nvPr/>
          </p:nvGraphicFramePr>
          <p:xfrm>
            <a:off x="240" y="2386"/>
            <a:ext cx="328" cy="384"/>
          </p:xfrm>
          <a:graphic>
            <a:graphicData uri="http://schemas.openxmlformats.org/presentationml/2006/ole">
              <p:oleObj spid="_x0000_s21520" name="公式" r:id="rId5" imgW="139680" imgH="164880" progId="Equation.3">
                <p:embed/>
              </p:oleObj>
            </a:graphicData>
          </a:graphic>
        </p:graphicFrame>
        <p:graphicFrame>
          <p:nvGraphicFramePr>
            <p:cNvPr id="21521" name="Object 17"/>
            <p:cNvGraphicFramePr>
              <a:graphicFrameLocks noChangeAspect="1"/>
            </p:cNvGraphicFramePr>
            <p:nvPr/>
          </p:nvGraphicFramePr>
          <p:xfrm>
            <a:off x="240" y="1618"/>
            <a:ext cx="355" cy="384"/>
          </p:xfrm>
          <a:graphic>
            <a:graphicData uri="http://schemas.openxmlformats.org/presentationml/2006/ole">
              <p:oleObj spid="_x0000_s21521" name="公式" r:id="rId6" imgW="152280" imgH="164880" progId="Equation.3">
                <p:embed/>
              </p:oleObj>
            </a:graphicData>
          </a:graphic>
        </p:graphicFrame>
        <p:sp>
          <p:nvSpPr>
            <p:cNvPr id="21556" name="Line 25"/>
            <p:cNvSpPr>
              <a:spLocks noChangeShapeType="1"/>
            </p:cNvSpPr>
            <p:nvPr/>
          </p:nvSpPr>
          <p:spPr bwMode="auto">
            <a:xfrm>
              <a:off x="1584" y="1858"/>
              <a:ext cx="14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22" name="Object 18"/>
            <p:cNvGraphicFramePr>
              <a:graphicFrameLocks noChangeAspect="1"/>
            </p:cNvGraphicFramePr>
            <p:nvPr/>
          </p:nvGraphicFramePr>
          <p:xfrm>
            <a:off x="336" y="1474"/>
            <a:ext cx="204" cy="216"/>
          </p:xfrm>
          <a:graphic>
            <a:graphicData uri="http://schemas.openxmlformats.org/presentationml/2006/ole">
              <p:oleObj spid="_x0000_s21522" name="Equation" r:id="rId7" imgW="215640" imgH="228600" progId="Equation.3">
                <p:embed/>
              </p:oleObj>
            </a:graphicData>
          </a:graphic>
        </p:graphicFrame>
        <p:graphicFrame>
          <p:nvGraphicFramePr>
            <p:cNvPr id="21523" name="Object 19"/>
            <p:cNvGraphicFramePr>
              <a:graphicFrameLocks noChangeAspect="1"/>
            </p:cNvGraphicFramePr>
            <p:nvPr/>
          </p:nvGraphicFramePr>
          <p:xfrm>
            <a:off x="2208" y="3216"/>
            <a:ext cx="197" cy="220"/>
          </p:xfrm>
          <a:graphic>
            <a:graphicData uri="http://schemas.openxmlformats.org/presentationml/2006/ole">
              <p:oleObj spid="_x0000_s21523" name="Equation" r:id="rId8" imgW="215640" imgH="241200" progId="Equation.3">
                <p:embed/>
              </p:oleObj>
            </a:graphicData>
          </a:graphic>
        </p:graphicFrame>
        <p:graphicFrame>
          <p:nvGraphicFramePr>
            <p:cNvPr id="21524" name="Object 20"/>
            <p:cNvGraphicFramePr>
              <a:graphicFrameLocks noChangeAspect="1"/>
            </p:cNvGraphicFramePr>
            <p:nvPr/>
          </p:nvGraphicFramePr>
          <p:xfrm>
            <a:off x="480" y="3168"/>
            <a:ext cx="177" cy="204"/>
          </p:xfrm>
          <a:graphic>
            <a:graphicData uri="http://schemas.openxmlformats.org/presentationml/2006/ole">
              <p:oleObj spid="_x0000_s21524" name="Equation" r:id="rId9" imgW="164880" imgH="190440" progId="Equation.3">
                <p:embed/>
              </p:oleObj>
            </a:graphicData>
          </a:graphic>
        </p:graphicFrame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1143000" y="3254375"/>
            <a:ext cx="1143000" cy="708025"/>
            <a:chOff x="768" y="2098"/>
            <a:chExt cx="720" cy="446"/>
          </a:xfrm>
        </p:grpSpPr>
        <p:sp>
          <p:nvSpPr>
            <p:cNvPr id="21537" name="Line 30"/>
            <p:cNvSpPr>
              <a:spLocks noChangeShapeType="1"/>
            </p:cNvSpPr>
            <p:nvPr/>
          </p:nvSpPr>
          <p:spPr bwMode="auto">
            <a:xfrm>
              <a:off x="960" y="2528"/>
              <a:ext cx="52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17" name="Object 13"/>
            <p:cNvGraphicFramePr>
              <a:graphicFrameLocks noChangeAspect="1"/>
            </p:cNvGraphicFramePr>
            <p:nvPr/>
          </p:nvGraphicFramePr>
          <p:xfrm>
            <a:off x="768" y="2098"/>
            <a:ext cx="480" cy="446"/>
          </p:xfrm>
          <a:graphic>
            <a:graphicData uri="http://schemas.openxmlformats.org/presentationml/2006/ole">
              <p:oleObj spid="_x0000_s21517" name="公式" r:id="rId10" imgW="177480" imgH="164880" progId="Equation.3">
                <p:embed/>
              </p:oleObj>
            </a:graphicData>
          </a:graphic>
        </p:graphicFrame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2819400" y="3124200"/>
            <a:ext cx="1219200" cy="762000"/>
            <a:chOff x="1824" y="2064"/>
            <a:chExt cx="768" cy="480"/>
          </a:xfrm>
        </p:grpSpPr>
        <p:graphicFrame>
          <p:nvGraphicFramePr>
            <p:cNvPr id="21516" name="Object 12"/>
            <p:cNvGraphicFramePr>
              <a:graphicFrameLocks noChangeAspect="1"/>
            </p:cNvGraphicFramePr>
            <p:nvPr/>
          </p:nvGraphicFramePr>
          <p:xfrm>
            <a:off x="2112" y="2064"/>
            <a:ext cx="480" cy="480"/>
          </p:xfrm>
          <a:graphic>
            <a:graphicData uri="http://schemas.openxmlformats.org/presentationml/2006/ole">
              <p:oleObj spid="_x0000_s21516" name="公式" r:id="rId11" imgW="177480" imgH="177480" progId="Equation.3">
                <p:embed/>
              </p:oleObj>
            </a:graphicData>
          </a:graphic>
        </p:graphicFrame>
        <p:sp>
          <p:nvSpPr>
            <p:cNvPr id="21536" name="Line 34"/>
            <p:cNvSpPr>
              <a:spLocks noChangeShapeType="1"/>
            </p:cNvSpPr>
            <p:nvPr/>
          </p:nvSpPr>
          <p:spPr bwMode="auto">
            <a:xfrm flipV="1">
              <a:off x="1824" y="2496"/>
              <a:ext cx="672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2362200" y="4038600"/>
            <a:ext cx="762000" cy="1012825"/>
            <a:chOff x="1488" y="2640"/>
            <a:chExt cx="480" cy="638"/>
          </a:xfrm>
        </p:grpSpPr>
        <p:graphicFrame>
          <p:nvGraphicFramePr>
            <p:cNvPr id="21515" name="Object 11"/>
            <p:cNvGraphicFramePr>
              <a:graphicFrameLocks noChangeAspect="1"/>
            </p:cNvGraphicFramePr>
            <p:nvPr/>
          </p:nvGraphicFramePr>
          <p:xfrm>
            <a:off x="1488" y="2832"/>
            <a:ext cx="480" cy="446"/>
          </p:xfrm>
          <a:graphic>
            <a:graphicData uri="http://schemas.openxmlformats.org/presentationml/2006/ole">
              <p:oleObj spid="_x0000_s21515" name="公式" r:id="rId12" imgW="177480" imgH="164880" progId="Equation.3">
                <p:embed/>
              </p:oleObj>
            </a:graphicData>
          </a:graphic>
        </p:graphicFrame>
        <p:sp>
          <p:nvSpPr>
            <p:cNvPr id="21535" name="Line 37"/>
            <p:cNvSpPr>
              <a:spLocks noChangeShapeType="1"/>
            </p:cNvSpPr>
            <p:nvPr/>
          </p:nvSpPr>
          <p:spPr bwMode="auto">
            <a:xfrm>
              <a:off x="1488" y="2640"/>
              <a:ext cx="0" cy="57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2286000" y="2286000"/>
            <a:ext cx="762000" cy="990600"/>
            <a:chOff x="1488" y="1536"/>
            <a:chExt cx="480" cy="624"/>
          </a:xfrm>
        </p:grpSpPr>
        <p:graphicFrame>
          <p:nvGraphicFramePr>
            <p:cNvPr id="21514" name="Object 10"/>
            <p:cNvGraphicFramePr>
              <a:graphicFrameLocks noChangeAspect="1"/>
            </p:cNvGraphicFramePr>
            <p:nvPr/>
          </p:nvGraphicFramePr>
          <p:xfrm>
            <a:off x="1488" y="1536"/>
            <a:ext cx="480" cy="481"/>
          </p:xfrm>
          <a:graphic>
            <a:graphicData uri="http://schemas.openxmlformats.org/presentationml/2006/ole">
              <p:oleObj spid="_x0000_s21514" name="公式" r:id="rId13" imgW="177480" imgH="177480" progId="Equation.3">
                <p:embed/>
              </p:oleObj>
            </a:graphicData>
          </a:graphic>
        </p:graphicFrame>
        <p:sp>
          <p:nvSpPr>
            <p:cNvPr id="21534" name="Line 40"/>
            <p:cNvSpPr>
              <a:spLocks noChangeShapeType="1"/>
            </p:cNvSpPr>
            <p:nvPr/>
          </p:nvSpPr>
          <p:spPr bwMode="auto">
            <a:xfrm>
              <a:off x="1488" y="1680"/>
              <a:ext cx="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530" name="Group 41"/>
          <p:cNvGrpSpPr>
            <a:grpSpLocks/>
          </p:cNvGrpSpPr>
          <p:nvPr/>
        </p:nvGrpSpPr>
        <p:grpSpPr bwMode="auto">
          <a:xfrm>
            <a:off x="457200" y="692150"/>
            <a:ext cx="8686800" cy="1373188"/>
            <a:chOff x="192" y="431"/>
            <a:chExt cx="5472" cy="865"/>
          </a:xfrm>
        </p:grpSpPr>
        <p:sp>
          <p:nvSpPr>
            <p:cNvPr id="21533" name="Text Box 42"/>
            <p:cNvSpPr txBox="1">
              <a:spLocks noChangeArrowheads="1"/>
            </p:cNvSpPr>
            <p:nvPr/>
          </p:nvSpPr>
          <p:spPr bwMode="auto">
            <a:xfrm>
              <a:off x="192" y="431"/>
              <a:ext cx="5472" cy="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b="1" dirty="0">
                  <a:solidFill>
                    <a:srgbClr val="CC0000"/>
                  </a:solidFill>
                </a:rPr>
                <a:t>              </a:t>
              </a:r>
              <a:r>
                <a:rPr lang="zh-CN" altLang="en-US" b="1" dirty="0"/>
                <a:t>例 </a:t>
              </a:r>
              <a:r>
                <a:rPr lang="en-US" altLang="zh-CN" b="1" dirty="0" smtClean="0"/>
                <a:t>12    </a:t>
              </a:r>
              <a:r>
                <a:rPr lang="en-US" altLang="zh-CN" dirty="0"/>
                <a:t>1 mol</a:t>
              </a:r>
              <a:r>
                <a:rPr lang="en-US" altLang="zh-CN" b="1" dirty="0"/>
                <a:t> </a:t>
              </a:r>
              <a:r>
                <a:rPr lang="zh-CN" altLang="en-US" b="1" dirty="0"/>
                <a:t>氦气经过如图所示的循环过程，其中                    </a:t>
              </a:r>
              <a:r>
                <a:rPr lang="en-US" altLang="zh-CN" b="1" dirty="0"/>
                <a:t>,                    </a:t>
              </a:r>
              <a:r>
                <a:rPr lang="zh-CN" altLang="en-US" b="1" dirty="0"/>
                <a:t>求</a:t>
              </a:r>
              <a:r>
                <a:rPr lang="en-US" altLang="zh-CN" dirty="0"/>
                <a:t>1—2</a:t>
              </a:r>
              <a:r>
                <a:rPr lang="zh-CN" altLang="en-US" dirty="0"/>
                <a:t>、</a:t>
              </a:r>
              <a:r>
                <a:rPr lang="en-US" altLang="zh-CN" dirty="0"/>
                <a:t>2—3</a:t>
              </a:r>
              <a:r>
                <a:rPr lang="zh-CN" altLang="en-US" dirty="0"/>
                <a:t>、</a:t>
              </a:r>
              <a:r>
                <a:rPr lang="en-US" altLang="zh-CN" dirty="0"/>
                <a:t>3—4</a:t>
              </a:r>
              <a:r>
                <a:rPr lang="zh-CN" altLang="en-US" dirty="0"/>
                <a:t>、</a:t>
              </a:r>
              <a:r>
                <a:rPr lang="en-US" altLang="zh-CN" dirty="0"/>
                <a:t>4—1</a:t>
              </a:r>
              <a:r>
                <a:rPr lang="zh-CN" altLang="en-US" b="1" dirty="0"/>
                <a:t>各过程中气体吸收的热量和热机的效率 </a:t>
              </a:r>
              <a:r>
                <a:rPr lang="en-US" altLang="zh-CN" b="1" dirty="0"/>
                <a:t>.</a:t>
              </a:r>
            </a:p>
          </p:txBody>
        </p:sp>
        <p:graphicFrame>
          <p:nvGraphicFramePr>
            <p:cNvPr id="21512" name="Object 8"/>
            <p:cNvGraphicFramePr>
              <a:graphicFrameLocks noChangeAspect="1"/>
            </p:cNvGraphicFramePr>
            <p:nvPr/>
          </p:nvGraphicFramePr>
          <p:xfrm>
            <a:off x="528" y="707"/>
            <a:ext cx="1008" cy="313"/>
          </p:xfrm>
          <a:graphic>
            <a:graphicData uri="http://schemas.openxmlformats.org/presentationml/2006/ole">
              <p:oleObj spid="_x0000_s21512" name="Equation" r:id="rId14" imgW="927000" imgH="317160" progId="Equation.3">
                <p:embed/>
              </p:oleObj>
            </a:graphicData>
          </a:graphic>
        </p:graphicFrame>
        <p:graphicFrame>
          <p:nvGraphicFramePr>
            <p:cNvPr id="21513" name="Object 9"/>
            <p:cNvGraphicFramePr>
              <a:graphicFrameLocks noChangeAspect="1"/>
            </p:cNvGraphicFramePr>
            <p:nvPr/>
          </p:nvGraphicFramePr>
          <p:xfrm>
            <a:off x="1728" y="720"/>
            <a:ext cx="1008" cy="288"/>
          </p:xfrm>
          <a:graphic>
            <a:graphicData uri="http://schemas.openxmlformats.org/presentationml/2006/ole">
              <p:oleObj spid="_x0000_s21513" name="Equation" r:id="rId15" imgW="876240" imgH="317160" progId="Equation.3">
                <p:embed/>
              </p:oleObj>
            </a:graphicData>
          </a:graphic>
        </p:graphicFrame>
      </p:grp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4211638" y="2205038"/>
            <a:ext cx="4724400" cy="1703387"/>
            <a:chOff x="2640" y="1392"/>
            <a:chExt cx="2976" cy="1073"/>
          </a:xfrm>
        </p:grpSpPr>
        <p:sp>
          <p:nvSpPr>
            <p:cNvPr id="21532" name="Text Box 46"/>
            <p:cNvSpPr txBox="1">
              <a:spLocks noChangeArrowheads="1"/>
            </p:cNvSpPr>
            <p:nvPr/>
          </p:nvSpPr>
          <p:spPr bwMode="auto">
            <a:xfrm>
              <a:off x="2640" y="1392"/>
              <a:ext cx="29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/>
                <a:t>解  由理想气体物态方程得</a:t>
              </a:r>
            </a:p>
          </p:txBody>
        </p:sp>
        <p:graphicFrame>
          <p:nvGraphicFramePr>
            <p:cNvPr id="21509" name="Object 5"/>
            <p:cNvGraphicFramePr>
              <a:graphicFrameLocks noChangeAspect="1"/>
            </p:cNvGraphicFramePr>
            <p:nvPr/>
          </p:nvGraphicFramePr>
          <p:xfrm>
            <a:off x="3072" y="1776"/>
            <a:ext cx="960" cy="331"/>
          </p:xfrm>
          <a:graphic>
            <a:graphicData uri="http://schemas.openxmlformats.org/presentationml/2006/ole">
              <p:oleObj spid="_x0000_s21509" name="Equation" r:id="rId16" imgW="850680" imgH="317160" progId="Equation.3">
                <p:embed/>
              </p:oleObj>
            </a:graphicData>
          </a:graphic>
        </p:graphicFrame>
        <p:graphicFrame>
          <p:nvGraphicFramePr>
            <p:cNvPr id="21510" name="Object 6"/>
            <p:cNvGraphicFramePr>
              <a:graphicFrameLocks noChangeAspect="1"/>
            </p:cNvGraphicFramePr>
            <p:nvPr/>
          </p:nvGraphicFramePr>
          <p:xfrm>
            <a:off x="4224" y="1776"/>
            <a:ext cx="912" cy="336"/>
          </p:xfrm>
          <a:graphic>
            <a:graphicData uri="http://schemas.openxmlformats.org/presentationml/2006/ole">
              <p:oleObj spid="_x0000_s21510" name="Equation" r:id="rId17" imgW="838080" imgH="330120" progId="Equation.3">
                <p:embed/>
              </p:oleObj>
            </a:graphicData>
          </a:graphic>
        </p:graphicFrame>
        <p:graphicFrame>
          <p:nvGraphicFramePr>
            <p:cNvPr id="21511" name="Object 7"/>
            <p:cNvGraphicFramePr>
              <a:graphicFrameLocks noChangeAspect="1"/>
            </p:cNvGraphicFramePr>
            <p:nvPr/>
          </p:nvGraphicFramePr>
          <p:xfrm>
            <a:off x="3504" y="2160"/>
            <a:ext cx="1104" cy="305"/>
          </p:xfrm>
          <a:graphic>
            <a:graphicData uri="http://schemas.openxmlformats.org/presentationml/2006/ole">
              <p:oleObj spid="_x0000_s21511" name="Equation" r:id="rId18" imgW="850680" imgH="317160" progId="Equation.3">
                <p:embed/>
              </p:oleObj>
            </a:graphicData>
          </a:graphic>
        </p:graphicFrame>
      </p:grpSp>
      <p:graphicFrame>
        <p:nvGraphicFramePr>
          <p:cNvPr id="253954" name="Object 2"/>
          <p:cNvGraphicFramePr>
            <a:graphicFrameLocks noChangeAspect="1"/>
          </p:cNvGraphicFramePr>
          <p:nvPr/>
        </p:nvGraphicFramePr>
        <p:xfrm>
          <a:off x="4267200" y="4106863"/>
          <a:ext cx="4476750" cy="593725"/>
        </p:xfrm>
        <a:graphic>
          <a:graphicData uri="http://schemas.openxmlformats.org/presentationml/2006/ole">
            <p:oleObj spid="_x0000_s21506" name="Equation" r:id="rId19" imgW="2908080" imgH="355320" progId="Equation.3">
              <p:embed/>
            </p:oleObj>
          </a:graphicData>
        </a:graphic>
      </p:graphicFrame>
      <p:graphicFrame>
        <p:nvGraphicFramePr>
          <p:cNvPr id="253955" name="Object 3"/>
          <p:cNvGraphicFramePr>
            <a:graphicFrameLocks noChangeAspect="1"/>
          </p:cNvGraphicFramePr>
          <p:nvPr/>
        </p:nvGraphicFramePr>
        <p:xfrm>
          <a:off x="4267200" y="5011738"/>
          <a:ext cx="4508500" cy="606425"/>
        </p:xfrm>
        <a:graphic>
          <a:graphicData uri="http://schemas.openxmlformats.org/presentationml/2006/ole">
            <p:oleObj spid="_x0000_s21507" name="Equation" r:id="rId20" imgW="3073320" imgH="368280" progId="Equation.3">
              <p:embed/>
            </p:oleObj>
          </a:graphicData>
        </a:graphic>
      </p:graphicFrame>
      <p:graphicFrame>
        <p:nvGraphicFramePr>
          <p:cNvPr id="253956" name="Object 4"/>
          <p:cNvGraphicFramePr>
            <a:graphicFrameLocks noChangeAspect="1"/>
          </p:cNvGraphicFramePr>
          <p:nvPr/>
        </p:nvGraphicFramePr>
        <p:xfrm>
          <a:off x="1855788" y="5943600"/>
          <a:ext cx="5813425" cy="615950"/>
        </p:xfrm>
        <a:graphic>
          <a:graphicData uri="http://schemas.openxmlformats.org/presentationml/2006/ole">
            <p:oleObj spid="_x0000_s21508" name="Equation" r:id="rId21" imgW="3213000" imgH="355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3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25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5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3886200" y="5334000"/>
          <a:ext cx="3124200" cy="1154113"/>
        </p:xfrm>
        <a:graphic>
          <a:graphicData uri="http://schemas.openxmlformats.org/presentationml/2006/ole">
            <p:oleObj spid="_x0000_s22530" name="Equation" r:id="rId3" imgW="1790640" imgH="698400" progId="Equation.3">
              <p:embed/>
            </p:oleObj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609600" y="5410200"/>
          <a:ext cx="3276600" cy="1019175"/>
        </p:xfrm>
        <a:graphic>
          <a:graphicData uri="http://schemas.openxmlformats.org/presentationml/2006/ole">
            <p:oleObj spid="_x0000_s22531" name="Equation" r:id="rId4" imgW="2197080" imgH="838080" progId="Equation.3">
              <p:embed/>
            </p:oleObj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7086600" y="5715000"/>
          <a:ext cx="1295400" cy="346075"/>
        </p:xfrm>
        <a:graphic>
          <a:graphicData uri="http://schemas.openxmlformats.org/presentationml/2006/ole">
            <p:oleObj spid="_x0000_s22532" name="公式" r:id="rId5" imgW="1346040" imgH="330120" progId="Equation.3">
              <p:embed/>
            </p:oleObj>
          </a:graphicData>
        </a:graphic>
      </p:graphicFrame>
      <p:grpSp>
        <p:nvGrpSpPr>
          <p:cNvPr id="22553" name="Group 5"/>
          <p:cNvGrpSpPr>
            <a:grpSpLocks/>
          </p:cNvGrpSpPr>
          <p:nvPr/>
        </p:nvGrpSpPr>
        <p:grpSpPr bwMode="auto">
          <a:xfrm>
            <a:off x="4191000" y="5334000"/>
            <a:ext cx="1905000" cy="990600"/>
            <a:chOff x="2688" y="3504"/>
            <a:chExt cx="1200" cy="528"/>
          </a:xfrm>
        </p:grpSpPr>
        <p:sp>
          <p:nvSpPr>
            <p:cNvPr id="22584" name="Line 6"/>
            <p:cNvSpPr>
              <a:spLocks noChangeShapeType="1"/>
            </p:cNvSpPr>
            <p:nvPr/>
          </p:nvSpPr>
          <p:spPr bwMode="auto">
            <a:xfrm>
              <a:off x="3552" y="3504"/>
              <a:ext cx="336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5" name="Line 7"/>
            <p:cNvSpPr>
              <a:spLocks noChangeShapeType="1"/>
            </p:cNvSpPr>
            <p:nvPr/>
          </p:nvSpPr>
          <p:spPr bwMode="auto">
            <a:xfrm>
              <a:off x="2688" y="3744"/>
              <a:ext cx="336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5029200" y="4075113"/>
          <a:ext cx="2743200" cy="642937"/>
        </p:xfrm>
        <a:graphic>
          <a:graphicData uri="http://schemas.openxmlformats.org/presentationml/2006/ole">
            <p:oleObj spid="_x0000_s22533" name="Equation" r:id="rId6" imgW="1917360" imgH="419040" progId="Equation.3">
              <p:embed/>
            </p:oleObj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1143000" y="4837113"/>
          <a:ext cx="3810000" cy="496887"/>
        </p:xfrm>
        <a:graphic>
          <a:graphicData uri="http://schemas.openxmlformats.org/presentationml/2006/ole">
            <p:oleObj spid="_x0000_s22534" name="Equation" r:id="rId7" imgW="3136680" imgH="419040" progId="Equation.3">
              <p:embed/>
            </p:oleObj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5029200" y="4837113"/>
          <a:ext cx="2514600" cy="488950"/>
        </p:xfrm>
        <a:graphic>
          <a:graphicData uri="http://schemas.openxmlformats.org/presentationml/2006/ole">
            <p:oleObj spid="_x0000_s22535" name="Equation" r:id="rId8" imgW="1841400" imgH="406080" progId="Equation.3">
              <p:embed/>
            </p:oleObj>
          </a:graphicData>
        </a:graphic>
      </p:graphicFrame>
      <p:grpSp>
        <p:nvGrpSpPr>
          <p:cNvPr id="22554" name="Group 1078"/>
          <p:cNvGrpSpPr>
            <a:grpSpLocks/>
          </p:cNvGrpSpPr>
          <p:nvPr/>
        </p:nvGrpSpPr>
        <p:grpSpPr bwMode="auto">
          <a:xfrm>
            <a:off x="4257675" y="2081213"/>
            <a:ext cx="4638675" cy="1889125"/>
            <a:chOff x="2682" y="1311"/>
            <a:chExt cx="2922" cy="1190"/>
          </a:xfrm>
        </p:grpSpPr>
        <p:graphicFrame>
          <p:nvGraphicFramePr>
            <p:cNvPr id="22550" name="Object 22"/>
            <p:cNvGraphicFramePr>
              <a:graphicFrameLocks noChangeAspect="1"/>
            </p:cNvGraphicFramePr>
            <p:nvPr/>
          </p:nvGraphicFramePr>
          <p:xfrm>
            <a:off x="2688" y="1728"/>
            <a:ext cx="1728" cy="320"/>
          </p:xfrm>
          <a:graphic>
            <a:graphicData uri="http://schemas.openxmlformats.org/presentationml/2006/ole">
              <p:oleObj spid="_x0000_s22550" name="公式" r:id="rId9" imgW="2336760" imgH="431640" progId="Equation.3">
                <p:embed/>
              </p:oleObj>
            </a:graphicData>
          </a:graphic>
        </p:graphicFrame>
        <p:graphicFrame>
          <p:nvGraphicFramePr>
            <p:cNvPr id="22551" name="Object 23"/>
            <p:cNvGraphicFramePr>
              <a:graphicFrameLocks noChangeAspect="1"/>
            </p:cNvGraphicFramePr>
            <p:nvPr/>
          </p:nvGraphicFramePr>
          <p:xfrm>
            <a:off x="2682" y="1311"/>
            <a:ext cx="2922" cy="369"/>
          </p:xfrm>
          <a:graphic>
            <a:graphicData uri="http://schemas.openxmlformats.org/presentationml/2006/ole">
              <p:oleObj spid="_x0000_s22551" name="Equation" r:id="rId10" imgW="3047760" imgH="368280" progId="Equation.3">
                <p:embed/>
              </p:oleObj>
            </a:graphicData>
          </a:graphic>
        </p:graphicFrame>
        <p:graphicFrame>
          <p:nvGraphicFramePr>
            <p:cNvPr id="22552" name="Object 24"/>
            <p:cNvGraphicFramePr>
              <a:graphicFrameLocks noChangeAspect="1"/>
            </p:cNvGraphicFramePr>
            <p:nvPr/>
          </p:nvGraphicFramePr>
          <p:xfrm>
            <a:off x="3072" y="2107"/>
            <a:ext cx="2304" cy="394"/>
          </p:xfrm>
          <a:graphic>
            <a:graphicData uri="http://schemas.openxmlformats.org/presentationml/2006/ole">
              <p:oleObj spid="_x0000_s22552" name="Equation" r:id="rId11" imgW="2197080" imgH="419040" progId="Equation.3">
                <p:embed/>
              </p:oleObj>
            </a:graphicData>
          </a:graphic>
        </p:graphicFrame>
      </p:grpSp>
      <p:grpSp>
        <p:nvGrpSpPr>
          <p:cNvPr id="22555" name="Group 14"/>
          <p:cNvGrpSpPr>
            <a:grpSpLocks/>
          </p:cNvGrpSpPr>
          <p:nvPr/>
        </p:nvGrpSpPr>
        <p:grpSpPr bwMode="auto">
          <a:xfrm>
            <a:off x="304800" y="990600"/>
            <a:ext cx="3733800" cy="3505200"/>
            <a:chOff x="240" y="1344"/>
            <a:chExt cx="2352" cy="2208"/>
          </a:xfrm>
        </p:grpSpPr>
        <p:sp>
          <p:nvSpPr>
            <p:cNvPr id="22565" name="Rectangle 15"/>
            <p:cNvSpPr>
              <a:spLocks noChangeArrowheads="1"/>
            </p:cNvSpPr>
            <p:nvPr/>
          </p:nvSpPr>
          <p:spPr bwMode="auto">
            <a:xfrm>
              <a:off x="240" y="1344"/>
              <a:ext cx="2352" cy="22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6" name="Line 16"/>
            <p:cNvSpPr>
              <a:spLocks noChangeShapeType="1"/>
            </p:cNvSpPr>
            <p:nvPr/>
          </p:nvSpPr>
          <p:spPr bwMode="auto">
            <a:xfrm>
              <a:off x="576" y="3168"/>
              <a:ext cx="18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7" name="Line 17"/>
            <p:cNvSpPr>
              <a:spLocks noChangeShapeType="1"/>
            </p:cNvSpPr>
            <p:nvPr/>
          </p:nvSpPr>
          <p:spPr bwMode="auto">
            <a:xfrm flipV="1">
              <a:off x="576" y="1474"/>
              <a:ext cx="0" cy="16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8" name="Text Box 18"/>
            <p:cNvSpPr txBox="1">
              <a:spLocks noChangeArrowheads="1"/>
            </p:cNvSpPr>
            <p:nvPr/>
          </p:nvSpPr>
          <p:spPr bwMode="auto">
            <a:xfrm>
              <a:off x="1008" y="2626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rgbClr val="A50021"/>
                  </a:solidFill>
                  <a:ea typeface="楷体_GB2312" pitchFamily="49" charset="-122"/>
                </a:rPr>
                <a:t>1</a:t>
              </a:r>
              <a:endParaRPr lang="en-US" altLang="zh-CN" sz="2400" b="1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2569" name="Text Box 19"/>
            <p:cNvSpPr txBox="1">
              <a:spLocks noChangeArrowheads="1"/>
            </p:cNvSpPr>
            <p:nvPr/>
          </p:nvSpPr>
          <p:spPr bwMode="auto">
            <a:xfrm flipH="1">
              <a:off x="1968" y="257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rgbClr val="A50021"/>
                  </a:solidFill>
                  <a:ea typeface="楷体_GB2312" pitchFamily="49" charset="-122"/>
                </a:rPr>
                <a:t>4</a:t>
              </a:r>
              <a:endParaRPr lang="en-US" altLang="zh-CN" sz="2400" b="1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2570" name="Line 20"/>
            <p:cNvSpPr>
              <a:spLocks noChangeShapeType="1"/>
            </p:cNvSpPr>
            <p:nvPr/>
          </p:nvSpPr>
          <p:spPr bwMode="auto">
            <a:xfrm flipH="1">
              <a:off x="1248" y="2626"/>
              <a:ext cx="0" cy="54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1" name="Line 21"/>
            <p:cNvSpPr>
              <a:spLocks noChangeShapeType="1"/>
            </p:cNvSpPr>
            <p:nvPr/>
          </p:nvSpPr>
          <p:spPr bwMode="auto">
            <a:xfrm>
              <a:off x="1968" y="2626"/>
              <a:ext cx="0" cy="54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43" name="Object 15"/>
            <p:cNvGraphicFramePr>
              <a:graphicFrameLocks noChangeAspect="1"/>
            </p:cNvGraphicFramePr>
            <p:nvPr/>
          </p:nvGraphicFramePr>
          <p:xfrm>
            <a:off x="1104" y="3168"/>
            <a:ext cx="241" cy="288"/>
          </p:xfrm>
          <a:graphic>
            <a:graphicData uri="http://schemas.openxmlformats.org/presentationml/2006/ole">
              <p:oleObj spid="_x0000_s22543" name="Equation" r:id="rId12" imgW="228600" imgH="317160" progId="Equation.3">
                <p:embed/>
              </p:oleObj>
            </a:graphicData>
          </a:graphic>
        </p:graphicFrame>
        <p:graphicFrame>
          <p:nvGraphicFramePr>
            <p:cNvPr id="22544" name="Object 16"/>
            <p:cNvGraphicFramePr>
              <a:graphicFrameLocks noChangeAspect="1"/>
            </p:cNvGraphicFramePr>
            <p:nvPr/>
          </p:nvGraphicFramePr>
          <p:xfrm>
            <a:off x="1824" y="3168"/>
            <a:ext cx="233" cy="288"/>
          </p:xfrm>
          <a:graphic>
            <a:graphicData uri="http://schemas.openxmlformats.org/presentationml/2006/ole">
              <p:oleObj spid="_x0000_s22544" name="Equation" r:id="rId13" imgW="253800" imgH="317160" progId="Equation.3">
                <p:embed/>
              </p:oleObj>
            </a:graphicData>
          </a:graphic>
        </p:graphicFrame>
        <p:sp>
          <p:nvSpPr>
            <p:cNvPr id="22572" name="Line 24"/>
            <p:cNvSpPr>
              <a:spLocks noChangeShapeType="1"/>
            </p:cNvSpPr>
            <p:nvPr/>
          </p:nvSpPr>
          <p:spPr bwMode="auto">
            <a:xfrm flipV="1">
              <a:off x="1968" y="1858"/>
              <a:ext cx="0" cy="768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3" name="Line 25"/>
            <p:cNvSpPr>
              <a:spLocks noChangeShapeType="1"/>
            </p:cNvSpPr>
            <p:nvPr/>
          </p:nvSpPr>
          <p:spPr bwMode="auto">
            <a:xfrm flipV="1">
              <a:off x="1248" y="1872"/>
              <a:ext cx="0" cy="768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4" name="Line 26"/>
            <p:cNvSpPr>
              <a:spLocks noChangeShapeType="1"/>
            </p:cNvSpPr>
            <p:nvPr/>
          </p:nvSpPr>
          <p:spPr bwMode="auto">
            <a:xfrm flipH="1">
              <a:off x="1248" y="2626"/>
              <a:ext cx="72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5" name="Text Box 27"/>
            <p:cNvSpPr txBox="1">
              <a:spLocks noChangeArrowheads="1"/>
            </p:cNvSpPr>
            <p:nvPr/>
          </p:nvSpPr>
          <p:spPr bwMode="auto">
            <a:xfrm>
              <a:off x="1008" y="161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rgbClr val="A50021"/>
                  </a:solidFill>
                </a:rPr>
                <a:t>2</a:t>
              </a:r>
            </a:p>
          </p:txBody>
        </p:sp>
        <p:sp>
          <p:nvSpPr>
            <p:cNvPr id="22576" name="Text Box 28"/>
            <p:cNvSpPr txBox="1">
              <a:spLocks noChangeArrowheads="1"/>
            </p:cNvSpPr>
            <p:nvPr/>
          </p:nvSpPr>
          <p:spPr bwMode="auto">
            <a:xfrm>
              <a:off x="1968" y="161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rgbClr val="A50021"/>
                  </a:solidFill>
                </a:rPr>
                <a:t>3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22577" name="Line 29"/>
            <p:cNvSpPr>
              <a:spLocks noChangeShapeType="1"/>
            </p:cNvSpPr>
            <p:nvPr/>
          </p:nvSpPr>
          <p:spPr bwMode="auto">
            <a:xfrm flipH="1" flipV="1">
              <a:off x="1536" y="2626"/>
              <a:ext cx="14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8" name="Line 30"/>
            <p:cNvSpPr>
              <a:spLocks noChangeShapeType="1"/>
            </p:cNvSpPr>
            <p:nvPr/>
          </p:nvSpPr>
          <p:spPr bwMode="auto">
            <a:xfrm flipV="1">
              <a:off x="1248" y="2146"/>
              <a:ext cx="0" cy="144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9" name="Line 31"/>
            <p:cNvSpPr>
              <a:spLocks noChangeShapeType="1"/>
            </p:cNvSpPr>
            <p:nvPr/>
          </p:nvSpPr>
          <p:spPr bwMode="auto">
            <a:xfrm>
              <a:off x="1968" y="2194"/>
              <a:ext cx="0" cy="144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0" name="Line 32"/>
            <p:cNvSpPr>
              <a:spLocks noChangeShapeType="1"/>
            </p:cNvSpPr>
            <p:nvPr/>
          </p:nvSpPr>
          <p:spPr bwMode="auto">
            <a:xfrm>
              <a:off x="1248" y="1858"/>
              <a:ext cx="720" cy="0"/>
            </a:xfrm>
            <a:prstGeom prst="line">
              <a:avLst/>
            </a:prstGeom>
            <a:noFill/>
            <a:ln w="38100">
              <a:solidFill>
                <a:srgbClr val="2E34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1" name="Line 33"/>
            <p:cNvSpPr>
              <a:spLocks noChangeShapeType="1"/>
            </p:cNvSpPr>
            <p:nvPr/>
          </p:nvSpPr>
          <p:spPr bwMode="auto">
            <a:xfrm flipH="1">
              <a:off x="576" y="2626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2" name="Line 34"/>
            <p:cNvSpPr>
              <a:spLocks noChangeShapeType="1"/>
            </p:cNvSpPr>
            <p:nvPr/>
          </p:nvSpPr>
          <p:spPr bwMode="auto">
            <a:xfrm flipH="1">
              <a:off x="576" y="1858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45" name="Object 17"/>
            <p:cNvGraphicFramePr>
              <a:graphicFrameLocks noChangeAspect="1"/>
            </p:cNvGraphicFramePr>
            <p:nvPr/>
          </p:nvGraphicFramePr>
          <p:xfrm>
            <a:off x="240" y="2386"/>
            <a:ext cx="328" cy="384"/>
          </p:xfrm>
          <a:graphic>
            <a:graphicData uri="http://schemas.openxmlformats.org/presentationml/2006/ole">
              <p:oleObj spid="_x0000_s22545" name="公式" r:id="rId14" imgW="139680" imgH="164880" progId="Equation.3">
                <p:embed/>
              </p:oleObj>
            </a:graphicData>
          </a:graphic>
        </p:graphicFrame>
        <p:graphicFrame>
          <p:nvGraphicFramePr>
            <p:cNvPr id="22546" name="Object 18"/>
            <p:cNvGraphicFramePr>
              <a:graphicFrameLocks noChangeAspect="1"/>
            </p:cNvGraphicFramePr>
            <p:nvPr/>
          </p:nvGraphicFramePr>
          <p:xfrm>
            <a:off x="240" y="1618"/>
            <a:ext cx="355" cy="384"/>
          </p:xfrm>
          <a:graphic>
            <a:graphicData uri="http://schemas.openxmlformats.org/presentationml/2006/ole">
              <p:oleObj spid="_x0000_s22546" name="公式" r:id="rId15" imgW="152280" imgH="164880" progId="Equation.3">
                <p:embed/>
              </p:oleObj>
            </a:graphicData>
          </a:graphic>
        </p:graphicFrame>
        <p:sp>
          <p:nvSpPr>
            <p:cNvPr id="22583" name="Line 37"/>
            <p:cNvSpPr>
              <a:spLocks noChangeShapeType="1"/>
            </p:cNvSpPr>
            <p:nvPr/>
          </p:nvSpPr>
          <p:spPr bwMode="auto">
            <a:xfrm>
              <a:off x="1584" y="1858"/>
              <a:ext cx="14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47" name="Object 19"/>
            <p:cNvGraphicFramePr>
              <a:graphicFrameLocks noChangeAspect="1"/>
            </p:cNvGraphicFramePr>
            <p:nvPr/>
          </p:nvGraphicFramePr>
          <p:xfrm>
            <a:off x="336" y="1474"/>
            <a:ext cx="204" cy="216"/>
          </p:xfrm>
          <a:graphic>
            <a:graphicData uri="http://schemas.openxmlformats.org/presentationml/2006/ole">
              <p:oleObj spid="_x0000_s22547" name="Equation" r:id="rId16" imgW="215640" imgH="228600" progId="Equation.3">
                <p:embed/>
              </p:oleObj>
            </a:graphicData>
          </a:graphic>
        </p:graphicFrame>
        <p:graphicFrame>
          <p:nvGraphicFramePr>
            <p:cNvPr id="22548" name="Object 20"/>
            <p:cNvGraphicFramePr>
              <a:graphicFrameLocks noChangeAspect="1"/>
            </p:cNvGraphicFramePr>
            <p:nvPr/>
          </p:nvGraphicFramePr>
          <p:xfrm>
            <a:off x="2208" y="3216"/>
            <a:ext cx="197" cy="220"/>
          </p:xfrm>
          <a:graphic>
            <a:graphicData uri="http://schemas.openxmlformats.org/presentationml/2006/ole">
              <p:oleObj spid="_x0000_s22548" name="Equation" r:id="rId17" imgW="215640" imgH="241200" progId="Equation.3">
                <p:embed/>
              </p:oleObj>
            </a:graphicData>
          </a:graphic>
        </p:graphicFrame>
        <p:graphicFrame>
          <p:nvGraphicFramePr>
            <p:cNvPr id="22549" name="Object 21"/>
            <p:cNvGraphicFramePr>
              <a:graphicFrameLocks noChangeAspect="1"/>
            </p:cNvGraphicFramePr>
            <p:nvPr/>
          </p:nvGraphicFramePr>
          <p:xfrm>
            <a:off x="480" y="3168"/>
            <a:ext cx="177" cy="204"/>
          </p:xfrm>
          <a:graphic>
            <a:graphicData uri="http://schemas.openxmlformats.org/presentationml/2006/ole">
              <p:oleObj spid="_x0000_s22549" name="Equation" r:id="rId18" imgW="164880" imgH="190440" progId="Equation.3">
                <p:embed/>
              </p:oleObj>
            </a:graphicData>
          </a:graphic>
        </p:graphicFrame>
      </p:grpSp>
      <p:grpSp>
        <p:nvGrpSpPr>
          <p:cNvPr id="22556" name="Group 41"/>
          <p:cNvGrpSpPr>
            <a:grpSpLocks/>
          </p:cNvGrpSpPr>
          <p:nvPr/>
        </p:nvGrpSpPr>
        <p:grpSpPr bwMode="auto">
          <a:xfrm>
            <a:off x="1066800" y="2035175"/>
            <a:ext cx="1143000" cy="708025"/>
            <a:chOff x="768" y="2098"/>
            <a:chExt cx="720" cy="446"/>
          </a:xfrm>
        </p:grpSpPr>
        <p:sp>
          <p:nvSpPr>
            <p:cNvPr id="22564" name="Line 42"/>
            <p:cNvSpPr>
              <a:spLocks noChangeShapeType="1"/>
            </p:cNvSpPr>
            <p:nvPr/>
          </p:nvSpPr>
          <p:spPr bwMode="auto">
            <a:xfrm>
              <a:off x="960" y="2528"/>
              <a:ext cx="52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42" name="Object 14"/>
            <p:cNvGraphicFramePr>
              <a:graphicFrameLocks noChangeAspect="1"/>
            </p:cNvGraphicFramePr>
            <p:nvPr/>
          </p:nvGraphicFramePr>
          <p:xfrm>
            <a:off x="768" y="2098"/>
            <a:ext cx="480" cy="446"/>
          </p:xfrm>
          <a:graphic>
            <a:graphicData uri="http://schemas.openxmlformats.org/presentationml/2006/ole">
              <p:oleObj spid="_x0000_s22542" name="公式" r:id="rId19" imgW="177480" imgH="164880" progId="Equation.3">
                <p:embed/>
              </p:oleObj>
            </a:graphicData>
          </a:graphic>
        </p:graphicFrame>
      </p:grpSp>
      <p:grpSp>
        <p:nvGrpSpPr>
          <p:cNvPr id="22557" name="Group 44"/>
          <p:cNvGrpSpPr>
            <a:grpSpLocks/>
          </p:cNvGrpSpPr>
          <p:nvPr/>
        </p:nvGrpSpPr>
        <p:grpSpPr bwMode="auto">
          <a:xfrm>
            <a:off x="2743200" y="1905000"/>
            <a:ext cx="1219200" cy="762000"/>
            <a:chOff x="1824" y="2064"/>
            <a:chExt cx="768" cy="480"/>
          </a:xfrm>
        </p:grpSpPr>
        <p:graphicFrame>
          <p:nvGraphicFramePr>
            <p:cNvPr id="22541" name="Object 13"/>
            <p:cNvGraphicFramePr>
              <a:graphicFrameLocks noChangeAspect="1"/>
            </p:cNvGraphicFramePr>
            <p:nvPr/>
          </p:nvGraphicFramePr>
          <p:xfrm>
            <a:off x="2112" y="2064"/>
            <a:ext cx="480" cy="480"/>
          </p:xfrm>
          <a:graphic>
            <a:graphicData uri="http://schemas.openxmlformats.org/presentationml/2006/ole">
              <p:oleObj spid="_x0000_s22541" name="公式" r:id="rId20" imgW="177480" imgH="177480" progId="Equation.3">
                <p:embed/>
              </p:oleObj>
            </a:graphicData>
          </a:graphic>
        </p:graphicFrame>
        <p:sp>
          <p:nvSpPr>
            <p:cNvPr id="22563" name="Line 46"/>
            <p:cNvSpPr>
              <a:spLocks noChangeShapeType="1"/>
            </p:cNvSpPr>
            <p:nvPr/>
          </p:nvSpPr>
          <p:spPr bwMode="auto">
            <a:xfrm flipV="1">
              <a:off x="1824" y="2496"/>
              <a:ext cx="672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558" name="Group 47"/>
          <p:cNvGrpSpPr>
            <a:grpSpLocks/>
          </p:cNvGrpSpPr>
          <p:nvPr/>
        </p:nvGrpSpPr>
        <p:grpSpPr bwMode="auto">
          <a:xfrm>
            <a:off x="2286000" y="2819400"/>
            <a:ext cx="762000" cy="1012825"/>
            <a:chOff x="1488" y="2640"/>
            <a:chExt cx="480" cy="638"/>
          </a:xfrm>
        </p:grpSpPr>
        <p:graphicFrame>
          <p:nvGraphicFramePr>
            <p:cNvPr id="22540" name="Object 12"/>
            <p:cNvGraphicFramePr>
              <a:graphicFrameLocks noChangeAspect="1"/>
            </p:cNvGraphicFramePr>
            <p:nvPr/>
          </p:nvGraphicFramePr>
          <p:xfrm>
            <a:off x="1488" y="2832"/>
            <a:ext cx="480" cy="446"/>
          </p:xfrm>
          <a:graphic>
            <a:graphicData uri="http://schemas.openxmlformats.org/presentationml/2006/ole">
              <p:oleObj spid="_x0000_s22540" name="公式" r:id="rId21" imgW="177480" imgH="164880" progId="Equation.3">
                <p:embed/>
              </p:oleObj>
            </a:graphicData>
          </a:graphic>
        </p:graphicFrame>
        <p:sp>
          <p:nvSpPr>
            <p:cNvPr id="22562" name="Line 49"/>
            <p:cNvSpPr>
              <a:spLocks noChangeShapeType="1"/>
            </p:cNvSpPr>
            <p:nvPr/>
          </p:nvSpPr>
          <p:spPr bwMode="auto">
            <a:xfrm>
              <a:off x="1488" y="2640"/>
              <a:ext cx="0" cy="57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559" name="Group 50"/>
          <p:cNvGrpSpPr>
            <a:grpSpLocks/>
          </p:cNvGrpSpPr>
          <p:nvPr/>
        </p:nvGrpSpPr>
        <p:grpSpPr bwMode="auto">
          <a:xfrm>
            <a:off x="2209800" y="1066800"/>
            <a:ext cx="762000" cy="990600"/>
            <a:chOff x="1488" y="1536"/>
            <a:chExt cx="480" cy="624"/>
          </a:xfrm>
        </p:grpSpPr>
        <p:graphicFrame>
          <p:nvGraphicFramePr>
            <p:cNvPr id="22539" name="Object 11"/>
            <p:cNvGraphicFramePr>
              <a:graphicFrameLocks noChangeAspect="1"/>
            </p:cNvGraphicFramePr>
            <p:nvPr/>
          </p:nvGraphicFramePr>
          <p:xfrm>
            <a:off x="1488" y="1536"/>
            <a:ext cx="480" cy="481"/>
          </p:xfrm>
          <a:graphic>
            <a:graphicData uri="http://schemas.openxmlformats.org/presentationml/2006/ole">
              <p:oleObj spid="_x0000_s22539" name="公式" r:id="rId22" imgW="177480" imgH="177480" progId="Equation.3">
                <p:embed/>
              </p:oleObj>
            </a:graphicData>
          </a:graphic>
        </p:graphicFrame>
        <p:sp>
          <p:nvSpPr>
            <p:cNvPr id="22561" name="Line 52"/>
            <p:cNvSpPr>
              <a:spLocks noChangeShapeType="1"/>
            </p:cNvSpPr>
            <p:nvPr/>
          </p:nvSpPr>
          <p:spPr bwMode="auto">
            <a:xfrm>
              <a:off x="1488" y="1680"/>
              <a:ext cx="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560" name="Group 53"/>
          <p:cNvGrpSpPr>
            <a:grpSpLocks/>
          </p:cNvGrpSpPr>
          <p:nvPr/>
        </p:nvGrpSpPr>
        <p:grpSpPr bwMode="auto">
          <a:xfrm>
            <a:off x="4211638" y="765175"/>
            <a:ext cx="4505325" cy="1274763"/>
            <a:chOff x="2640" y="493"/>
            <a:chExt cx="2838" cy="803"/>
          </a:xfrm>
        </p:grpSpPr>
        <p:graphicFrame>
          <p:nvGraphicFramePr>
            <p:cNvPr id="22536" name="Object 8"/>
            <p:cNvGraphicFramePr>
              <a:graphicFrameLocks noChangeAspect="1"/>
            </p:cNvGraphicFramePr>
            <p:nvPr/>
          </p:nvGraphicFramePr>
          <p:xfrm>
            <a:off x="2640" y="495"/>
            <a:ext cx="1253" cy="369"/>
          </p:xfrm>
          <a:graphic>
            <a:graphicData uri="http://schemas.openxmlformats.org/presentationml/2006/ole">
              <p:oleObj spid="_x0000_s22536" name="Equation" r:id="rId23" imgW="1307880" imgH="355320" progId="Equation.3">
                <p:embed/>
              </p:oleObj>
            </a:graphicData>
          </a:graphic>
        </p:graphicFrame>
        <p:graphicFrame>
          <p:nvGraphicFramePr>
            <p:cNvPr id="22537" name="Object 9"/>
            <p:cNvGraphicFramePr>
              <a:graphicFrameLocks noChangeAspect="1"/>
            </p:cNvGraphicFramePr>
            <p:nvPr/>
          </p:nvGraphicFramePr>
          <p:xfrm>
            <a:off x="4122" y="493"/>
            <a:ext cx="1356" cy="371"/>
          </p:xfrm>
          <a:graphic>
            <a:graphicData uri="http://schemas.openxmlformats.org/presentationml/2006/ole">
              <p:oleObj spid="_x0000_s22537" name="Equation" r:id="rId24" imgW="1460160" imgH="368280" progId="Equation.3">
                <p:embed/>
              </p:oleObj>
            </a:graphicData>
          </a:graphic>
        </p:graphicFrame>
        <p:graphicFrame>
          <p:nvGraphicFramePr>
            <p:cNvPr id="22538" name="Object 10"/>
            <p:cNvGraphicFramePr>
              <a:graphicFrameLocks noChangeAspect="1"/>
            </p:cNvGraphicFramePr>
            <p:nvPr/>
          </p:nvGraphicFramePr>
          <p:xfrm>
            <a:off x="3209" y="908"/>
            <a:ext cx="1823" cy="388"/>
          </p:xfrm>
          <a:graphic>
            <a:graphicData uri="http://schemas.openxmlformats.org/presentationml/2006/ole">
              <p:oleObj spid="_x0000_s22538" name="Equation" r:id="rId25" imgW="1600200" imgH="35532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5" name="Text Box 3"/>
          <p:cNvSpPr txBox="1">
            <a:spLocks noChangeArrowheads="1"/>
          </p:cNvSpPr>
          <p:nvPr/>
        </p:nvSpPr>
        <p:spPr bwMode="auto">
          <a:xfrm>
            <a:off x="381000" y="0"/>
            <a:ext cx="3810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600" b="1"/>
              <a:t>二  </a:t>
            </a:r>
            <a:r>
              <a:rPr lang="zh-CN" altLang="zh-CN" sz="3600" b="1"/>
              <a:t>卡诺循环</a:t>
            </a:r>
            <a:r>
              <a:rPr lang="zh-CN" altLang="zh-CN" sz="2400" b="1"/>
              <a:t>               </a:t>
            </a:r>
            <a:endParaRPr lang="zh-CN" altLang="en-US" sz="2400" b="1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48263" y="2636838"/>
            <a:ext cx="2286000" cy="3048000"/>
            <a:chOff x="3216" y="2112"/>
            <a:chExt cx="1440" cy="1920"/>
          </a:xfrm>
        </p:grpSpPr>
        <p:grpSp>
          <p:nvGrpSpPr>
            <p:cNvPr id="23615" name="Group 5"/>
            <p:cNvGrpSpPr>
              <a:grpSpLocks/>
            </p:cNvGrpSpPr>
            <p:nvPr/>
          </p:nvGrpSpPr>
          <p:grpSpPr bwMode="auto">
            <a:xfrm>
              <a:off x="3216" y="3692"/>
              <a:ext cx="1392" cy="340"/>
              <a:chOff x="3264" y="3168"/>
              <a:chExt cx="1392" cy="340"/>
            </a:xfrm>
          </p:grpSpPr>
          <p:sp>
            <p:nvSpPr>
              <p:cNvPr id="23622" name="Rectangle 6"/>
              <p:cNvSpPr>
                <a:spLocks noChangeArrowheads="1"/>
              </p:cNvSpPr>
              <p:nvPr/>
            </p:nvSpPr>
            <p:spPr bwMode="auto">
              <a:xfrm>
                <a:off x="3264" y="3168"/>
                <a:ext cx="1392" cy="336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3623" name="Text Box 7"/>
              <p:cNvSpPr txBox="1">
                <a:spLocks noChangeArrowheads="1"/>
              </p:cNvSpPr>
              <p:nvPr/>
            </p:nvSpPr>
            <p:spPr bwMode="auto">
              <a:xfrm>
                <a:off x="3312" y="3168"/>
                <a:ext cx="124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zh-CN" altLang="en-US" b="1"/>
                  <a:t>低温热源</a:t>
                </a:r>
              </a:p>
            </p:txBody>
          </p:sp>
          <p:graphicFrame>
            <p:nvGraphicFramePr>
              <p:cNvPr id="23574" name="Object 8"/>
              <p:cNvGraphicFramePr>
                <a:graphicFrameLocks noChangeAspect="1"/>
              </p:cNvGraphicFramePr>
              <p:nvPr/>
            </p:nvGraphicFramePr>
            <p:xfrm>
              <a:off x="4320" y="3168"/>
              <a:ext cx="306" cy="340"/>
            </p:xfrm>
            <a:graphic>
              <a:graphicData uri="http://schemas.openxmlformats.org/presentationml/2006/ole">
                <p:oleObj spid="_x0000_s23574" name="Equation" r:id="rId3" imgW="253800" imgH="317160" progId="Equation.3">
                  <p:embed/>
                </p:oleObj>
              </a:graphicData>
            </a:graphic>
          </p:graphicFrame>
        </p:grpSp>
        <p:grpSp>
          <p:nvGrpSpPr>
            <p:cNvPr id="23616" name="Group 9"/>
            <p:cNvGrpSpPr>
              <a:grpSpLocks/>
            </p:cNvGrpSpPr>
            <p:nvPr/>
          </p:nvGrpSpPr>
          <p:grpSpPr bwMode="auto">
            <a:xfrm>
              <a:off x="3216" y="2112"/>
              <a:ext cx="1440" cy="340"/>
              <a:chOff x="3216" y="1632"/>
              <a:chExt cx="1440" cy="340"/>
            </a:xfrm>
          </p:grpSpPr>
          <p:sp>
            <p:nvSpPr>
              <p:cNvPr id="23620" name="Rectangle 10"/>
              <p:cNvSpPr>
                <a:spLocks noChangeArrowheads="1"/>
              </p:cNvSpPr>
              <p:nvPr/>
            </p:nvSpPr>
            <p:spPr bwMode="auto">
              <a:xfrm>
                <a:off x="3216" y="1632"/>
                <a:ext cx="1440" cy="336"/>
              </a:xfrm>
              <a:prstGeom prst="rect">
                <a:avLst/>
              </a:prstGeom>
              <a:solidFill>
                <a:srgbClr val="FDE3F0"/>
              </a:solidFill>
              <a:ln w="19050">
                <a:solidFill>
                  <a:srgbClr val="CC00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3621" name="Text Box 11"/>
              <p:cNvSpPr txBox="1">
                <a:spLocks noChangeArrowheads="1"/>
              </p:cNvSpPr>
              <p:nvPr/>
            </p:nvSpPr>
            <p:spPr bwMode="auto">
              <a:xfrm>
                <a:off x="3264" y="1638"/>
                <a:ext cx="124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000000"/>
                    </a:solidFill>
                  </a:rPr>
                  <a:t>高温热源</a:t>
                </a:r>
                <a:endParaRPr lang="zh-CN" altLang="en-US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graphicFrame>
            <p:nvGraphicFramePr>
              <p:cNvPr id="23573" name="Object 12"/>
              <p:cNvGraphicFramePr>
                <a:graphicFrameLocks noChangeAspect="1"/>
              </p:cNvGraphicFramePr>
              <p:nvPr/>
            </p:nvGraphicFramePr>
            <p:xfrm>
              <a:off x="4320" y="1632"/>
              <a:ext cx="260" cy="340"/>
            </p:xfrm>
            <a:graphic>
              <a:graphicData uri="http://schemas.openxmlformats.org/presentationml/2006/ole">
                <p:oleObj spid="_x0000_s23573" name="Equation" r:id="rId4" imgW="215640" imgH="317160" progId="Equation.3">
                  <p:embed/>
                </p:oleObj>
              </a:graphicData>
            </a:graphic>
          </p:graphicFrame>
        </p:grpSp>
        <p:grpSp>
          <p:nvGrpSpPr>
            <p:cNvPr id="23617" name="Group 13"/>
            <p:cNvGrpSpPr>
              <a:grpSpLocks/>
            </p:cNvGrpSpPr>
            <p:nvPr/>
          </p:nvGrpSpPr>
          <p:grpSpPr bwMode="auto">
            <a:xfrm>
              <a:off x="3264" y="2832"/>
              <a:ext cx="1344" cy="528"/>
              <a:chOff x="672" y="2352"/>
              <a:chExt cx="1344" cy="528"/>
            </a:xfrm>
          </p:grpSpPr>
          <p:sp>
            <p:nvSpPr>
              <p:cNvPr id="23618" name="Oval 14"/>
              <p:cNvSpPr>
                <a:spLocks noChangeArrowheads="1"/>
              </p:cNvSpPr>
              <p:nvPr/>
            </p:nvSpPr>
            <p:spPr bwMode="auto">
              <a:xfrm>
                <a:off x="672" y="2352"/>
                <a:ext cx="1296" cy="528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CC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3619" name="Text Box 15"/>
              <p:cNvSpPr txBox="1">
                <a:spLocks noChangeArrowheads="1"/>
              </p:cNvSpPr>
              <p:nvPr/>
            </p:nvSpPr>
            <p:spPr bwMode="auto">
              <a:xfrm>
                <a:off x="816" y="2468"/>
                <a:ext cx="120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000000"/>
                    </a:solidFill>
                  </a:rPr>
                  <a:t>卡诺热机</a:t>
                </a:r>
              </a:p>
            </p:txBody>
          </p:sp>
        </p:grp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6084888" y="3068638"/>
            <a:ext cx="990600" cy="838200"/>
            <a:chOff x="4080" y="1152"/>
            <a:chExt cx="516" cy="528"/>
          </a:xfrm>
        </p:grpSpPr>
        <p:sp>
          <p:nvSpPr>
            <p:cNvPr id="23614" name="AutoShape 17"/>
            <p:cNvSpPr>
              <a:spLocks noChangeArrowheads="1"/>
            </p:cNvSpPr>
            <p:nvPr/>
          </p:nvSpPr>
          <p:spPr bwMode="auto">
            <a:xfrm>
              <a:off x="4080" y="1152"/>
              <a:ext cx="144" cy="528"/>
            </a:xfrm>
            <a:prstGeom prst="downArrow">
              <a:avLst>
                <a:gd name="adj1" fmla="val 40000"/>
                <a:gd name="adj2" fmla="val 146921"/>
              </a:avLst>
            </a:prstGeom>
            <a:solidFill>
              <a:srgbClr val="FFCCCC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graphicFrame>
          <p:nvGraphicFramePr>
            <p:cNvPr id="23572" name="Object 18"/>
            <p:cNvGraphicFramePr>
              <a:graphicFrameLocks noChangeAspect="1"/>
            </p:cNvGraphicFramePr>
            <p:nvPr/>
          </p:nvGraphicFramePr>
          <p:xfrm>
            <a:off x="4224" y="1152"/>
            <a:ext cx="372" cy="436"/>
          </p:xfrm>
          <a:graphic>
            <a:graphicData uri="http://schemas.openxmlformats.org/presentationml/2006/ole">
              <p:oleObj spid="_x0000_s23572" name="公式" r:id="rId5" imgW="139680" imgH="164880" progId="Equation.3">
                <p:embed/>
              </p:oleObj>
            </a:graphicData>
          </a:graphic>
        </p:graphicFrame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5435600" y="4508500"/>
            <a:ext cx="990600" cy="762000"/>
            <a:chOff x="3792" y="1968"/>
            <a:chExt cx="480" cy="480"/>
          </a:xfrm>
        </p:grpSpPr>
        <p:sp>
          <p:nvSpPr>
            <p:cNvPr id="23613" name="AutoShape 20"/>
            <p:cNvSpPr>
              <a:spLocks noChangeArrowheads="1"/>
            </p:cNvSpPr>
            <p:nvPr/>
          </p:nvSpPr>
          <p:spPr bwMode="auto">
            <a:xfrm>
              <a:off x="4128" y="1968"/>
              <a:ext cx="144" cy="480"/>
            </a:xfrm>
            <a:prstGeom prst="downArrow">
              <a:avLst>
                <a:gd name="adj1" fmla="val 35417"/>
                <a:gd name="adj2" fmla="val 138889"/>
              </a:avLst>
            </a:prstGeom>
            <a:solidFill>
              <a:srgbClr val="CCECFF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graphicFrame>
          <p:nvGraphicFramePr>
            <p:cNvPr id="23571" name="Object 21"/>
            <p:cNvGraphicFramePr>
              <a:graphicFrameLocks noChangeAspect="1"/>
            </p:cNvGraphicFramePr>
            <p:nvPr/>
          </p:nvGraphicFramePr>
          <p:xfrm>
            <a:off x="3792" y="1968"/>
            <a:ext cx="401" cy="435"/>
          </p:xfrm>
          <a:graphic>
            <a:graphicData uri="http://schemas.openxmlformats.org/presentationml/2006/ole">
              <p:oleObj spid="_x0000_s23571" name="公式" r:id="rId6" imgW="152280" imgH="164880" progId="Equation.3">
                <p:embed/>
              </p:oleObj>
            </a:graphicData>
          </a:graphic>
        </p:graphicFrame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7092950" y="4005263"/>
            <a:ext cx="1371600" cy="414337"/>
            <a:chOff x="1632" y="2544"/>
            <a:chExt cx="864" cy="261"/>
          </a:xfrm>
        </p:grpSpPr>
        <p:sp>
          <p:nvSpPr>
            <p:cNvPr id="23612" name="AutoShape 23"/>
            <p:cNvSpPr>
              <a:spLocks noChangeArrowheads="1"/>
            </p:cNvSpPr>
            <p:nvPr/>
          </p:nvSpPr>
          <p:spPr bwMode="auto">
            <a:xfrm>
              <a:off x="1632" y="2634"/>
              <a:ext cx="528" cy="102"/>
            </a:xfrm>
            <a:prstGeom prst="rightArrow">
              <a:avLst>
                <a:gd name="adj1" fmla="val 58667"/>
                <a:gd name="adj2" fmla="val 189205"/>
              </a:avLst>
            </a:prstGeom>
            <a:solidFill>
              <a:srgbClr val="FFCC66"/>
            </a:solidFill>
            <a:ln w="19050">
              <a:solidFill>
                <a:srgbClr val="CC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graphicFrame>
          <p:nvGraphicFramePr>
            <p:cNvPr id="23570" name="Object 24"/>
            <p:cNvGraphicFramePr>
              <a:graphicFrameLocks noChangeAspect="1"/>
            </p:cNvGraphicFramePr>
            <p:nvPr/>
          </p:nvGraphicFramePr>
          <p:xfrm>
            <a:off x="2208" y="2544"/>
            <a:ext cx="288" cy="261"/>
          </p:xfrm>
          <a:graphic>
            <a:graphicData uri="http://schemas.openxmlformats.org/presentationml/2006/ole">
              <p:oleObj spid="_x0000_s23570" name="Equation" r:id="rId7" imgW="266400" imgH="241200" progId="Equation.3">
                <p:embed/>
              </p:oleObj>
            </a:graphicData>
          </a:graphic>
        </p:graphicFrame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395288" y="2420938"/>
            <a:ext cx="4464050" cy="3495675"/>
            <a:chOff x="480" y="2064"/>
            <a:chExt cx="2220" cy="2021"/>
          </a:xfrm>
        </p:grpSpPr>
        <p:grpSp>
          <p:nvGrpSpPr>
            <p:cNvPr id="23586" name="Group 26"/>
            <p:cNvGrpSpPr>
              <a:grpSpLocks/>
            </p:cNvGrpSpPr>
            <p:nvPr/>
          </p:nvGrpSpPr>
          <p:grpSpPr bwMode="auto">
            <a:xfrm>
              <a:off x="480" y="2064"/>
              <a:ext cx="2220" cy="2021"/>
              <a:chOff x="468" y="1632"/>
              <a:chExt cx="2508" cy="2357"/>
            </a:xfrm>
          </p:grpSpPr>
          <p:sp>
            <p:nvSpPr>
              <p:cNvPr id="23587" name="Rectangle 27"/>
              <p:cNvSpPr>
                <a:spLocks noChangeArrowheads="1"/>
              </p:cNvSpPr>
              <p:nvPr/>
            </p:nvSpPr>
            <p:spPr bwMode="auto">
              <a:xfrm>
                <a:off x="480" y="1632"/>
                <a:ext cx="2496" cy="23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3588" name="Line 28"/>
              <p:cNvSpPr>
                <a:spLocks noChangeShapeType="1"/>
              </p:cNvSpPr>
              <p:nvPr/>
            </p:nvSpPr>
            <p:spPr bwMode="auto">
              <a:xfrm>
                <a:off x="768" y="3696"/>
                <a:ext cx="216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89" name="Line 29"/>
              <p:cNvSpPr>
                <a:spLocks noChangeShapeType="1"/>
              </p:cNvSpPr>
              <p:nvPr/>
            </p:nvSpPr>
            <p:spPr bwMode="auto">
              <a:xfrm flipV="1">
                <a:off x="768" y="1730"/>
                <a:ext cx="1" cy="195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3557" name="Object 30"/>
              <p:cNvGraphicFramePr>
                <a:graphicFrameLocks noChangeAspect="1"/>
              </p:cNvGraphicFramePr>
              <p:nvPr/>
            </p:nvGraphicFramePr>
            <p:xfrm>
              <a:off x="2737" y="3456"/>
              <a:ext cx="191" cy="218"/>
            </p:xfrm>
            <a:graphic>
              <a:graphicData uri="http://schemas.openxmlformats.org/presentationml/2006/ole">
                <p:oleObj spid="_x0000_s23557" name="Equation" r:id="rId8" imgW="215640" imgH="241200" progId="Equation.3">
                  <p:embed/>
                </p:oleObj>
              </a:graphicData>
            </a:graphic>
          </p:graphicFrame>
          <p:graphicFrame>
            <p:nvGraphicFramePr>
              <p:cNvPr id="23558" name="Object 31"/>
              <p:cNvGraphicFramePr>
                <a:graphicFrameLocks noChangeAspect="1"/>
              </p:cNvGraphicFramePr>
              <p:nvPr/>
            </p:nvGraphicFramePr>
            <p:xfrm>
              <a:off x="664" y="3690"/>
              <a:ext cx="168" cy="198"/>
            </p:xfrm>
            <a:graphic>
              <a:graphicData uri="http://schemas.openxmlformats.org/presentationml/2006/ole">
                <p:oleObj spid="_x0000_s23558" name="Equation" r:id="rId9" imgW="164880" imgH="190440" progId="Equation.3">
                  <p:embed/>
                </p:oleObj>
              </a:graphicData>
            </a:graphic>
          </p:graphicFrame>
          <p:graphicFrame>
            <p:nvGraphicFramePr>
              <p:cNvPr id="23559" name="Object 32"/>
              <p:cNvGraphicFramePr>
                <a:graphicFrameLocks noChangeAspect="1"/>
              </p:cNvGraphicFramePr>
              <p:nvPr/>
            </p:nvGraphicFramePr>
            <p:xfrm>
              <a:off x="505" y="1728"/>
              <a:ext cx="202" cy="240"/>
            </p:xfrm>
            <a:graphic>
              <a:graphicData uri="http://schemas.openxmlformats.org/presentationml/2006/ole">
                <p:oleObj spid="_x0000_s23559" name="Equation" r:id="rId10" imgW="203040" imgH="241200" progId="Equation.3">
                  <p:embed/>
                </p:oleObj>
              </a:graphicData>
            </a:graphic>
          </p:graphicFrame>
          <p:graphicFrame>
            <p:nvGraphicFramePr>
              <p:cNvPr id="23560" name="Object 33"/>
              <p:cNvGraphicFramePr>
                <a:graphicFrameLocks noChangeAspect="1"/>
              </p:cNvGraphicFramePr>
              <p:nvPr/>
            </p:nvGraphicFramePr>
            <p:xfrm>
              <a:off x="1968" y="3312"/>
              <a:ext cx="237" cy="299"/>
            </p:xfrm>
            <a:graphic>
              <a:graphicData uri="http://schemas.openxmlformats.org/presentationml/2006/ole">
                <p:oleObj spid="_x0000_s23560" name="Equation" r:id="rId11" imgW="253800" imgH="317160" progId="Equation.3">
                  <p:embed/>
                </p:oleObj>
              </a:graphicData>
            </a:graphic>
          </p:graphicFrame>
          <p:sp>
            <p:nvSpPr>
              <p:cNvPr id="23590" name="Freeform 34" descr="浅色上对角线"/>
              <p:cNvSpPr>
                <a:spLocks/>
              </p:cNvSpPr>
              <p:nvPr/>
            </p:nvSpPr>
            <p:spPr bwMode="auto">
              <a:xfrm>
                <a:off x="1056" y="2130"/>
                <a:ext cx="1465" cy="1219"/>
              </a:xfrm>
              <a:custGeom>
                <a:avLst/>
                <a:gdLst>
                  <a:gd name="T0" fmla="*/ 23 w 1465"/>
                  <a:gd name="T1" fmla="*/ 54 h 1219"/>
                  <a:gd name="T2" fmla="*/ 53 w 1465"/>
                  <a:gd name="T3" fmla="*/ 246 h 1219"/>
                  <a:gd name="T4" fmla="*/ 106 w 1465"/>
                  <a:gd name="T5" fmla="*/ 408 h 1219"/>
                  <a:gd name="T6" fmla="*/ 177 w 1465"/>
                  <a:gd name="T7" fmla="*/ 624 h 1219"/>
                  <a:gd name="T8" fmla="*/ 248 w 1465"/>
                  <a:gd name="T9" fmla="*/ 763 h 1219"/>
                  <a:gd name="T10" fmla="*/ 349 w 1465"/>
                  <a:gd name="T11" fmla="*/ 901 h 1219"/>
                  <a:gd name="T12" fmla="*/ 496 w 1465"/>
                  <a:gd name="T13" fmla="*/ 967 h 1219"/>
                  <a:gd name="T14" fmla="*/ 692 w 1465"/>
                  <a:gd name="T15" fmla="*/ 1056 h 1219"/>
                  <a:gd name="T16" fmla="*/ 992 w 1465"/>
                  <a:gd name="T17" fmla="*/ 1135 h 1219"/>
                  <a:gd name="T18" fmla="*/ 1227 w 1465"/>
                  <a:gd name="T19" fmla="*/ 1182 h 1219"/>
                  <a:gd name="T20" fmla="*/ 1465 w 1465"/>
                  <a:gd name="T21" fmla="*/ 1219 h 1219"/>
                  <a:gd name="T22" fmla="*/ 1352 w 1465"/>
                  <a:gd name="T23" fmla="*/ 1117 h 1219"/>
                  <a:gd name="T24" fmla="*/ 1222 w 1465"/>
                  <a:gd name="T25" fmla="*/ 1027 h 1219"/>
                  <a:gd name="T26" fmla="*/ 1181 w 1465"/>
                  <a:gd name="T27" fmla="*/ 979 h 1219"/>
                  <a:gd name="T28" fmla="*/ 1122 w 1465"/>
                  <a:gd name="T29" fmla="*/ 906 h 1219"/>
                  <a:gd name="T30" fmla="*/ 1093 w 1465"/>
                  <a:gd name="T31" fmla="*/ 859 h 1219"/>
                  <a:gd name="T32" fmla="*/ 1021 w 1465"/>
                  <a:gd name="T33" fmla="*/ 715 h 1219"/>
                  <a:gd name="T34" fmla="*/ 933 w 1465"/>
                  <a:gd name="T35" fmla="*/ 661 h 1219"/>
                  <a:gd name="T36" fmla="*/ 1004 w 1465"/>
                  <a:gd name="T37" fmla="*/ 679 h 1219"/>
                  <a:gd name="T38" fmla="*/ 864 w 1465"/>
                  <a:gd name="T39" fmla="*/ 633 h 1219"/>
                  <a:gd name="T40" fmla="*/ 791 w 1465"/>
                  <a:gd name="T41" fmla="*/ 607 h 1219"/>
                  <a:gd name="T42" fmla="*/ 697 w 1465"/>
                  <a:gd name="T43" fmla="*/ 570 h 1219"/>
                  <a:gd name="T44" fmla="*/ 591 w 1465"/>
                  <a:gd name="T45" fmla="*/ 504 h 1219"/>
                  <a:gd name="T46" fmla="*/ 383 w 1465"/>
                  <a:gd name="T47" fmla="*/ 367 h 1219"/>
                  <a:gd name="T48" fmla="*/ 213 w 1465"/>
                  <a:gd name="T49" fmla="*/ 240 h 1219"/>
                  <a:gd name="T50" fmla="*/ 124 w 1465"/>
                  <a:gd name="T51" fmla="*/ 162 h 1219"/>
                  <a:gd name="T52" fmla="*/ 0 w 1465"/>
                  <a:gd name="T53" fmla="*/ 0 h 1219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465"/>
                  <a:gd name="T82" fmla="*/ 0 h 1219"/>
                  <a:gd name="T83" fmla="*/ 1465 w 1465"/>
                  <a:gd name="T84" fmla="*/ 1219 h 1219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465" h="1219">
                    <a:moveTo>
                      <a:pt x="23" y="54"/>
                    </a:moveTo>
                    <a:lnTo>
                      <a:pt x="53" y="246"/>
                    </a:lnTo>
                    <a:lnTo>
                      <a:pt x="106" y="408"/>
                    </a:lnTo>
                    <a:lnTo>
                      <a:pt x="177" y="624"/>
                    </a:lnTo>
                    <a:lnTo>
                      <a:pt x="248" y="763"/>
                    </a:lnTo>
                    <a:lnTo>
                      <a:pt x="349" y="901"/>
                    </a:lnTo>
                    <a:lnTo>
                      <a:pt x="496" y="967"/>
                    </a:lnTo>
                    <a:lnTo>
                      <a:pt x="692" y="1056"/>
                    </a:lnTo>
                    <a:lnTo>
                      <a:pt x="992" y="1135"/>
                    </a:lnTo>
                    <a:lnTo>
                      <a:pt x="1227" y="1182"/>
                    </a:lnTo>
                    <a:lnTo>
                      <a:pt x="1465" y="1219"/>
                    </a:lnTo>
                    <a:lnTo>
                      <a:pt x="1352" y="1117"/>
                    </a:lnTo>
                    <a:lnTo>
                      <a:pt x="1222" y="1027"/>
                    </a:lnTo>
                    <a:lnTo>
                      <a:pt x="1181" y="979"/>
                    </a:lnTo>
                    <a:lnTo>
                      <a:pt x="1122" y="906"/>
                    </a:lnTo>
                    <a:lnTo>
                      <a:pt x="1093" y="859"/>
                    </a:lnTo>
                    <a:lnTo>
                      <a:pt x="1021" y="715"/>
                    </a:lnTo>
                    <a:lnTo>
                      <a:pt x="933" y="661"/>
                    </a:lnTo>
                    <a:lnTo>
                      <a:pt x="1004" y="679"/>
                    </a:lnTo>
                    <a:lnTo>
                      <a:pt x="864" y="633"/>
                    </a:lnTo>
                    <a:lnTo>
                      <a:pt x="791" y="607"/>
                    </a:lnTo>
                    <a:lnTo>
                      <a:pt x="697" y="570"/>
                    </a:lnTo>
                    <a:lnTo>
                      <a:pt x="591" y="504"/>
                    </a:lnTo>
                    <a:lnTo>
                      <a:pt x="383" y="367"/>
                    </a:lnTo>
                    <a:lnTo>
                      <a:pt x="213" y="240"/>
                    </a:lnTo>
                    <a:lnTo>
                      <a:pt x="124" y="162"/>
                    </a:lnTo>
                    <a:lnTo>
                      <a:pt x="0" y="0"/>
                    </a:lnTo>
                  </a:path>
                </a:pathLst>
              </a:custGeom>
              <a:pattFill prst="ltUpDiag">
                <a:fgClr>
                  <a:srgbClr val="CC3399"/>
                </a:fgClr>
                <a:bgClr>
                  <a:schemeClr val="bg1"/>
                </a:bgClr>
              </a:patt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91" name="Text Box 35"/>
              <p:cNvSpPr txBox="1">
                <a:spLocks noChangeArrowheads="1"/>
              </p:cNvSpPr>
              <p:nvPr/>
            </p:nvSpPr>
            <p:spPr bwMode="auto">
              <a:xfrm flipH="1">
                <a:off x="1511" y="2720"/>
                <a:ext cx="373" cy="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3200" b="1" i="1">
                    <a:solidFill>
                      <a:srgbClr val="CC0000"/>
                    </a:solidFill>
                  </a:rPr>
                  <a:t>W</a:t>
                </a:r>
                <a:endParaRPr lang="en-US" altLang="zh-CN" sz="3200" b="1" i="1">
                  <a:solidFill>
                    <a:srgbClr val="A50021"/>
                  </a:solidFill>
                </a:endParaRPr>
              </a:p>
            </p:txBody>
          </p:sp>
          <p:sp>
            <p:nvSpPr>
              <p:cNvPr id="23592" name="Line 36"/>
              <p:cNvSpPr>
                <a:spLocks noChangeShapeType="1"/>
              </p:cNvSpPr>
              <p:nvPr/>
            </p:nvSpPr>
            <p:spPr bwMode="auto">
              <a:xfrm flipH="1" flipV="1">
                <a:off x="1717" y="3181"/>
                <a:ext cx="124" cy="42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93" name="Line 37"/>
              <p:cNvSpPr>
                <a:spLocks noChangeShapeType="1"/>
              </p:cNvSpPr>
              <p:nvPr/>
            </p:nvSpPr>
            <p:spPr bwMode="auto">
              <a:xfrm>
                <a:off x="1538" y="2549"/>
                <a:ext cx="138" cy="85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94" name="Line 38"/>
              <p:cNvSpPr>
                <a:spLocks noChangeShapeType="1"/>
              </p:cNvSpPr>
              <p:nvPr/>
            </p:nvSpPr>
            <p:spPr bwMode="auto">
              <a:xfrm flipH="1" flipV="1">
                <a:off x="1139" y="2508"/>
                <a:ext cx="41" cy="126"/>
              </a:xfrm>
              <a:prstGeom prst="line">
                <a:avLst/>
              </a:prstGeom>
              <a:noFill/>
              <a:ln w="57150">
                <a:solidFill>
                  <a:srgbClr val="CC0099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3561" name="Object 39"/>
              <p:cNvGraphicFramePr>
                <a:graphicFrameLocks noChangeAspect="1"/>
              </p:cNvGraphicFramePr>
              <p:nvPr/>
            </p:nvGraphicFramePr>
            <p:xfrm>
              <a:off x="1728" y="2400"/>
              <a:ext cx="202" cy="294"/>
            </p:xfrm>
            <a:graphic>
              <a:graphicData uri="http://schemas.openxmlformats.org/presentationml/2006/ole">
                <p:oleObj spid="_x0000_s23561" name="Equation" r:id="rId12" imgW="215640" imgH="317160" progId="Equation.3">
                  <p:embed/>
                </p:oleObj>
              </a:graphicData>
            </a:graphic>
          </p:graphicFrame>
          <p:sp>
            <p:nvSpPr>
              <p:cNvPr id="23595" name="Line 40"/>
              <p:cNvSpPr>
                <a:spLocks noChangeShapeType="1"/>
              </p:cNvSpPr>
              <p:nvPr/>
            </p:nvSpPr>
            <p:spPr bwMode="auto">
              <a:xfrm>
                <a:off x="2208" y="3024"/>
                <a:ext cx="88" cy="115"/>
              </a:xfrm>
              <a:prstGeom prst="line">
                <a:avLst/>
              </a:prstGeom>
              <a:noFill/>
              <a:ln w="57150">
                <a:solidFill>
                  <a:srgbClr val="CC0099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96" name="Freeform 41"/>
              <p:cNvSpPr>
                <a:spLocks/>
              </p:cNvSpPr>
              <p:nvPr/>
            </p:nvSpPr>
            <p:spPr bwMode="auto">
              <a:xfrm>
                <a:off x="1056" y="2130"/>
                <a:ext cx="1044" cy="680"/>
              </a:xfrm>
              <a:custGeom>
                <a:avLst/>
                <a:gdLst>
                  <a:gd name="T0" fmla="*/ 0 w 1044"/>
                  <a:gd name="T1" fmla="*/ 0 h 680"/>
                  <a:gd name="T2" fmla="*/ 242 w 1044"/>
                  <a:gd name="T3" fmla="*/ 246 h 680"/>
                  <a:gd name="T4" fmla="*/ 501 w 1044"/>
                  <a:gd name="T5" fmla="*/ 435 h 680"/>
                  <a:gd name="T6" fmla="*/ 734 w 1044"/>
                  <a:gd name="T7" fmla="*/ 565 h 680"/>
                  <a:gd name="T8" fmla="*/ 1001 w 1044"/>
                  <a:gd name="T9" fmla="*/ 665 h 680"/>
                  <a:gd name="T10" fmla="*/ 995 w 1044"/>
                  <a:gd name="T11" fmla="*/ 658 h 6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4"/>
                  <a:gd name="T19" fmla="*/ 0 h 680"/>
                  <a:gd name="T20" fmla="*/ 1044 w 1044"/>
                  <a:gd name="T21" fmla="*/ 680 h 6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4" h="680">
                    <a:moveTo>
                      <a:pt x="0" y="0"/>
                    </a:moveTo>
                    <a:cubicBezTo>
                      <a:pt x="40" y="41"/>
                      <a:pt x="159" y="174"/>
                      <a:pt x="242" y="246"/>
                    </a:cubicBezTo>
                    <a:cubicBezTo>
                      <a:pt x="325" y="318"/>
                      <a:pt x="419" y="382"/>
                      <a:pt x="501" y="435"/>
                    </a:cubicBezTo>
                    <a:cubicBezTo>
                      <a:pt x="583" y="488"/>
                      <a:pt x="651" y="527"/>
                      <a:pt x="734" y="565"/>
                    </a:cubicBezTo>
                    <a:cubicBezTo>
                      <a:pt x="817" y="603"/>
                      <a:pt x="958" y="650"/>
                      <a:pt x="1001" y="665"/>
                    </a:cubicBezTo>
                    <a:cubicBezTo>
                      <a:pt x="1044" y="680"/>
                      <a:pt x="996" y="658"/>
                      <a:pt x="995" y="658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97" name="Freeform 42"/>
              <p:cNvSpPr>
                <a:spLocks/>
              </p:cNvSpPr>
              <p:nvPr/>
            </p:nvSpPr>
            <p:spPr bwMode="auto">
              <a:xfrm>
                <a:off x="1369" y="3019"/>
                <a:ext cx="1175" cy="330"/>
              </a:xfrm>
              <a:custGeom>
                <a:avLst/>
                <a:gdLst>
                  <a:gd name="T0" fmla="*/ 0 w 1175"/>
                  <a:gd name="T1" fmla="*/ 0 h 330"/>
                  <a:gd name="T2" fmla="*/ 181 w 1175"/>
                  <a:gd name="T3" fmla="*/ 87 h 330"/>
                  <a:gd name="T4" fmla="*/ 473 w 1175"/>
                  <a:gd name="T5" fmla="*/ 204 h 330"/>
                  <a:gd name="T6" fmla="*/ 866 w 1175"/>
                  <a:gd name="T7" fmla="*/ 293 h 330"/>
                  <a:gd name="T8" fmla="*/ 1175 w 1175"/>
                  <a:gd name="T9" fmla="*/ 330 h 3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5"/>
                  <a:gd name="T16" fmla="*/ 0 h 330"/>
                  <a:gd name="T17" fmla="*/ 1175 w 1175"/>
                  <a:gd name="T18" fmla="*/ 330 h 3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5" h="330">
                    <a:moveTo>
                      <a:pt x="0" y="0"/>
                    </a:moveTo>
                    <a:cubicBezTo>
                      <a:pt x="30" y="14"/>
                      <a:pt x="102" y="53"/>
                      <a:pt x="181" y="87"/>
                    </a:cubicBezTo>
                    <a:cubicBezTo>
                      <a:pt x="260" y="121"/>
                      <a:pt x="359" y="170"/>
                      <a:pt x="473" y="204"/>
                    </a:cubicBezTo>
                    <a:cubicBezTo>
                      <a:pt x="587" y="238"/>
                      <a:pt x="749" y="272"/>
                      <a:pt x="866" y="293"/>
                    </a:cubicBezTo>
                    <a:cubicBezTo>
                      <a:pt x="983" y="314"/>
                      <a:pt x="1111" y="322"/>
                      <a:pt x="1175" y="330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98" name="Freeform 43"/>
              <p:cNvSpPr>
                <a:spLocks/>
              </p:cNvSpPr>
              <p:nvPr/>
            </p:nvSpPr>
            <p:spPr bwMode="auto">
              <a:xfrm>
                <a:off x="1056" y="2130"/>
                <a:ext cx="325" cy="895"/>
              </a:xfrm>
              <a:custGeom>
                <a:avLst/>
                <a:gdLst>
                  <a:gd name="T0" fmla="*/ 0 w 325"/>
                  <a:gd name="T1" fmla="*/ 0 h 895"/>
                  <a:gd name="T2" fmla="*/ 62 w 325"/>
                  <a:gd name="T3" fmla="*/ 297 h 895"/>
                  <a:gd name="T4" fmla="*/ 184 w 325"/>
                  <a:gd name="T5" fmla="*/ 654 h 895"/>
                  <a:gd name="T6" fmla="*/ 325 w 325"/>
                  <a:gd name="T7" fmla="*/ 895 h 8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25"/>
                  <a:gd name="T13" fmla="*/ 0 h 895"/>
                  <a:gd name="T14" fmla="*/ 325 w 325"/>
                  <a:gd name="T15" fmla="*/ 895 h 8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25" h="895">
                    <a:moveTo>
                      <a:pt x="0" y="0"/>
                    </a:moveTo>
                    <a:cubicBezTo>
                      <a:pt x="10" y="49"/>
                      <a:pt x="31" y="188"/>
                      <a:pt x="62" y="297"/>
                    </a:cubicBezTo>
                    <a:cubicBezTo>
                      <a:pt x="93" y="406"/>
                      <a:pt x="140" y="554"/>
                      <a:pt x="184" y="654"/>
                    </a:cubicBezTo>
                    <a:cubicBezTo>
                      <a:pt x="228" y="754"/>
                      <a:pt x="296" y="845"/>
                      <a:pt x="325" y="895"/>
                    </a:cubicBezTo>
                  </a:path>
                </a:pathLst>
              </a:custGeom>
              <a:noFill/>
              <a:ln w="28575">
                <a:solidFill>
                  <a:srgbClr val="CC00CC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99" name="Freeform 44"/>
              <p:cNvSpPr>
                <a:spLocks/>
              </p:cNvSpPr>
              <p:nvPr/>
            </p:nvSpPr>
            <p:spPr bwMode="auto">
              <a:xfrm>
                <a:off x="2060" y="2797"/>
                <a:ext cx="484" cy="552"/>
              </a:xfrm>
              <a:custGeom>
                <a:avLst/>
                <a:gdLst>
                  <a:gd name="T0" fmla="*/ 0 w 484"/>
                  <a:gd name="T1" fmla="*/ 0 h 552"/>
                  <a:gd name="T2" fmla="*/ 210 w 484"/>
                  <a:gd name="T3" fmla="*/ 309 h 552"/>
                  <a:gd name="T4" fmla="*/ 484 w 484"/>
                  <a:gd name="T5" fmla="*/ 552 h 552"/>
                  <a:gd name="T6" fmla="*/ 0 60000 65536"/>
                  <a:gd name="T7" fmla="*/ 0 60000 65536"/>
                  <a:gd name="T8" fmla="*/ 0 60000 65536"/>
                  <a:gd name="T9" fmla="*/ 0 w 484"/>
                  <a:gd name="T10" fmla="*/ 0 h 552"/>
                  <a:gd name="T11" fmla="*/ 484 w 484"/>
                  <a:gd name="T12" fmla="*/ 552 h 5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4" h="552">
                    <a:moveTo>
                      <a:pt x="0" y="0"/>
                    </a:moveTo>
                    <a:cubicBezTo>
                      <a:pt x="35" y="51"/>
                      <a:pt x="129" y="217"/>
                      <a:pt x="210" y="309"/>
                    </a:cubicBezTo>
                    <a:cubicBezTo>
                      <a:pt x="291" y="401"/>
                      <a:pt x="427" y="501"/>
                      <a:pt x="484" y="552"/>
                    </a:cubicBezTo>
                  </a:path>
                </a:pathLst>
              </a:custGeom>
              <a:noFill/>
              <a:ln w="28575">
                <a:solidFill>
                  <a:srgbClr val="CC00CC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600" name="Text Box 45"/>
              <p:cNvSpPr txBox="1">
                <a:spLocks noChangeArrowheads="1"/>
              </p:cNvSpPr>
              <p:nvPr/>
            </p:nvSpPr>
            <p:spPr bwMode="auto">
              <a:xfrm>
                <a:off x="961" y="1872"/>
                <a:ext cx="287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 sz="2400" b="1" i="1">
                    <a:solidFill>
                      <a:srgbClr val="1C1C1C"/>
                    </a:solidFill>
                  </a:rPr>
                  <a:t>A</a:t>
                </a:r>
              </a:p>
            </p:txBody>
          </p:sp>
          <p:sp>
            <p:nvSpPr>
              <p:cNvPr id="23601" name="Text Box 46"/>
              <p:cNvSpPr txBox="1">
                <a:spLocks noChangeArrowheads="1"/>
              </p:cNvSpPr>
              <p:nvPr/>
            </p:nvSpPr>
            <p:spPr bwMode="auto">
              <a:xfrm>
                <a:off x="2064" y="2544"/>
                <a:ext cx="336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 sz="2400" b="1" i="1">
                    <a:solidFill>
                      <a:srgbClr val="1C1C1C"/>
                    </a:solidFill>
                  </a:rPr>
                  <a:t>B</a:t>
                </a:r>
              </a:p>
            </p:txBody>
          </p:sp>
          <p:sp>
            <p:nvSpPr>
              <p:cNvPr id="23602" name="Text Box 47"/>
              <p:cNvSpPr txBox="1">
                <a:spLocks noChangeArrowheads="1"/>
              </p:cNvSpPr>
              <p:nvPr/>
            </p:nvSpPr>
            <p:spPr bwMode="auto">
              <a:xfrm>
                <a:off x="2544" y="3119"/>
                <a:ext cx="289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 sz="2400" b="1" i="1">
                    <a:solidFill>
                      <a:srgbClr val="1C1C1C"/>
                    </a:solidFill>
                  </a:rPr>
                  <a:t>C</a:t>
                </a:r>
              </a:p>
            </p:txBody>
          </p:sp>
          <p:sp>
            <p:nvSpPr>
              <p:cNvPr id="23603" name="Text Box 48"/>
              <p:cNvSpPr txBox="1">
                <a:spLocks noChangeArrowheads="1"/>
              </p:cNvSpPr>
              <p:nvPr/>
            </p:nvSpPr>
            <p:spPr bwMode="auto">
              <a:xfrm>
                <a:off x="1151" y="2976"/>
                <a:ext cx="337" cy="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 sz="2400" b="1" i="1">
                    <a:solidFill>
                      <a:srgbClr val="1C1C1C"/>
                    </a:solidFill>
                  </a:rPr>
                  <a:t>D</a:t>
                </a:r>
              </a:p>
            </p:txBody>
          </p:sp>
          <p:sp>
            <p:nvSpPr>
              <p:cNvPr id="23604" name="Line 49"/>
              <p:cNvSpPr>
                <a:spLocks noChangeShapeType="1"/>
              </p:cNvSpPr>
              <p:nvPr/>
            </p:nvSpPr>
            <p:spPr bwMode="auto">
              <a:xfrm flipH="1">
                <a:off x="768" y="2160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605" name="Line 50"/>
              <p:cNvSpPr>
                <a:spLocks noChangeShapeType="1"/>
              </p:cNvSpPr>
              <p:nvPr/>
            </p:nvSpPr>
            <p:spPr bwMode="auto">
              <a:xfrm flipH="1">
                <a:off x="768" y="2784"/>
                <a:ext cx="12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606" name="Line 51"/>
              <p:cNvSpPr>
                <a:spLocks noChangeShapeType="1"/>
              </p:cNvSpPr>
              <p:nvPr/>
            </p:nvSpPr>
            <p:spPr bwMode="auto">
              <a:xfrm flipH="1">
                <a:off x="768" y="3360"/>
                <a:ext cx="177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607" name="Line 52"/>
              <p:cNvSpPr>
                <a:spLocks noChangeShapeType="1"/>
              </p:cNvSpPr>
              <p:nvPr/>
            </p:nvSpPr>
            <p:spPr bwMode="auto">
              <a:xfrm flipH="1">
                <a:off x="768" y="3024"/>
                <a:ext cx="6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608" name="Line 53"/>
              <p:cNvSpPr>
                <a:spLocks noChangeShapeType="1"/>
              </p:cNvSpPr>
              <p:nvPr/>
            </p:nvSpPr>
            <p:spPr bwMode="auto">
              <a:xfrm flipH="1">
                <a:off x="1056" y="2160"/>
                <a:ext cx="0" cy="15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609" name="Line 54"/>
              <p:cNvSpPr>
                <a:spLocks noChangeShapeType="1"/>
              </p:cNvSpPr>
              <p:nvPr/>
            </p:nvSpPr>
            <p:spPr bwMode="auto">
              <a:xfrm flipH="1">
                <a:off x="2064" y="2784"/>
                <a:ext cx="0" cy="9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610" name="Line 55"/>
              <p:cNvSpPr>
                <a:spLocks noChangeShapeType="1"/>
              </p:cNvSpPr>
              <p:nvPr/>
            </p:nvSpPr>
            <p:spPr bwMode="auto">
              <a:xfrm flipH="1">
                <a:off x="1392" y="3024"/>
                <a:ext cx="0" cy="6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611" name="Line 56"/>
              <p:cNvSpPr>
                <a:spLocks noChangeShapeType="1"/>
              </p:cNvSpPr>
              <p:nvPr/>
            </p:nvSpPr>
            <p:spPr bwMode="auto">
              <a:xfrm flipH="1">
                <a:off x="2544" y="3360"/>
                <a:ext cx="0" cy="3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23562" name="Object 57"/>
              <p:cNvGraphicFramePr>
                <a:graphicFrameLocks noChangeAspect="1"/>
              </p:cNvGraphicFramePr>
              <p:nvPr/>
            </p:nvGraphicFramePr>
            <p:xfrm>
              <a:off x="497" y="1968"/>
              <a:ext cx="265" cy="316"/>
            </p:xfrm>
            <a:graphic>
              <a:graphicData uri="http://schemas.openxmlformats.org/presentationml/2006/ole">
                <p:oleObj spid="_x0000_s23562" name="Equation" r:id="rId13" imgW="266400" imgH="317160" progId="Equation.3">
                  <p:embed/>
                </p:oleObj>
              </a:graphicData>
            </a:graphic>
          </p:graphicFrame>
          <p:graphicFrame>
            <p:nvGraphicFramePr>
              <p:cNvPr id="23563" name="Object 58"/>
              <p:cNvGraphicFramePr>
                <a:graphicFrameLocks noChangeAspect="1"/>
              </p:cNvGraphicFramePr>
              <p:nvPr/>
            </p:nvGraphicFramePr>
            <p:xfrm>
              <a:off x="468" y="2544"/>
              <a:ext cx="290" cy="316"/>
            </p:xfrm>
            <a:graphic>
              <a:graphicData uri="http://schemas.openxmlformats.org/presentationml/2006/ole">
                <p:oleObj spid="_x0000_s23563" name="Equation" r:id="rId14" imgW="291960" imgH="317160" progId="Equation.3">
                  <p:embed/>
                </p:oleObj>
              </a:graphicData>
            </a:graphic>
          </p:graphicFrame>
          <p:graphicFrame>
            <p:nvGraphicFramePr>
              <p:cNvPr id="23564" name="Object 59"/>
              <p:cNvGraphicFramePr>
                <a:graphicFrameLocks noChangeAspect="1"/>
              </p:cNvGraphicFramePr>
              <p:nvPr/>
            </p:nvGraphicFramePr>
            <p:xfrm>
              <a:off x="468" y="2832"/>
              <a:ext cx="290" cy="316"/>
            </p:xfrm>
            <a:graphic>
              <a:graphicData uri="http://schemas.openxmlformats.org/presentationml/2006/ole">
                <p:oleObj spid="_x0000_s23564" name="Equation" r:id="rId15" imgW="291960" imgH="317160" progId="Equation.3">
                  <p:embed/>
                </p:oleObj>
              </a:graphicData>
            </a:graphic>
          </p:graphicFrame>
          <p:graphicFrame>
            <p:nvGraphicFramePr>
              <p:cNvPr id="23565" name="Object 60"/>
              <p:cNvGraphicFramePr>
                <a:graphicFrameLocks noChangeAspect="1"/>
              </p:cNvGraphicFramePr>
              <p:nvPr/>
            </p:nvGraphicFramePr>
            <p:xfrm>
              <a:off x="474" y="3168"/>
              <a:ext cx="277" cy="349"/>
            </p:xfrm>
            <a:graphic>
              <a:graphicData uri="http://schemas.openxmlformats.org/presentationml/2006/ole">
                <p:oleObj spid="_x0000_s23565" name="Equation" r:id="rId16" imgW="279360" imgH="330120" progId="Equation.3">
                  <p:embed/>
                </p:oleObj>
              </a:graphicData>
            </a:graphic>
          </p:graphicFrame>
          <p:graphicFrame>
            <p:nvGraphicFramePr>
              <p:cNvPr id="23566" name="Object 61"/>
              <p:cNvGraphicFramePr>
                <a:graphicFrameLocks noChangeAspect="1"/>
              </p:cNvGraphicFramePr>
              <p:nvPr/>
            </p:nvGraphicFramePr>
            <p:xfrm>
              <a:off x="954" y="3684"/>
              <a:ext cx="203" cy="287"/>
            </p:xfrm>
            <a:graphic>
              <a:graphicData uri="http://schemas.openxmlformats.org/presentationml/2006/ole">
                <p:oleObj spid="_x0000_s23566" name="Equation" r:id="rId17" imgW="228600" imgH="317160" progId="Equation.3">
                  <p:embed/>
                </p:oleObj>
              </a:graphicData>
            </a:graphic>
          </p:graphicFrame>
          <p:graphicFrame>
            <p:nvGraphicFramePr>
              <p:cNvPr id="23567" name="Object 62"/>
              <p:cNvGraphicFramePr>
                <a:graphicFrameLocks noChangeAspect="1"/>
              </p:cNvGraphicFramePr>
              <p:nvPr/>
            </p:nvGraphicFramePr>
            <p:xfrm>
              <a:off x="1285" y="3696"/>
              <a:ext cx="226" cy="287"/>
            </p:xfrm>
            <a:graphic>
              <a:graphicData uri="http://schemas.openxmlformats.org/presentationml/2006/ole">
                <p:oleObj spid="_x0000_s23567" name="Equation" r:id="rId18" imgW="253800" imgH="317160" progId="Equation.3">
                  <p:embed/>
                </p:oleObj>
              </a:graphicData>
            </a:graphic>
          </p:graphicFrame>
          <p:graphicFrame>
            <p:nvGraphicFramePr>
              <p:cNvPr id="23568" name="Object 63"/>
              <p:cNvGraphicFramePr>
                <a:graphicFrameLocks noChangeAspect="1"/>
              </p:cNvGraphicFramePr>
              <p:nvPr/>
            </p:nvGraphicFramePr>
            <p:xfrm>
              <a:off x="1957" y="3696"/>
              <a:ext cx="225" cy="287"/>
            </p:xfrm>
            <a:graphic>
              <a:graphicData uri="http://schemas.openxmlformats.org/presentationml/2006/ole">
                <p:oleObj spid="_x0000_s23568" name="Equation" r:id="rId19" imgW="253800" imgH="317160" progId="Equation.3">
                  <p:embed/>
                </p:oleObj>
              </a:graphicData>
            </a:graphic>
          </p:graphicFrame>
          <p:graphicFrame>
            <p:nvGraphicFramePr>
              <p:cNvPr id="23569" name="Object 64"/>
              <p:cNvGraphicFramePr>
                <a:graphicFrameLocks noChangeAspect="1"/>
              </p:cNvGraphicFramePr>
              <p:nvPr/>
            </p:nvGraphicFramePr>
            <p:xfrm>
              <a:off x="2463" y="3691"/>
              <a:ext cx="225" cy="298"/>
            </p:xfrm>
            <a:graphic>
              <a:graphicData uri="http://schemas.openxmlformats.org/presentationml/2006/ole">
                <p:oleObj spid="_x0000_s23569" name="Equation" r:id="rId20" imgW="253800" imgH="330120" progId="Equation.3">
                  <p:embed/>
                </p:oleObj>
              </a:graphicData>
            </a:graphic>
          </p:graphicFrame>
        </p:grpSp>
        <p:graphicFrame>
          <p:nvGraphicFramePr>
            <p:cNvPr id="23556" name="Object 65"/>
            <p:cNvGraphicFramePr>
              <a:graphicFrameLocks noChangeAspect="1"/>
            </p:cNvGraphicFramePr>
            <p:nvPr/>
          </p:nvGraphicFramePr>
          <p:xfrm>
            <a:off x="1824" y="2122"/>
            <a:ext cx="768" cy="311"/>
          </p:xfrm>
          <a:graphic>
            <a:graphicData uri="http://schemas.openxmlformats.org/presentationml/2006/ole">
              <p:oleObj spid="_x0000_s23556" name="Equation" r:id="rId21" imgW="698400" imgH="317160" progId="Equation.3">
                <p:embed/>
              </p:oleObj>
            </a:graphicData>
          </a:graphic>
        </p:graphicFrame>
      </p:grpSp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611188" y="1196975"/>
            <a:ext cx="8229600" cy="955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solidFill>
                  <a:srgbClr val="CC0000"/>
                </a:solidFill>
              </a:rPr>
              <a:t>        </a:t>
            </a:r>
            <a:r>
              <a:rPr lang="zh-CN" altLang="en-US" b="1"/>
              <a:t>卡诺循环是由两个准静态等温过程和两个准静态绝热过程组成 </a:t>
            </a:r>
            <a:r>
              <a:rPr lang="en-US" altLang="zh-CN" b="1"/>
              <a:t>.</a:t>
            </a:r>
          </a:p>
        </p:txBody>
      </p:sp>
      <p:grpSp>
        <p:nvGrpSpPr>
          <p:cNvPr id="11" name="Group 1081"/>
          <p:cNvGrpSpPr>
            <a:grpSpLocks/>
          </p:cNvGrpSpPr>
          <p:nvPr/>
        </p:nvGrpSpPr>
        <p:grpSpPr bwMode="auto">
          <a:xfrm>
            <a:off x="1979613" y="2841625"/>
            <a:ext cx="884237" cy="1149350"/>
            <a:chOff x="1392" y="1196"/>
            <a:chExt cx="557" cy="724"/>
          </a:xfrm>
        </p:grpSpPr>
        <p:graphicFrame>
          <p:nvGraphicFramePr>
            <p:cNvPr id="23555" name="Object 1082"/>
            <p:cNvGraphicFramePr>
              <a:graphicFrameLocks noChangeAspect="1"/>
            </p:cNvGraphicFramePr>
            <p:nvPr/>
          </p:nvGraphicFramePr>
          <p:xfrm>
            <a:off x="1457" y="1196"/>
            <a:ext cx="492" cy="592"/>
          </p:xfrm>
          <a:graphic>
            <a:graphicData uri="http://schemas.openxmlformats.org/presentationml/2006/ole">
              <p:oleObj spid="_x0000_s23555" name="公式" r:id="rId22" imgW="177480" imgH="215640" progId="Equation.3">
                <p:embed/>
              </p:oleObj>
            </a:graphicData>
          </a:graphic>
        </p:graphicFrame>
        <p:sp>
          <p:nvSpPr>
            <p:cNvPr id="23585" name="AutoShape 1083"/>
            <p:cNvSpPr>
              <a:spLocks noChangeArrowheads="1"/>
            </p:cNvSpPr>
            <p:nvPr/>
          </p:nvSpPr>
          <p:spPr bwMode="auto">
            <a:xfrm>
              <a:off x="1392" y="1536"/>
              <a:ext cx="96" cy="384"/>
            </a:xfrm>
            <a:prstGeom prst="downArrow">
              <a:avLst>
                <a:gd name="adj1" fmla="val 50000"/>
                <a:gd name="adj2" fmla="val 100000"/>
              </a:avLst>
            </a:prstGeom>
            <a:solidFill>
              <a:schemeClr val="bg2"/>
            </a:solidFill>
            <a:ln w="28575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</p:grpSp>
      <p:grpSp>
        <p:nvGrpSpPr>
          <p:cNvPr id="12" name="Group 1084"/>
          <p:cNvGrpSpPr>
            <a:grpSpLocks/>
          </p:cNvGrpSpPr>
          <p:nvPr/>
        </p:nvGrpSpPr>
        <p:grpSpPr bwMode="auto">
          <a:xfrm>
            <a:off x="2166938" y="4508500"/>
            <a:ext cx="914400" cy="1258888"/>
            <a:chOff x="1566" y="2352"/>
            <a:chExt cx="576" cy="793"/>
          </a:xfrm>
        </p:grpSpPr>
        <p:graphicFrame>
          <p:nvGraphicFramePr>
            <p:cNvPr id="23554" name="Object 1085"/>
            <p:cNvGraphicFramePr>
              <a:graphicFrameLocks noChangeAspect="1"/>
            </p:cNvGraphicFramePr>
            <p:nvPr/>
          </p:nvGraphicFramePr>
          <p:xfrm>
            <a:off x="1566" y="2539"/>
            <a:ext cx="576" cy="606"/>
          </p:xfrm>
          <a:graphic>
            <a:graphicData uri="http://schemas.openxmlformats.org/presentationml/2006/ole">
              <p:oleObj spid="_x0000_s23554" name="公式" r:id="rId23" imgW="203040" imgH="215640" progId="Equation.3">
                <p:embed/>
              </p:oleObj>
            </a:graphicData>
          </a:graphic>
        </p:graphicFrame>
        <p:sp>
          <p:nvSpPr>
            <p:cNvPr id="23584" name="AutoShape 1086"/>
            <p:cNvSpPr>
              <a:spLocks noChangeArrowheads="1"/>
            </p:cNvSpPr>
            <p:nvPr/>
          </p:nvSpPr>
          <p:spPr bwMode="auto">
            <a:xfrm>
              <a:off x="1584" y="2352"/>
              <a:ext cx="96" cy="384"/>
            </a:xfrm>
            <a:prstGeom prst="downArrow">
              <a:avLst>
                <a:gd name="adj1" fmla="val 50000"/>
                <a:gd name="adj2" fmla="val 100000"/>
              </a:avLst>
            </a:prstGeom>
            <a:solidFill>
              <a:schemeClr val="accent2"/>
            </a:solidFill>
            <a:ln w="28575">
              <a:solidFill>
                <a:srgbClr val="00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00"/>
                            </p:stCondLst>
                            <p:childTnLst>
                              <p:par>
                                <p:cTn id="3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1500"/>
                            </p:stCondLst>
                            <p:childTnLst>
                              <p:par>
                                <p:cTn id="4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2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5014913" y="1557338"/>
            <a:ext cx="4129087" cy="1752600"/>
            <a:chOff x="2880" y="1104"/>
            <a:chExt cx="2601" cy="1104"/>
          </a:xfrm>
        </p:grpSpPr>
        <p:graphicFrame>
          <p:nvGraphicFramePr>
            <p:cNvPr id="24597" name="Object 1027"/>
            <p:cNvGraphicFramePr>
              <a:graphicFrameLocks noChangeAspect="1"/>
            </p:cNvGraphicFramePr>
            <p:nvPr/>
          </p:nvGraphicFramePr>
          <p:xfrm>
            <a:off x="3072" y="1488"/>
            <a:ext cx="2409" cy="720"/>
          </p:xfrm>
          <a:graphic>
            <a:graphicData uri="http://schemas.openxmlformats.org/presentationml/2006/ole">
              <p:oleObj spid="_x0000_s24597" name="Equation" r:id="rId3" imgW="2514600" imgH="672840" progId="Equation.3">
                <p:embed/>
              </p:oleObj>
            </a:graphicData>
          </a:graphic>
        </p:graphicFrame>
        <p:sp>
          <p:nvSpPr>
            <p:cNvPr id="191492" name="Rectangle 1028"/>
            <p:cNvSpPr>
              <a:spLocks noChangeArrowheads="1"/>
            </p:cNvSpPr>
            <p:nvPr/>
          </p:nvSpPr>
          <p:spPr bwMode="auto">
            <a:xfrm>
              <a:off x="2880" y="1104"/>
              <a:ext cx="2352" cy="335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 i="1">
                  <a:solidFill>
                    <a:srgbClr val="333333"/>
                  </a:solidFill>
                </a:rPr>
                <a:t>C — D</a:t>
              </a:r>
              <a:r>
                <a:rPr lang="en-US" altLang="zh-CN" sz="2400" b="1">
                  <a:solidFill>
                    <a:srgbClr val="333333"/>
                  </a:solidFill>
                </a:rPr>
                <a:t> </a:t>
              </a:r>
              <a:r>
                <a:rPr lang="zh-CN" altLang="en-US" b="1">
                  <a:solidFill>
                    <a:srgbClr val="000000"/>
                  </a:solidFill>
                </a:rPr>
                <a:t>等温压缩放热</a:t>
              </a:r>
            </a:p>
          </p:txBody>
        </p:sp>
      </p:grpSp>
      <p:graphicFrame>
        <p:nvGraphicFramePr>
          <p:cNvPr id="24578" name="Object 1029"/>
          <p:cNvGraphicFramePr>
            <a:graphicFrameLocks noChangeAspect="1"/>
          </p:cNvGraphicFramePr>
          <p:nvPr/>
        </p:nvGraphicFramePr>
        <p:xfrm>
          <a:off x="5292725" y="333375"/>
          <a:ext cx="2819400" cy="1093788"/>
        </p:xfrm>
        <a:graphic>
          <a:graphicData uri="http://schemas.openxmlformats.org/presentationml/2006/ole">
            <p:oleObj spid="_x0000_s24578" name="Equation" r:id="rId4" imgW="1752480" imgH="672840" progId="Equation.3">
              <p:embed/>
            </p:oleObj>
          </a:graphicData>
        </a:graphic>
      </p:graphicFrame>
      <p:grpSp>
        <p:nvGrpSpPr>
          <p:cNvPr id="24599" name="Group 1030"/>
          <p:cNvGrpSpPr>
            <a:grpSpLocks/>
          </p:cNvGrpSpPr>
          <p:nvPr/>
        </p:nvGrpSpPr>
        <p:grpSpPr bwMode="auto">
          <a:xfrm>
            <a:off x="381000" y="685800"/>
            <a:ext cx="3981450" cy="3741738"/>
            <a:chOff x="468" y="1632"/>
            <a:chExt cx="2508" cy="2357"/>
          </a:xfrm>
        </p:grpSpPr>
        <p:sp>
          <p:nvSpPr>
            <p:cNvPr id="24606" name="Rectangle 1031"/>
            <p:cNvSpPr>
              <a:spLocks noChangeArrowheads="1"/>
            </p:cNvSpPr>
            <p:nvPr/>
          </p:nvSpPr>
          <p:spPr bwMode="auto">
            <a:xfrm>
              <a:off x="480" y="1632"/>
              <a:ext cx="2496" cy="23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4607" name="Line 1032"/>
            <p:cNvSpPr>
              <a:spLocks noChangeShapeType="1"/>
            </p:cNvSpPr>
            <p:nvPr/>
          </p:nvSpPr>
          <p:spPr bwMode="auto">
            <a:xfrm>
              <a:off x="768" y="3696"/>
              <a:ext cx="216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8" name="Line 1033"/>
            <p:cNvSpPr>
              <a:spLocks noChangeShapeType="1"/>
            </p:cNvSpPr>
            <p:nvPr/>
          </p:nvSpPr>
          <p:spPr bwMode="auto">
            <a:xfrm flipV="1">
              <a:off x="768" y="1730"/>
              <a:ext cx="1" cy="195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584" name="Object 1034"/>
            <p:cNvGraphicFramePr>
              <a:graphicFrameLocks noChangeAspect="1"/>
            </p:cNvGraphicFramePr>
            <p:nvPr/>
          </p:nvGraphicFramePr>
          <p:xfrm>
            <a:off x="2737" y="3456"/>
            <a:ext cx="191" cy="218"/>
          </p:xfrm>
          <a:graphic>
            <a:graphicData uri="http://schemas.openxmlformats.org/presentationml/2006/ole">
              <p:oleObj spid="_x0000_s24584" name="Equation" r:id="rId5" imgW="215640" imgH="241200" progId="Equation.3">
                <p:embed/>
              </p:oleObj>
            </a:graphicData>
          </a:graphic>
        </p:graphicFrame>
        <p:graphicFrame>
          <p:nvGraphicFramePr>
            <p:cNvPr id="24585" name="Object 1035"/>
            <p:cNvGraphicFramePr>
              <a:graphicFrameLocks noChangeAspect="1"/>
            </p:cNvGraphicFramePr>
            <p:nvPr/>
          </p:nvGraphicFramePr>
          <p:xfrm>
            <a:off x="664" y="3690"/>
            <a:ext cx="168" cy="198"/>
          </p:xfrm>
          <a:graphic>
            <a:graphicData uri="http://schemas.openxmlformats.org/presentationml/2006/ole">
              <p:oleObj spid="_x0000_s24585" name="Equation" r:id="rId6" imgW="164880" imgH="190440" progId="Equation.3">
                <p:embed/>
              </p:oleObj>
            </a:graphicData>
          </a:graphic>
        </p:graphicFrame>
        <p:graphicFrame>
          <p:nvGraphicFramePr>
            <p:cNvPr id="24586" name="Object 1036"/>
            <p:cNvGraphicFramePr>
              <a:graphicFrameLocks noChangeAspect="1"/>
            </p:cNvGraphicFramePr>
            <p:nvPr/>
          </p:nvGraphicFramePr>
          <p:xfrm>
            <a:off x="505" y="1728"/>
            <a:ext cx="202" cy="240"/>
          </p:xfrm>
          <a:graphic>
            <a:graphicData uri="http://schemas.openxmlformats.org/presentationml/2006/ole">
              <p:oleObj spid="_x0000_s24586" name="Equation" r:id="rId7" imgW="203040" imgH="241200" progId="Equation.3">
                <p:embed/>
              </p:oleObj>
            </a:graphicData>
          </a:graphic>
        </p:graphicFrame>
        <p:graphicFrame>
          <p:nvGraphicFramePr>
            <p:cNvPr id="24587" name="Object 1037"/>
            <p:cNvGraphicFramePr>
              <a:graphicFrameLocks noChangeAspect="1"/>
            </p:cNvGraphicFramePr>
            <p:nvPr/>
          </p:nvGraphicFramePr>
          <p:xfrm>
            <a:off x="1968" y="3312"/>
            <a:ext cx="237" cy="299"/>
          </p:xfrm>
          <a:graphic>
            <a:graphicData uri="http://schemas.openxmlformats.org/presentationml/2006/ole">
              <p:oleObj spid="_x0000_s24587" name="Equation" r:id="rId8" imgW="253800" imgH="317160" progId="Equation.3">
                <p:embed/>
              </p:oleObj>
            </a:graphicData>
          </a:graphic>
        </p:graphicFrame>
        <p:sp>
          <p:nvSpPr>
            <p:cNvPr id="24609" name="Freeform 1038" descr="浅色上对角线"/>
            <p:cNvSpPr>
              <a:spLocks/>
            </p:cNvSpPr>
            <p:nvPr/>
          </p:nvSpPr>
          <p:spPr bwMode="auto">
            <a:xfrm>
              <a:off x="1056" y="2130"/>
              <a:ext cx="1465" cy="1219"/>
            </a:xfrm>
            <a:custGeom>
              <a:avLst/>
              <a:gdLst>
                <a:gd name="T0" fmla="*/ 23 w 1465"/>
                <a:gd name="T1" fmla="*/ 54 h 1219"/>
                <a:gd name="T2" fmla="*/ 53 w 1465"/>
                <a:gd name="T3" fmla="*/ 246 h 1219"/>
                <a:gd name="T4" fmla="*/ 106 w 1465"/>
                <a:gd name="T5" fmla="*/ 408 h 1219"/>
                <a:gd name="T6" fmla="*/ 177 w 1465"/>
                <a:gd name="T7" fmla="*/ 624 h 1219"/>
                <a:gd name="T8" fmla="*/ 248 w 1465"/>
                <a:gd name="T9" fmla="*/ 763 h 1219"/>
                <a:gd name="T10" fmla="*/ 349 w 1465"/>
                <a:gd name="T11" fmla="*/ 901 h 1219"/>
                <a:gd name="T12" fmla="*/ 496 w 1465"/>
                <a:gd name="T13" fmla="*/ 967 h 1219"/>
                <a:gd name="T14" fmla="*/ 692 w 1465"/>
                <a:gd name="T15" fmla="*/ 1056 h 1219"/>
                <a:gd name="T16" fmla="*/ 992 w 1465"/>
                <a:gd name="T17" fmla="*/ 1135 h 1219"/>
                <a:gd name="T18" fmla="*/ 1227 w 1465"/>
                <a:gd name="T19" fmla="*/ 1182 h 1219"/>
                <a:gd name="T20" fmla="*/ 1465 w 1465"/>
                <a:gd name="T21" fmla="*/ 1219 h 1219"/>
                <a:gd name="T22" fmla="*/ 1352 w 1465"/>
                <a:gd name="T23" fmla="*/ 1117 h 1219"/>
                <a:gd name="T24" fmla="*/ 1222 w 1465"/>
                <a:gd name="T25" fmla="*/ 1027 h 1219"/>
                <a:gd name="T26" fmla="*/ 1181 w 1465"/>
                <a:gd name="T27" fmla="*/ 979 h 1219"/>
                <a:gd name="T28" fmla="*/ 1122 w 1465"/>
                <a:gd name="T29" fmla="*/ 906 h 1219"/>
                <a:gd name="T30" fmla="*/ 1093 w 1465"/>
                <a:gd name="T31" fmla="*/ 859 h 1219"/>
                <a:gd name="T32" fmla="*/ 1021 w 1465"/>
                <a:gd name="T33" fmla="*/ 715 h 1219"/>
                <a:gd name="T34" fmla="*/ 933 w 1465"/>
                <a:gd name="T35" fmla="*/ 661 h 1219"/>
                <a:gd name="T36" fmla="*/ 1004 w 1465"/>
                <a:gd name="T37" fmla="*/ 679 h 1219"/>
                <a:gd name="T38" fmla="*/ 864 w 1465"/>
                <a:gd name="T39" fmla="*/ 633 h 1219"/>
                <a:gd name="T40" fmla="*/ 791 w 1465"/>
                <a:gd name="T41" fmla="*/ 607 h 1219"/>
                <a:gd name="T42" fmla="*/ 697 w 1465"/>
                <a:gd name="T43" fmla="*/ 570 h 1219"/>
                <a:gd name="T44" fmla="*/ 591 w 1465"/>
                <a:gd name="T45" fmla="*/ 504 h 1219"/>
                <a:gd name="T46" fmla="*/ 383 w 1465"/>
                <a:gd name="T47" fmla="*/ 367 h 1219"/>
                <a:gd name="T48" fmla="*/ 213 w 1465"/>
                <a:gd name="T49" fmla="*/ 240 h 1219"/>
                <a:gd name="T50" fmla="*/ 124 w 1465"/>
                <a:gd name="T51" fmla="*/ 162 h 1219"/>
                <a:gd name="T52" fmla="*/ 0 w 1465"/>
                <a:gd name="T53" fmla="*/ 0 h 121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65"/>
                <a:gd name="T82" fmla="*/ 0 h 1219"/>
                <a:gd name="T83" fmla="*/ 1465 w 1465"/>
                <a:gd name="T84" fmla="*/ 1219 h 1219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65" h="1219">
                  <a:moveTo>
                    <a:pt x="23" y="54"/>
                  </a:moveTo>
                  <a:lnTo>
                    <a:pt x="53" y="246"/>
                  </a:lnTo>
                  <a:lnTo>
                    <a:pt x="106" y="408"/>
                  </a:lnTo>
                  <a:lnTo>
                    <a:pt x="177" y="624"/>
                  </a:lnTo>
                  <a:lnTo>
                    <a:pt x="248" y="763"/>
                  </a:lnTo>
                  <a:lnTo>
                    <a:pt x="349" y="901"/>
                  </a:lnTo>
                  <a:lnTo>
                    <a:pt x="496" y="967"/>
                  </a:lnTo>
                  <a:lnTo>
                    <a:pt x="692" y="1056"/>
                  </a:lnTo>
                  <a:lnTo>
                    <a:pt x="992" y="1135"/>
                  </a:lnTo>
                  <a:lnTo>
                    <a:pt x="1227" y="1182"/>
                  </a:lnTo>
                  <a:lnTo>
                    <a:pt x="1465" y="1219"/>
                  </a:lnTo>
                  <a:lnTo>
                    <a:pt x="1352" y="1117"/>
                  </a:lnTo>
                  <a:lnTo>
                    <a:pt x="1222" y="1027"/>
                  </a:lnTo>
                  <a:lnTo>
                    <a:pt x="1181" y="979"/>
                  </a:lnTo>
                  <a:lnTo>
                    <a:pt x="1122" y="906"/>
                  </a:lnTo>
                  <a:lnTo>
                    <a:pt x="1093" y="859"/>
                  </a:lnTo>
                  <a:lnTo>
                    <a:pt x="1021" y="715"/>
                  </a:lnTo>
                  <a:lnTo>
                    <a:pt x="933" y="661"/>
                  </a:lnTo>
                  <a:lnTo>
                    <a:pt x="1004" y="679"/>
                  </a:lnTo>
                  <a:lnTo>
                    <a:pt x="864" y="633"/>
                  </a:lnTo>
                  <a:lnTo>
                    <a:pt x="791" y="607"/>
                  </a:lnTo>
                  <a:lnTo>
                    <a:pt x="697" y="570"/>
                  </a:lnTo>
                  <a:lnTo>
                    <a:pt x="591" y="504"/>
                  </a:lnTo>
                  <a:lnTo>
                    <a:pt x="383" y="367"/>
                  </a:lnTo>
                  <a:lnTo>
                    <a:pt x="213" y="240"/>
                  </a:lnTo>
                  <a:lnTo>
                    <a:pt x="124" y="162"/>
                  </a:lnTo>
                  <a:lnTo>
                    <a:pt x="0" y="0"/>
                  </a:lnTo>
                </a:path>
              </a:pathLst>
            </a:custGeom>
            <a:pattFill prst="ltUpDiag">
              <a:fgClr>
                <a:srgbClr val="CC3399"/>
              </a:fgClr>
              <a:bgClr>
                <a:schemeClr val="bg1"/>
              </a:bgClr>
            </a:patt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0" name="Text Box 1039"/>
            <p:cNvSpPr txBox="1">
              <a:spLocks noChangeArrowheads="1"/>
            </p:cNvSpPr>
            <p:nvPr/>
          </p:nvSpPr>
          <p:spPr bwMode="auto">
            <a:xfrm flipH="1">
              <a:off x="1511" y="2719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3200" b="1" i="1">
                  <a:solidFill>
                    <a:srgbClr val="CC0000"/>
                  </a:solidFill>
                </a:rPr>
                <a:t>W</a:t>
              </a:r>
              <a:endParaRPr lang="en-US" altLang="zh-CN" sz="3200" b="1" i="1">
                <a:solidFill>
                  <a:srgbClr val="A50021"/>
                </a:solidFill>
              </a:endParaRPr>
            </a:p>
          </p:txBody>
        </p:sp>
        <p:sp>
          <p:nvSpPr>
            <p:cNvPr id="24611" name="Line 1040"/>
            <p:cNvSpPr>
              <a:spLocks noChangeShapeType="1"/>
            </p:cNvSpPr>
            <p:nvPr/>
          </p:nvSpPr>
          <p:spPr bwMode="auto">
            <a:xfrm flipH="1" flipV="1">
              <a:off x="1717" y="3181"/>
              <a:ext cx="124" cy="42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2" name="Line 1041"/>
            <p:cNvSpPr>
              <a:spLocks noChangeShapeType="1"/>
            </p:cNvSpPr>
            <p:nvPr/>
          </p:nvSpPr>
          <p:spPr bwMode="auto">
            <a:xfrm>
              <a:off x="1538" y="2549"/>
              <a:ext cx="138" cy="85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3" name="Line 1042"/>
            <p:cNvSpPr>
              <a:spLocks noChangeShapeType="1"/>
            </p:cNvSpPr>
            <p:nvPr/>
          </p:nvSpPr>
          <p:spPr bwMode="auto">
            <a:xfrm flipH="1" flipV="1">
              <a:off x="1139" y="2508"/>
              <a:ext cx="41" cy="126"/>
            </a:xfrm>
            <a:prstGeom prst="line">
              <a:avLst/>
            </a:prstGeom>
            <a:noFill/>
            <a:ln w="57150">
              <a:solidFill>
                <a:srgbClr val="CC0099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588" name="Object 1043"/>
            <p:cNvGraphicFramePr>
              <a:graphicFrameLocks noChangeAspect="1"/>
            </p:cNvGraphicFramePr>
            <p:nvPr/>
          </p:nvGraphicFramePr>
          <p:xfrm>
            <a:off x="1728" y="2400"/>
            <a:ext cx="202" cy="294"/>
          </p:xfrm>
          <a:graphic>
            <a:graphicData uri="http://schemas.openxmlformats.org/presentationml/2006/ole">
              <p:oleObj spid="_x0000_s24588" name="Equation" r:id="rId9" imgW="215640" imgH="317160" progId="Equation.3">
                <p:embed/>
              </p:oleObj>
            </a:graphicData>
          </a:graphic>
        </p:graphicFrame>
        <p:sp>
          <p:nvSpPr>
            <p:cNvPr id="24614" name="Line 1044"/>
            <p:cNvSpPr>
              <a:spLocks noChangeShapeType="1"/>
            </p:cNvSpPr>
            <p:nvPr/>
          </p:nvSpPr>
          <p:spPr bwMode="auto">
            <a:xfrm>
              <a:off x="2208" y="3024"/>
              <a:ext cx="88" cy="115"/>
            </a:xfrm>
            <a:prstGeom prst="line">
              <a:avLst/>
            </a:prstGeom>
            <a:noFill/>
            <a:ln w="57150">
              <a:solidFill>
                <a:srgbClr val="CC0099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5" name="Freeform 1045"/>
            <p:cNvSpPr>
              <a:spLocks/>
            </p:cNvSpPr>
            <p:nvPr/>
          </p:nvSpPr>
          <p:spPr bwMode="auto">
            <a:xfrm>
              <a:off x="1056" y="2130"/>
              <a:ext cx="1044" cy="680"/>
            </a:xfrm>
            <a:custGeom>
              <a:avLst/>
              <a:gdLst>
                <a:gd name="T0" fmla="*/ 0 w 1044"/>
                <a:gd name="T1" fmla="*/ 0 h 680"/>
                <a:gd name="T2" fmla="*/ 242 w 1044"/>
                <a:gd name="T3" fmla="*/ 246 h 680"/>
                <a:gd name="T4" fmla="*/ 501 w 1044"/>
                <a:gd name="T5" fmla="*/ 435 h 680"/>
                <a:gd name="T6" fmla="*/ 734 w 1044"/>
                <a:gd name="T7" fmla="*/ 565 h 680"/>
                <a:gd name="T8" fmla="*/ 1001 w 1044"/>
                <a:gd name="T9" fmla="*/ 665 h 680"/>
                <a:gd name="T10" fmla="*/ 995 w 1044"/>
                <a:gd name="T11" fmla="*/ 658 h 6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4"/>
                <a:gd name="T19" fmla="*/ 0 h 680"/>
                <a:gd name="T20" fmla="*/ 1044 w 1044"/>
                <a:gd name="T21" fmla="*/ 680 h 6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4" h="680">
                  <a:moveTo>
                    <a:pt x="0" y="0"/>
                  </a:moveTo>
                  <a:cubicBezTo>
                    <a:pt x="40" y="41"/>
                    <a:pt x="159" y="174"/>
                    <a:pt x="242" y="246"/>
                  </a:cubicBezTo>
                  <a:cubicBezTo>
                    <a:pt x="325" y="318"/>
                    <a:pt x="419" y="382"/>
                    <a:pt x="501" y="435"/>
                  </a:cubicBezTo>
                  <a:cubicBezTo>
                    <a:pt x="583" y="488"/>
                    <a:pt x="651" y="527"/>
                    <a:pt x="734" y="565"/>
                  </a:cubicBezTo>
                  <a:cubicBezTo>
                    <a:pt x="817" y="603"/>
                    <a:pt x="958" y="650"/>
                    <a:pt x="1001" y="665"/>
                  </a:cubicBezTo>
                  <a:cubicBezTo>
                    <a:pt x="1044" y="680"/>
                    <a:pt x="996" y="658"/>
                    <a:pt x="995" y="658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6" name="Freeform 1046"/>
            <p:cNvSpPr>
              <a:spLocks/>
            </p:cNvSpPr>
            <p:nvPr/>
          </p:nvSpPr>
          <p:spPr bwMode="auto">
            <a:xfrm>
              <a:off x="1369" y="3019"/>
              <a:ext cx="1175" cy="330"/>
            </a:xfrm>
            <a:custGeom>
              <a:avLst/>
              <a:gdLst>
                <a:gd name="T0" fmla="*/ 0 w 1175"/>
                <a:gd name="T1" fmla="*/ 0 h 330"/>
                <a:gd name="T2" fmla="*/ 181 w 1175"/>
                <a:gd name="T3" fmla="*/ 87 h 330"/>
                <a:gd name="T4" fmla="*/ 473 w 1175"/>
                <a:gd name="T5" fmla="*/ 204 h 330"/>
                <a:gd name="T6" fmla="*/ 866 w 1175"/>
                <a:gd name="T7" fmla="*/ 293 h 330"/>
                <a:gd name="T8" fmla="*/ 1175 w 1175"/>
                <a:gd name="T9" fmla="*/ 33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5"/>
                <a:gd name="T16" fmla="*/ 0 h 330"/>
                <a:gd name="T17" fmla="*/ 1175 w 1175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5" h="330">
                  <a:moveTo>
                    <a:pt x="0" y="0"/>
                  </a:moveTo>
                  <a:cubicBezTo>
                    <a:pt x="30" y="14"/>
                    <a:pt x="102" y="53"/>
                    <a:pt x="181" y="87"/>
                  </a:cubicBezTo>
                  <a:cubicBezTo>
                    <a:pt x="260" y="121"/>
                    <a:pt x="359" y="170"/>
                    <a:pt x="473" y="204"/>
                  </a:cubicBezTo>
                  <a:cubicBezTo>
                    <a:pt x="587" y="238"/>
                    <a:pt x="749" y="272"/>
                    <a:pt x="866" y="293"/>
                  </a:cubicBezTo>
                  <a:cubicBezTo>
                    <a:pt x="983" y="314"/>
                    <a:pt x="1111" y="322"/>
                    <a:pt x="1175" y="33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7" name="Freeform 1047"/>
            <p:cNvSpPr>
              <a:spLocks/>
            </p:cNvSpPr>
            <p:nvPr/>
          </p:nvSpPr>
          <p:spPr bwMode="auto">
            <a:xfrm>
              <a:off x="1056" y="2130"/>
              <a:ext cx="325" cy="895"/>
            </a:xfrm>
            <a:custGeom>
              <a:avLst/>
              <a:gdLst>
                <a:gd name="T0" fmla="*/ 0 w 325"/>
                <a:gd name="T1" fmla="*/ 0 h 895"/>
                <a:gd name="T2" fmla="*/ 62 w 325"/>
                <a:gd name="T3" fmla="*/ 297 h 895"/>
                <a:gd name="T4" fmla="*/ 184 w 325"/>
                <a:gd name="T5" fmla="*/ 654 h 895"/>
                <a:gd name="T6" fmla="*/ 325 w 325"/>
                <a:gd name="T7" fmla="*/ 895 h 89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5"/>
                <a:gd name="T13" fmla="*/ 0 h 895"/>
                <a:gd name="T14" fmla="*/ 325 w 325"/>
                <a:gd name="T15" fmla="*/ 895 h 89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5" h="895">
                  <a:moveTo>
                    <a:pt x="0" y="0"/>
                  </a:moveTo>
                  <a:cubicBezTo>
                    <a:pt x="10" y="49"/>
                    <a:pt x="31" y="188"/>
                    <a:pt x="62" y="297"/>
                  </a:cubicBezTo>
                  <a:cubicBezTo>
                    <a:pt x="93" y="406"/>
                    <a:pt x="140" y="554"/>
                    <a:pt x="184" y="654"/>
                  </a:cubicBezTo>
                  <a:cubicBezTo>
                    <a:pt x="228" y="754"/>
                    <a:pt x="296" y="845"/>
                    <a:pt x="325" y="895"/>
                  </a:cubicBezTo>
                </a:path>
              </a:pathLst>
            </a:custGeom>
            <a:noFill/>
            <a:ln w="28575">
              <a:solidFill>
                <a:srgbClr val="CC00CC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8" name="Freeform 1048"/>
            <p:cNvSpPr>
              <a:spLocks/>
            </p:cNvSpPr>
            <p:nvPr/>
          </p:nvSpPr>
          <p:spPr bwMode="auto">
            <a:xfrm>
              <a:off x="2060" y="2797"/>
              <a:ext cx="484" cy="552"/>
            </a:xfrm>
            <a:custGeom>
              <a:avLst/>
              <a:gdLst>
                <a:gd name="T0" fmla="*/ 0 w 484"/>
                <a:gd name="T1" fmla="*/ 0 h 552"/>
                <a:gd name="T2" fmla="*/ 210 w 484"/>
                <a:gd name="T3" fmla="*/ 309 h 552"/>
                <a:gd name="T4" fmla="*/ 484 w 484"/>
                <a:gd name="T5" fmla="*/ 552 h 552"/>
                <a:gd name="T6" fmla="*/ 0 60000 65536"/>
                <a:gd name="T7" fmla="*/ 0 60000 65536"/>
                <a:gd name="T8" fmla="*/ 0 60000 65536"/>
                <a:gd name="T9" fmla="*/ 0 w 484"/>
                <a:gd name="T10" fmla="*/ 0 h 552"/>
                <a:gd name="T11" fmla="*/ 484 w 484"/>
                <a:gd name="T12" fmla="*/ 552 h 5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4" h="552">
                  <a:moveTo>
                    <a:pt x="0" y="0"/>
                  </a:moveTo>
                  <a:cubicBezTo>
                    <a:pt x="35" y="51"/>
                    <a:pt x="129" y="217"/>
                    <a:pt x="210" y="309"/>
                  </a:cubicBezTo>
                  <a:cubicBezTo>
                    <a:pt x="291" y="401"/>
                    <a:pt x="427" y="501"/>
                    <a:pt x="484" y="552"/>
                  </a:cubicBezTo>
                </a:path>
              </a:pathLst>
            </a:custGeom>
            <a:noFill/>
            <a:ln w="28575">
              <a:solidFill>
                <a:srgbClr val="CC00CC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9" name="Text Box 1049"/>
            <p:cNvSpPr txBox="1">
              <a:spLocks noChangeArrowheads="1"/>
            </p:cNvSpPr>
            <p:nvPr/>
          </p:nvSpPr>
          <p:spPr bwMode="auto">
            <a:xfrm>
              <a:off x="960" y="187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400" b="1" i="1">
                  <a:solidFill>
                    <a:srgbClr val="1C1C1C"/>
                  </a:solidFill>
                </a:rPr>
                <a:t>A</a:t>
              </a:r>
            </a:p>
          </p:txBody>
        </p:sp>
        <p:sp>
          <p:nvSpPr>
            <p:cNvPr id="24620" name="Text Box 1050"/>
            <p:cNvSpPr txBox="1">
              <a:spLocks noChangeArrowheads="1"/>
            </p:cNvSpPr>
            <p:nvPr/>
          </p:nvSpPr>
          <p:spPr bwMode="auto">
            <a:xfrm>
              <a:off x="2064" y="2544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400" b="1" i="1">
                  <a:solidFill>
                    <a:srgbClr val="1C1C1C"/>
                  </a:solidFill>
                </a:rPr>
                <a:t>B</a:t>
              </a:r>
            </a:p>
          </p:txBody>
        </p:sp>
        <p:sp>
          <p:nvSpPr>
            <p:cNvPr id="24621" name="Text Box 1051"/>
            <p:cNvSpPr txBox="1">
              <a:spLocks noChangeArrowheads="1"/>
            </p:cNvSpPr>
            <p:nvPr/>
          </p:nvSpPr>
          <p:spPr bwMode="auto">
            <a:xfrm>
              <a:off x="2544" y="312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400" b="1" i="1">
                  <a:solidFill>
                    <a:srgbClr val="1C1C1C"/>
                  </a:solidFill>
                </a:rPr>
                <a:t>C</a:t>
              </a:r>
            </a:p>
          </p:txBody>
        </p:sp>
        <p:sp>
          <p:nvSpPr>
            <p:cNvPr id="24622" name="Text Box 1052"/>
            <p:cNvSpPr txBox="1">
              <a:spLocks noChangeArrowheads="1"/>
            </p:cNvSpPr>
            <p:nvPr/>
          </p:nvSpPr>
          <p:spPr bwMode="auto">
            <a:xfrm>
              <a:off x="1152" y="2976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400" b="1" i="1">
                  <a:solidFill>
                    <a:srgbClr val="1C1C1C"/>
                  </a:solidFill>
                </a:rPr>
                <a:t>D</a:t>
              </a:r>
            </a:p>
          </p:txBody>
        </p:sp>
        <p:sp>
          <p:nvSpPr>
            <p:cNvPr id="24623" name="Line 1053"/>
            <p:cNvSpPr>
              <a:spLocks noChangeShapeType="1"/>
            </p:cNvSpPr>
            <p:nvPr/>
          </p:nvSpPr>
          <p:spPr bwMode="auto">
            <a:xfrm flipH="1">
              <a:off x="768" y="2160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4" name="Line 1054"/>
            <p:cNvSpPr>
              <a:spLocks noChangeShapeType="1"/>
            </p:cNvSpPr>
            <p:nvPr/>
          </p:nvSpPr>
          <p:spPr bwMode="auto">
            <a:xfrm flipH="1">
              <a:off x="768" y="2784"/>
              <a:ext cx="1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5" name="Line 1055"/>
            <p:cNvSpPr>
              <a:spLocks noChangeShapeType="1"/>
            </p:cNvSpPr>
            <p:nvPr/>
          </p:nvSpPr>
          <p:spPr bwMode="auto">
            <a:xfrm flipH="1">
              <a:off x="768" y="3360"/>
              <a:ext cx="17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6" name="Line 1056"/>
            <p:cNvSpPr>
              <a:spLocks noChangeShapeType="1"/>
            </p:cNvSpPr>
            <p:nvPr/>
          </p:nvSpPr>
          <p:spPr bwMode="auto">
            <a:xfrm flipH="1">
              <a:off x="768" y="3024"/>
              <a:ext cx="6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7" name="Line 1057"/>
            <p:cNvSpPr>
              <a:spLocks noChangeShapeType="1"/>
            </p:cNvSpPr>
            <p:nvPr/>
          </p:nvSpPr>
          <p:spPr bwMode="auto">
            <a:xfrm flipH="1">
              <a:off x="1056" y="2160"/>
              <a:ext cx="0" cy="15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8" name="Line 1058"/>
            <p:cNvSpPr>
              <a:spLocks noChangeShapeType="1"/>
            </p:cNvSpPr>
            <p:nvPr/>
          </p:nvSpPr>
          <p:spPr bwMode="auto">
            <a:xfrm flipH="1">
              <a:off x="2064" y="2784"/>
              <a:ext cx="0" cy="9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9" name="Line 1059"/>
            <p:cNvSpPr>
              <a:spLocks noChangeShapeType="1"/>
            </p:cNvSpPr>
            <p:nvPr/>
          </p:nvSpPr>
          <p:spPr bwMode="auto">
            <a:xfrm flipH="1">
              <a:off x="1392" y="3024"/>
              <a:ext cx="0" cy="6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30" name="Line 1060"/>
            <p:cNvSpPr>
              <a:spLocks noChangeShapeType="1"/>
            </p:cNvSpPr>
            <p:nvPr/>
          </p:nvSpPr>
          <p:spPr bwMode="auto">
            <a:xfrm flipH="1">
              <a:off x="2544" y="3360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4589" name="Object 1061"/>
            <p:cNvGraphicFramePr>
              <a:graphicFrameLocks noChangeAspect="1"/>
            </p:cNvGraphicFramePr>
            <p:nvPr/>
          </p:nvGraphicFramePr>
          <p:xfrm>
            <a:off x="497" y="1968"/>
            <a:ext cx="265" cy="316"/>
          </p:xfrm>
          <a:graphic>
            <a:graphicData uri="http://schemas.openxmlformats.org/presentationml/2006/ole">
              <p:oleObj spid="_x0000_s24589" name="Equation" r:id="rId10" imgW="266400" imgH="317160" progId="Equation.3">
                <p:embed/>
              </p:oleObj>
            </a:graphicData>
          </a:graphic>
        </p:graphicFrame>
        <p:graphicFrame>
          <p:nvGraphicFramePr>
            <p:cNvPr id="24590" name="Object 1062"/>
            <p:cNvGraphicFramePr>
              <a:graphicFrameLocks noChangeAspect="1"/>
            </p:cNvGraphicFramePr>
            <p:nvPr/>
          </p:nvGraphicFramePr>
          <p:xfrm>
            <a:off x="468" y="2544"/>
            <a:ext cx="290" cy="316"/>
          </p:xfrm>
          <a:graphic>
            <a:graphicData uri="http://schemas.openxmlformats.org/presentationml/2006/ole">
              <p:oleObj spid="_x0000_s24590" name="Equation" r:id="rId11" imgW="291960" imgH="317160" progId="Equation.3">
                <p:embed/>
              </p:oleObj>
            </a:graphicData>
          </a:graphic>
        </p:graphicFrame>
        <p:graphicFrame>
          <p:nvGraphicFramePr>
            <p:cNvPr id="24591" name="Object 1063"/>
            <p:cNvGraphicFramePr>
              <a:graphicFrameLocks noChangeAspect="1"/>
            </p:cNvGraphicFramePr>
            <p:nvPr/>
          </p:nvGraphicFramePr>
          <p:xfrm>
            <a:off x="468" y="2832"/>
            <a:ext cx="290" cy="316"/>
          </p:xfrm>
          <a:graphic>
            <a:graphicData uri="http://schemas.openxmlformats.org/presentationml/2006/ole">
              <p:oleObj spid="_x0000_s24591" name="Equation" r:id="rId12" imgW="291960" imgH="317160" progId="Equation.3">
                <p:embed/>
              </p:oleObj>
            </a:graphicData>
          </a:graphic>
        </p:graphicFrame>
        <p:graphicFrame>
          <p:nvGraphicFramePr>
            <p:cNvPr id="24592" name="Object 1064"/>
            <p:cNvGraphicFramePr>
              <a:graphicFrameLocks noChangeAspect="1"/>
            </p:cNvGraphicFramePr>
            <p:nvPr/>
          </p:nvGraphicFramePr>
          <p:xfrm>
            <a:off x="474" y="3168"/>
            <a:ext cx="277" cy="349"/>
          </p:xfrm>
          <a:graphic>
            <a:graphicData uri="http://schemas.openxmlformats.org/presentationml/2006/ole">
              <p:oleObj spid="_x0000_s24592" name="Equation" r:id="rId13" imgW="279360" imgH="330120" progId="Equation.3">
                <p:embed/>
              </p:oleObj>
            </a:graphicData>
          </a:graphic>
        </p:graphicFrame>
        <p:graphicFrame>
          <p:nvGraphicFramePr>
            <p:cNvPr id="24593" name="Object 1065"/>
            <p:cNvGraphicFramePr>
              <a:graphicFrameLocks noChangeAspect="1"/>
            </p:cNvGraphicFramePr>
            <p:nvPr/>
          </p:nvGraphicFramePr>
          <p:xfrm>
            <a:off x="954" y="3684"/>
            <a:ext cx="203" cy="287"/>
          </p:xfrm>
          <a:graphic>
            <a:graphicData uri="http://schemas.openxmlformats.org/presentationml/2006/ole">
              <p:oleObj spid="_x0000_s24593" name="Equation" r:id="rId14" imgW="228600" imgH="317160" progId="Equation.3">
                <p:embed/>
              </p:oleObj>
            </a:graphicData>
          </a:graphic>
        </p:graphicFrame>
        <p:graphicFrame>
          <p:nvGraphicFramePr>
            <p:cNvPr id="24594" name="Object 1066"/>
            <p:cNvGraphicFramePr>
              <a:graphicFrameLocks noChangeAspect="1"/>
            </p:cNvGraphicFramePr>
            <p:nvPr/>
          </p:nvGraphicFramePr>
          <p:xfrm>
            <a:off x="1285" y="3696"/>
            <a:ext cx="226" cy="287"/>
          </p:xfrm>
          <a:graphic>
            <a:graphicData uri="http://schemas.openxmlformats.org/presentationml/2006/ole">
              <p:oleObj spid="_x0000_s24594" name="Equation" r:id="rId15" imgW="253800" imgH="317160" progId="Equation.3">
                <p:embed/>
              </p:oleObj>
            </a:graphicData>
          </a:graphic>
        </p:graphicFrame>
        <p:graphicFrame>
          <p:nvGraphicFramePr>
            <p:cNvPr id="24595" name="Object 1067"/>
            <p:cNvGraphicFramePr>
              <a:graphicFrameLocks noChangeAspect="1"/>
            </p:cNvGraphicFramePr>
            <p:nvPr/>
          </p:nvGraphicFramePr>
          <p:xfrm>
            <a:off x="1957" y="3696"/>
            <a:ext cx="225" cy="287"/>
          </p:xfrm>
          <a:graphic>
            <a:graphicData uri="http://schemas.openxmlformats.org/presentationml/2006/ole">
              <p:oleObj spid="_x0000_s24595" name="Equation" r:id="rId16" imgW="253800" imgH="317160" progId="Equation.3">
                <p:embed/>
              </p:oleObj>
            </a:graphicData>
          </a:graphic>
        </p:graphicFrame>
        <p:graphicFrame>
          <p:nvGraphicFramePr>
            <p:cNvPr id="24596" name="Object 1068"/>
            <p:cNvGraphicFramePr>
              <a:graphicFrameLocks noChangeAspect="1"/>
            </p:cNvGraphicFramePr>
            <p:nvPr/>
          </p:nvGraphicFramePr>
          <p:xfrm>
            <a:off x="2463" y="3691"/>
            <a:ext cx="225" cy="298"/>
          </p:xfrm>
          <a:graphic>
            <a:graphicData uri="http://schemas.openxmlformats.org/presentationml/2006/ole">
              <p:oleObj spid="_x0000_s24596" name="Equation" r:id="rId17" imgW="253800" imgH="330120" progId="Equation.3">
                <p:embed/>
              </p:oleObj>
            </a:graphicData>
          </a:graphic>
        </p:graphicFrame>
      </p:grpSp>
      <p:graphicFrame>
        <p:nvGraphicFramePr>
          <p:cNvPr id="24579" name="Object 1069"/>
          <p:cNvGraphicFramePr>
            <a:graphicFrameLocks noChangeAspect="1"/>
          </p:cNvGraphicFramePr>
          <p:nvPr/>
        </p:nvGraphicFramePr>
        <p:xfrm>
          <a:off x="3048000" y="762000"/>
          <a:ext cx="1219200" cy="500063"/>
        </p:xfrm>
        <a:graphic>
          <a:graphicData uri="http://schemas.openxmlformats.org/presentationml/2006/ole">
            <p:oleObj spid="_x0000_s24579" name="公式" r:id="rId18" imgW="660240" imgH="317160" progId="Equation.3">
              <p:embed/>
            </p:oleObj>
          </a:graphicData>
        </a:graphic>
      </p:graphicFrame>
      <p:grpSp>
        <p:nvGrpSpPr>
          <p:cNvPr id="24600" name="Group 1070"/>
          <p:cNvGrpSpPr>
            <a:grpSpLocks/>
          </p:cNvGrpSpPr>
          <p:nvPr/>
        </p:nvGrpSpPr>
        <p:grpSpPr bwMode="auto">
          <a:xfrm>
            <a:off x="1695450" y="1143000"/>
            <a:ext cx="912813" cy="1066800"/>
            <a:chOff x="1392" y="1248"/>
            <a:chExt cx="575" cy="672"/>
          </a:xfrm>
        </p:grpSpPr>
        <p:graphicFrame>
          <p:nvGraphicFramePr>
            <p:cNvPr id="24583" name="Object 1071"/>
            <p:cNvGraphicFramePr>
              <a:graphicFrameLocks noChangeAspect="1"/>
            </p:cNvGraphicFramePr>
            <p:nvPr/>
          </p:nvGraphicFramePr>
          <p:xfrm>
            <a:off x="1440" y="1248"/>
            <a:ext cx="527" cy="488"/>
          </p:xfrm>
          <a:graphic>
            <a:graphicData uri="http://schemas.openxmlformats.org/presentationml/2006/ole">
              <p:oleObj spid="_x0000_s24583" name="公式" r:id="rId19" imgW="190440" imgH="177480" progId="Equation.3">
                <p:embed/>
              </p:oleObj>
            </a:graphicData>
          </a:graphic>
        </p:graphicFrame>
        <p:sp>
          <p:nvSpPr>
            <p:cNvPr id="24605" name="AutoShape 1072"/>
            <p:cNvSpPr>
              <a:spLocks noChangeArrowheads="1"/>
            </p:cNvSpPr>
            <p:nvPr/>
          </p:nvSpPr>
          <p:spPr bwMode="auto">
            <a:xfrm>
              <a:off x="1392" y="1536"/>
              <a:ext cx="96" cy="384"/>
            </a:xfrm>
            <a:prstGeom prst="downArrow">
              <a:avLst>
                <a:gd name="adj1" fmla="val 50000"/>
                <a:gd name="adj2" fmla="val 100000"/>
              </a:avLst>
            </a:prstGeom>
            <a:solidFill>
              <a:schemeClr val="bg2"/>
            </a:solidFill>
            <a:ln w="28575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</p:grpSp>
      <p:grpSp>
        <p:nvGrpSpPr>
          <p:cNvPr id="24601" name="Group 1073"/>
          <p:cNvGrpSpPr>
            <a:grpSpLocks/>
          </p:cNvGrpSpPr>
          <p:nvPr/>
        </p:nvGrpSpPr>
        <p:grpSpPr bwMode="auto">
          <a:xfrm>
            <a:off x="2000250" y="2895600"/>
            <a:ext cx="857250" cy="1173163"/>
            <a:chOff x="1584" y="2352"/>
            <a:chExt cx="540" cy="739"/>
          </a:xfrm>
        </p:grpSpPr>
        <p:graphicFrame>
          <p:nvGraphicFramePr>
            <p:cNvPr id="24582" name="Object 1074"/>
            <p:cNvGraphicFramePr>
              <a:graphicFrameLocks noChangeAspect="1"/>
            </p:cNvGraphicFramePr>
            <p:nvPr/>
          </p:nvGraphicFramePr>
          <p:xfrm>
            <a:off x="1584" y="2592"/>
            <a:ext cx="540" cy="499"/>
          </p:xfrm>
          <a:graphic>
            <a:graphicData uri="http://schemas.openxmlformats.org/presentationml/2006/ole">
              <p:oleObj spid="_x0000_s24582" name="公式" r:id="rId20" imgW="190440" imgH="177480" progId="Equation.3">
                <p:embed/>
              </p:oleObj>
            </a:graphicData>
          </a:graphic>
        </p:graphicFrame>
        <p:sp>
          <p:nvSpPr>
            <p:cNvPr id="24604" name="AutoShape 1075"/>
            <p:cNvSpPr>
              <a:spLocks noChangeArrowheads="1"/>
            </p:cNvSpPr>
            <p:nvPr/>
          </p:nvSpPr>
          <p:spPr bwMode="auto">
            <a:xfrm>
              <a:off x="1584" y="2352"/>
              <a:ext cx="96" cy="384"/>
            </a:xfrm>
            <a:prstGeom prst="downArrow">
              <a:avLst>
                <a:gd name="adj1" fmla="val 50000"/>
                <a:gd name="adj2" fmla="val 100000"/>
              </a:avLst>
            </a:prstGeom>
            <a:solidFill>
              <a:schemeClr val="accent2"/>
            </a:solidFill>
            <a:ln w="28575">
              <a:solidFill>
                <a:srgbClr val="00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</p:grpSp>
      <p:graphicFrame>
        <p:nvGraphicFramePr>
          <p:cNvPr id="191540" name="Object 1076"/>
          <p:cNvGraphicFramePr>
            <a:graphicFrameLocks noChangeAspect="1"/>
          </p:cNvGraphicFramePr>
          <p:nvPr/>
        </p:nvGraphicFramePr>
        <p:xfrm>
          <a:off x="533400" y="4495800"/>
          <a:ext cx="3733800" cy="2057400"/>
        </p:xfrm>
        <a:graphic>
          <a:graphicData uri="http://schemas.openxmlformats.org/presentationml/2006/ole">
            <p:oleObj spid="_x0000_s24580" name="Equation" r:id="rId21" imgW="2412720" imgH="1333440" progId="Equation.3">
              <p:embed/>
            </p:oleObj>
          </a:graphicData>
        </a:graphic>
      </p:graphicFrame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4716463" y="4149725"/>
            <a:ext cx="3962400" cy="2057400"/>
            <a:chOff x="2832" y="1237"/>
            <a:chExt cx="2496" cy="1296"/>
          </a:xfrm>
        </p:grpSpPr>
        <p:graphicFrame>
          <p:nvGraphicFramePr>
            <p:cNvPr id="24581" name="Object 22"/>
            <p:cNvGraphicFramePr>
              <a:graphicFrameLocks noChangeAspect="1"/>
            </p:cNvGraphicFramePr>
            <p:nvPr/>
          </p:nvGraphicFramePr>
          <p:xfrm>
            <a:off x="3600" y="1669"/>
            <a:ext cx="1248" cy="864"/>
          </p:xfrm>
          <a:graphic>
            <a:graphicData uri="http://schemas.openxmlformats.org/presentationml/2006/ole">
              <p:oleObj spid="_x0000_s24581" name="公式" r:id="rId22" imgW="444240" imgH="317160" progId="Equation.3">
                <p:embed/>
              </p:oleObj>
            </a:graphicData>
          </a:graphic>
        </p:graphicFrame>
        <p:sp>
          <p:nvSpPr>
            <p:cNvPr id="24603" name="Text Box 23"/>
            <p:cNvSpPr txBox="1">
              <a:spLocks noChangeArrowheads="1"/>
            </p:cNvSpPr>
            <p:nvPr/>
          </p:nvSpPr>
          <p:spPr bwMode="auto">
            <a:xfrm>
              <a:off x="2832" y="1237"/>
              <a:ext cx="24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FontTx/>
                <a:buBlip>
                  <a:blip r:embed="rId23"/>
                </a:buBlip>
              </a:pPr>
              <a:r>
                <a:rPr lang="en-US" altLang="zh-CN" b="1">
                  <a:solidFill>
                    <a:srgbClr val="000000"/>
                  </a:solidFill>
                </a:rPr>
                <a:t>   </a:t>
              </a:r>
              <a:r>
                <a:rPr lang="zh-CN" altLang="en-US" b="1"/>
                <a:t>卡诺热机效率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6" name="Rectangle 8"/>
          <p:cNvSpPr>
            <a:spLocks noChangeArrowheads="1"/>
          </p:cNvSpPr>
          <p:nvPr/>
        </p:nvSpPr>
        <p:spPr bwMode="auto">
          <a:xfrm>
            <a:off x="539750" y="476250"/>
            <a:ext cx="44672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CN" altLang="en-US" sz="3200" b="1"/>
              <a:t>举例</a:t>
            </a:r>
            <a:r>
              <a:rPr lang="en-US" altLang="zh-CN" sz="3200" b="1"/>
              <a:t>1</a:t>
            </a:r>
            <a:r>
              <a:rPr lang="zh-CN" altLang="en-US" sz="3200" b="1"/>
              <a:t>：外界对系统做功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971550" y="1557338"/>
            <a:ext cx="2965450" cy="1435100"/>
            <a:chOff x="532" y="2260"/>
            <a:chExt cx="1868" cy="904"/>
          </a:xfrm>
        </p:grpSpPr>
        <p:sp>
          <p:nvSpPr>
            <p:cNvPr id="44038" name="Rectangle 10" descr="浅色横线"/>
            <p:cNvSpPr>
              <a:spLocks noChangeArrowheads="1"/>
            </p:cNvSpPr>
            <p:nvPr/>
          </p:nvSpPr>
          <p:spPr bwMode="auto">
            <a:xfrm>
              <a:off x="1444" y="2356"/>
              <a:ext cx="280" cy="712"/>
            </a:xfrm>
            <a:prstGeom prst="rect">
              <a:avLst/>
            </a:prstGeom>
            <a:pattFill prst="ltHorz">
              <a:fgClr>
                <a:schemeClr val="tx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4039" name="Rectangle 11" descr="深色横线"/>
            <p:cNvSpPr>
              <a:spLocks noChangeArrowheads="1"/>
            </p:cNvSpPr>
            <p:nvPr/>
          </p:nvSpPr>
          <p:spPr bwMode="auto">
            <a:xfrm>
              <a:off x="1732" y="2644"/>
              <a:ext cx="664" cy="136"/>
            </a:xfrm>
            <a:prstGeom prst="rect">
              <a:avLst/>
            </a:prstGeom>
            <a:pattFill prst="dkHorz">
              <a:fgClr>
                <a:schemeClr val="tx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71020" name="Rectangle 12"/>
            <p:cNvSpPr>
              <a:spLocks noChangeArrowheads="1"/>
            </p:cNvSpPr>
            <p:nvPr/>
          </p:nvSpPr>
          <p:spPr bwMode="auto">
            <a:xfrm>
              <a:off x="628" y="2356"/>
              <a:ext cx="808" cy="712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tx1">
                    <a:gamma/>
                    <a:shade val="69804"/>
                    <a:invGamma/>
                  </a:schemeClr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zh-CN" altLang="en-US"/>
            </a:p>
          </p:txBody>
        </p:sp>
        <p:sp>
          <p:nvSpPr>
            <p:cNvPr id="44041" name="Rectangle 13" descr="宽下对角线"/>
            <p:cNvSpPr>
              <a:spLocks noChangeArrowheads="1"/>
            </p:cNvSpPr>
            <p:nvPr/>
          </p:nvSpPr>
          <p:spPr bwMode="auto">
            <a:xfrm>
              <a:off x="532" y="2356"/>
              <a:ext cx="88" cy="712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4042" name="Rectangle 14" descr="宽下对角线"/>
            <p:cNvSpPr>
              <a:spLocks noChangeArrowheads="1"/>
            </p:cNvSpPr>
            <p:nvPr/>
          </p:nvSpPr>
          <p:spPr bwMode="auto">
            <a:xfrm>
              <a:off x="532" y="2260"/>
              <a:ext cx="1864" cy="88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4043" name="Rectangle 15" descr="宽下对角线"/>
            <p:cNvSpPr>
              <a:spLocks noChangeArrowheads="1"/>
            </p:cNvSpPr>
            <p:nvPr/>
          </p:nvSpPr>
          <p:spPr bwMode="auto">
            <a:xfrm>
              <a:off x="532" y="3076"/>
              <a:ext cx="1864" cy="88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4044" name="Rectangle 16"/>
            <p:cNvSpPr>
              <a:spLocks noChangeArrowheads="1"/>
            </p:cNvSpPr>
            <p:nvPr/>
          </p:nvSpPr>
          <p:spPr bwMode="auto">
            <a:xfrm>
              <a:off x="1814" y="2342"/>
              <a:ext cx="223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sz="2400" b="1" i="1">
                  <a:solidFill>
                    <a:schemeClr val="tx1"/>
                  </a:solidFill>
                </a:rPr>
                <a:t>u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44045" name="Line 17"/>
            <p:cNvSpPr>
              <a:spLocks noChangeShapeType="1"/>
            </p:cNvSpPr>
            <p:nvPr/>
          </p:nvSpPr>
          <p:spPr bwMode="auto">
            <a:xfrm>
              <a:off x="2064" y="2496"/>
              <a:ext cx="336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stealth" w="med" len="med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1026" name="Rectangle 18"/>
          <p:cNvSpPr>
            <a:spLocks noChangeArrowheads="1"/>
          </p:cNvSpPr>
          <p:nvPr/>
        </p:nvSpPr>
        <p:spPr bwMode="auto">
          <a:xfrm>
            <a:off x="5003800" y="1412875"/>
            <a:ext cx="2632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CN" altLang="en-US" sz="3200" b="1"/>
              <a:t>过程无限缓慢</a:t>
            </a:r>
          </a:p>
        </p:txBody>
      </p:sp>
      <p:sp>
        <p:nvSpPr>
          <p:cNvPr id="171027" name="Rectangle 19"/>
          <p:cNvSpPr>
            <a:spLocks noChangeArrowheads="1"/>
          </p:cNvSpPr>
          <p:nvPr/>
        </p:nvSpPr>
        <p:spPr bwMode="auto">
          <a:xfrm>
            <a:off x="1042988" y="3352800"/>
            <a:ext cx="8123237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zh-CN" altLang="en-US" b="1"/>
              <a:t>非平衡态到平衡态的过渡时间，</a:t>
            </a:r>
            <a:br>
              <a:rPr lang="zh-CN" altLang="en-US" b="1"/>
            </a:br>
            <a:r>
              <a:rPr lang="zh-CN" altLang="en-US" b="1"/>
              <a:t>即弛豫时间，约  </a:t>
            </a:r>
            <a:r>
              <a:rPr lang="en-US" altLang="zh-CN" b="1"/>
              <a:t>10 </a:t>
            </a:r>
            <a:r>
              <a:rPr lang="en-US" altLang="zh-CN" b="1" baseline="30000"/>
              <a:t>-3</a:t>
            </a:r>
            <a:r>
              <a:rPr lang="en-US" altLang="zh-CN" b="1"/>
              <a:t> </a:t>
            </a:r>
            <a:r>
              <a:rPr lang="zh-CN" altLang="en-US" b="1"/>
              <a:t>秒 ，如果</a:t>
            </a:r>
            <a:br>
              <a:rPr lang="zh-CN" altLang="en-US" b="1"/>
            </a:br>
            <a:r>
              <a:rPr lang="zh-CN" altLang="en-US" b="1"/>
              <a:t>实际压缩一次所用时间为 </a:t>
            </a:r>
            <a:r>
              <a:rPr lang="en-US" altLang="zh-CN" b="1"/>
              <a:t>1 </a:t>
            </a:r>
            <a:r>
              <a:rPr lang="zh-CN" altLang="en-US" b="1"/>
              <a:t>秒，</a:t>
            </a:r>
            <a:br>
              <a:rPr lang="zh-CN" altLang="en-US" b="1"/>
            </a:br>
            <a:r>
              <a:rPr lang="zh-CN" altLang="en-US" b="1"/>
              <a:t>就可以说 是准静态过程。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7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6" grpId="0" build="p" autoUpdateAnimBg="0"/>
      <p:bldP spid="171026" grpId="0" build="p" autoUpdateAnimBg="0"/>
      <p:bldP spid="17102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2627313" y="5157788"/>
            <a:ext cx="44973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latin typeface="黑体" pitchFamily="2" charset="-122"/>
                <a:ea typeface="黑体" pitchFamily="2" charset="-122"/>
              </a:rPr>
              <a:t>实际上约</a:t>
            </a:r>
            <a:r>
              <a:rPr lang="en-US" altLang="zh-CN" sz="3600">
                <a:latin typeface="黑体" pitchFamily="2" charset="-122"/>
                <a:ea typeface="黑体" pitchFamily="2" charset="-122"/>
              </a:rPr>
              <a:t>30%</a:t>
            </a:r>
            <a:r>
              <a:rPr lang="zh-CN" altLang="en-US" sz="3600">
                <a:latin typeface="黑体" pitchFamily="2" charset="-122"/>
                <a:ea typeface="黑体" pitchFamily="2" charset="-122"/>
              </a:rPr>
              <a:t>！</a:t>
            </a:r>
          </a:p>
        </p:txBody>
      </p:sp>
      <p:grpSp>
        <p:nvGrpSpPr>
          <p:cNvPr id="25606" name="Group 15"/>
          <p:cNvGrpSpPr>
            <a:grpSpLocks/>
          </p:cNvGrpSpPr>
          <p:nvPr/>
        </p:nvGrpSpPr>
        <p:grpSpPr bwMode="auto">
          <a:xfrm>
            <a:off x="250825" y="260350"/>
            <a:ext cx="6934200" cy="1631950"/>
            <a:chOff x="144" y="144"/>
            <a:chExt cx="4368" cy="1028"/>
          </a:xfrm>
        </p:grpSpPr>
        <p:sp>
          <p:nvSpPr>
            <p:cNvPr id="25610" name="Text Box 4"/>
            <p:cNvSpPr txBox="1">
              <a:spLocks noChangeArrowheads="1"/>
            </p:cNvSpPr>
            <p:nvPr/>
          </p:nvSpPr>
          <p:spPr bwMode="auto">
            <a:xfrm>
              <a:off x="144" y="144"/>
              <a:ext cx="288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/>
                <a:t>卡诺热机的效率</a:t>
              </a:r>
            </a:p>
          </p:txBody>
        </p:sp>
        <p:sp>
          <p:nvSpPr>
            <p:cNvPr id="25611" name="Text Box 5"/>
            <p:cNvSpPr txBox="1">
              <a:spLocks noChangeArrowheads="1"/>
            </p:cNvSpPr>
            <p:nvPr/>
          </p:nvSpPr>
          <p:spPr bwMode="auto">
            <a:xfrm>
              <a:off x="240" y="768"/>
              <a:ext cx="42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/>
                <a:t>即热机效率不能达到</a:t>
              </a:r>
              <a:r>
                <a:rPr lang="en-US" altLang="zh-CN" sz="3600" b="1"/>
                <a:t>100%</a:t>
              </a:r>
              <a:r>
                <a:rPr lang="zh-CN" altLang="en-US" sz="3600" b="1"/>
                <a:t>（？）</a:t>
              </a:r>
            </a:p>
          </p:txBody>
        </p:sp>
        <p:graphicFrame>
          <p:nvGraphicFramePr>
            <p:cNvPr id="25604" name="Object 4"/>
            <p:cNvGraphicFramePr>
              <a:graphicFrameLocks noChangeAspect="1"/>
            </p:cNvGraphicFramePr>
            <p:nvPr/>
          </p:nvGraphicFramePr>
          <p:xfrm>
            <a:off x="2160" y="480"/>
            <a:ext cx="1314" cy="360"/>
          </p:xfrm>
          <a:graphic>
            <a:graphicData uri="http://schemas.openxmlformats.org/presentationml/2006/ole">
              <p:oleObj spid="_x0000_s25604" name="Equation" r:id="rId3" imgW="622080" imgH="203040" progId="Equation.3">
                <p:embed/>
              </p:oleObj>
            </a:graphicData>
          </a:graphic>
        </p:graphicFrame>
      </p:grp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381000" y="2290763"/>
            <a:ext cx="5943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例如：南京发电厂某台机组</a:t>
            </a:r>
          </a:p>
        </p:txBody>
      </p:sp>
      <p:graphicFrame>
        <p:nvGraphicFramePr>
          <p:cNvPr id="290818" name="Object 2"/>
          <p:cNvGraphicFramePr>
            <a:graphicFrameLocks noChangeAspect="1"/>
          </p:cNvGraphicFramePr>
          <p:nvPr/>
        </p:nvGraphicFramePr>
        <p:xfrm>
          <a:off x="685800" y="2901950"/>
          <a:ext cx="7696200" cy="608013"/>
        </p:xfrm>
        <a:graphic>
          <a:graphicData uri="http://schemas.openxmlformats.org/presentationml/2006/ole">
            <p:oleObj spid="_x0000_s25602" name="Equation" r:id="rId4" imgW="2679480" imgH="215640" progId="Equation.3">
              <p:embed/>
            </p:oleObj>
          </a:graphicData>
        </a:graphic>
      </p:graphicFrame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116013" y="3500438"/>
            <a:ext cx="5894387" cy="1214437"/>
            <a:chOff x="768" y="2211"/>
            <a:chExt cx="3713" cy="765"/>
          </a:xfrm>
        </p:grpSpPr>
        <p:sp>
          <p:nvSpPr>
            <p:cNvPr id="25609" name="Text Box 7"/>
            <p:cNvSpPr txBox="1">
              <a:spLocks noChangeArrowheads="1"/>
            </p:cNvSpPr>
            <p:nvPr/>
          </p:nvSpPr>
          <p:spPr bwMode="auto">
            <a:xfrm>
              <a:off x="768" y="2355"/>
              <a:ext cx="168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/>
                <a:t>则其效率为</a:t>
              </a:r>
            </a:p>
          </p:txBody>
        </p:sp>
        <p:graphicFrame>
          <p:nvGraphicFramePr>
            <p:cNvPr id="25603" name="Object 3"/>
            <p:cNvGraphicFramePr>
              <a:graphicFrameLocks noChangeAspect="1"/>
            </p:cNvGraphicFramePr>
            <p:nvPr/>
          </p:nvGraphicFramePr>
          <p:xfrm>
            <a:off x="2256" y="2211"/>
            <a:ext cx="2225" cy="765"/>
          </p:xfrm>
          <a:graphic>
            <a:graphicData uri="http://schemas.openxmlformats.org/presentationml/2006/ole">
              <p:oleObj spid="_x0000_s25603" name="Equation" r:id="rId5" imgW="1054080" imgH="43164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4" grpId="0" autoUpdateAnimBg="0"/>
      <p:bldP spid="116742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40" name="Group 2"/>
          <p:cNvGrpSpPr>
            <a:grpSpLocks/>
          </p:cNvGrpSpPr>
          <p:nvPr/>
        </p:nvGrpSpPr>
        <p:grpSpPr bwMode="auto">
          <a:xfrm>
            <a:off x="762000" y="1371600"/>
            <a:ext cx="3962400" cy="3733800"/>
            <a:chOff x="480" y="864"/>
            <a:chExt cx="2496" cy="2352"/>
          </a:xfrm>
        </p:grpSpPr>
        <p:sp>
          <p:nvSpPr>
            <p:cNvPr id="26664" name="Rectangle 3"/>
            <p:cNvSpPr>
              <a:spLocks noChangeArrowheads="1"/>
            </p:cNvSpPr>
            <p:nvPr/>
          </p:nvSpPr>
          <p:spPr bwMode="auto">
            <a:xfrm>
              <a:off x="480" y="864"/>
              <a:ext cx="2496" cy="23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6665" name="Line 4"/>
            <p:cNvSpPr>
              <a:spLocks noChangeShapeType="1"/>
            </p:cNvSpPr>
            <p:nvPr/>
          </p:nvSpPr>
          <p:spPr bwMode="auto">
            <a:xfrm>
              <a:off x="768" y="2928"/>
              <a:ext cx="216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6" name="Line 5"/>
            <p:cNvSpPr>
              <a:spLocks noChangeShapeType="1"/>
            </p:cNvSpPr>
            <p:nvPr/>
          </p:nvSpPr>
          <p:spPr bwMode="auto">
            <a:xfrm flipV="1">
              <a:off x="768" y="962"/>
              <a:ext cx="1" cy="195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634" name="Object 10"/>
            <p:cNvGraphicFramePr>
              <a:graphicFrameLocks noChangeAspect="1"/>
            </p:cNvGraphicFramePr>
            <p:nvPr/>
          </p:nvGraphicFramePr>
          <p:xfrm>
            <a:off x="2737" y="2688"/>
            <a:ext cx="191" cy="218"/>
          </p:xfrm>
          <a:graphic>
            <a:graphicData uri="http://schemas.openxmlformats.org/presentationml/2006/ole">
              <p:oleObj spid="_x0000_s26634" name="Equation" r:id="rId3" imgW="215640" imgH="241200" progId="Equation.3">
                <p:embed/>
              </p:oleObj>
            </a:graphicData>
          </a:graphic>
        </p:graphicFrame>
        <p:graphicFrame>
          <p:nvGraphicFramePr>
            <p:cNvPr id="26635" name="Object 11"/>
            <p:cNvGraphicFramePr>
              <a:graphicFrameLocks noChangeAspect="1"/>
            </p:cNvGraphicFramePr>
            <p:nvPr/>
          </p:nvGraphicFramePr>
          <p:xfrm>
            <a:off x="664" y="2922"/>
            <a:ext cx="168" cy="198"/>
          </p:xfrm>
          <a:graphic>
            <a:graphicData uri="http://schemas.openxmlformats.org/presentationml/2006/ole">
              <p:oleObj spid="_x0000_s26635" name="Equation" r:id="rId4" imgW="164880" imgH="190440" progId="Equation.3">
                <p:embed/>
              </p:oleObj>
            </a:graphicData>
          </a:graphic>
        </p:graphicFrame>
        <p:graphicFrame>
          <p:nvGraphicFramePr>
            <p:cNvPr id="26636" name="Object 12"/>
            <p:cNvGraphicFramePr>
              <a:graphicFrameLocks noChangeAspect="1"/>
            </p:cNvGraphicFramePr>
            <p:nvPr/>
          </p:nvGraphicFramePr>
          <p:xfrm>
            <a:off x="505" y="960"/>
            <a:ext cx="202" cy="240"/>
          </p:xfrm>
          <a:graphic>
            <a:graphicData uri="http://schemas.openxmlformats.org/presentationml/2006/ole">
              <p:oleObj spid="_x0000_s26636" name="Equation" r:id="rId5" imgW="203040" imgH="241200" progId="Equation.3">
                <p:embed/>
              </p:oleObj>
            </a:graphicData>
          </a:graphic>
        </p:graphicFrame>
        <p:graphicFrame>
          <p:nvGraphicFramePr>
            <p:cNvPr id="26637" name="Object 13"/>
            <p:cNvGraphicFramePr>
              <a:graphicFrameLocks noChangeAspect="1"/>
            </p:cNvGraphicFramePr>
            <p:nvPr/>
          </p:nvGraphicFramePr>
          <p:xfrm>
            <a:off x="2067" y="2544"/>
            <a:ext cx="237" cy="299"/>
          </p:xfrm>
          <a:graphic>
            <a:graphicData uri="http://schemas.openxmlformats.org/presentationml/2006/ole">
              <p:oleObj spid="_x0000_s26637" name="Equation" r:id="rId6" imgW="253800" imgH="317160" progId="Equation.3">
                <p:embed/>
              </p:oleObj>
            </a:graphicData>
          </a:graphic>
        </p:graphicFrame>
        <p:sp>
          <p:nvSpPr>
            <p:cNvPr id="26667" name="Freeform 10" descr="浅色下对角线"/>
            <p:cNvSpPr>
              <a:spLocks/>
            </p:cNvSpPr>
            <p:nvPr/>
          </p:nvSpPr>
          <p:spPr bwMode="auto">
            <a:xfrm>
              <a:off x="1056" y="1362"/>
              <a:ext cx="1465" cy="1219"/>
            </a:xfrm>
            <a:custGeom>
              <a:avLst/>
              <a:gdLst>
                <a:gd name="T0" fmla="*/ 23 w 1465"/>
                <a:gd name="T1" fmla="*/ 54 h 1219"/>
                <a:gd name="T2" fmla="*/ 53 w 1465"/>
                <a:gd name="T3" fmla="*/ 246 h 1219"/>
                <a:gd name="T4" fmla="*/ 106 w 1465"/>
                <a:gd name="T5" fmla="*/ 408 h 1219"/>
                <a:gd name="T6" fmla="*/ 177 w 1465"/>
                <a:gd name="T7" fmla="*/ 624 h 1219"/>
                <a:gd name="T8" fmla="*/ 248 w 1465"/>
                <a:gd name="T9" fmla="*/ 763 h 1219"/>
                <a:gd name="T10" fmla="*/ 349 w 1465"/>
                <a:gd name="T11" fmla="*/ 901 h 1219"/>
                <a:gd name="T12" fmla="*/ 496 w 1465"/>
                <a:gd name="T13" fmla="*/ 967 h 1219"/>
                <a:gd name="T14" fmla="*/ 692 w 1465"/>
                <a:gd name="T15" fmla="*/ 1056 h 1219"/>
                <a:gd name="T16" fmla="*/ 992 w 1465"/>
                <a:gd name="T17" fmla="*/ 1135 h 1219"/>
                <a:gd name="T18" fmla="*/ 1227 w 1465"/>
                <a:gd name="T19" fmla="*/ 1182 h 1219"/>
                <a:gd name="T20" fmla="*/ 1465 w 1465"/>
                <a:gd name="T21" fmla="*/ 1219 h 1219"/>
                <a:gd name="T22" fmla="*/ 1352 w 1465"/>
                <a:gd name="T23" fmla="*/ 1117 h 1219"/>
                <a:gd name="T24" fmla="*/ 1222 w 1465"/>
                <a:gd name="T25" fmla="*/ 1027 h 1219"/>
                <a:gd name="T26" fmla="*/ 1181 w 1465"/>
                <a:gd name="T27" fmla="*/ 979 h 1219"/>
                <a:gd name="T28" fmla="*/ 1122 w 1465"/>
                <a:gd name="T29" fmla="*/ 906 h 1219"/>
                <a:gd name="T30" fmla="*/ 1093 w 1465"/>
                <a:gd name="T31" fmla="*/ 859 h 1219"/>
                <a:gd name="T32" fmla="*/ 1021 w 1465"/>
                <a:gd name="T33" fmla="*/ 715 h 1219"/>
                <a:gd name="T34" fmla="*/ 933 w 1465"/>
                <a:gd name="T35" fmla="*/ 661 h 1219"/>
                <a:gd name="T36" fmla="*/ 1004 w 1465"/>
                <a:gd name="T37" fmla="*/ 679 h 1219"/>
                <a:gd name="T38" fmla="*/ 864 w 1465"/>
                <a:gd name="T39" fmla="*/ 633 h 1219"/>
                <a:gd name="T40" fmla="*/ 791 w 1465"/>
                <a:gd name="T41" fmla="*/ 607 h 1219"/>
                <a:gd name="T42" fmla="*/ 697 w 1465"/>
                <a:gd name="T43" fmla="*/ 570 h 1219"/>
                <a:gd name="T44" fmla="*/ 591 w 1465"/>
                <a:gd name="T45" fmla="*/ 504 h 1219"/>
                <a:gd name="T46" fmla="*/ 383 w 1465"/>
                <a:gd name="T47" fmla="*/ 367 h 1219"/>
                <a:gd name="T48" fmla="*/ 213 w 1465"/>
                <a:gd name="T49" fmla="*/ 240 h 1219"/>
                <a:gd name="T50" fmla="*/ 124 w 1465"/>
                <a:gd name="T51" fmla="*/ 162 h 1219"/>
                <a:gd name="T52" fmla="*/ 0 w 1465"/>
                <a:gd name="T53" fmla="*/ 0 h 121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65"/>
                <a:gd name="T82" fmla="*/ 0 h 1219"/>
                <a:gd name="T83" fmla="*/ 1465 w 1465"/>
                <a:gd name="T84" fmla="*/ 1219 h 1219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65" h="1219">
                  <a:moveTo>
                    <a:pt x="23" y="54"/>
                  </a:moveTo>
                  <a:lnTo>
                    <a:pt x="53" y="246"/>
                  </a:lnTo>
                  <a:lnTo>
                    <a:pt x="106" y="408"/>
                  </a:lnTo>
                  <a:lnTo>
                    <a:pt x="177" y="624"/>
                  </a:lnTo>
                  <a:lnTo>
                    <a:pt x="248" y="763"/>
                  </a:lnTo>
                  <a:lnTo>
                    <a:pt x="349" y="901"/>
                  </a:lnTo>
                  <a:lnTo>
                    <a:pt x="496" y="967"/>
                  </a:lnTo>
                  <a:lnTo>
                    <a:pt x="692" y="1056"/>
                  </a:lnTo>
                  <a:lnTo>
                    <a:pt x="992" y="1135"/>
                  </a:lnTo>
                  <a:lnTo>
                    <a:pt x="1227" y="1182"/>
                  </a:lnTo>
                  <a:lnTo>
                    <a:pt x="1465" y="1219"/>
                  </a:lnTo>
                  <a:lnTo>
                    <a:pt x="1352" y="1117"/>
                  </a:lnTo>
                  <a:lnTo>
                    <a:pt x="1222" y="1027"/>
                  </a:lnTo>
                  <a:lnTo>
                    <a:pt x="1181" y="979"/>
                  </a:lnTo>
                  <a:lnTo>
                    <a:pt x="1122" y="906"/>
                  </a:lnTo>
                  <a:lnTo>
                    <a:pt x="1093" y="859"/>
                  </a:lnTo>
                  <a:lnTo>
                    <a:pt x="1021" y="715"/>
                  </a:lnTo>
                  <a:lnTo>
                    <a:pt x="933" y="661"/>
                  </a:lnTo>
                  <a:lnTo>
                    <a:pt x="1004" y="679"/>
                  </a:lnTo>
                  <a:lnTo>
                    <a:pt x="864" y="633"/>
                  </a:lnTo>
                  <a:lnTo>
                    <a:pt x="791" y="607"/>
                  </a:lnTo>
                  <a:lnTo>
                    <a:pt x="697" y="570"/>
                  </a:lnTo>
                  <a:lnTo>
                    <a:pt x="591" y="504"/>
                  </a:lnTo>
                  <a:lnTo>
                    <a:pt x="383" y="367"/>
                  </a:lnTo>
                  <a:lnTo>
                    <a:pt x="213" y="240"/>
                  </a:lnTo>
                  <a:lnTo>
                    <a:pt x="124" y="162"/>
                  </a:lnTo>
                  <a:lnTo>
                    <a:pt x="0" y="0"/>
                  </a:lnTo>
                </a:path>
              </a:pathLst>
            </a:custGeom>
            <a:pattFill prst="ltDnDiag">
              <a:fgClr>
                <a:srgbClr val="0066FF"/>
              </a:fgClr>
              <a:bgClr>
                <a:schemeClr val="bg1"/>
              </a:bgClr>
            </a:patt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8" name="Text Box 11"/>
            <p:cNvSpPr txBox="1">
              <a:spLocks noChangeArrowheads="1"/>
            </p:cNvSpPr>
            <p:nvPr/>
          </p:nvSpPr>
          <p:spPr bwMode="auto">
            <a:xfrm flipH="1">
              <a:off x="1511" y="1951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3200" b="1" i="1">
                  <a:solidFill>
                    <a:srgbClr val="000000"/>
                  </a:solidFill>
                </a:rPr>
                <a:t>W</a:t>
              </a:r>
            </a:p>
          </p:txBody>
        </p:sp>
        <p:sp>
          <p:nvSpPr>
            <p:cNvPr id="26669" name="Line 12"/>
            <p:cNvSpPr>
              <a:spLocks noChangeShapeType="1"/>
            </p:cNvSpPr>
            <p:nvPr/>
          </p:nvSpPr>
          <p:spPr bwMode="auto">
            <a:xfrm flipH="1" flipV="1">
              <a:off x="1748" y="2413"/>
              <a:ext cx="124" cy="42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 type="triangl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0" name="Line 13"/>
            <p:cNvSpPr>
              <a:spLocks noChangeShapeType="1"/>
            </p:cNvSpPr>
            <p:nvPr/>
          </p:nvSpPr>
          <p:spPr bwMode="auto">
            <a:xfrm>
              <a:off x="1488" y="1733"/>
              <a:ext cx="144" cy="96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 type="triangl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1" name="Line 14"/>
            <p:cNvSpPr>
              <a:spLocks noChangeShapeType="1"/>
            </p:cNvSpPr>
            <p:nvPr/>
          </p:nvSpPr>
          <p:spPr bwMode="auto">
            <a:xfrm flipH="1" flipV="1">
              <a:off x="1152" y="1799"/>
              <a:ext cx="41" cy="126"/>
            </a:xfrm>
            <a:prstGeom prst="line">
              <a:avLst/>
            </a:prstGeom>
            <a:noFill/>
            <a:ln w="57150">
              <a:solidFill>
                <a:srgbClr val="CC0099"/>
              </a:solidFill>
              <a:round/>
              <a:headEnd type="triangl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638" name="Object 14"/>
            <p:cNvGraphicFramePr>
              <a:graphicFrameLocks noChangeAspect="1"/>
            </p:cNvGraphicFramePr>
            <p:nvPr/>
          </p:nvGraphicFramePr>
          <p:xfrm>
            <a:off x="1728" y="1632"/>
            <a:ext cx="202" cy="294"/>
          </p:xfrm>
          <a:graphic>
            <a:graphicData uri="http://schemas.openxmlformats.org/presentationml/2006/ole">
              <p:oleObj spid="_x0000_s26638" name="Equation" r:id="rId7" imgW="215640" imgH="317160" progId="Equation.3">
                <p:embed/>
              </p:oleObj>
            </a:graphicData>
          </a:graphic>
        </p:graphicFrame>
        <p:sp>
          <p:nvSpPr>
            <p:cNvPr id="26672" name="Line 16"/>
            <p:cNvSpPr>
              <a:spLocks noChangeShapeType="1"/>
            </p:cNvSpPr>
            <p:nvPr/>
          </p:nvSpPr>
          <p:spPr bwMode="auto">
            <a:xfrm>
              <a:off x="2160" y="2213"/>
              <a:ext cx="96" cy="96"/>
            </a:xfrm>
            <a:prstGeom prst="line">
              <a:avLst/>
            </a:prstGeom>
            <a:noFill/>
            <a:ln w="57150">
              <a:solidFill>
                <a:srgbClr val="CC0099"/>
              </a:solidFill>
              <a:round/>
              <a:headEnd type="triangl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3" name="Freeform 17"/>
            <p:cNvSpPr>
              <a:spLocks/>
            </p:cNvSpPr>
            <p:nvPr/>
          </p:nvSpPr>
          <p:spPr bwMode="auto">
            <a:xfrm>
              <a:off x="1056" y="1349"/>
              <a:ext cx="1044" cy="680"/>
            </a:xfrm>
            <a:custGeom>
              <a:avLst/>
              <a:gdLst>
                <a:gd name="T0" fmla="*/ 0 w 1044"/>
                <a:gd name="T1" fmla="*/ 0 h 680"/>
                <a:gd name="T2" fmla="*/ 242 w 1044"/>
                <a:gd name="T3" fmla="*/ 246 h 680"/>
                <a:gd name="T4" fmla="*/ 501 w 1044"/>
                <a:gd name="T5" fmla="*/ 435 h 680"/>
                <a:gd name="T6" fmla="*/ 734 w 1044"/>
                <a:gd name="T7" fmla="*/ 565 h 680"/>
                <a:gd name="T8" fmla="*/ 1001 w 1044"/>
                <a:gd name="T9" fmla="*/ 665 h 680"/>
                <a:gd name="T10" fmla="*/ 995 w 1044"/>
                <a:gd name="T11" fmla="*/ 658 h 6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4"/>
                <a:gd name="T19" fmla="*/ 0 h 680"/>
                <a:gd name="T20" fmla="*/ 1044 w 1044"/>
                <a:gd name="T21" fmla="*/ 680 h 6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4" h="680">
                  <a:moveTo>
                    <a:pt x="0" y="0"/>
                  </a:moveTo>
                  <a:cubicBezTo>
                    <a:pt x="40" y="41"/>
                    <a:pt x="159" y="174"/>
                    <a:pt x="242" y="246"/>
                  </a:cubicBezTo>
                  <a:cubicBezTo>
                    <a:pt x="325" y="318"/>
                    <a:pt x="419" y="382"/>
                    <a:pt x="501" y="435"/>
                  </a:cubicBezTo>
                  <a:cubicBezTo>
                    <a:pt x="583" y="488"/>
                    <a:pt x="651" y="527"/>
                    <a:pt x="734" y="565"/>
                  </a:cubicBezTo>
                  <a:cubicBezTo>
                    <a:pt x="817" y="603"/>
                    <a:pt x="958" y="650"/>
                    <a:pt x="1001" y="665"/>
                  </a:cubicBezTo>
                  <a:cubicBezTo>
                    <a:pt x="1044" y="680"/>
                    <a:pt x="996" y="658"/>
                    <a:pt x="995" y="658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74" name="Freeform 18"/>
            <p:cNvSpPr>
              <a:spLocks/>
            </p:cNvSpPr>
            <p:nvPr/>
          </p:nvSpPr>
          <p:spPr bwMode="auto">
            <a:xfrm>
              <a:off x="1369" y="2251"/>
              <a:ext cx="1175" cy="330"/>
            </a:xfrm>
            <a:custGeom>
              <a:avLst/>
              <a:gdLst>
                <a:gd name="T0" fmla="*/ 0 w 1175"/>
                <a:gd name="T1" fmla="*/ 0 h 330"/>
                <a:gd name="T2" fmla="*/ 181 w 1175"/>
                <a:gd name="T3" fmla="*/ 87 h 330"/>
                <a:gd name="T4" fmla="*/ 473 w 1175"/>
                <a:gd name="T5" fmla="*/ 204 h 330"/>
                <a:gd name="T6" fmla="*/ 866 w 1175"/>
                <a:gd name="T7" fmla="*/ 293 h 330"/>
                <a:gd name="T8" fmla="*/ 1175 w 1175"/>
                <a:gd name="T9" fmla="*/ 33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5"/>
                <a:gd name="T16" fmla="*/ 0 h 330"/>
                <a:gd name="T17" fmla="*/ 1175 w 1175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5" h="330">
                  <a:moveTo>
                    <a:pt x="0" y="0"/>
                  </a:moveTo>
                  <a:cubicBezTo>
                    <a:pt x="30" y="14"/>
                    <a:pt x="102" y="53"/>
                    <a:pt x="181" y="87"/>
                  </a:cubicBezTo>
                  <a:cubicBezTo>
                    <a:pt x="260" y="121"/>
                    <a:pt x="359" y="170"/>
                    <a:pt x="473" y="204"/>
                  </a:cubicBezTo>
                  <a:cubicBezTo>
                    <a:pt x="587" y="238"/>
                    <a:pt x="749" y="272"/>
                    <a:pt x="866" y="293"/>
                  </a:cubicBezTo>
                  <a:cubicBezTo>
                    <a:pt x="983" y="314"/>
                    <a:pt x="1111" y="322"/>
                    <a:pt x="1175" y="33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75" name="Freeform 19"/>
            <p:cNvSpPr>
              <a:spLocks/>
            </p:cNvSpPr>
            <p:nvPr/>
          </p:nvSpPr>
          <p:spPr bwMode="auto">
            <a:xfrm>
              <a:off x="1056" y="1362"/>
              <a:ext cx="325" cy="895"/>
            </a:xfrm>
            <a:custGeom>
              <a:avLst/>
              <a:gdLst>
                <a:gd name="T0" fmla="*/ 0 w 325"/>
                <a:gd name="T1" fmla="*/ 0 h 895"/>
                <a:gd name="T2" fmla="*/ 62 w 325"/>
                <a:gd name="T3" fmla="*/ 297 h 895"/>
                <a:gd name="T4" fmla="*/ 184 w 325"/>
                <a:gd name="T5" fmla="*/ 654 h 895"/>
                <a:gd name="T6" fmla="*/ 325 w 325"/>
                <a:gd name="T7" fmla="*/ 895 h 89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5"/>
                <a:gd name="T13" fmla="*/ 0 h 895"/>
                <a:gd name="T14" fmla="*/ 325 w 325"/>
                <a:gd name="T15" fmla="*/ 895 h 89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5" h="895">
                  <a:moveTo>
                    <a:pt x="0" y="0"/>
                  </a:moveTo>
                  <a:cubicBezTo>
                    <a:pt x="10" y="49"/>
                    <a:pt x="31" y="188"/>
                    <a:pt x="62" y="297"/>
                  </a:cubicBezTo>
                  <a:cubicBezTo>
                    <a:pt x="93" y="406"/>
                    <a:pt x="140" y="554"/>
                    <a:pt x="184" y="654"/>
                  </a:cubicBezTo>
                  <a:cubicBezTo>
                    <a:pt x="228" y="754"/>
                    <a:pt x="296" y="845"/>
                    <a:pt x="325" y="895"/>
                  </a:cubicBezTo>
                </a:path>
              </a:pathLst>
            </a:custGeom>
            <a:noFill/>
            <a:ln w="28575">
              <a:solidFill>
                <a:srgbClr val="CC00CC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76" name="Freeform 20"/>
            <p:cNvSpPr>
              <a:spLocks/>
            </p:cNvSpPr>
            <p:nvPr/>
          </p:nvSpPr>
          <p:spPr bwMode="auto">
            <a:xfrm>
              <a:off x="2064" y="2021"/>
              <a:ext cx="484" cy="552"/>
            </a:xfrm>
            <a:custGeom>
              <a:avLst/>
              <a:gdLst>
                <a:gd name="T0" fmla="*/ 0 w 484"/>
                <a:gd name="T1" fmla="*/ 0 h 552"/>
                <a:gd name="T2" fmla="*/ 210 w 484"/>
                <a:gd name="T3" fmla="*/ 309 h 552"/>
                <a:gd name="T4" fmla="*/ 484 w 484"/>
                <a:gd name="T5" fmla="*/ 552 h 552"/>
                <a:gd name="T6" fmla="*/ 0 60000 65536"/>
                <a:gd name="T7" fmla="*/ 0 60000 65536"/>
                <a:gd name="T8" fmla="*/ 0 60000 65536"/>
                <a:gd name="T9" fmla="*/ 0 w 484"/>
                <a:gd name="T10" fmla="*/ 0 h 552"/>
                <a:gd name="T11" fmla="*/ 484 w 484"/>
                <a:gd name="T12" fmla="*/ 552 h 5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4" h="552">
                  <a:moveTo>
                    <a:pt x="0" y="0"/>
                  </a:moveTo>
                  <a:cubicBezTo>
                    <a:pt x="35" y="51"/>
                    <a:pt x="129" y="217"/>
                    <a:pt x="210" y="309"/>
                  </a:cubicBezTo>
                  <a:cubicBezTo>
                    <a:pt x="291" y="401"/>
                    <a:pt x="427" y="501"/>
                    <a:pt x="484" y="552"/>
                  </a:cubicBezTo>
                </a:path>
              </a:pathLst>
            </a:custGeom>
            <a:noFill/>
            <a:ln w="28575">
              <a:solidFill>
                <a:srgbClr val="CC00CC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77" name="Text Box 21"/>
            <p:cNvSpPr txBox="1">
              <a:spLocks noChangeArrowheads="1"/>
            </p:cNvSpPr>
            <p:nvPr/>
          </p:nvSpPr>
          <p:spPr bwMode="auto">
            <a:xfrm>
              <a:off x="960" y="110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400" b="1" i="1">
                  <a:solidFill>
                    <a:srgbClr val="1C1C1C"/>
                  </a:solidFill>
                </a:rPr>
                <a:t>A</a:t>
              </a:r>
            </a:p>
          </p:txBody>
        </p:sp>
        <p:sp>
          <p:nvSpPr>
            <p:cNvPr id="26678" name="Text Box 22"/>
            <p:cNvSpPr txBox="1">
              <a:spLocks noChangeArrowheads="1"/>
            </p:cNvSpPr>
            <p:nvPr/>
          </p:nvSpPr>
          <p:spPr bwMode="auto">
            <a:xfrm>
              <a:off x="2064" y="1776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400" b="1" i="1">
                  <a:solidFill>
                    <a:srgbClr val="1C1C1C"/>
                  </a:solidFill>
                </a:rPr>
                <a:t>B</a:t>
              </a:r>
            </a:p>
          </p:txBody>
        </p:sp>
        <p:sp>
          <p:nvSpPr>
            <p:cNvPr id="26679" name="Text Box 23"/>
            <p:cNvSpPr txBox="1">
              <a:spLocks noChangeArrowheads="1"/>
            </p:cNvSpPr>
            <p:nvPr/>
          </p:nvSpPr>
          <p:spPr bwMode="auto">
            <a:xfrm>
              <a:off x="2544" y="235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400" b="1" i="1">
                  <a:solidFill>
                    <a:srgbClr val="1C1C1C"/>
                  </a:solidFill>
                </a:rPr>
                <a:t>C</a:t>
              </a:r>
            </a:p>
          </p:txBody>
        </p:sp>
        <p:sp>
          <p:nvSpPr>
            <p:cNvPr id="26680" name="Text Box 24"/>
            <p:cNvSpPr txBox="1">
              <a:spLocks noChangeArrowheads="1"/>
            </p:cNvSpPr>
            <p:nvPr/>
          </p:nvSpPr>
          <p:spPr bwMode="auto">
            <a:xfrm>
              <a:off x="1152" y="2208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400" b="1" i="1">
                  <a:solidFill>
                    <a:srgbClr val="1C1C1C"/>
                  </a:solidFill>
                </a:rPr>
                <a:t>D</a:t>
              </a:r>
            </a:p>
          </p:txBody>
        </p:sp>
        <p:graphicFrame>
          <p:nvGraphicFramePr>
            <p:cNvPr id="26639" name="Object 15"/>
            <p:cNvGraphicFramePr>
              <a:graphicFrameLocks noChangeAspect="1"/>
            </p:cNvGraphicFramePr>
            <p:nvPr/>
          </p:nvGraphicFramePr>
          <p:xfrm>
            <a:off x="2208" y="960"/>
            <a:ext cx="687" cy="328"/>
          </p:xfrm>
          <a:graphic>
            <a:graphicData uri="http://schemas.openxmlformats.org/presentationml/2006/ole">
              <p:oleObj spid="_x0000_s26639" name="公式" r:id="rId8" imgW="660240" imgH="317160" progId="Equation.3">
                <p:embed/>
              </p:oleObj>
            </a:graphicData>
          </a:graphic>
        </p:graphicFrame>
      </p:grpSp>
      <p:grpSp>
        <p:nvGrpSpPr>
          <p:cNvPr id="26641" name="Group 26"/>
          <p:cNvGrpSpPr>
            <a:grpSpLocks/>
          </p:cNvGrpSpPr>
          <p:nvPr/>
        </p:nvGrpSpPr>
        <p:grpSpPr bwMode="auto">
          <a:xfrm>
            <a:off x="5076825" y="1628775"/>
            <a:ext cx="2438400" cy="3200400"/>
            <a:chOff x="3216" y="1008"/>
            <a:chExt cx="1536" cy="2016"/>
          </a:xfrm>
        </p:grpSpPr>
        <p:grpSp>
          <p:nvGrpSpPr>
            <p:cNvPr id="26655" name="Group 27"/>
            <p:cNvGrpSpPr>
              <a:grpSpLocks/>
            </p:cNvGrpSpPr>
            <p:nvPr/>
          </p:nvGrpSpPr>
          <p:grpSpPr bwMode="auto">
            <a:xfrm>
              <a:off x="3216" y="1008"/>
              <a:ext cx="1440" cy="340"/>
              <a:chOff x="3216" y="1632"/>
              <a:chExt cx="1440" cy="340"/>
            </a:xfrm>
          </p:grpSpPr>
          <p:sp>
            <p:nvSpPr>
              <p:cNvPr id="26662" name="Rectangle 28"/>
              <p:cNvSpPr>
                <a:spLocks noChangeArrowheads="1"/>
              </p:cNvSpPr>
              <p:nvPr/>
            </p:nvSpPr>
            <p:spPr bwMode="auto">
              <a:xfrm>
                <a:off x="3216" y="1632"/>
                <a:ext cx="1440" cy="33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6663" name="Text Box 29"/>
              <p:cNvSpPr txBox="1">
                <a:spLocks noChangeArrowheads="1"/>
              </p:cNvSpPr>
              <p:nvPr/>
            </p:nvSpPr>
            <p:spPr bwMode="auto">
              <a:xfrm>
                <a:off x="3264" y="1638"/>
                <a:ext cx="1248" cy="333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zh-CN" altLang="en-US" b="1"/>
                  <a:t>高温热源</a:t>
                </a:r>
                <a:endParaRPr lang="zh-CN" altLang="en-US" b="1">
                  <a:ea typeface="楷体_GB2312" pitchFamily="49" charset="-122"/>
                </a:endParaRPr>
              </a:p>
            </p:txBody>
          </p:sp>
          <p:graphicFrame>
            <p:nvGraphicFramePr>
              <p:cNvPr id="26633" name="Object 9"/>
              <p:cNvGraphicFramePr>
                <a:graphicFrameLocks noChangeAspect="1"/>
              </p:cNvGraphicFramePr>
              <p:nvPr/>
            </p:nvGraphicFramePr>
            <p:xfrm>
              <a:off x="4320" y="1632"/>
              <a:ext cx="260" cy="340"/>
            </p:xfrm>
            <a:graphic>
              <a:graphicData uri="http://schemas.openxmlformats.org/presentationml/2006/ole">
                <p:oleObj spid="_x0000_s26633" name="Equation" r:id="rId9" imgW="215640" imgH="317160" progId="Equation.3">
                  <p:embed/>
                </p:oleObj>
              </a:graphicData>
            </a:graphic>
          </p:graphicFrame>
        </p:grpSp>
        <p:grpSp>
          <p:nvGrpSpPr>
            <p:cNvPr id="26656" name="Group 31"/>
            <p:cNvGrpSpPr>
              <a:grpSpLocks/>
            </p:cNvGrpSpPr>
            <p:nvPr/>
          </p:nvGrpSpPr>
          <p:grpSpPr bwMode="auto">
            <a:xfrm>
              <a:off x="3264" y="2684"/>
              <a:ext cx="1392" cy="340"/>
              <a:chOff x="3264" y="3168"/>
              <a:chExt cx="1392" cy="340"/>
            </a:xfrm>
          </p:grpSpPr>
          <p:sp>
            <p:nvSpPr>
              <p:cNvPr id="26660" name="Rectangle 32"/>
              <p:cNvSpPr>
                <a:spLocks noChangeArrowheads="1"/>
              </p:cNvSpPr>
              <p:nvPr/>
            </p:nvSpPr>
            <p:spPr bwMode="auto">
              <a:xfrm>
                <a:off x="3264" y="3168"/>
                <a:ext cx="1392" cy="336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6661" name="Text Box 33"/>
              <p:cNvSpPr txBox="1">
                <a:spLocks noChangeArrowheads="1"/>
              </p:cNvSpPr>
              <p:nvPr/>
            </p:nvSpPr>
            <p:spPr bwMode="auto">
              <a:xfrm>
                <a:off x="3312" y="3168"/>
                <a:ext cx="124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zh-CN" altLang="en-US" b="1"/>
                  <a:t>低温热源</a:t>
                </a:r>
              </a:p>
            </p:txBody>
          </p:sp>
          <p:graphicFrame>
            <p:nvGraphicFramePr>
              <p:cNvPr id="26632" name="Object 8"/>
              <p:cNvGraphicFramePr>
                <a:graphicFrameLocks noChangeAspect="1"/>
              </p:cNvGraphicFramePr>
              <p:nvPr/>
            </p:nvGraphicFramePr>
            <p:xfrm>
              <a:off x="4320" y="3168"/>
              <a:ext cx="306" cy="340"/>
            </p:xfrm>
            <a:graphic>
              <a:graphicData uri="http://schemas.openxmlformats.org/presentationml/2006/ole">
                <p:oleObj spid="_x0000_s26632" name="Equation" r:id="rId10" imgW="253800" imgH="317160" progId="Equation.3">
                  <p:embed/>
                </p:oleObj>
              </a:graphicData>
            </a:graphic>
          </p:graphicFrame>
        </p:grpSp>
        <p:grpSp>
          <p:nvGrpSpPr>
            <p:cNvPr id="26657" name="Group 35"/>
            <p:cNvGrpSpPr>
              <a:grpSpLocks/>
            </p:cNvGrpSpPr>
            <p:nvPr/>
          </p:nvGrpSpPr>
          <p:grpSpPr bwMode="auto">
            <a:xfrm>
              <a:off x="3264" y="1728"/>
              <a:ext cx="1488" cy="576"/>
              <a:chOff x="3264" y="2304"/>
              <a:chExt cx="1488" cy="576"/>
            </a:xfrm>
          </p:grpSpPr>
          <p:sp>
            <p:nvSpPr>
              <p:cNvPr id="26658" name="Oval 36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1344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6659" name="Text Box 37"/>
              <p:cNvSpPr txBox="1">
                <a:spLocks noChangeArrowheads="1"/>
              </p:cNvSpPr>
              <p:nvPr/>
            </p:nvSpPr>
            <p:spPr bwMode="auto">
              <a:xfrm>
                <a:off x="3312" y="2420"/>
                <a:ext cx="14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zh-CN" altLang="en-US" b="1" dirty="0"/>
                  <a:t>卡</a:t>
                </a:r>
                <a:r>
                  <a:rPr lang="zh-CN" altLang="en-US" b="1" dirty="0" smtClean="0"/>
                  <a:t>诺制冷机</a:t>
                </a:r>
                <a:endParaRPr lang="zh-CN" altLang="en-US" b="1" dirty="0"/>
              </a:p>
            </p:txBody>
          </p:sp>
        </p:grp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6019800" y="2057400"/>
            <a:ext cx="990600" cy="914400"/>
            <a:chOff x="3792" y="1920"/>
            <a:chExt cx="564" cy="576"/>
          </a:xfrm>
        </p:grpSpPr>
        <p:graphicFrame>
          <p:nvGraphicFramePr>
            <p:cNvPr id="26631" name="Object 7"/>
            <p:cNvGraphicFramePr>
              <a:graphicFrameLocks noChangeAspect="1"/>
            </p:cNvGraphicFramePr>
            <p:nvPr/>
          </p:nvGraphicFramePr>
          <p:xfrm>
            <a:off x="3984" y="1968"/>
            <a:ext cx="372" cy="436"/>
          </p:xfrm>
          <a:graphic>
            <a:graphicData uri="http://schemas.openxmlformats.org/presentationml/2006/ole">
              <p:oleObj spid="_x0000_s26631" name="公式" r:id="rId11" imgW="139680" imgH="164880" progId="Equation.3">
                <p:embed/>
              </p:oleObj>
            </a:graphicData>
          </a:graphic>
        </p:graphicFrame>
        <p:sp>
          <p:nvSpPr>
            <p:cNvPr id="26654" name="AutoShape 40"/>
            <p:cNvSpPr>
              <a:spLocks noChangeArrowheads="1"/>
            </p:cNvSpPr>
            <p:nvPr/>
          </p:nvSpPr>
          <p:spPr bwMode="auto">
            <a:xfrm flipV="1">
              <a:off x="3792" y="1920"/>
              <a:ext cx="192" cy="576"/>
            </a:xfrm>
            <a:prstGeom prst="downArrow">
              <a:avLst>
                <a:gd name="adj1" fmla="val 35417"/>
                <a:gd name="adj2" fmla="val 125000"/>
              </a:avLst>
            </a:prstGeom>
            <a:solidFill>
              <a:srgbClr val="CCECFF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</p:grp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5562600" y="3429000"/>
            <a:ext cx="762000" cy="914400"/>
            <a:chOff x="3504" y="2784"/>
            <a:chExt cx="480" cy="576"/>
          </a:xfrm>
        </p:grpSpPr>
        <p:sp>
          <p:nvSpPr>
            <p:cNvPr id="26653" name="AutoShape 42"/>
            <p:cNvSpPr>
              <a:spLocks noChangeArrowheads="1"/>
            </p:cNvSpPr>
            <p:nvPr/>
          </p:nvSpPr>
          <p:spPr bwMode="auto">
            <a:xfrm flipV="1">
              <a:off x="3840" y="2784"/>
              <a:ext cx="144" cy="576"/>
            </a:xfrm>
            <a:prstGeom prst="downArrow">
              <a:avLst>
                <a:gd name="adj1" fmla="val 40000"/>
                <a:gd name="adj2" fmla="val 160278"/>
              </a:avLst>
            </a:prstGeom>
            <a:solidFill>
              <a:srgbClr val="FFCCCC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graphicFrame>
          <p:nvGraphicFramePr>
            <p:cNvPr id="26630" name="Object 6"/>
            <p:cNvGraphicFramePr>
              <a:graphicFrameLocks noChangeAspect="1"/>
            </p:cNvGraphicFramePr>
            <p:nvPr/>
          </p:nvGraphicFramePr>
          <p:xfrm>
            <a:off x="3504" y="2832"/>
            <a:ext cx="401" cy="435"/>
          </p:xfrm>
          <a:graphic>
            <a:graphicData uri="http://schemas.openxmlformats.org/presentationml/2006/ole">
              <p:oleObj spid="_x0000_s26630" name="公式" r:id="rId12" imgW="152280" imgH="164880" progId="Equation.3">
                <p:embed/>
              </p:oleObj>
            </a:graphicData>
          </a:graphic>
        </p:graphicFrame>
      </p:grpSp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7086600" y="2938463"/>
            <a:ext cx="1371600" cy="414337"/>
            <a:chOff x="4464" y="2475"/>
            <a:chExt cx="864" cy="261"/>
          </a:xfrm>
        </p:grpSpPr>
        <p:sp>
          <p:nvSpPr>
            <p:cNvPr id="26652" name="AutoShape 45"/>
            <p:cNvSpPr>
              <a:spLocks noChangeArrowheads="1"/>
            </p:cNvSpPr>
            <p:nvPr/>
          </p:nvSpPr>
          <p:spPr bwMode="auto">
            <a:xfrm flipH="1">
              <a:off x="4464" y="2571"/>
              <a:ext cx="528" cy="96"/>
            </a:xfrm>
            <a:prstGeom prst="rightArrow">
              <a:avLst>
                <a:gd name="adj1" fmla="val 58667"/>
                <a:gd name="adj2" fmla="val 201030"/>
              </a:avLst>
            </a:prstGeom>
            <a:solidFill>
              <a:srgbClr val="99CC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graphicFrame>
          <p:nvGraphicFramePr>
            <p:cNvPr id="26629" name="Object 5"/>
            <p:cNvGraphicFramePr>
              <a:graphicFrameLocks noChangeAspect="1"/>
            </p:cNvGraphicFramePr>
            <p:nvPr/>
          </p:nvGraphicFramePr>
          <p:xfrm>
            <a:off x="5040" y="2475"/>
            <a:ext cx="288" cy="261"/>
          </p:xfrm>
          <a:graphic>
            <a:graphicData uri="http://schemas.openxmlformats.org/presentationml/2006/ole">
              <p:oleObj spid="_x0000_s26629" name="Equation" r:id="rId13" imgW="266400" imgH="241200" progId="Equation.3">
                <p:embed/>
              </p:oleObj>
            </a:graphicData>
          </a:graphic>
        </p:graphicFrame>
      </p:grpSp>
      <p:sp>
        <p:nvSpPr>
          <p:cNvPr id="26645" name="Rectangle 47"/>
          <p:cNvSpPr>
            <a:spLocks noChangeArrowheads="1"/>
          </p:cNvSpPr>
          <p:nvPr/>
        </p:nvSpPr>
        <p:spPr bwMode="auto">
          <a:xfrm>
            <a:off x="0" y="228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Tx/>
              <a:buBlip>
                <a:blip r:embed="rId14"/>
              </a:buBlip>
            </a:pPr>
            <a:r>
              <a:rPr lang="en-US" altLang="zh-CN" sz="3200" b="1" dirty="0">
                <a:solidFill>
                  <a:srgbClr val="000000"/>
                </a:solidFill>
              </a:rPr>
              <a:t>   </a:t>
            </a:r>
            <a:r>
              <a:rPr lang="zh-CN" altLang="en-US" sz="3200" b="1" dirty="0"/>
              <a:t>卡</a:t>
            </a:r>
            <a:r>
              <a:rPr lang="zh-CN" altLang="en-US" sz="3200" b="1" dirty="0" smtClean="0"/>
              <a:t>诺制冷机</a:t>
            </a:r>
            <a:r>
              <a:rPr lang="zh-CN" altLang="en-US" sz="3200" b="1" dirty="0"/>
              <a:t>（卡诺逆循环）</a:t>
            </a:r>
          </a:p>
        </p:txBody>
      </p:sp>
      <p:grpSp>
        <p:nvGrpSpPr>
          <p:cNvPr id="10" name="Group 48"/>
          <p:cNvGrpSpPr>
            <a:grpSpLocks/>
          </p:cNvGrpSpPr>
          <p:nvPr/>
        </p:nvGrpSpPr>
        <p:grpSpPr bwMode="auto">
          <a:xfrm>
            <a:off x="381000" y="5275263"/>
            <a:ext cx="7924800" cy="1201737"/>
            <a:chOff x="240" y="3323"/>
            <a:chExt cx="4992" cy="757"/>
          </a:xfrm>
        </p:grpSpPr>
        <p:sp>
          <p:nvSpPr>
            <p:cNvPr id="26651" name="Rectangle 49"/>
            <p:cNvSpPr>
              <a:spLocks noChangeArrowheads="1"/>
            </p:cNvSpPr>
            <p:nvPr/>
          </p:nvSpPr>
          <p:spPr bwMode="auto">
            <a:xfrm>
              <a:off x="240" y="3504"/>
              <a:ext cx="29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 dirty="0"/>
                <a:t>卡</a:t>
              </a:r>
              <a:r>
                <a:rPr lang="zh-CN" altLang="en-US" b="1" dirty="0" smtClean="0"/>
                <a:t>诺制冷机制冷系数</a:t>
              </a:r>
              <a:endParaRPr lang="zh-CN" altLang="en-US" b="1" dirty="0"/>
            </a:p>
          </p:txBody>
        </p:sp>
        <p:graphicFrame>
          <p:nvGraphicFramePr>
            <p:cNvPr id="26628" name="Object 4"/>
            <p:cNvGraphicFramePr>
              <a:graphicFrameLocks noChangeAspect="1"/>
            </p:cNvGraphicFramePr>
            <p:nvPr/>
          </p:nvGraphicFramePr>
          <p:xfrm>
            <a:off x="2832" y="3323"/>
            <a:ext cx="2400" cy="757"/>
          </p:xfrm>
          <a:graphic>
            <a:graphicData uri="http://schemas.openxmlformats.org/presentationml/2006/ole">
              <p:oleObj spid="_x0000_s26628" name="Equation" r:id="rId15" imgW="2133360" imgH="672840" progId="Equation.3">
                <p:embed/>
              </p:oleObj>
            </a:graphicData>
          </a:graphic>
        </p:graphicFrame>
      </p:grpSp>
      <p:grpSp>
        <p:nvGrpSpPr>
          <p:cNvPr id="11" name="Group 51"/>
          <p:cNvGrpSpPr>
            <a:grpSpLocks/>
          </p:cNvGrpSpPr>
          <p:nvPr/>
        </p:nvGrpSpPr>
        <p:grpSpPr bwMode="auto">
          <a:xfrm>
            <a:off x="2438400" y="3657600"/>
            <a:ext cx="609600" cy="914400"/>
            <a:chOff x="1536" y="2304"/>
            <a:chExt cx="384" cy="576"/>
          </a:xfrm>
        </p:grpSpPr>
        <p:sp>
          <p:nvSpPr>
            <p:cNvPr id="26650" name="AutoShape 52"/>
            <p:cNvSpPr>
              <a:spLocks noChangeArrowheads="1"/>
            </p:cNvSpPr>
            <p:nvPr/>
          </p:nvSpPr>
          <p:spPr bwMode="auto">
            <a:xfrm flipV="1">
              <a:off x="1824" y="2304"/>
              <a:ext cx="96" cy="432"/>
            </a:xfrm>
            <a:prstGeom prst="downArrow">
              <a:avLst>
                <a:gd name="adj1" fmla="val 50000"/>
                <a:gd name="adj2" fmla="val 112500"/>
              </a:avLst>
            </a:prstGeom>
            <a:solidFill>
              <a:schemeClr val="bg2"/>
            </a:solidFill>
            <a:ln w="28575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graphicFrame>
          <p:nvGraphicFramePr>
            <p:cNvPr id="26627" name="Object 3"/>
            <p:cNvGraphicFramePr>
              <a:graphicFrameLocks noChangeAspect="1"/>
            </p:cNvGraphicFramePr>
            <p:nvPr/>
          </p:nvGraphicFramePr>
          <p:xfrm>
            <a:off x="1536" y="2544"/>
            <a:ext cx="326" cy="336"/>
          </p:xfrm>
          <a:graphic>
            <a:graphicData uri="http://schemas.openxmlformats.org/presentationml/2006/ole">
              <p:oleObj spid="_x0000_s26627" name="Equation" r:id="rId16" imgW="304560" imgH="317160" progId="Equation.3">
                <p:embed/>
              </p:oleObj>
            </a:graphicData>
          </a:graphic>
        </p:graphicFrame>
      </p:grpSp>
      <p:grpSp>
        <p:nvGrpSpPr>
          <p:cNvPr id="12" name="Group 54"/>
          <p:cNvGrpSpPr>
            <a:grpSpLocks/>
          </p:cNvGrpSpPr>
          <p:nvPr/>
        </p:nvGrpSpPr>
        <p:grpSpPr bwMode="auto">
          <a:xfrm>
            <a:off x="2133600" y="1676400"/>
            <a:ext cx="612775" cy="1143000"/>
            <a:chOff x="1392" y="1056"/>
            <a:chExt cx="386" cy="720"/>
          </a:xfrm>
        </p:grpSpPr>
        <p:graphicFrame>
          <p:nvGraphicFramePr>
            <p:cNvPr id="26626" name="Object 2"/>
            <p:cNvGraphicFramePr>
              <a:graphicFrameLocks noChangeAspect="1"/>
            </p:cNvGraphicFramePr>
            <p:nvPr/>
          </p:nvGraphicFramePr>
          <p:xfrm>
            <a:off x="1488" y="1056"/>
            <a:ext cx="290" cy="344"/>
          </p:xfrm>
          <a:graphic>
            <a:graphicData uri="http://schemas.openxmlformats.org/presentationml/2006/ole">
              <p:oleObj spid="_x0000_s26626" name="Equation" r:id="rId17" imgW="266400" imgH="317160" progId="Equation.3">
                <p:embed/>
              </p:oleObj>
            </a:graphicData>
          </a:graphic>
        </p:graphicFrame>
        <p:sp>
          <p:nvSpPr>
            <p:cNvPr id="26649" name="AutoShape 56"/>
            <p:cNvSpPr>
              <a:spLocks noChangeArrowheads="1"/>
            </p:cNvSpPr>
            <p:nvPr/>
          </p:nvSpPr>
          <p:spPr bwMode="auto">
            <a:xfrm flipV="1">
              <a:off x="1392" y="1296"/>
              <a:ext cx="96" cy="48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chemeClr val="accent2"/>
            </a:solidFill>
            <a:ln w="28575">
              <a:solidFill>
                <a:srgbClr val="00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70" name="Group 2"/>
          <p:cNvGrpSpPr>
            <a:grpSpLocks/>
          </p:cNvGrpSpPr>
          <p:nvPr/>
        </p:nvGrpSpPr>
        <p:grpSpPr bwMode="auto">
          <a:xfrm>
            <a:off x="214313" y="1362075"/>
            <a:ext cx="6802437" cy="579438"/>
            <a:chOff x="768" y="1056"/>
            <a:chExt cx="3744" cy="365"/>
          </a:xfrm>
        </p:grpSpPr>
        <p:sp>
          <p:nvSpPr>
            <p:cNvPr id="27700" name="Text Box 3"/>
            <p:cNvSpPr txBox="1">
              <a:spLocks noChangeArrowheads="1"/>
            </p:cNvSpPr>
            <p:nvPr/>
          </p:nvSpPr>
          <p:spPr bwMode="auto">
            <a:xfrm>
              <a:off x="768" y="1056"/>
              <a:ext cx="37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 b="1">
                  <a:latin typeface="Arial" charset="0"/>
                </a:rPr>
                <a:t>12.</a:t>
              </a:r>
              <a:r>
                <a:rPr kumimoji="0" lang="zh-CN" altLang="en-US" sz="3200" b="1">
                  <a:latin typeface="Arial" charset="0"/>
                </a:rPr>
                <a:t>图中两卡诺循环                吗 ？</a:t>
              </a:r>
            </a:p>
          </p:txBody>
        </p:sp>
        <p:graphicFrame>
          <p:nvGraphicFramePr>
            <p:cNvPr id="27669" name="Object 4"/>
            <p:cNvGraphicFramePr>
              <a:graphicFrameLocks noChangeAspect="1"/>
            </p:cNvGraphicFramePr>
            <p:nvPr/>
          </p:nvGraphicFramePr>
          <p:xfrm>
            <a:off x="2733" y="1067"/>
            <a:ext cx="534" cy="251"/>
          </p:xfrm>
          <a:graphic>
            <a:graphicData uri="http://schemas.openxmlformats.org/presentationml/2006/ole">
              <p:oleObj spid="_x0000_s27669" name="公式" r:id="rId3" imgW="457200" imgH="215640" progId="Equation.3">
                <p:embed/>
              </p:oleObj>
            </a:graphicData>
          </a:graphic>
        </p:graphicFrame>
      </p:grpSp>
      <p:graphicFrame>
        <p:nvGraphicFramePr>
          <p:cNvPr id="194565" name="Object 5"/>
          <p:cNvGraphicFramePr>
            <a:graphicFrameLocks noChangeAspect="1"/>
          </p:cNvGraphicFramePr>
          <p:nvPr/>
        </p:nvGraphicFramePr>
        <p:xfrm>
          <a:off x="1828800" y="5791200"/>
          <a:ext cx="1447800" cy="654050"/>
        </p:xfrm>
        <a:graphic>
          <a:graphicData uri="http://schemas.openxmlformats.org/presentationml/2006/ole">
            <p:oleObj spid="_x0000_s27650" name="公式" r:id="rId4" imgW="698400" imgH="317160" progId="Equation.3">
              <p:embed/>
            </p:oleObj>
          </a:graphicData>
        </a:graphic>
      </p:graphicFrame>
      <p:graphicFrame>
        <p:nvGraphicFramePr>
          <p:cNvPr id="194566" name="Object 6"/>
          <p:cNvGraphicFramePr>
            <a:graphicFrameLocks noChangeAspect="1"/>
          </p:cNvGraphicFramePr>
          <p:nvPr/>
        </p:nvGraphicFramePr>
        <p:xfrm>
          <a:off x="6248400" y="5791200"/>
          <a:ext cx="1447800" cy="654050"/>
        </p:xfrm>
        <a:graphic>
          <a:graphicData uri="http://schemas.openxmlformats.org/presentationml/2006/ole">
            <p:oleObj spid="_x0000_s27651" name="公式" r:id="rId5" imgW="698400" imgH="317160" progId="Equation.3">
              <p:embed/>
            </p:oleObj>
          </a:graphicData>
        </a:graphic>
      </p:graphicFrame>
      <p:grpSp>
        <p:nvGrpSpPr>
          <p:cNvPr id="27671" name="Group 7"/>
          <p:cNvGrpSpPr>
            <a:grpSpLocks/>
          </p:cNvGrpSpPr>
          <p:nvPr/>
        </p:nvGrpSpPr>
        <p:grpSpPr bwMode="auto">
          <a:xfrm>
            <a:off x="685800" y="2590800"/>
            <a:ext cx="3657600" cy="3048000"/>
            <a:chOff x="480" y="1632"/>
            <a:chExt cx="2304" cy="1920"/>
          </a:xfrm>
        </p:grpSpPr>
        <p:sp>
          <p:nvSpPr>
            <p:cNvPr id="27689" name="Rectangle 8"/>
            <p:cNvSpPr>
              <a:spLocks noChangeArrowheads="1"/>
            </p:cNvSpPr>
            <p:nvPr/>
          </p:nvSpPr>
          <p:spPr bwMode="auto">
            <a:xfrm>
              <a:off x="480" y="1632"/>
              <a:ext cx="2304" cy="19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7690" name="Freeform 9" descr="浅色下对角线"/>
            <p:cNvSpPr>
              <a:spLocks/>
            </p:cNvSpPr>
            <p:nvPr/>
          </p:nvSpPr>
          <p:spPr bwMode="auto">
            <a:xfrm>
              <a:off x="1893" y="2510"/>
              <a:ext cx="617" cy="596"/>
            </a:xfrm>
            <a:custGeom>
              <a:avLst/>
              <a:gdLst>
                <a:gd name="T0" fmla="*/ 0 w 617"/>
                <a:gd name="T1" fmla="*/ 0 h 596"/>
                <a:gd name="T2" fmla="*/ 178 w 617"/>
                <a:gd name="T3" fmla="*/ 61 h 596"/>
                <a:gd name="T4" fmla="*/ 322 w 617"/>
                <a:gd name="T5" fmla="*/ 103 h 596"/>
                <a:gd name="T6" fmla="*/ 486 w 617"/>
                <a:gd name="T7" fmla="*/ 397 h 596"/>
                <a:gd name="T8" fmla="*/ 617 w 617"/>
                <a:gd name="T9" fmla="*/ 596 h 596"/>
                <a:gd name="T10" fmla="*/ 500 w 617"/>
                <a:gd name="T11" fmla="*/ 596 h 596"/>
                <a:gd name="T12" fmla="*/ 473 w 617"/>
                <a:gd name="T13" fmla="*/ 589 h 596"/>
                <a:gd name="T14" fmla="*/ 346 w 617"/>
                <a:gd name="T15" fmla="*/ 586 h 596"/>
                <a:gd name="T16" fmla="*/ 177 w 617"/>
                <a:gd name="T17" fmla="*/ 340 h 596"/>
                <a:gd name="T18" fmla="*/ 0 w 617"/>
                <a:gd name="T19" fmla="*/ 0 h 5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17"/>
                <a:gd name="T31" fmla="*/ 0 h 596"/>
                <a:gd name="T32" fmla="*/ 617 w 617"/>
                <a:gd name="T33" fmla="*/ 596 h 59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17" h="596">
                  <a:moveTo>
                    <a:pt x="0" y="0"/>
                  </a:moveTo>
                  <a:lnTo>
                    <a:pt x="178" y="61"/>
                  </a:lnTo>
                  <a:lnTo>
                    <a:pt x="322" y="103"/>
                  </a:lnTo>
                  <a:lnTo>
                    <a:pt x="486" y="397"/>
                  </a:lnTo>
                  <a:lnTo>
                    <a:pt x="617" y="596"/>
                  </a:lnTo>
                  <a:lnTo>
                    <a:pt x="500" y="596"/>
                  </a:lnTo>
                  <a:lnTo>
                    <a:pt x="473" y="589"/>
                  </a:lnTo>
                  <a:lnTo>
                    <a:pt x="346" y="586"/>
                  </a:lnTo>
                  <a:lnTo>
                    <a:pt x="177" y="340"/>
                  </a:lnTo>
                  <a:lnTo>
                    <a:pt x="0" y="0"/>
                  </a:lnTo>
                  <a:close/>
                </a:path>
              </a:pathLst>
            </a:custGeom>
            <a:pattFill prst="ltDnDiag">
              <a:fgClr>
                <a:srgbClr val="99CCFF"/>
              </a:fgClr>
              <a:bgClr>
                <a:srgbClr val="FFFFFF"/>
              </a:bgClr>
            </a:patt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1" name="Freeform 10" descr="浅色下对角线"/>
            <p:cNvSpPr>
              <a:spLocks/>
            </p:cNvSpPr>
            <p:nvPr/>
          </p:nvSpPr>
          <p:spPr bwMode="auto">
            <a:xfrm>
              <a:off x="1303" y="1845"/>
              <a:ext cx="624" cy="1234"/>
            </a:xfrm>
            <a:custGeom>
              <a:avLst/>
              <a:gdLst>
                <a:gd name="T0" fmla="*/ 0 w 624"/>
                <a:gd name="T1" fmla="*/ 0 h 1234"/>
                <a:gd name="T2" fmla="*/ 123 w 624"/>
                <a:gd name="T3" fmla="*/ 253 h 1234"/>
                <a:gd name="T4" fmla="*/ 240 w 624"/>
                <a:gd name="T5" fmla="*/ 425 h 1234"/>
                <a:gd name="T6" fmla="*/ 370 w 624"/>
                <a:gd name="T7" fmla="*/ 548 h 1234"/>
                <a:gd name="T8" fmla="*/ 473 w 624"/>
                <a:gd name="T9" fmla="*/ 870 h 1234"/>
                <a:gd name="T10" fmla="*/ 528 w 624"/>
                <a:gd name="T11" fmla="*/ 1028 h 1234"/>
                <a:gd name="T12" fmla="*/ 624 w 624"/>
                <a:gd name="T13" fmla="*/ 1234 h 1234"/>
                <a:gd name="T14" fmla="*/ 322 w 624"/>
                <a:gd name="T15" fmla="*/ 1186 h 1234"/>
                <a:gd name="T16" fmla="*/ 240 w 624"/>
                <a:gd name="T17" fmla="*/ 1008 h 1234"/>
                <a:gd name="T18" fmla="*/ 151 w 624"/>
                <a:gd name="T19" fmla="*/ 754 h 1234"/>
                <a:gd name="T20" fmla="*/ 68 w 624"/>
                <a:gd name="T21" fmla="*/ 438 h 1234"/>
                <a:gd name="T22" fmla="*/ 0 w 624"/>
                <a:gd name="T23" fmla="*/ 0 h 12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4"/>
                <a:gd name="T37" fmla="*/ 0 h 1234"/>
                <a:gd name="T38" fmla="*/ 624 w 624"/>
                <a:gd name="T39" fmla="*/ 1234 h 12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4" h="1234">
                  <a:moveTo>
                    <a:pt x="0" y="0"/>
                  </a:moveTo>
                  <a:lnTo>
                    <a:pt x="123" y="253"/>
                  </a:lnTo>
                  <a:lnTo>
                    <a:pt x="240" y="425"/>
                  </a:lnTo>
                  <a:lnTo>
                    <a:pt x="370" y="548"/>
                  </a:lnTo>
                  <a:lnTo>
                    <a:pt x="473" y="870"/>
                  </a:lnTo>
                  <a:lnTo>
                    <a:pt x="528" y="1028"/>
                  </a:lnTo>
                  <a:lnTo>
                    <a:pt x="624" y="1234"/>
                  </a:lnTo>
                  <a:lnTo>
                    <a:pt x="322" y="1186"/>
                  </a:lnTo>
                  <a:lnTo>
                    <a:pt x="240" y="1008"/>
                  </a:lnTo>
                  <a:lnTo>
                    <a:pt x="151" y="754"/>
                  </a:lnTo>
                  <a:lnTo>
                    <a:pt x="68" y="438"/>
                  </a:lnTo>
                  <a:lnTo>
                    <a:pt x="0" y="0"/>
                  </a:lnTo>
                  <a:close/>
                </a:path>
              </a:pathLst>
            </a:custGeom>
            <a:pattFill prst="ltDnDiag">
              <a:fgClr>
                <a:srgbClr val="FF33CC"/>
              </a:fgClr>
              <a:bgClr>
                <a:srgbClr val="FFFFFF"/>
              </a:bgClr>
            </a:pattFill>
            <a:ln w="19050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2" name="Line 11"/>
            <p:cNvSpPr>
              <a:spLocks noChangeShapeType="1"/>
            </p:cNvSpPr>
            <p:nvPr/>
          </p:nvSpPr>
          <p:spPr bwMode="auto">
            <a:xfrm flipV="1">
              <a:off x="768" y="1728"/>
              <a:ext cx="0" cy="15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3" name="Line 12"/>
            <p:cNvSpPr>
              <a:spLocks noChangeShapeType="1"/>
            </p:cNvSpPr>
            <p:nvPr/>
          </p:nvSpPr>
          <p:spPr bwMode="auto">
            <a:xfrm>
              <a:off x="768" y="3264"/>
              <a:ext cx="18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4" name="Freeform 13"/>
            <p:cNvSpPr>
              <a:spLocks/>
            </p:cNvSpPr>
            <p:nvPr/>
          </p:nvSpPr>
          <p:spPr bwMode="auto">
            <a:xfrm>
              <a:off x="946" y="1790"/>
              <a:ext cx="1694" cy="1325"/>
            </a:xfrm>
            <a:custGeom>
              <a:avLst/>
              <a:gdLst>
                <a:gd name="T0" fmla="*/ 0 w 1694"/>
                <a:gd name="T1" fmla="*/ 0 h 1325"/>
                <a:gd name="T2" fmla="*/ 103 w 1694"/>
                <a:gd name="T3" fmla="*/ 691 h 1325"/>
                <a:gd name="T4" fmla="*/ 295 w 1694"/>
                <a:gd name="T5" fmla="*/ 1015 h 1325"/>
                <a:gd name="T6" fmla="*/ 590 w 1694"/>
                <a:gd name="T7" fmla="*/ 1207 h 1325"/>
                <a:gd name="T8" fmla="*/ 1248 w 1694"/>
                <a:gd name="T9" fmla="*/ 1306 h 1325"/>
                <a:gd name="T10" fmla="*/ 1694 w 1694"/>
                <a:gd name="T11" fmla="*/ 1323 h 13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94"/>
                <a:gd name="T19" fmla="*/ 0 h 1325"/>
                <a:gd name="T20" fmla="*/ 1694 w 1694"/>
                <a:gd name="T21" fmla="*/ 1325 h 13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94" h="1325">
                  <a:moveTo>
                    <a:pt x="0" y="0"/>
                  </a:moveTo>
                  <a:cubicBezTo>
                    <a:pt x="17" y="115"/>
                    <a:pt x="54" y="522"/>
                    <a:pt x="103" y="691"/>
                  </a:cubicBezTo>
                  <a:cubicBezTo>
                    <a:pt x="152" y="860"/>
                    <a:pt x="214" y="929"/>
                    <a:pt x="295" y="1015"/>
                  </a:cubicBezTo>
                  <a:cubicBezTo>
                    <a:pt x="376" y="1101"/>
                    <a:pt x="431" y="1158"/>
                    <a:pt x="590" y="1207"/>
                  </a:cubicBezTo>
                  <a:cubicBezTo>
                    <a:pt x="749" y="1256"/>
                    <a:pt x="1064" y="1287"/>
                    <a:pt x="1248" y="1306"/>
                  </a:cubicBezTo>
                  <a:cubicBezTo>
                    <a:pt x="1432" y="1325"/>
                    <a:pt x="1601" y="1320"/>
                    <a:pt x="1694" y="1323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661" name="Object 14"/>
            <p:cNvGraphicFramePr>
              <a:graphicFrameLocks noChangeAspect="1"/>
            </p:cNvGraphicFramePr>
            <p:nvPr/>
          </p:nvGraphicFramePr>
          <p:xfrm>
            <a:off x="2208" y="2304"/>
            <a:ext cx="286" cy="334"/>
          </p:xfrm>
          <a:graphic>
            <a:graphicData uri="http://schemas.openxmlformats.org/presentationml/2006/ole">
              <p:oleObj spid="_x0000_s27661" name="Equation" r:id="rId6" imgW="253800" imgH="317160" progId="Equation.3">
                <p:embed/>
              </p:oleObj>
            </a:graphicData>
          </a:graphic>
        </p:graphicFrame>
        <p:graphicFrame>
          <p:nvGraphicFramePr>
            <p:cNvPr id="27662" name="Object 15"/>
            <p:cNvGraphicFramePr>
              <a:graphicFrameLocks noChangeAspect="1"/>
            </p:cNvGraphicFramePr>
            <p:nvPr/>
          </p:nvGraphicFramePr>
          <p:xfrm>
            <a:off x="864" y="2496"/>
            <a:ext cx="241" cy="311"/>
          </p:xfrm>
          <a:graphic>
            <a:graphicData uri="http://schemas.openxmlformats.org/presentationml/2006/ole">
              <p:oleObj spid="_x0000_s27662" name="Equation" r:id="rId7" imgW="215640" imgH="317160" progId="Equation.3">
                <p:embed/>
              </p:oleObj>
            </a:graphicData>
          </a:graphic>
        </p:graphicFrame>
        <p:sp>
          <p:nvSpPr>
            <p:cNvPr id="27695" name="Line 16"/>
            <p:cNvSpPr>
              <a:spLocks noChangeShapeType="1"/>
            </p:cNvSpPr>
            <p:nvPr/>
          </p:nvSpPr>
          <p:spPr bwMode="auto">
            <a:xfrm>
              <a:off x="1728" y="2592"/>
              <a:ext cx="57" cy="185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6" name="Line 17"/>
            <p:cNvSpPr>
              <a:spLocks noChangeShapeType="1"/>
            </p:cNvSpPr>
            <p:nvPr/>
          </p:nvSpPr>
          <p:spPr bwMode="auto">
            <a:xfrm flipH="1" flipV="1">
              <a:off x="2256" y="2688"/>
              <a:ext cx="96" cy="19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7" name="Line 18"/>
            <p:cNvSpPr>
              <a:spLocks noChangeShapeType="1"/>
            </p:cNvSpPr>
            <p:nvPr/>
          </p:nvSpPr>
          <p:spPr bwMode="auto">
            <a:xfrm flipH="1" flipV="1">
              <a:off x="1392" y="2352"/>
              <a:ext cx="48" cy="192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8" name="Freeform 19"/>
            <p:cNvSpPr>
              <a:spLocks/>
            </p:cNvSpPr>
            <p:nvPr/>
          </p:nvSpPr>
          <p:spPr bwMode="auto">
            <a:xfrm>
              <a:off x="1262" y="1749"/>
              <a:ext cx="1255" cy="939"/>
            </a:xfrm>
            <a:custGeom>
              <a:avLst/>
              <a:gdLst>
                <a:gd name="T0" fmla="*/ 0 w 1255"/>
                <a:gd name="T1" fmla="*/ 0 h 939"/>
                <a:gd name="T2" fmla="*/ 156 w 1255"/>
                <a:gd name="T3" fmla="*/ 335 h 939"/>
                <a:gd name="T4" fmla="*/ 404 w 1255"/>
                <a:gd name="T5" fmla="*/ 630 h 939"/>
                <a:gd name="T6" fmla="*/ 754 w 1255"/>
                <a:gd name="T7" fmla="*/ 809 h 939"/>
                <a:gd name="T8" fmla="*/ 1255 w 1255"/>
                <a:gd name="T9" fmla="*/ 939 h 9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5"/>
                <a:gd name="T16" fmla="*/ 0 h 939"/>
                <a:gd name="T17" fmla="*/ 1255 w 1255"/>
                <a:gd name="T18" fmla="*/ 939 h 9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5" h="939">
                  <a:moveTo>
                    <a:pt x="0" y="0"/>
                  </a:moveTo>
                  <a:cubicBezTo>
                    <a:pt x="26" y="56"/>
                    <a:pt x="89" y="230"/>
                    <a:pt x="156" y="335"/>
                  </a:cubicBezTo>
                  <a:cubicBezTo>
                    <a:pt x="223" y="440"/>
                    <a:pt x="304" y="551"/>
                    <a:pt x="404" y="630"/>
                  </a:cubicBezTo>
                  <a:cubicBezTo>
                    <a:pt x="504" y="709"/>
                    <a:pt x="612" y="758"/>
                    <a:pt x="754" y="809"/>
                  </a:cubicBezTo>
                  <a:cubicBezTo>
                    <a:pt x="896" y="860"/>
                    <a:pt x="1151" y="912"/>
                    <a:pt x="1255" y="939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9" name="Line 20"/>
            <p:cNvSpPr>
              <a:spLocks noChangeShapeType="1"/>
            </p:cNvSpPr>
            <p:nvPr/>
          </p:nvSpPr>
          <p:spPr bwMode="auto">
            <a:xfrm>
              <a:off x="2064" y="2832"/>
              <a:ext cx="96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663" name="Object 21"/>
            <p:cNvGraphicFramePr>
              <a:graphicFrameLocks noChangeAspect="1"/>
            </p:cNvGraphicFramePr>
            <p:nvPr/>
          </p:nvGraphicFramePr>
          <p:xfrm>
            <a:off x="2016" y="2592"/>
            <a:ext cx="218" cy="287"/>
          </p:xfrm>
          <a:graphic>
            <a:graphicData uri="http://schemas.openxmlformats.org/presentationml/2006/ole">
              <p:oleObj spid="_x0000_s27663" name="公式" r:id="rId8" imgW="291960" imgH="317160" progId="Equation.3">
                <p:embed/>
              </p:oleObj>
            </a:graphicData>
          </a:graphic>
        </p:graphicFrame>
        <p:graphicFrame>
          <p:nvGraphicFramePr>
            <p:cNvPr id="27664" name="Object 22"/>
            <p:cNvGraphicFramePr>
              <a:graphicFrameLocks noChangeAspect="1"/>
            </p:cNvGraphicFramePr>
            <p:nvPr/>
          </p:nvGraphicFramePr>
          <p:xfrm>
            <a:off x="1473" y="2496"/>
            <a:ext cx="200" cy="288"/>
          </p:xfrm>
          <a:graphic>
            <a:graphicData uri="http://schemas.openxmlformats.org/presentationml/2006/ole">
              <p:oleObj spid="_x0000_s27664" name="公式" r:id="rId9" imgW="266400" imgH="317160" progId="Equation.3">
                <p:embed/>
              </p:oleObj>
            </a:graphicData>
          </a:graphic>
        </p:graphicFrame>
        <p:graphicFrame>
          <p:nvGraphicFramePr>
            <p:cNvPr id="27665" name="Object 23"/>
            <p:cNvGraphicFramePr>
              <a:graphicFrameLocks noChangeAspect="1"/>
            </p:cNvGraphicFramePr>
            <p:nvPr/>
          </p:nvGraphicFramePr>
          <p:xfrm>
            <a:off x="1776" y="1728"/>
            <a:ext cx="768" cy="303"/>
          </p:xfrm>
          <a:graphic>
            <a:graphicData uri="http://schemas.openxmlformats.org/presentationml/2006/ole">
              <p:oleObj spid="_x0000_s27665" name="公式" r:id="rId10" imgW="799920" imgH="317160" progId="Equation.3">
                <p:embed/>
              </p:oleObj>
            </a:graphicData>
          </a:graphic>
        </p:graphicFrame>
        <p:graphicFrame>
          <p:nvGraphicFramePr>
            <p:cNvPr id="27666" name="Object 24"/>
            <p:cNvGraphicFramePr>
              <a:graphicFrameLocks noChangeAspect="1"/>
            </p:cNvGraphicFramePr>
            <p:nvPr/>
          </p:nvGraphicFramePr>
          <p:xfrm>
            <a:off x="528" y="1776"/>
            <a:ext cx="226" cy="268"/>
          </p:xfrm>
          <a:graphic>
            <a:graphicData uri="http://schemas.openxmlformats.org/presentationml/2006/ole">
              <p:oleObj spid="_x0000_s27666" name="Equation" r:id="rId11" imgW="203040" imgH="241200" progId="Equation.3">
                <p:embed/>
              </p:oleObj>
            </a:graphicData>
          </a:graphic>
        </p:graphicFrame>
        <p:graphicFrame>
          <p:nvGraphicFramePr>
            <p:cNvPr id="27667" name="Object 25"/>
            <p:cNvGraphicFramePr>
              <a:graphicFrameLocks noChangeAspect="1"/>
            </p:cNvGraphicFramePr>
            <p:nvPr/>
          </p:nvGraphicFramePr>
          <p:xfrm>
            <a:off x="768" y="3264"/>
            <a:ext cx="187" cy="216"/>
          </p:xfrm>
          <a:graphic>
            <a:graphicData uri="http://schemas.openxmlformats.org/presentationml/2006/ole">
              <p:oleObj spid="_x0000_s27667" name="Equation" r:id="rId12" imgW="164880" imgH="190440" progId="Equation.3">
                <p:embed/>
              </p:oleObj>
            </a:graphicData>
          </a:graphic>
        </p:graphicFrame>
        <p:graphicFrame>
          <p:nvGraphicFramePr>
            <p:cNvPr id="27668" name="Object 26"/>
            <p:cNvGraphicFramePr>
              <a:graphicFrameLocks noChangeAspect="1"/>
            </p:cNvGraphicFramePr>
            <p:nvPr/>
          </p:nvGraphicFramePr>
          <p:xfrm>
            <a:off x="2309" y="3264"/>
            <a:ext cx="215" cy="240"/>
          </p:xfrm>
          <a:graphic>
            <a:graphicData uri="http://schemas.openxmlformats.org/presentationml/2006/ole">
              <p:oleObj spid="_x0000_s27668" name="Equation" r:id="rId13" imgW="215640" imgH="241200" progId="Equation.3">
                <p:embed/>
              </p:oleObj>
            </a:graphicData>
          </a:graphic>
        </p:graphicFrame>
      </p:grpSp>
      <p:grpSp>
        <p:nvGrpSpPr>
          <p:cNvPr id="27672" name="Group 27"/>
          <p:cNvGrpSpPr>
            <a:grpSpLocks/>
          </p:cNvGrpSpPr>
          <p:nvPr/>
        </p:nvGrpSpPr>
        <p:grpSpPr bwMode="auto">
          <a:xfrm>
            <a:off x="539750" y="333375"/>
            <a:ext cx="1676400" cy="838200"/>
            <a:chOff x="384" y="480"/>
            <a:chExt cx="1056" cy="528"/>
          </a:xfrm>
        </p:grpSpPr>
        <p:sp>
          <p:nvSpPr>
            <p:cNvPr id="194588" name="AutoShape 28"/>
            <p:cNvSpPr>
              <a:spLocks noChangeArrowheads="1"/>
            </p:cNvSpPr>
            <p:nvPr/>
          </p:nvSpPr>
          <p:spPr bwMode="auto">
            <a:xfrm>
              <a:off x="384" y="480"/>
              <a:ext cx="1056" cy="528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3500000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zh-CN" altLang="en-US"/>
            </a:p>
          </p:txBody>
        </p:sp>
        <p:sp>
          <p:nvSpPr>
            <p:cNvPr id="27688" name="Text Box 29"/>
            <p:cNvSpPr txBox="1">
              <a:spLocks noChangeArrowheads="1"/>
            </p:cNvSpPr>
            <p:nvPr/>
          </p:nvSpPr>
          <p:spPr bwMode="auto">
            <a:xfrm>
              <a:off x="576" y="576"/>
              <a:ext cx="8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b="1"/>
                <a:t>讨  论</a:t>
              </a:r>
            </a:p>
          </p:txBody>
        </p:sp>
      </p:grpSp>
      <p:grpSp>
        <p:nvGrpSpPr>
          <p:cNvPr id="27673" name="Group 30"/>
          <p:cNvGrpSpPr>
            <a:grpSpLocks/>
          </p:cNvGrpSpPr>
          <p:nvPr/>
        </p:nvGrpSpPr>
        <p:grpSpPr bwMode="auto">
          <a:xfrm>
            <a:off x="4800600" y="2590800"/>
            <a:ext cx="3657600" cy="3048000"/>
            <a:chOff x="3120" y="1632"/>
            <a:chExt cx="2304" cy="1920"/>
          </a:xfrm>
        </p:grpSpPr>
        <p:grpSp>
          <p:nvGrpSpPr>
            <p:cNvPr id="27674" name="Group 31"/>
            <p:cNvGrpSpPr>
              <a:grpSpLocks/>
            </p:cNvGrpSpPr>
            <p:nvPr/>
          </p:nvGrpSpPr>
          <p:grpSpPr bwMode="auto">
            <a:xfrm>
              <a:off x="3120" y="1632"/>
              <a:ext cx="2304" cy="1920"/>
              <a:chOff x="576" y="1728"/>
              <a:chExt cx="2304" cy="1920"/>
            </a:xfrm>
          </p:grpSpPr>
          <p:sp>
            <p:nvSpPr>
              <p:cNvPr id="27684" name="Rectangle 32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2304" cy="19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7685" name="Line 33"/>
              <p:cNvSpPr>
                <a:spLocks noChangeShapeType="1"/>
              </p:cNvSpPr>
              <p:nvPr/>
            </p:nvSpPr>
            <p:spPr bwMode="auto">
              <a:xfrm flipV="1">
                <a:off x="864" y="1824"/>
                <a:ext cx="0" cy="153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86" name="Line 34"/>
              <p:cNvSpPr>
                <a:spLocks noChangeShapeType="1"/>
              </p:cNvSpPr>
              <p:nvPr/>
            </p:nvSpPr>
            <p:spPr bwMode="auto">
              <a:xfrm>
                <a:off x="864" y="3360"/>
                <a:ext cx="187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7658" name="Object 35"/>
              <p:cNvGraphicFramePr>
                <a:graphicFrameLocks noChangeAspect="1"/>
              </p:cNvGraphicFramePr>
              <p:nvPr/>
            </p:nvGraphicFramePr>
            <p:xfrm>
              <a:off x="624" y="1872"/>
              <a:ext cx="226" cy="268"/>
            </p:xfrm>
            <a:graphic>
              <a:graphicData uri="http://schemas.openxmlformats.org/presentationml/2006/ole">
                <p:oleObj spid="_x0000_s27658" name="Equation" r:id="rId14" imgW="203040" imgH="241200" progId="Equation.3">
                  <p:embed/>
                </p:oleObj>
              </a:graphicData>
            </a:graphic>
          </p:graphicFrame>
          <p:graphicFrame>
            <p:nvGraphicFramePr>
              <p:cNvPr id="27659" name="Object 36"/>
              <p:cNvGraphicFramePr>
                <a:graphicFrameLocks noChangeAspect="1"/>
              </p:cNvGraphicFramePr>
              <p:nvPr/>
            </p:nvGraphicFramePr>
            <p:xfrm>
              <a:off x="864" y="3360"/>
              <a:ext cx="187" cy="216"/>
            </p:xfrm>
            <a:graphic>
              <a:graphicData uri="http://schemas.openxmlformats.org/presentationml/2006/ole">
                <p:oleObj spid="_x0000_s27659" name="Equation" r:id="rId15" imgW="164880" imgH="190440" progId="Equation.3">
                  <p:embed/>
                </p:oleObj>
              </a:graphicData>
            </a:graphic>
          </p:graphicFrame>
          <p:graphicFrame>
            <p:nvGraphicFramePr>
              <p:cNvPr id="27660" name="Object 37"/>
              <p:cNvGraphicFramePr>
                <a:graphicFrameLocks noChangeAspect="1"/>
              </p:cNvGraphicFramePr>
              <p:nvPr/>
            </p:nvGraphicFramePr>
            <p:xfrm>
              <a:off x="2405" y="3360"/>
              <a:ext cx="215" cy="240"/>
            </p:xfrm>
            <a:graphic>
              <a:graphicData uri="http://schemas.openxmlformats.org/presentationml/2006/ole">
                <p:oleObj spid="_x0000_s27660" name="Equation" r:id="rId16" imgW="215640" imgH="241200" progId="Equation.3">
                  <p:embed/>
                </p:oleObj>
              </a:graphicData>
            </a:graphic>
          </p:graphicFrame>
        </p:grpSp>
        <p:sp>
          <p:nvSpPr>
            <p:cNvPr id="27675" name="Freeform 38" descr="浅色下对角线"/>
            <p:cNvSpPr>
              <a:spLocks/>
            </p:cNvSpPr>
            <p:nvPr/>
          </p:nvSpPr>
          <p:spPr bwMode="auto">
            <a:xfrm>
              <a:off x="3798" y="1794"/>
              <a:ext cx="570" cy="1292"/>
            </a:xfrm>
            <a:custGeom>
              <a:avLst/>
              <a:gdLst>
                <a:gd name="T0" fmla="*/ 60 w 570"/>
                <a:gd name="T1" fmla="*/ 150 h 1292"/>
                <a:gd name="T2" fmla="*/ 162 w 570"/>
                <a:gd name="T3" fmla="*/ 390 h 1292"/>
                <a:gd name="T4" fmla="*/ 248 w 570"/>
                <a:gd name="T5" fmla="*/ 572 h 1292"/>
                <a:gd name="T6" fmla="*/ 330 w 570"/>
                <a:gd name="T7" fmla="*/ 723 h 1292"/>
                <a:gd name="T8" fmla="*/ 397 w 570"/>
                <a:gd name="T9" fmla="*/ 962 h 1292"/>
                <a:gd name="T10" fmla="*/ 570 w 570"/>
                <a:gd name="T11" fmla="*/ 1292 h 1292"/>
                <a:gd name="T12" fmla="*/ 344 w 570"/>
                <a:gd name="T13" fmla="*/ 1182 h 1292"/>
                <a:gd name="T14" fmla="*/ 241 w 570"/>
                <a:gd name="T15" fmla="*/ 1113 h 1292"/>
                <a:gd name="T16" fmla="*/ 145 w 570"/>
                <a:gd name="T17" fmla="*/ 839 h 1292"/>
                <a:gd name="T18" fmla="*/ 69 w 570"/>
                <a:gd name="T19" fmla="*/ 496 h 1292"/>
                <a:gd name="T20" fmla="*/ 0 w 570"/>
                <a:gd name="T21" fmla="*/ 0 h 12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70"/>
                <a:gd name="T34" fmla="*/ 0 h 1292"/>
                <a:gd name="T35" fmla="*/ 570 w 570"/>
                <a:gd name="T36" fmla="*/ 1292 h 12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70" h="1292">
                  <a:moveTo>
                    <a:pt x="60" y="150"/>
                  </a:moveTo>
                  <a:lnTo>
                    <a:pt x="162" y="390"/>
                  </a:lnTo>
                  <a:lnTo>
                    <a:pt x="248" y="572"/>
                  </a:lnTo>
                  <a:lnTo>
                    <a:pt x="330" y="723"/>
                  </a:lnTo>
                  <a:lnTo>
                    <a:pt x="397" y="962"/>
                  </a:lnTo>
                  <a:lnTo>
                    <a:pt x="570" y="1292"/>
                  </a:lnTo>
                  <a:lnTo>
                    <a:pt x="344" y="1182"/>
                  </a:lnTo>
                  <a:lnTo>
                    <a:pt x="241" y="1113"/>
                  </a:lnTo>
                  <a:lnTo>
                    <a:pt x="145" y="839"/>
                  </a:lnTo>
                  <a:lnTo>
                    <a:pt x="69" y="496"/>
                  </a:lnTo>
                  <a:lnTo>
                    <a:pt x="0" y="0"/>
                  </a:lnTo>
                </a:path>
              </a:pathLst>
            </a:custGeom>
            <a:pattFill prst="ltDnDiag">
              <a:fgClr>
                <a:srgbClr val="FF33CC"/>
              </a:fgClr>
              <a:bgClr>
                <a:schemeClr val="bg1"/>
              </a:bgClr>
            </a:pattFill>
            <a:ln w="19050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6" name="Freeform 39" descr="浅色下对角线"/>
            <p:cNvSpPr>
              <a:spLocks/>
            </p:cNvSpPr>
            <p:nvPr/>
          </p:nvSpPr>
          <p:spPr bwMode="auto">
            <a:xfrm>
              <a:off x="4416" y="2400"/>
              <a:ext cx="733" cy="786"/>
            </a:xfrm>
            <a:custGeom>
              <a:avLst/>
              <a:gdLst>
                <a:gd name="T0" fmla="*/ 0 w 733"/>
                <a:gd name="T1" fmla="*/ 0 h 786"/>
                <a:gd name="T2" fmla="*/ 110 w 733"/>
                <a:gd name="T3" fmla="*/ 89 h 786"/>
                <a:gd name="T4" fmla="*/ 220 w 733"/>
                <a:gd name="T5" fmla="*/ 144 h 786"/>
                <a:gd name="T6" fmla="*/ 361 w 733"/>
                <a:gd name="T7" fmla="*/ 186 h 786"/>
                <a:gd name="T8" fmla="*/ 373 w 733"/>
                <a:gd name="T9" fmla="*/ 192 h 786"/>
                <a:gd name="T10" fmla="*/ 451 w 733"/>
                <a:gd name="T11" fmla="*/ 354 h 786"/>
                <a:gd name="T12" fmla="*/ 535 w 733"/>
                <a:gd name="T13" fmla="*/ 510 h 786"/>
                <a:gd name="T14" fmla="*/ 733 w 733"/>
                <a:gd name="T15" fmla="*/ 786 h 786"/>
                <a:gd name="T16" fmla="*/ 631 w 733"/>
                <a:gd name="T17" fmla="*/ 782 h 786"/>
                <a:gd name="T18" fmla="*/ 475 w 733"/>
                <a:gd name="T19" fmla="*/ 768 h 786"/>
                <a:gd name="T20" fmla="*/ 343 w 733"/>
                <a:gd name="T21" fmla="*/ 594 h 786"/>
                <a:gd name="T22" fmla="*/ 199 w 733"/>
                <a:gd name="T23" fmla="*/ 372 h 786"/>
                <a:gd name="T24" fmla="*/ 0 w 733"/>
                <a:gd name="T25" fmla="*/ 0 h 78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33"/>
                <a:gd name="T40" fmla="*/ 0 h 786"/>
                <a:gd name="T41" fmla="*/ 733 w 733"/>
                <a:gd name="T42" fmla="*/ 786 h 78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33" h="786">
                  <a:moveTo>
                    <a:pt x="0" y="0"/>
                  </a:moveTo>
                  <a:lnTo>
                    <a:pt x="110" y="89"/>
                  </a:lnTo>
                  <a:lnTo>
                    <a:pt x="220" y="144"/>
                  </a:lnTo>
                  <a:lnTo>
                    <a:pt x="361" y="186"/>
                  </a:lnTo>
                  <a:lnTo>
                    <a:pt x="373" y="192"/>
                  </a:lnTo>
                  <a:lnTo>
                    <a:pt x="451" y="354"/>
                  </a:lnTo>
                  <a:lnTo>
                    <a:pt x="535" y="510"/>
                  </a:lnTo>
                  <a:lnTo>
                    <a:pt x="733" y="786"/>
                  </a:lnTo>
                  <a:lnTo>
                    <a:pt x="631" y="782"/>
                  </a:lnTo>
                  <a:lnTo>
                    <a:pt x="475" y="768"/>
                  </a:lnTo>
                  <a:lnTo>
                    <a:pt x="343" y="594"/>
                  </a:lnTo>
                  <a:lnTo>
                    <a:pt x="199" y="372"/>
                  </a:lnTo>
                  <a:lnTo>
                    <a:pt x="0" y="0"/>
                  </a:lnTo>
                  <a:close/>
                </a:path>
              </a:pathLst>
            </a:custGeom>
            <a:pattFill prst="ltDnDiag">
              <a:fgClr>
                <a:srgbClr val="99CCFF"/>
              </a:fgClr>
              <a:bgClr>
                <a:srgbClr val="FFFFFF"/>
              </a:bgClr>
            </a:patt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7" name="Freeform 40"/>
            <p:cNvSpPr>
              <a:spLocks/>
            </p:cNvSpPr>
            <p:nvPr/>
          </p:nvSpPr>
          <p:spPr bwMode="auto">
            <a:xfrm>
              <a:off x="3573" y="1824"/>
              <a:ext cx="1734" cy="1373"/>
            </a:xfrm>
            <a:custGeom>
              <a:avLst/>
              <a:gdLst>
                <a:gd name="T0" fmla="*/ 0 w 1734"/>
                <a:gd name="T1" fmla="*/ 0 h 1373"/>
                <a:gd name="T2" fmla="*/ 68 w 1734"/>
                <a:gd name="T3" fmla="*/ 295 h 1373"/>
                <a:gd name="T4" fmla="*/ 157 w 1734"/>
                <a:gd name="T5" fmla="*/ 603 h 1373"/>
                <a:gd name="T6" fmla="*/ 301 w 1734"/>
                <a:gd name="T7" fmla="*/ 891 h 1373"/>
                <a:gd name="T8" fmla="*/ 713 w 1734"/>
                <a:gd name="T9" fmla="*/ 1221 h 1373"/>
                <a:gd name="T10" fmla="*/ 1419 w 1734"/>
                <a:gd name="T11" fmla="*/ 1351 h 1373"/>
                <a:gd name="T12" fmla="*/ 1734 w 1734"/>
                <a:gd name="T13" fmla="*/ 1351 h 13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34"/>
                <a:gd name="T22" fmla="*/ 0 h 1373"/>
                <a:gd name="T23" fmla="*/ 1734 w 1734"/>
                <a:gd name="T24" fmla="*/ 1373 h 137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34" h="1373">
                  <a:moveTo>
                    <a:pt x="0" y="0"/>
                  </a:moveTo>
                  <a:cubicBezTo>
                    <a:pt x="11" y="49"/>
                    <a:pt x="42" y="194"/>
                    <a:pt x="68" y="295"/>
                  </a:cubicBezTo>
                  <a:cubicBezTo>
                    <a:pt x="94" y="396"/>
                    <a:pt x="118" y="504"/>
                    <a:pt x="157" y="603"/>
                  </a:cubicBezTo>
                  <a:cubicBezTo>
                    <a:pt x="196" y="702"/>
                    <a:pt x="208" y="788"/>
                    <a:pt x="301" y="891"/>
                  </a:cubicBezTo>
                  <a:cubicBezTo>
                    <a:pt x="394" y="994"/>
                    <a:pt x="527" y="1144"/>
                    <a:pt x="713" y="1221"/>
                  </a:cubicBezTo>
                  <a:cubicBezTo>
                    <a:pt x="899" y="1298"/>
                    <a:pt x="1249" y="1329"/>
                    <a:pt x="1419" y="1351"/>
                  </a:cubicBezTo>
                  <a:cubicBezTo>
                    <a:pt x="1589" y="1373"/>
                    <a:pt x="1669" y="1351"/>
                    <a:pt x="1734" y="1351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652" name="Object 41"/>
            <p:cNvGraphicFramePr>
              <a:graphicFrameLocks noChangeAspect="1"/>
            </p:cNvGraphicFramePr>
            <p:nvPr/>
          </p:nvGraphicFramePr>
          <p:xfrm>
            <a:off x="5184" y="2790"/>
            <a:ext cx="186" cy="282"/>
          </p:xfrm>
          <a:graphic>
            <a:graphicData uri="http://schemas.openxmlformats.org/presentationml/2006/ole">
              <p:oleObj spid="_x0000_s27652" name="Equation" r:id="rId17" imgW="253800" imgH="317160" progId="Equation.3">
                <p:embed/>
              </p:oleObj>
            </a:graphicData>
          </a:graphic>
        </p:graphicFrame>
        <p:graphicFrame>
          <p:nvGraphicFramePr>
            <p:cNvPr id="27653" name="Object 42"/>
            <p:cNvGraphicFramePr>
              <a:graphicFrameLocks noChangeAspect="1"/>
            </p:cNvGraphicFramePr>
            <p:nvPr/>
          </p:nvGraphicFramePr>
          <p:xfrm>
            <a:off x="3504" y="2208"/>
            <a:ext cx="206" cy="268"/>
          </p:xfrm>
          <a:graphic>
            <a:graphicData uri="http://schemas.openxmlformats.org/presentationml/2006/ole">
              <p:oleObj spid="_x0000_s27653" name="Equation" r:id="rId18" imgW="215640" imgH="317160" progId="Equation.3">
                <p:embed/>
              </p:oleObj>
            </a:graphicData>
          </a:graphic>
        </p:graphicFrame>
        <p:sp>
          <p:nvSpPr>
            <p:cNvPr id="27678" name="Line 43"/>
            <p:cNvSpPr>
              <a:spLocks noChangeShapeType="1"/>
            </p:cNvSpPr>
            <p:nvPr/>
          </p:nvSpPr>
          <p:spPr bwMode="auto">
            <a:xfrm>
              <a:off x="3888" y="2400"/>
              <a:ext cx="48" cy="192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9" name="Line 44"/>
            <p:cNvSpPr>
              <a:spLocks noChangeShapeType="1"/>
            </p:cNvSpPr>
            <p:nvPr/>
          </p:nvSpPr>
          <p:spPr bwMode="auto">
            <a:xfrm flipH="1" flipV="1">
              <a:off x="4653" y="2818"/>
              <a:ext cx="99" cy="15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0" name="Line 45"/>
            <p:cNvSpPr>
              <a:spLocks noChangeShapeType="1"/>
            </p:cNvSpPr>
            <p:nvPr/>
          </p:nvSpPr>
          <p:spPr bwMode="auto">
            <a:xfrm flipH="1" flipV="1">
              <a:off x="4176" y="2688"/>
              <a:ext cx="48" cy="144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1" name="Freeform 46"/>
            <p:cNvSpPr>
              <a:spLocks/>
            </p:cNvSpPr>
            <p:nvPr/>
          </p:nvSpPr>
          <p:spPr bwMode="auto">
            <a:xfrm>
              <a:off x="3792" y="1776"/>
              <a:ext cx="1413" cy="1147"/>
            </a:xfrm>
            <a:custGeom>
              <a:avLst/>
              <a:gdLst>
                <a:gd name="T0" fmla="*/ 0 w 1413"/>
                <a:gd name="T1" fmla="*/ 0 h 1147"/>
                <a:gd name="T2" fmla="*/ 219 w 1413"/>
                <a:gd name="T3" fmla="*/ 494 h 1147"/>
                <a:gd name="T4" fmla="*/ 411 w 1413"/>
                <a:gd name="T5" fmla="*/ 795 h 1147"/>
                <a:gd name="T6" fmla="*/ 754 w 1413"/>
                <a:gd name="T7" fmla="*/ 1001 h 1147"/>
                <a:gd name="T8" fmla="*/ 1097 w 1413"/>
                <a:gd name="T9" fmla="*/ 1104 h 1147"/>
                <a:gd name="T10" fmla="*/ 1344 w 1413"/>
                <a:gd name="T11" fmla="*/ 1140 h 1147"/>
                <a:gd name="T12" fmla="*/ 1413 w 1413"/>
                <a:gd name="T13" fmla="*/ 1145 h 11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13"/>
                <a:gd name="T22" fmla="*/ 0 h 1147"/>
                <a:gd name="T23" fmla="*/ 1413 w 1413"/>
                <a:gd name="T24" fmla="*/ 1147 h 11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13" h="1147">
                  <a:moveTo>
                    <a:pt x="0" y="0"/>
                  </a:moveTo>
                  <a:cubicBezTo>
                    <a:pt x="36" y="82"/>
                    <a:pt x="150" y="361"/>
                    <a:pt x="219" y="494"/>
                  </a:cubicBezTo>
                  <a:cubicBezTo>
                    <a:pt x="288" y="627"/>
                    <a:pt x="322" y="710"/>
                    <a:pt x="411" y="795"/>
                  </a:cubicBezTo>
                  <a:cubicBezTo>
                    <a:pt x="500" y="880"/>
                    <a:pt x="640" y="950"/>
                    <a:pt x="754" y="1001"/>
                  </a:cubicBezTo>
                  <a:cubicBezTo>
                    <a:pt x="868" y="1052"/>
                    <a:pt x="999" y="1081"/>
                    <a:pt x="1097" y="1104"/>
                  </a:cubicBezTo>
                  <a:cubicBezTo>
                    <a:pt x="1195" y="1127"/>
                    <a:pt x="1291" y="1133"/>
                    <a:pt x="1344" y="1140"/>
                  </a:cubicBezTo>
                  <a:cubicBezTo>
                    <a:pt x="1397" y="1147"/>
                    <a:pt x="1399" y="1144"/>
                    <a:pt x="1413" y="114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2" name="Line 47"/>
            <p:cNvSpPr>
              <a:spLocks noChangeShapeType="1"/>
            </p:cNvSpPr>
            <p:nvPr/>
          </p:nvSpPr>
          <p:spPr bwMode="auto">
            <a:xfrm>
              <a:off x="4944" y="2880"/>
              <a:ext cx="113" cy="1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654" name="Object 48"/>
            <p:cNvGraphicFramePr>
              <a:graphicFrameLocks noChangeAspect="1"/>
            </p:cNvGraphicFramePr>
            <p:nvPr/>
          </p:nvGraphicFramePr>
          <p:xfrm>
            <a:off x="4640" y="2592"/>
            <a:ext cx="208" cy="278"/>
          </p:xfrm>
          <a:graphic>
            <a:graphicData uri="http://schemas.openxmlformats.org/presentationml/2006/ole">
              <p:oleObj spid="_x0000_s27654" name="公式" r:id="rId19" imgW="291960" imgH="317160" progId="Equation.3">
                <p:embed/>
              </p:oleObj>
            </a:graphicData>
          </a:graphic>
        </p:graphicFrame>
        <p:graphicFrame>
          <p:nvGraphicFramePr>
            <p:cNvPr id="27655" name="Object 49"/>
            <p:cNvGraphicFramePr>
              <a:graphicFrameLocks noChangeAspect="1"/>
            </p:cNvGraphicFramePr>
            <p:nvPr/>
          </p:nvGraphicFramePr>
          <p:xfrm>
            <a:off x="3936" y="2448"/>
            <a:ext cx="190" cy="277"/>
          </p:xfrm>
          <a:graphic>
            <a:graphicData uri="http://schemas.openxmlformats.org/presentationml/2006/ole">
              <p:oleObj spid="_x0000_s27655" name="公式" r:id="rId20" imgW="266400" imgH="317160" progId="Equation.3">
                <p:embed/>
              </p:oleObj>
            </a:graphicData>
          </a:graphic>
        </p:graphicFrame>
        <p:sp>
          <p:nvSpPr>
            <p:cNvPr id="27683" name="Freeform 50"/>
            <p:cNvSpPr>
              <a:spLocks/>
            </p:cNvSpPr>
            <p:nvPr/>
          </p:nvSpPr>
          <p:spPr bwMode="auto">
            <a:xfrm>
              <a:off x="4005" y="1803"/>
              <a:ext cx="1145" cy="899"/>
            </a:xfrm>
            <a:custGeom>
              <a:avLst/>
              <a:gdLst>
                <a:gd name="T0" fmla="*/ 0 w 1145"/>
                <a:gd name="T1" fmla="*/ 0 h 899"/>
                <a:gd name="T2" fmla="*/ 137 w 1145"/>
                <a:gd name="T3" fmla="*/ 282 h 899"/>
                <a:gd name="T4" fmla="*/ 301 w 1145"/>
                <a:gd name="T5" fmla="*/ 515 h 899"/>
                <a:gd name="T6" fmla="*/ 617 w 1145"/>
                <a:gd name="T7" fmla="*/ 727 h 899"/>
                <a:gd name="T8" fmla="*/ 1145 w 1145"/>
                <a:gd name="T9" fmla="*/ 899 h 8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5"/>
                <a:gd name="T16" fmla="*/ 0 h 899"/>
                <a:gd name="T17" fmla="*/ 1145 w 1145"/>
                <a:gd name="T18" fmla="*/ 899 h 8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5" h="899">
                  <a:moveTo>
                    <a:pt x="0" y="0"/>
                  </a:moveTo>
                  <a:cubicBezTo>
                    <a:pt x="23" y="47"/>
                    <a:pt x="87" y="196"/>
                    <a:pt x="137" y="282"/>
                  </a:cubicBezTo>
                  <a:cubicBezTo>
                    <a:pt x="187" y="368"/>
                    <a:pt x="221" y="441"/>
                    <a:pt x="301" y="515"/>
                  </a:cubicBezTo>
                  <a:cubicBezTo>
                    <a:pt x="381" y="589"/>
                    <a:pt x="476" y="663"/>
                    <a:pt x="617" y="727"/>
                  </a:cubicBezTo>
                  <a:cubicBezTo>
                    <a:pt x="758" y="791"/>
                    <a:pt x="1035" y="863"/>
                    <a:pt x="1145" y="899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656" name="Object 51"/>
            <p:cNvGraphicFramePr>
              <a:graphicFrameLocks noChangeAspect="1"/>
            </p:cNvGraphicFramePr>
            <p:nvPr/>
          </p:nvGraphicFramePr>
          <p:xfrm>
            <a:off x="4165" y="1872"/>
            <a:ext cx="244" cy="295"/>
          </p:xfrm>
          <a:graphic>
            <a:graphicData uri="http://schemas.openxmlformats.org/presentationml/2006/ole">
              <p:oleObj spid="_x0000_s27656" name="Equation" r:id="rId21" imgW="241200" imgH="330120" progId="Equation.3">
                <p:embed/>
              </p:oleObj>
            </a:graphicData>
          </a:graphic>
        </p:graphicFrame>
        <p:graphicFrame>
          <p:nvGraphicFramePr>
            <p:cNvPr id="27657" name="Object 52"/>
            <p:cNvGraphicFramePr>
              <a:graphicFrameLocks noChangeAspect="1"/>
            </p:cNvGraphicFramePr>
            <p:nvPr/>
          </p:nvGraphicFramePr>
          <p:xfrm>
            <a:off x="4560" y="1728"/>
            <a:ext cx="805" cy="303"/>
          </p:xfrm>
          <a:graphic>
            <a:graphicData uri="http://schemas.openxmlformats.org/presentationml/2006/ole">
              <p:oleObj spid="_x0000_s27657" name="Equation" r:id="rId22" imgW="838080" imgH="31716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9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81" name="Group 2"/>
          <p:cNvGrpSpPr>
            <a:grpSpLocks/>
          </p:cNvGrpSpPr>
          <p:nvPr/>
        </p:nvGrpSpPr>
        <p:grpSpPr bwMode="auto">
          <a:xfrm>
            <a:off x="228600" y="0"/>
            <a:ext cx="8686800" cy="2654300"/>
            <a:chOff x="192" y="488"/>
            <a:chExt cx="5472" cy="1672"/>
          </a:xfrm>
        </p:grpSpPr>
        <p:sp>
          <p:nvSpPr>
            <p:cNvPr id="28684" name="Text Box 3"/>
            <p:cNvSpPr txBox="1">
              <a:spLocks noChangeArrowheads="1"/>
            </p:cNvSpPr>
            <p:nvPr/>
          </p:nvSpPr>
          <p:spPr bwMode="auto">
            <a:xfrm>
              <a:off x="192" y="488"/>
              <a:ext cx="5472" cy="1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b="1" dirty="0">
                  <a:solidFill>
                    <a:srgbClr val="CC0000"/>
                  </a:solidFill>
                </a:rPr>
                <a:t>        </a:t>
              </a:r>
              <a:r>
                <a:rPr kumimoji="0" lang="zh-CN" altLang="en-US" b="1" dirty="0"/>
                <a:t>例</a:t>
              </a:r>
              <a:r>
                <a:rPr kumimoji="0" lang="en-US" altLang="zh-CN" b="1" dirty="0"/>
                <a:t>13   </a:t>
              </a:r>
              <a:r>
                <a:rPr kumimoji="0" lang="zh-CN" altLang="en-US" b="1" dirty="0"/>
                <a:t>一台电冰箱放在室温为           的房间里 ，冰箱储藏柜中的温度维持在         </a:t>
              </a:r>
              <a:r>
                <a:rPr kumimoji="0" lang="en-US" altLang="zh-CN" b="1" dirty="0"/>
                <a:t>.  </a:t>
              </a:r>
              <a:r>
                <a:rPr kumimoji="0" lang="zh-CN" altLang="en-US" b="1" dirty="0"/>
                <a:t>现每天有                  的热量自房间传入冰箱内 </a:t>
              </a:r>
              <a:r>
                <a:rPr kumimoji="0" lang="en-US" altLang="zh-CN" b="1" dirty="0"/>
                <a:t>, </a:t>
              </a:r>
              <a:r>
                <a:rPr kumimoji="0" lang="zh-CN" altLang="en-US" b="1" dirty="0"/>
                <a:t>若要维持冰箱内温度不变 </a:t>
              </a:r>
              <a:r>
                <a:rPr kumimoji="0" lang="en-US" altLang="zh-CN" b="1" dirty="0"/>
                <a:t>, </a:t>
              </a:r>
              <a:r>
                <a:rPr kumimoji="0" lang="zh-CN" altLang="en-US" b="1" dirty="0"/>
                <a:t>外界每天需作多少功 </a:t>
              </a:r>
              <a:r>
                <a:rPr kumimoji="0" lang="en-US" altLang="zh-CN" b="1" dirty="0"/>
                <a:t>, </a:t>
              </a:r>
              <a:r>
                <a:rPr kumimoji="0" lang="zh-CN" altLang="en-US" b="1" dirty="0"/>
                <a:t>其功率为多少</a:t>
              </a:r>
              <a:r>
                <a:rPr kumimoji="0" lang="en-US" altLang="zh-CN" b="1" dirty="0"/>
                <a:t>?  </a:t>
              </a:r>
              <a:r>
                <a:rPr kumimoji="0" lang="zh-CN" altLang="en-US" b="1" dirty="0"/>
                <a:t>设在        至          之间运转</a:t>
              </a:r>
              <a:r>
                <a:rPr kumimoji="0" lang="zh-CN" altLang="en-US" b="1" dirty="0" smtClean="0"/>
                <a:t>的制冷机 </a:t>
              </a:r>
              <a:r>
                <a:rPr kumimoji="0" lang="en-US" altLang="zh-CN" b="1" dirty="0"/>
                <a:t>( </a:t>
              </a:r>
              <a:r>
                <a:rPr kumimoji="0" lang="zh-CN" altLang="en-US" b="1" dirty="0"/>
                <a:t>冰箱 </a:t>
              </a:r>
              <a:r>
                <a:rPr kumimoji="0" lang="en-US" altLang="zh-CN" b="1" dirty="0"/>
                <a:t>) </a:t>
              </a:r>
              <a:r>
                <a:rPr kumimoji="0" lang="zh-CN" altLang="en-US" b="1" dirty="0" smtClean="0"/>
                <a:t>的制冷系数</a:t>
              </a:r>
              <a:r>
                <a:rPr kumimoji="0" lang="en-US" altLang="zh-CN" b="1" dirty="0"/>
                <a:t>,  </a:t>
              </a:r>
              <a:r>
                <a:rPr kumimoji="0" lang="zh-CN" altLang="en-US" b="1" dirty="0"/>
                <a:t>是卡</a:t>
              </a:r>
              <a:r>
                <a:rPr kumimoji="0" lang="zh-CN" altLang="en-US" b="1" dirty="0" smtClean="0"/>
                <a:t>诺制冷机制冷系数</a:t>
              </a:r>
              <a:r>
                <a:rPr kumimoji="0" lang="zh-CN" altLang="en-US" b="1" dirty="0"/>
                <a:t>的 </a:t>
              </a:r>
              <a:r>
                <a:rPr kumimoji="0" lang="en-US" altLang="zh-CN" b="1" dirty="0"/>
                <a:t>55% .</a:t>
              </a:r>
            </a:p>
          </p:txBody>
        </p:sp>
        <p:graphicFrame>
          <p:nvGraphicFramePr>
            <p:cNvPr id="28676" name="Object 6"/>
            <p:cNvGraphicFramePr>
              <a:graphicFrameLocks noChangeAspect="1"/>
            </p:cNvGraphicFramePr>
            <p:nvPr/>
          </p:nvGraphicFramePr>
          <p:xfrm>
            <a:off x="2712" y="728"/>
            <a:ext cx="408" cy="336"/>
          </p:xfrm>
          <a:graphic>
            <a:graphicData uri="http://schemas.openxmlformats.org/presentationml/2006/ole">
              <p:oleObj spid="_x0000_s28676" name="Equation" r:id="rId3" imgW="431640" imgH="317160" progId="Equation.3">
                <p:embed/>
              </p:oleObj>
            </a:graphicData>
          </a:graphic>
        </p:graphicFrame>
        <p:graphicFrame>
          <p:nvGraphicFramePr>
            <p:cNvPr id="28677" name="Object 7"/>
            <p:cNvGraphicFramePr>
              <a:graphicFrameLocks noChangeAspect="1"/>
            </p:cNvGraphicFramePr>
            <p:nvPr/>
          </p:nvGraphicFramePr>
          <p:xfrm>
            <a:off x="3552" y="488"/>
            <a:ext cx="528" cy="294"/>
          </p:xfrm>
          <a:graphic>
            <a:graphicData uri="http://schemas.openxmlformats.org/presentationml/2006/ole">
              <p:oleObj spid="_x0000_s28677" name="Equation" r:id="rId4" imgW="571320" imgH="317160" progId="Equation.3">
                <p:embed/>
              </p:oleObj>
            </a:graphicData>
          </a:graphic>
        </p:graphicFrame>
        <p:graphicFrame>
          <p:nvGraphicFramePr>
            <p:cNvPr id="28678" name="Object 8"/>
            <p:cNvGraphicFramePr>
              <a:graphicFrameLocks noChangeAspect="1"/>
            </p:cNvGraphicFramePr>
            <p:nvPr/>
          </p:nvGraphicFramePr>
          <p:xfrm>
            <a:off x="4320" y="782"/>
            <a:ext cx="912" cy="282"/>
          </p:xfrm>
          <a:graphic>
            <a:graphicData uri="http://schemas.openxmlformats.org/presentationml/2006/ole">
              <p:oleObj spid="_x0000_s28678" name="Equation" r:id="rId5" imgW="1028520" imgH="317160" progId="Equation.3">
                <p:embed/>
              </p:oleObj>
            </a:graphicData>
          </a:graphic>
        </p:graphicFrame>
        <p:graphicFrame>
          <p:nvGraphicFramePr>
            <p:cNvPr id="28679" name="Object 9"/>
            <p:cNvGraphicFramePr>
              <a:graphicFrameLocks noChangeAspect="1"/>
            </p:cNvGraphicFramePr>
            <p:nvPr/>
          </p:nvGraphicFramePr>
          <p:xfrm>
            <a:off x="4248" y="1256"/>
            <a:ext cx="408" cy="336"/>
          </p:xfrm>
          <a:graphic>
            <a:graphicData uri="http://schemas.openxmlformats.org/presentationml/2006/ole">
              <p:oleObj spid="_x0000_s28679" name="Equation" r:id="rId6" imgW="431640" imgH="317160" progId="Equation.3">
                <p:embed/>
              </p:oleObj>
            </a:graphicData>
          </a:graphic>
        </p:graphicFrame>
        <p:graphicFrame>
          <p:nvGraphicFramePr>
            <p:cNvPr id="28680" name="Object 10"/>
            <p:cNvGraphicFramePr>
              <a:graphicFrameLocks noChangeAspect="1"/>
            </p:cNvGraphicFramePr>
            <p:nvPr/>
          </p:nvGraphicFramePr>
          <p:xfrm>
            <a:off x="4944" y="1290"/>
            <a:ext cx="528" cy="294"/>
          </p:xfrm>
          <a:graphic>
            <a:graphicData uri="http://schemas.openxmlformats.org/presentationml/2006/ole">
              <p:oleObj spid="_x0000_s28680" name="Equation" r:id="rId7" imgW="571320" imgH="317160" progId="Equation.3">
                <p:embed/>
              </p:oleObj>
            </a:graphicData>
          </a:graphic>
        </p:graphicFrame>
      </p:grpSp>
      <p:graphicFrame>
        <p:nvGraphicFramePr>
          <p:cNvPr id="252930" name="Object 2"/>
          <p:cNvGraphicFramePr>
            <a:graphicFrameLocks noChangeAspect="1"/>
          </p:cNvGraphicFramePr>
          <p:nvPr/>
        </p:nvGraphicFramePr>
        <p:xfrm>
          <a:off x="2714625" y="2786063"/>
          <a:ext cx="4929188" cy="1857375"/>
        </p:xfrm>
        <a:graphic>
          <a:graphicData uri="http://schemas.openxmlformats.org/presentationml/2006/ole">
            <p:oleObj spid="_x0000_s28674" name="公式" r:id="rId8" imgW="1892160" imgH="863280" progId="Equation.3">
              <p:embed/>
            </p:oleObj>
          </a:graphicData>
        </a:graphic>
      </p:graphicFrame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357313" y="4857750"/>
            <a:ext cx="6781800" cy="1092200"/>
            <a:chOff x="336" y="2640"/>
            <a:chExt cx="4272" cy="688"/>
          </a:xfrm>
        </p:grpSpPr>
        <p:graphicFrame>
          <p:nvGraphicFramePr>
            <p:cNvPr id="28675" name="Object 4"/>
            <p:cNvGraphicFramePr>
              <a:graphicFrameLocks noChangeAspect="1"/>
            </p:cNvGraphicFramePr>
            <p:nvPr/>
          </p:nvGraphicFramePr>
          <p:xfrm>
            <a:off x="1488" y="2640"/>
            <a:ext cx="3120" cy="688"/>
          </p:xfrm>
          <a:graphic>
            <a:graphicData uri="http://schemas.openxmlformats.org/presentationml/2006/ole">
              <p:oleObj spid="_x0000_s28675" name="Equation" r:id="rId9" imgW="2958840" imgH="672840" progId="Equation.3">
                <p:embed/>
              </p:oleObj>
            </a:graphicData>
          </a:graphic>
        </p:graphicFrame>
        <p:sp>
          <p:nvSpPr>
            <p:cNvPr id="28683" name="Text Box 5"/>
            <p:cNvSpPr txBox="1">
              <a:spLocks noChangeArrowheads="1"/>
            </p:cNvSpPr>
            <p:nvPr/>
          </p:nvSpPr>
          <p:spPr bwMode="auto">
            <a:xfrm>
              <a:off x="336" y="2880"/>
              <a:ext cx="6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b="1"/>
                <a:t>功率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39750" y="3213100"/>
            <a:ext cx="8001000" cy="1204913"/>
            <a:chOff x="288" y="2688"/>
            <a:chExt cx="5040" cy="759"/>
          </a:xfrm>
        </p:grpSpPr>
        <p:sp>
          <p:nvSpPr>
            <p:cNvPr id="47129" name="Text Box 3"/>
            <p:cNvSpPr txBox="1">
              <a:spLocks noChangeArrowheads="1"/>
            </p:cNvSpPr>
            <p:nvPr/>
          </p:nvSpPr>
          <p:spPr bwMode="auto">
            <a:xfrm>
              <a:off x="2880" y="3120"/>
              <a:ext cx="12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b="1">
                  <a:latin typeface="Arial" charset="0"/>
                </a:rPr>
                <a:t>非自发传热</a:t>
              </a:r>
            </a:p>
          </p:txBody>
        </p:sp>
        <p:sp>
          <p:nvSpPr>
            <p:cNvPr id="47130" name="Text Box 4"/>
            <p:cNvSpPr txBox="1">
              <a:spLocks noChangeArrowheads="1"/>
            </p:cNvSpPr>
            <p:nvPr/>
          </p:nvSpPr>
          <p:spPr bwMode="auto">
            <a:xfrm>
              <a:off x="2832" y="2688"/>
              <a:ext cx="13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b="1">
                  <a:latin typeface="Arial" charset="0"/>
                </a:rPr>
                <a:t>自发传热</a:t>
              </a:r>
              <a:endParaRPr kumimoji="0" lang="zh-CN" altLang="en-US">
                <a:latin typeface="Arial" charset="0"/>
              </a:endParaRPr>
            </a:p>
          </p:txBody>
        </p:sp>
        <p:sp>
          <p:nvSpPr>
            <p:cNvPr id="47131" name="Text Box 5"/>
            <p:cNvSpPr txBox="1">
              <a:spLocks noChangeArrowheads="1"/>
            </p:cNvSpPr>
            <p:nvPr/>
          </p:nvSpPr>
          <p:spPr bwMode="auto">
            <a:xfrm>
              <a:off x="1536" y="2832"/>
              <a:ext cx="1200" cy="333"/>
            </a:xfrm>
            <a:prstGeom prst="rect">
              <a:avLst/>
            </a:prstGeom>
            <a:gradFill rotWithShape="0">
              <a:gsLst>
                <a:gs pos="0">
                  <a:srgbClr val="FDE2FE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CC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zh-CN" altLang="en-US" b="1">
                  <a:solidFill>
                    <a:srgbClr val="1C1C1C"/>
                  </a:solidFill>
                  <a:latin typeface="Arial" charset="0"/>
                </a:rPr>
                <a:t>高温物体</a:t>
              </a:r>
            </a:p>
          </p:txBody>
        </p:sp>
        <p:sp>
          <p:nvSpPr>
            <p:cNvPr id="47132" name="Text Box 6"/>
            <p:cNvSpPr txBox="1">
              <a:spLocks noChangeArrowheads="1"/>
            </p:cNvSpPr>
            <p:nvPr/>
          </p:nvSpPr>
          <p:spPr bwMode="auto">
            <a:xfrm>
              <a:off x="4080" y="2832"/>
              <a:ext cx="1248" cy="33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zh-CN" altLang="en-US" b="1">
                  <a:solidFill>
                    <a:srgbClr val="1C1C1C"/>
                  </a:solidFill>
                  <a:latin typeface="Arial" charset="0"/>
                </a:rPr>
                <a:t>低温物体</a:t>
              </a:r>
            </a:p>
          </p:txBody>
        </p:sp>
        <p:sp>
          <p:nvSpPr>
            <p:cNvPr id="47133" name="Line 7"/>
            <p:cNvSpPr>
              <a:spLocks noChangeShapeType="1"/>
            </p:cNvSpPr>
            <p:nvPr/>
          </p:nvSpPr>
          <p:spPr bwMode="auto">
            <a:xfrm>
              <a:off x="2784" y="3024"/>
              <a:ext cx="124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4" name="Line 8"/>
            <p:cNvSpPr>
              <a:spLocks noChangeShapeType="1"/>
            </p:cNvSpPr>
            <p:nvPr/>
          </p:nvSpPr>
          <p:spPr bwMode="auto">
            <a:xfrm flipH="1">
              <a:off x="2736" y="3120"/>
              <a:ext cx="1248" cy="0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5" name="Text Box 9"/>
            <p:cNvSpPr txBox="1">
              <a:spLocks noChangeArrowheads="1"/>
            </p:cNvSpPr>
            <p:nvPr/>
          </p:nvSpPr>
          <p:spPr bwMode="auto">
            <a:xfrm>
              <a:off x="288" y="2841"/>
              <a:ext cx="19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rgbClr val="0000FF"/>
                </a:buClr>
                <a:buFont typeface="Wingdings" pitchFamily="2" charset="2"/>
                <a:buChar char="Ø"/>
              </a:pPr>
              <a:r>
                <a:rPr kumimoji="0" lang="en-US" altLang="zh-CN" b="1">
                  <a:solidFill>
                    <a:srgbClr val="1C1C1C"/>
                  </a:solidFill>
                  <a:latin typeface="Arial" charset="0"/>
                </a:rPr>
                <a:t> </a:t>
              </a:r>
              <a:r>
                <a:rPr kumimoji="0" lang="en-US" altLang="zh-CN" b="1">
                  <a:latin typeface="Arial" charset="0"/>
                </a:rPr>
                <a:t> </a:t>
              </a:r>
              <a:r>
                <a:rPr kumimoji="0" lang="zh-CN" altLang="en-US" b="1">
                  <a:latin typeface="Arial" charset="0"/>
                </a:rPr>
                <a:t>热传导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39750" y="1412875"/>
            <a:ext cx="6553200" cy="1204913"/>
            <a:chOff x="336" y="1200"/>
            <a:chExt cx="4128" cy="759"/>
          </a:xfrm>
        </p:grpSpPr>
        <p:sp>
          <p:nvSpPr>
            <p:cNvPr id="47122" name="Text Box 11"/>
            <p:cNvSpPr txBox="1">
              <a:spLocks noChangeArrowheads="1"/>
            </p:cNvSpPr>
            <p:nvPr/>
          </p:nvSpPr>
          <p:spPr bwMode="auto">
            <a:xfrm>
              <a:off x="336" y="1440"/>
              <a:ext cx="29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rgbClr val="0000FF"/>
                </a:buClr>
                <a:buFont typeface="Wingdings" pitchFamily="2" charset="2"/>
                <a:buChar char="Ø"/>
              </a:pPr>
              <a:r>
                <a:rPr kumimoji="0" lang="en-US" altLang="zh-CN" b="1">
                  <a:solidFill>
                    <a:srgbClr val="1C1C1C"/>
                  </a:solidFill>
                  <a:latin typeface="Arial" charset="0"/>
                </a:rPr>
                <a:t>  </a:t>
              </a:r>
              <a:r>
                <a:rPr kumimoji="0" lang="zh-CN" altLang="en-US" b="1">
                  <a:latin typeface="Arial" charset="0"/>
                </a:rPr>
                <a:t>热功转换</a:t>
              </a:r>
              <a:endParaRPr kumimoji="0" lang="zh-CN" altLang="en-US" sz="2400">
                <a:latin typeface="Arial" charset="0"/>
              </a:endParaRPr>
            </a:p>
          </p:txBody>
        </p:sp>
        <p:sp>
          <p:nvSpPr>
            <p:cNvPr id="47123" name="Text Box 12"/>
            <p:cNvSpPr txBox="1">
              <a:spLocks noChangeArrowheads="1"/>
            </p:cNvSpPr>
            <p:nvPr/>
          </p:nvSpPr>
          <p:spPr bwMode="auto">
            <a:xfrm>
              <a:off x="3072" y="1200"/>
              <a:ext cx="8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b="1">
                  <a:latin typeface="Arial" charset="0"/>
                </a:rPr>
                <a:t>完全</a:t>
              </a:r>
            </a:p>
          </p:txBody>
        </p:sp>
        <p:sp>
          <p:nvSpPr>
            <p:cNvPr id="47124" name="Text Box 13"/>
            <p:cNvSpPr txBox="1">
              <a:spLocks noChangeArrowheads="1"/>
            </p:cNvSpPr>
            <p:nvPr/>
          </p:nvSpPr>
          <p:spPr bwMode="auto">
            <a:xfrm>
              <a:off x="2208" y="1392"/>
              <a:ext cx="480" cy="36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rgbClr val="FFFFFF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3200" b="1">
                  <a:solidFill>
                    <a:srgbClr val="1C1C1C"/>
                  </a:solidFill>
                  <a:latin typeface="Arial" charset="0"/>
                </a:rPr>
                <a:t>功</a:t>
              </a:r>
            </a:p>
          </p:txBody>
        </p:sp>
        <p:sp>
          <p:nvSpPr>
            <p:cNvPr id="47125" name="Line 14"/>
            <p:cNvSpPr>
              <a:spLocks noChangeShapeType="1"/>
            </p:cNvSpPr>
            <p:nvPr/>
          </p:nvSpPr>
          <p:spPr bwMode="auto">
            <a:xfrm>
              <a:off x="2784" y="1536"/>
              <a:ext cx="110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6" name="Line 15"/>
            <p:cNvSpPr>
              <a:spLocks noChangeShapeType="1"/>
            </p:cNvSpPr>
            <p:nvPr/>
          </p:nvSpPr>
          <p:spPr bwMode="auto">
            <a:xfrm flipH="1">
              <a:off x="2784" y="1632"/>
              <a:ext cx="1056" cy="0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7" name="Text Box 16"/>
            <p:cNvSpPr txBox="1">
              <a:spLocks noChangeArrowheads="1"/>
            </p:cNvSpPr>
            <p:nvPr/>
          </p:nvSpPr>
          <p:spPr bwMode="auto">
            <a:xfrm>
              <a:off x="2976" y="1632"/>
              <a:ext cx="8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b="1">
                  <a:latin typeface="Arial" charset="0"/>
                </a:rPr>
                <a:t>不完全</a:t>
              </a:r>
            </a:p>
          </p:txBody>
        </p:sp>
        <p:sp>
          <p:nvSpPr>
            <p:cNvPr id="47128" name="Text Box 17"/>
            <p:cNvSpPr txBox="1">
              <a:spLocks noChangeArrowheads="1"/>
            </p:cNvSpPr>
            <p:nvPr/>
          </p:nvSpPr>
          <p:spPr bwMode="auto">
            <a:xfrm>
              <a:off x="4032" y="1392"/>
              <a:ext cx="432" cy="369"/>
            </a:xfrm>
            <a:prstGeom prst="rect">
              <a:avLst/>
            </a:prstGeom>
            <a:gradFill rotWithShape="0">
              <a:gsLst>
                <a:gs pos="0">
                  <a:srgbClr val="FFDDFF"/>
                </a:gs>
                <a:gs pos="100000">
                  <a:srgbClr val="FFFFFF"/>
                </a:gs>
              </a:gsLst>
              <a:lin ang="5400000" scaled="1"/>
            </a:gradFill>
            <a:ln w="6350">
              <a:solidFill>
                <a:srgbClr val="CC0099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3200" b="1">
                  <a:solidFill>
                    <a:srgbClr val="1C1C1C"/>
                  </a:solidFill>
                  <a:latin typeface="Arial" charset="0"/>
                </a:rPr>
                <a:t>热</a:t>
              </a:r>
            </a:p>
          </p:txBody>
        </p:sp>
      </p:grpSp>
      <p:sp>
        <p:nvSpPr>
          <p:cNvPr id="218130" name="Rectangle 18"/>
          <p:cNvSpPr>
            <a:spLocks noChangeArrowheads="1"/>
          </p:cNvSpPr>
          <p:nvPr/>
        </p:nvSpPr>
        <p:spPr bwMode="auto">
          <a:xfrm>
            <a:off x="468313" y="765175"/>
            <a:ext cx="8305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b="1">
                <a:solidFill>
                  <a:srgbClr val="000000"/>
                </a:solidFill>
                <a:latin typeface="Arial" charset="0"/>
              </a:rPr>
              <a:t>       </a:t>
            </a:r>
            <a:r>
              <a:rPr kumimoji="0" lang="zh-CN" altLang="en-US" b="1">
                <a:latin typeface="Arial" charset="0"/>
              </a:rPr>
              <a:t>自然界一切与热现象有关的实际宏观过程都是不可逆的 </a:t>
            </a:r>
            <a:r>
              <a:rPr kumimoji="0" lang="en-US" altLang="zh-CN" b="1">
                <a:latin typeface="Arial" charset="0"/>
              </a:rPr>
              <a:t>.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3132138" y="2565400"/>
            <a:ext cx="4267200" cy="685800"/>
            <a:chOff x="1632" y="2112"/>
            <a:chExt cx="2688" cy="432"/>
          </a:xfrm>
        </p:grpSpPr>
        <p:sp>
          <p:nvSpPr>
            <p:cNvPr id="47118" name="Text Box 21"/>
            <p:cNvSpPr txBox="1">
              <a:spLocks noChangeArrowheads="1"/>
            </p:cNvSpPr>
            <p:nvPr/>
          </p:nvSpPr>
          <p:spPr bwMode="auto">
            <a:xfrm>
              <a:off x="3552" y="2112"/>
              <a:ext cx="768" cy="333"/>
            </a:xfrm>
            <a:prstGeom prst="rect">
              <a:avLst/>
            </a:prstGeom>
            <a:gradFill rotWithShape="0">
              <a:gsLst>
                <a:gs pos="0">
                  <a:srgbClr val="FFDD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CC0099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zh-CN" altLang="en-US" b="1">
                  <a:solidFill>
                    <a:srgbClr val="1C1C1C"/>
                  </a:solidFill>
                  <a:latin typeface="Arial" charset="0"/>
                </a:rPr>
                <a:t>无序</a:t>
              </a:r>
            </a:p>
          </p:txBody>
        </p:sp>
        <p:sp>
          <p:nvSpPr>
            <p:cNvPr id="47119" name="Text Box 22"/>
            <p:cNvSpPr txBox="1">
              <a:spLocks noChangeArrowheads="1"/>
            </p:cNvSpPr>
            <p:nvPr/>
          </p:nvSpPr>
          <p:spPr bwMode="auto">
            <a:xfrm>
              <a:off x="1632" y="2112"/>
              <a:ext cx="768" cy="331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rgbClr val="FFFFFF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zh-CN" altLang="en-US" b="1">
                  <a:solidFill>
                    <a:srgbClr val="1C1C1C"/>
                  </a:solidFill>
                  <a:latin typeface="Arial" charset="0"/>
                </a:rPr>
                <a:t>有序</a:t>
              </a:r>
            </a:p>
          </p:txBody>
        </p:sp>
        <p:sp>
          <p:nvSpPr>
            <p:cNvPr id="218135" name="AutoShape 23"/>
            <p:cNvSpPr>
              <a:spLocks noChangeArrowheads="1"/>
            </p:cNvSpPr>
            <p:nvPr/>
          </p:nvSpPr>
          <p:spPr bwMode="auto">
            <a:xfrm>
              <a:off x="2544" y="2160"/>
              <a:ext cx="816" cy="144"/>
            </a:xfrm>
            <a:prstGeom prst="rightArrow">
              <a:avLst>
                <a:gd name="adj1" fmla="val 40278"/>
                <a:gd name="adj2" fmla="val 152738"/>
              </a:avLst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28575">
              <a:solidFill>
                <a:srgbClr val="9966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zh-CN" altLang="en-US"/>
            </a:p>
          </p:txBody>
        </p:sp>
        <p:sp>
          <p:nvSpPr>
            <p:cNvPr id="47121" name="Rectangle 24"/>
            <p:cNvSpPr>
              <a:spLocks noChangeArrowheads="1"/>
            </p:cNvSpPr>
            <p:nvPr/>
          </p:nvSpPr>
          <p:spPr bwMode="auto">
            <a:xfrm>
              <a:off x="2596" y="2217"/>
              <a:ext cx="8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zh-CN" altLang="en-US" b="1">
                  <a:latin typeface="Arial" charset="0"/>
                </a:rPr>
                <a:t>自发</a:t>
              </a: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900113" y="4437063"/>
            <a:ext cx="7467600" cy="762000"/>
            <a:chOff x="672" y="3600"/>
            <a:chExt cx="4704" cy="480"/>
          </a:xfrm>
        </p:grpSpPr>
        <p:grpSp>
          <p:nvGrpSpPr>
            <p:cNvPr id="47113" name="Group 26"/>
            <p:cNvGrpSpPr>
              <a:grpSpLocks/>
            </p:cNvGrpSpPr>
            <p:nvPr/>
          </p:nvGrpSpPr>
          <p:grpSpPr bwMode="auto">
            <a:xfrm>
              <a:off x="672" y="3600"/>
              <a:ext cx="4704" cy="336"/>
              <a:chOff x="672" y="3600"/>
              <a:chExt cx="4704" cy="336"/>
            </a:xfrm>
          </p:grpSpPr>
          <p:sp>
            <p:nvSpPr>
              <p:cNvPr id="47115" name="Text Box 27"/>
              <p:cNvSpPr txBox="1">
                <a:spLocks noChangeArrowheads="1"/>
              </p:cNvSpPr>
              <p:nvPr/>
            </p:nvSpPr>
            <p:spPr bwMode="auto">
              <a:xfrm>
                <a:off x="672" y="3600"/>
                <a:ext cx="1968" cy="333"/>
              </a:xfrm>
              <a:prstGeom prst="rect">
                <a:avLst/>
              </a:prstGeom>
              <a:gradFill rotWithShape="0">
                <a:gsLst>
                  <a:gs pos="0">
                    <a:srgbClr val="FDE2FE"/>
                  </a:gs>
                  <a:gs pos="50000">
                    <a:srgbClr val="FFFFFF"/>
                  </a:gs>
                  <a:gs pos="100000">
                    <a:srgbClr val="FDE2FE"/>
                  </a:gs>
                </a:gsLst>
                <a:lin ang="5400000" scaled="1"/>
              </a:gradFill>
              <a:ln w="9525">
                <a:solidFill>
                  <a:srgbClr val="CC0099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0" lang="zh-CN" altLang="en-US" b="1">
                    <a:solidFill>
                      <a:srgbClr val="1C1C1C"/>
                    </a:solidFill>
                    <a:latin typeface="Arial" charset="0"/>
                  </a:rPr>
                  <a:t>非均匀、非平衡</a:t>
                </a:r>
              </a:p>
            </p:txBody>
          </p:sp>
          <p:sp>
            <p:nvSpPr>
              <p:cNvPr id="218140" name="Text Box 28"/>
              <p:cNvSpPr txBox="1">
                <a:spLocks noChangeArrowheads="1"/>
              </p:cNvSpPr>
              <p:nvPr/>
            </p:nvSpPr>
            <p:spPr bwMode="auto">
              <a:xfrm>
                <a:off x="3792" y="3603"/>
                <a:ext cx="1584" cy="33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50000">
                    <a:srgbClr val="FFFFFF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0" lang="zh-CN" altLang="en-US" b="1">
                    <a:solidFill>
                      <a:srgbClr val="1C1C1C"/>
                    </a:solidFill>
                    <a:latin typeface="Arial" pitchFamily="34" charset="0"/>
                  </a:rPr>
                  <a:t>均匀、平衡</a:t>
                </a:r>
              </a:p>
            </p:txBody>
          </p:sp>
          <p:sp>
            <p:nvSpPr>
              <p:cNvPr id="218141" name="AutoShape 29"/>
              <p:cNvSpPr>
                <a:spLocks noChangeArrowheads="1"/>
              </p:cNvSpPr>
              <p:nvPr/>
            </p:nvSpPr>
            <p:spPr bwMode="auto">
              <a:xfrm>
                <a:off x="2736" y="3696"/>
                <a:ext cx="912" cy="144"/>
              </a:xfrm>
              <a:prstGeom prst="rightArrow">
                <a:avLst>
                  <a:gd name="adj1" fmla="val 40278"/>
                  <a:gd name="adj2" fmla="val 169886"/>
                </a:avLst>
              </a:prstGeom>
              <a:gradFill rotWithShape="0">
                <a:gsLst>
                  <a:gs pos="0">
                    <a:schemeClr val="bg2">
                      <a:gamma/>
                      <a:shade val="46275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28575">
                <a:solidFill>
                  <a:srgbClr val="996633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endParaRPr lang="zh-CN" altLang="en-US"/>
              </a:p>
            </p:txBody>
          </p:sp>
        </p:grpSp>
        <p:sp>
          <p:nvSpPr>
            <p:cNvPr id="47114" name="Rectangle 30"/>
            <p:cNvSpPr>
              <a:spLocks noChangeArrowheads="1"/>
            </p:cNvSpPr>
            <p:nvPr/>
          </p:nvSpPr>
          <p:spPr bwMode="auto">
            <a:xfrm>
              <a:off x="2832" y="3753"/>
              <a:ext cx="11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zh-CN" altLang="en-US" b="1">
                  <a:latin typeface="Arial" charset="0"/>
                </a:rPr>
                <a:t>自发</a:t>
              </a:r>
            </a:p>
          </p:txBody>
        </p:sp>
      </p:grp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228600" y="152400"/>
            <a:ext cx="7223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ea typeface="黑体" pitchFamily="2" charset="-122"/>
              </a:rPr>
              <a:t>13-6</a:t>
            </a:r>
            <a:r>
              <a:rPr lang="zh-CN" altLang="en-US" sz="3600">
                <a:ea typeface="黑体" pitchFamily="2" charset="-122"/>
              </a:rPr>
              <a:t>、热力学第二定律　</a:t>
            </a:r>
            <a:r>
              <a:rPr lang="zh-CN" altLang="en-US" sz="3600" b="1"/>
              <a:t>卡诺定理</a:t>
            </a:r>
          </a:p>
        </p:txBody>
      </p:sp>
      <p:pic>
        <p:nvPicPr>
          <p:cNvPr id="48159" name="Picture 3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5373688"/>
            <a:ext cx="7488238" cy="133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21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30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0" y="214313"/>
            <a:ext cx="861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一、热力学第二定律的两种表述</a:t>
            </a: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357188" y="857250"/>
            <a:ext cx="84582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开尔文：不可能制造出一种循环工作热机，它只使单一热源冷却来作功，而不 　　　放出热量给其它物体，或者说不使外界发生任何</a:t>
            </a:r>
            <a:r>
              <a:rPr lang="zh-CN" altLang="en-US" sz="3600" dirty="0" smtClean="0">
                <a:latin typeface="楷体_GB2312" pitchFamily="49" charset="-122"/>
                <a:ea typeface="楷体_GB2312" pitchFamily="49" charset="-122"/>
              </a:rPr>
              <a:t>变化</a:t>
            </a:r>
            <a:r>
              <a:rPr lang="en-US" altLang="zh-CN" sz="3600" dirty="0" smtClean="0">
                <a:latin typeface="楷体_GB2312" pitchFamily="49" charset="-122"/>
                <a:ea typeface="楷体_GB2312" pitchFamily="49" charset="-122"/>
              </a:rPr>
              <a:t>---</a:t>
            </a:r>
            <a:r>
              <a:rPr lang="zh-CN" altLang="en-US" sz="3600" dirty="0" smtClean="0">
                <a:latin typeface="楷体_GB2312" pitchFamily="49" charset="-122"/>
                <a:ea typeface="楷体_GB2312" pitchFamily="49" charset="-122"/>
              </a:rPr>
              <a:t>本质是热功</a:t>
            </a:r>
            <a:r>
              <a:rPr lang="zh-CN" altLang="en-US" sz="3600" dirty="0" smtClean="0"/>
              <a:t>转换的不可逆性</a:t>
            </a:r>
            <a:endParaRPr lang="zh-CN" altLang="en-US" sz="36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357188" y="3214688"/>
            <a:ext cx="8443912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ea typeface="楷体_GB2312" pitchFamily="49" charset="-122"/>
              </a:rPr>
              <a:t>克劳修斯：不可能把热量从低温自动传到高温物体而不引起外界</a:t>
            </a:r>
            <a:r>
              <a:rPr lang="zh-CN" altLang="en-US" sz="3600" b="1" dirty="0" smtClean="0">
                <a:ea typeface="楷体_GB2312" pitchFamily="49" charset="-122"/>
              </a:rPr>
              <a:t>变化</a:t>
            </a:r>
            <a:r>
              <a:rPr lang="en-US" altLang="zh-CN" sz="3600" b="1" dirty="0" smtClean="0">
                <a:ea typeface="楷体_GB2312" pitchFamily="49" charset="-122"/>
              </a:rPr>
              <a:t>----</a:t>
            </a:r>
            <a:r>
              <a:rPr lang="zh-CN" altLang="en-US" sz="3600" dirty="0" smtClean="0">
                <a:latin typeface="楷体_GB2312" pitchFamily="49" charset="-122"/>
                <a:ea typeface="楷体_GB2312" pitchFamily="49" charset="-122"/>
              </a:rPr>
              <a:t>本质是热</a:t>
            </a:r>
            <a:r>
              <a:rPr lang="zh-CN" altLang="en-US" sz="3600" dirty="0" smtClean="0"/>
              <a:t>传导过程的不可逆性</a:t>
            </a:r>
            <a:endParaRPr lang="zh-CN" altLang="en-US" sz="36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endParaRPr lang="zh-CN" altLang="en-US" sz="3600" b="1" dirty="0">
              <a:ea typeface="楷体_GB2312" pitchFamily="49" charset="-122"/>
            </a:endParaRPr>
          </a:p>
        </p:txBody>
      </p:sp>
      <p:sp>
        <p:nvSpPr>
          <p:cNvPr id="5" name="Rectangle 55"/>
          <p:cNvSpPr>
            <a:spLocks noChangeArrowheads="1"/>
          </p:cNvSpPr>
          <p:nvPr/>
        </p:nvSpPr>
        <p:spPr bwMode="auto">
          <a:xfrm>
            <a:off x="0" y="5072074"/>
            <a:ext cx="77993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dirty="0">
                <a:solidFill>
                  <a:srgbClr val="990033"/>
                </a:solidFill>
              </a:rPr>
              <a:t>Note: </a:t>
            </a:r>
            <a:r>
              <a:rPr lang="zh-CN" altLang="en-US" dirty="0"/>
              <a:t>热力学第一定律 </a:t>
            </a:r>
            <a:r>
              <a:rPr lang="en-US" altLang="zh-CN" dirty="0"/>
              <a:t>— </a:t>
            </a:r>
            <a:r>
              <a:rPr lang="zh-CN" altLang="en-US" dirty="0"/>
              <a:t>所有过程必要条件</a:t>
            </a:r>
            <a:endParaRPr kumimoji="0" lang="zh-CN" altLang="en-US" dirty="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0" y="6000768"/>
            <a:ext cx="6572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热力学第二定律 </a:t>
            </a:r>
            <a:r>
              <a:rPr lang="en-US" altLang="zh-CN" dirty="0"/>
              <a:t>— </a:t>
            </a:r>
            <a:r>
              <a:rPr lang="zh-CN" altLang="en-US" dirty="0"/>
              <a:t>自发过程充要条件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 autoUpdateAnimBg="0"/>
      <p:bldP spid="121861" grpId="0" autoUpdateAnimBg="0"/>
      <p:bldP spid="121862" grpId="0" autoUpdateAnimBg="0"/>
      <p:bldP spid="5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428604"/>
            <a:ext cx="785818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143248"/>
            <a:ext cx="7858180" cy="2947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714356"/>
            <a:ext cx="7643866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5" y="500042"/>
            <a:ext cx="7572428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7" name="Text Box 3"/>
          <p:cNvSpPr txBox="1">
            <a:spLocks noChangeArrowheads="1"/>
          </p:cNvSpPr>
          <p:nvPr/>
        </p:nvSpPr>
        <p:spPr bwMode="auto">
          <a:xfrm>
            <a:off x="1357313" y="5780088"/>
            <a:ext cx="6019800" cy="1077912"/>
          </a:xfrm>
          <a:prstGeom prst="rect">
            <a:avLst/>
          </a:prstGeom>
          <a:solidFill>
            <a:srgbClr val="99CC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条件 </a:t>
            </a:r>
            <a:r>
              <a:rPr lang="en-US" altLang="zh-CN" sz="3200" b="1">
                <a:solidFill>
                  <a:schemeClr val="tx1"/>
                </a:solidFill>
              </a:rPr>
              <a:t>——</a:t>
            </a:r>
            <a:r>
              <a:rPr lang="zh-CN" altLang="en-US" sz="3200" b="1">
                <a:solidFill>
                  <a:schemeClr val="tx1"/>
                </a:solidFill>
              </a:rPr>
              <a:t>准静态无摩擦过程为可逆过程</a:t>
            </a: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900113" y="333375"/>
            <a:ext cx="45132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/>
              <a:t>二、可逆过程与不可逆过程</a:t>
            </a:r>
          </a:p>
        </p:txBody>
      </p:sp>
      <p:grpSp>
        <p:nvGrpSpPr>
          <p:cNvPr id="2" name="Group 98"/>
          <p:cNvGrpSpPr>
            <a:grpSpLocks/>
          </p:cNvGrpSpPr>
          <p:nvPr/>
        </p:nvGrpSpPr>
        <p:grpSpPr bwMode="auto">
          <a:xfrm>
            <a:off x="642938" y="928688"/>
            <a:ext cx="7256462" cy="1100137"/>
            <a:chOff x="197" y="2674"/>
            <a:chExt cx="4571" cy="693"/>
          </a:xfrm>
        </p:grpSpPr>
        <p:sp>
          <p:nvSpPr>
            <p:cNvPr id="29707" name="Rectangle 87"/>
            <p:cNvSpPr>
              <a:spLocks noChangeArrowheads="1"/>
            </p:cNvSpPr>
            <p:nvPr/>
          </p:nvSpPr>
          <p:spPr bwMode="auto">
            <a:xfrm>
              <a:off x="197" y="2838"/>
              <a:ext cx="130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可逆过程 </a:t>
              </a:r>
              <a:r>
                <a:rPr lang="en-US" altLang="zh-CN" b="1"/>
                <a:t>—</a:t>
              </a:r>
            </a:p>
          </p:txBody>
        </p:sp>
        <p:sp>
          <p:nvSpPr>
            <p:cNvPr id="29708" name="Rectangle 92"/>
            <p:cNvSpPr>
              <a:spLocks noChangeArrowheads="1"/>
            </p:cNvSpPr>
            <p:nvPr/>
          </p:nvSpPr>
          <p:spPr bwMode="auto">
            <a:xfrm>
              <a:off x="1772" y="2674"/>
              <a:ext cx="299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000"/>
                <a:t>反过程重复正过程每一状态</a:t>
              </a:r>
            </a:p>
          </p:txBody>
        </p:sp>
        <p:sp>
          <p:nvSpPr>
            <p:cNvPr id="29709" name="Rectangle 93"/>
            <p:cNvSpPr>
              <a:spLocks noChangeArrowheads="1"/>
            </p:cNvSpPr>
            <p:nvPr/>
          </p:nvSpPr>
          <p:spPr bwMode="auto">
            <a:xfrm>
              <a:off x="1691" y="3018"/>
              <a:ext cx="2063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000" b="1"/>
                <a:t>且不引起其它变化</a:t>
              </a:r>
            </a:p>
          </p:txBody>
        </p:sp>
        <p:sp>
          <p:nvSpPr>
            <p:cNvPr id="29710" name="AutoShape 94"/>
            <p:cNvSpPr>
              <a:spLocks/>
            </p:cNvSpPr>
            <p:nvPr/>
          </p:nvSpPr>
          <p:spPr bwMode="auto">
            <a:xfrm>
              <a:off x="1632" y="2809"/>
              <a:ext cx="92" cy="494"/>
            </a:xfrm>
            <a:prstGeom prst="leftBrace">
              <a:avLst>
                <a:gd name="adj1" fmla="val 44746"/>
                <a:gd name="adj2" fmla="val 50000"/>
              </a:avLst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03"/>
          <p:cNvGrpSpPr>
            <a:grpSpLocks/>
          </p:cNvGrpSpPr>
          <p:nvPr/>
        </p:nvGrpSpPr>
        <p:grpSpPr bwMode="auto">
          <a:xfrm>
            <a:off x="2857500" y="2000250"/>
            <a:ext cx="3517900" cy="1041400"/>
            <a:chOff x="517" y="3374"/>
            <a:chExt cx="2216" cy="656"/>
          </a:xfrm>
        </p:grpSpPr>
        <p:sp>
          <p:nvSpPr>
            <p:cNvPr id="29703" name="Line 99"/>
            <p:cNvSpPr>
              <a:spLocks noChangeShapeType="1"/>
            </p:cNvSpPr>
            <p:nvPr/>
          </p:nvSpPr>
          <p:spPr bwMode="auto">
            <a:xfrm>
              <a:off x="623" y="3726"/>
              <a:ext cx="835" cy="0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4" name="Text Box 100"/>
            <p:cNvSpPr txBox="1">
              <a:spLocks noChangeArrowheads="1"/>
            </p:cNvSpPr>
            <p:nvPr/>
          </p:nvSpPr>
          <p:spPr bwMode="auto">
            <a:xfrm>
              <a:off x="517" y="3374"/>
              <a:ext cx="105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任何一项</a:t>
              </a:r>
            </a:p>
          </p:txBody>
        </p:sp>
        <p:sp>
          <p:nvSpPr>
            <p:cNvPr id="29705" name="Text Box 101"/>
            <p:cNvSpPr txBox="1">
              <a:spLocks noChangeArrowheads="1"/>
            </p:cNvSpPr>
            <p:nvPr/>
          </p:nvSpPr>
          <p:spPr bwMode="auto">
            <a:xfrm>
              <a:off x="611" y="3703"/>
              <a:ext cx="105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不满足</a:t>
              </a:r>
            </a:p>
          </p:txBody>
        </p:sp>
        <p:sp>
          <p:nvSpPr>
            <p:cNvPr id="29706" name="Rectangle 102"/>
            <p:cNvSpPr>
              <a:spLocks noChangeArrowheads="1"/>
            </p:cNvSpPr>
            <p:nvPr/>
          </p:nvSpPr>
          <p:spPr bwMode="auto">
            <a:xfrm>
              <a:off x="1481" y="3538"/>
              <a:ext cx="12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不可逆过程</a:t>
              </a:r>
            </a:p>
          </p:txBody>
        </p:sp>
      </p:grpSp>
    </p:spTree>
    <p:controls>
      <p:control spid="29698" name="ShockwaveFlash1" r:id="rId2" imgW="1828571" imgH="1828571"/>
    </p:controls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69863"/>
            <a:ext cx="6553200" cy="592137"/>
          </a:xfrm>
        </p:spPr>
        <p:txBody>
          <a:bodyPr lIns="92075" tIns="46038" rIns="92075" bIns="46038"/>
          <a:lstStyle/>
          <a:p>
            <a:pPr eaLnBrk="1" hangingPunct="1"/>
            <a:r>
              <a:rPr lang="zh-CN" altLang="en-US" sz="2400" smtClean="0">
                <a:solidFill>
                  <a:schemeClr val="bg1"/>
                </a:solidFill>
              </a:rPr>
              <a:t>举例</a:t>
            </a:r>
            <a:r>
              <a:rPr lang="en-US" altLang="zh-CN" sz="2400" smtClean="0">
                <a:solidFill>
                  <a:schemeClr val="bg1"/>
                </a:solidFill>
              </a:rPr>
              <a:t>2</a:t>
            </a:r>
            <a:r>
              <a:rPr lang="zh-CN" altLang="en-US" sz="2400" smtClean="0">
                <a:solidFill>
                  <a:schemeClr val="bg1"/>
                </a:solidFill>
              </a:rPr>
              <a:t>：系统（初始温度 </a:t>
            </a:r>
            <a:r>
              <a:rPr lang="en-US" altLang="zh-CN" sz="2400" i="1" smtClean="0">
                <a:solidFill>
                  <a:schemeClr val="bg1"/>
                </a:solidFill>
              </a:rPr>
              <a:t>T</a:t>
            </a:r>
            <a:r>
              <a:rPr lang="en-US" altLang="zh-CN" sz="2400" baseline="-25000" smtClean="0">
                <a:solidFill>
                  <a:schemeClr val="bg1"/>
                </a:solidFill>
              </a:rPr>
              <a:t>1</a:t>
            </a:r>
            <a:r>
              <a:rPr lang="zh-CN" altLang="en-US" sz="2400" smtClean="0">
                <a:solidFill>
                  <a:schemeClr val="bg1"/>
                </a:solidFill>
              </a:rPr>
              <a:t>）从 外界吸热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27088" y="908050"/>
            <a:ext cx="2589212" cy="1719263"/>
            <a:chOff x="501" y="575"/>
            <a:chExt cx="1631" cy="1083"/>
          </a:xfrm>
        </p:grpSpPr>
        <p:sp>
          <p:nvSpPr>
            <p:cNvPr id="45080" name="Freeform 4"/>
            <p:cNvSpPr>
              <a:spLocks/>
            </p:cNvSpPr>
            <p:nvPr/>
          </p:nvSpPr>
          <p:spPr bwMode="auto">
            <a:xfrm>
              <a:off x="501" y="575"/>
              <a:ext cx="1631" cy="1083"/>
            </a:xfrm>
            <a:custGeom>
              <a:avLst/>
              <a:gdLst>
                <a:gd name="T0" fmla="*/ 39 w 1631"/>
                <a:gd name="T1" fmla="*/ 222 h 1083"/>
                <a:gd name="T2" fmla="*/ 91 w 1631"/>
                <a:gd name="T3" fmla="*/ 92 h 1083"/>
                <a:gd name="T4" fmla="*/ 208 w 1631"/>
                <a:gd name="T5" fmla="*/ 26 h 1083"/>
                <a:gd name="T6" fmla="*/ 339 w 1631"/>
                <a:gd name="T7" fmla="*/ 0 h 1083"/>
                <a:gd name="T8" fmla="*/ 547 w 1631"/>
                <a:gd name="T9" fmla="*/ 0 h 1083"/>
                <a:gd name="T10" fmla="*/ 834 w 1631"/>
                <a:gd name="T11" fmla="*/ 13 h 1083"/>
                <a:gd name="T12" fmla="*/ 1043 w 1631"/>
                <a:gd name="T13" fmla="*/ 26 h 1083"/>
                <a:gd name="T14" fmla="*/ 1252 w 1631"/>
                <a:gd name="T15" fmla="*/ 39 h 1083"/>
                <a:gd name="T16" fmla="*/ 1434 w 1631"/>
                <a:gd name="T17" fmla="*/ 79 h 1083"/>
                <a:gd name="T18" fmla="*/ 1578 w 1631"/>
                <a:gd name="T19" fmla="*/ 131 h 1083"/>
                <a:gd name="T20" fmla="*/ 1630 w 1631"/>
                <a:gd name="T21" fmla="*/ 313 h 1083"/>
                <a:gd name="T22" fmla="*/ 1630 w 1631"/>
                <a:gd name="T23" fmla="*/ 470 h 1083"/>
                <a:gd name="T24" fmla="*/ 1630 w 1631"/>
                <a:gd name="T25" fmla="*/ 626 h 1083"/>
                <a:gd name="T26" fmla="*/ 1617 w 1631"/>
                <a:gd name="T27" fmla="*/ 717 h 1083"/>
                <a:gd name="T28" fmla="*/ 1604 w 1631"/>
                <a:gd name="T29" fmla="*/ 822 h 1083"/>
                <a:gd name="T30" fmla="*/ 1526 w 1631"/>
                <a:gd name="T31" fmla="*/ 913 h 1083"/>
                <a:gd name="T32" fmla="*/ 1447 w 1631"/>
                <a:gd name="T33" fmla="*/ 952 h 1083"/>
                <a:gd name="T34" fmla="*/ 1317 w 1631"/>
                <a:gd name="T35" fmla="*/ 991 h 1083"/>
                <a:gd name="T36" fmla="*/ 1160 w 1631"/>
                <a:gd name="T37" fmla="*/ 1004 h 1083"/>
                <a:gd name="T38" fmla="*/ 1030 w 1631"/>
                <a:gd name="T39" fmla="*/ 1030 h 1083"/>
                <a:gd name="T40" fmla="*/ 939 w 1631"/>
                <a:gd name="T41" fmla="*/ 1043 h 1083"/>
                <a:gd name="T42" fmla="*/ 782 w 1631"/>
                <a:gd name="T43" fmla="*/ 1082 h 1083"/>
                <a:gd name="T44" fmla="*/ 639 w 1631"/>
                <a:gd name="T45" fmla="*/ 1082 h 1083"/>
                <a:gd name="T46" fmla="*/ 573 w 1631"/>
                <a:gd name="T47" fmla="*/ 1043 h 1083"/>
                <a:gd name="T48" fmla="*/ 417 w 1631"/>
                <a:gd name="T49" fmla="*/ 952 h 1083"/>
                <a:gd name="T50" fmla="*/ 326 w 1631"/>
                <a:gd name="T51" fmla="*/ 887 h 1083"/>
                <a:gd name="T52" fmla="*/ 260 w 1631"/>
                <a:gd name="T53" fmla="*/ 822 h 1083"/>
                <a:gd name="T54" fmla="*/ 182 w 1631"/>
                <a:gd name="T55" fmla="*/ 770 h 1083"/>
                <a:gd name="T56" fmla="*/ 104 w 1631"/>
                <a:gd name="T57" fmla="*/ 704 h 1083"/>
                <a:gd name="T58" fmla="*/ 39 w 1631"/>
                <a:gd name="T59" fmla="*/ 626 h 1083"/>
                <a:gd name="T60" fmla="*/ 13 w 1631"/>
                <a:gd name="T61" fmla="*/ 548 h 1083"/>
                <a:gd name="T62" fmla="*/ 0 w 1631"/>
                <a:gd name="T63" fmla="*/ 470 h 1083"/>
                <a:gd name="T64" fmla="*/ 0 w 1631"/>
                <a:gd name="T65" fmla="*/ 391 h 1083"/>
                <a:gd name="T66" fmla="*/ 27 w 1631"/>
                <a:gd name="T67" fmla="*/ 289 h 108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31"/>
                <a:gd name="T103" fmla="*/ 0 h 1083"/>
                <a:gd name="T104" fmla="*/ 1631 w 1631"/>
                <a:gd name="T105" fmla="*/ 1083 h 108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31" h="1083">
                  <a:moveTo>
                    <a:pt x="27" y="289"/>
                  </a:moveTo>
                  <a:lnTo>
                    <a:pt x="39" y="222"/>
                  </a:lnTo>
                  <a:lnTo>
                    <a:pt x="65" y="170"/>
                  </a:lnTo>
                  <a:lnTo>
                    <a:pt x="91" y="92"/>
                  </a:lnTo>
                  <a:lnTo>
                    <a:pt x="117" y="52"/>
                  </a:lnTo>
                  <a:lnTo>
                    <a:pt x="208" y="26"/>
                  </a:lnTo>
                  <a:lnTo>
                    <a:pt x="287" y="13"/>
                  </a:lnTo>
                  <a:lnTo>
                    <a:pt x="339" y="0"/>
                  </a:lnTo>
                  <a:lnTo>
                    <a:pt x="417" y="0"/>
                  </a:lnTo>
                  <a:lnTo>
                    <a:pt x="547" y="0"/>
                  </a:lnTo>
                  <a:lnTo>
                    <a:pt x="704" y="0"/>
                  </a:lnTo>
                  <a:lnTo>
                    <a:pt x="834" y="13"/>
                  </a:lnTo>
                  <a:lnTo>
                    <a:pt x="913" y="13"/>
                  </a:lnTo>
                  <a:lnTo>
                    <a:pt x="1043" y="26"/>
                  </a:lnTo>
                  <a:lnTo>
                    <a:pt x="1147" y="39"/>
                  </a:lnTo>
                  <a:lnTo>
                    <a:pt x="1252" y="39"/>
                  </a:lnTo>
                  <a:lnTo>
                    <a:pt x="1330" y="66"/>
                  </a:lnTo>
                  <a:lnTo>
                    <a:pt x="1434" y="79"/>
                  </a:lnTo>
                  <a:lnTo>
                    <a:pt x="1539" y="105"/>
                  </a:lnTo>
                  <a:lnTo>
                    <a:pt x="1578" y="131"/>
                  </a:lnTo>
                  <a:lnTo>
                    <a:pt x="1604" y="209"/>
                  </a:lnTo>
                  <a:lnTo>
                    <a:pt x="1630" y="313"/>
                  </a:lnTo>
                  <a:lnTo>
                    <a:pt x="1630" y="391"/>
                  </a:lnTo>
                  <a:lnTo>
                    <a:pt x="1630" y="470"/>
                  </a:lnTo>
                  <a:lnTo>
                    <a:pt x="1630" y="548"/>
                  </a:lnTo>
                  <a:lnTo>
                    <a:pt x="1630" y="626"/>
                  </a:lnTo>
                  <a:lnTo>
                    <a:pt x="1630" y="678"/>
                  </a:lnTo>
                  <a:lnTo>
                    <a:pt x="1617" y="717"/>
                  </a:lnTo>
                  <a:lnTo>
                    <a:pt x="1604" y="744"/>
                  </a:lnTo>
                  <a:lnTo>
                    <a:pt x="1604" y="822"/>
                  </a:lnTo>
                  <a:lnTo>
                    <a:pt x="1565" y="861"/>
                  </a:lnTo>
                  <a:lnTo>
                    <a:pt x="1526" y="913"/>
                  </a:lnTo>
                  <a:lnTo>
                    <a:pt x="1499" y="926"/>
                  </a:lnTo>
                  <a:lnTo>
                    <a:pt x="1447" y="952"/>
                  </a:lnTo>
                  <a:lnTo>
                    <a:pt x="1395" y="978"/>
                  </a:lnTo>
                  <a:lnTo>
                    <a:pt x="1317" y="991"/>
                  </a:lnTo>
                  <a:lnTo>
                    <a:pt x="1239" y="991"/>
                  </a:lnTo>
                  <a:lnTo>
                    <a:pt x="1160" y="1004"/>
                  </a:lnTo>
                  <a:lnTo>
                    <a:pt x="1108" y="1017"/>
                  </a:lnTo>
                  <a:lnTo>
                    <a:pt x="1030" y="1030"/>
                  </a:lnTo>
                  <a:lnTo>
                    <a:pt x="991" y="1043"/>
                  </a:lnTo>
                  <a:lnTo>
                    <a:pt x="939" y="1043"/>
                  </a:lnTo>
                  <a:lnTo>
                    <a:pt x="834" y="1069"/>
                  </a:lnTo>
                  <a:lnTo>
                    <a:pt x="782" y="1082"/>
                  </a:lnTo>
                  <a:lnTo>
                    <a:pt x="743" y="1082"/>
                  </a:lnTo>
                  <a:lnTo>
                    <a:pt x="639" y="1082"/>
                  </a:lnTo>
                  <a:lnTo>
                    <a:pt x="600" y="1069"/>
                  </a:lnTo>
                  <a:lnTo>
                    <a:pt x="573" y="1043"/>
                  </a:lnTo>
                  <a:lnTo>
                    <a:pt x="469" y="1004"/>
                  </a:lnTo>
                  <a:lnTo>
                    <a:pt x="417" y="952"/>
                  </a:lnTo>
                  <a:lnTo>
                    <a:pt x="365" y="926"/>
                  </a:lnTo>
                  <a:lnTo>
                    <a:pt x="326" y="887"/>
                  </a:lnTo>
                  <a:lnTo>
                    <a:pt x="287" y="848"/>
                  </a:lnTo>
                  <a:lnTo>
                    <a:pt x="260" y="822"/>
                  </a:lnTo>
                  <a:lnTo>
                    <a:pt x="221" y="796"/>
                  </a:lnTo>
                  <a:lnTo>
                    <a:pt x="182" y="770"/>
                  </a:lnTo>
                  <a:lnTo>
                    <a:pt x="143" y="730"/>
                  </a:lnTo>
                  <a:lnTo>
                    <a:pt x="104" y="704"/>
                  </a:lnTo>
                  <a:lnTo>
                    <a:pt x="65" y="665"/>
                  </a:lnTo>
                  <a:lnTo>
                    <a:pt x="39" y="626"/>
                  </a:lnTo>
                  <a:lnTo>
                    <a:pt x="26" y="587"/>
                  </a:lnTo>
                  <a:lnTo>
                    <a:pt x="13" y="548"/>
                  </a:lnTo>
                  <a:lnTo>
                    <a:pt x="13" y="509"/>
                  </a:lnTo>
                  <a:lnTo>
                    <a:pt x="0" y="470"/>
                  </a:lnTo>
                  <a:lnTo>
                    <a:pt x="0" y="431"/>
                  </a:lnTo>
                  <a:lnTo>
                    <a:pt x="0" y="391"/>
                  </a:lnTo>
                  <a:lnTo>
                    <a:pt x="13" y="352"/>
                  </a:lnTo>
                  <a:lnTo>
                    <a:pt x="27" y="289"/>
                  </a:lnTo>
                </a:path>
              </a:pathLst>
            </a:custGeom>
            <a:solidFill>
              <a:srgbClr val="993300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1" name="Rectangle 5"/>
            <p:cNvSpPr>
              <a:spLocks noChangeArrowheads="1"/>
            </p:cNvSpPr>
            <p:nvPr/>
          </p:nvSpPr>
          <p:spPr bwMode="auto">
            <a:xfrm>
              <a:off x="998" y="902"/>
              <a:ext cx="6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CN" altLang="en-US" sz="2400" b="1"/>
                <a:t>系统</a:t>
              </a:r>
              <a:r>
                <a:rPr lang="en-US" altLang="zh-CN" sz="2400" b="1" i="1"/>
                <a:t>T</a:t>
              </a:r>
              <a:r>
                <a:rPr lang="en-US" altLang="zh-CN" sz="2400" b="1" baseline="-25000"/>
                <a:t>1</a:t>
              </a:r>
              <a:endParaRPr lang="en-US" altLang="zh-CN" sz="2400" b="1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3068638"/>
            <a:ext cx="5426075" cy="908050"/>
            <a:chOff x="38" y="1924"/>
            <a:chExt cx="3418" cy="572"/>
          </a:xfrm>
        </p:grpSpPr>
        <p:sp>
          <p:nvSpPr>
            <p:cNvPr id="45071" name="Rectangle 7"/>
            <p:cNvSpPr>
              <a:spLocks noChangeArrowheads="1"/>
            </p:cNvSpPr>
            <p:nvPr/>
          </p:nvSpPr>
          <p:spPr bwMode="auto">
            <a:xfrm>
              <a:off x="244" y="1924"/>
              <a:ext cx="232" cy="232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5072" name="Rectangle 8"/>
            <p:cNvSpPr>
              <a:spLocks noChangeArrowheads="1"/>
            </p:cNvSpPr>
            <p:nvPr/>
          </p:nvSpPr>
          <p:spPr bwMode="auto">
            <a:xfrm>
              <a:off x="1012" y="1924"/>
              <a:ext cx="232" cy="232"/>
            </a:xfrm>
            <a:prstGeom prst="rect">
              <a:avLst/>
            </a:prstGeom>
            <a:solidFill>
              <a:srgbClr val="FF663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5073" name="Rectangle 9"/>
            <p:cNvSpPr>
              <a:spLocks noChangeArrowheads="1"/>
            </p:cNvSpPr>
            <p:nvPr/>
          </p:nvSpPr>
          <p:spPr bwMode="auto">
            <a:xfrm>
              <a:off x="1828" y="1924"/>
              <a:ext cx="232" cy="232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5074" name="Rectangle 10"/>
            <p:cNvSpPr>
              <a:spLocks noChangeArrowheads="1"/>
            </p:cNvSpPr>
            <p:nvPr/>
          </p:nvSpPr>
          <p:spPr bwMode="auto">
            <a:xfrm>
              <a:off x="3076" y="1924"/>
              <a:ext cx="232" cy="232"/>
            </a:xfrm>
            <a:prstGeom prst="rect">
              <a:avLst/>
            </a:prstGeom>
            <a:solidFill>
              <a:srgbClr val="FF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5075" name="Line 11"/>
            <p:cNvSpPr>
              <a:spLocks noChangeShapeType="1"/>
            </p:cNvSpPr>
            <p:nvPr/>
          </p:nvSpPr>
          <p:spPr bwMode="auto">
            <a:xfrm>
              <a:off x="2400" y="2064"/>
              <a:ext cx="576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6" name="Rectangle 12"/>
            <p:cNvSpPr>
              <a:spLocks noChangeArrowheads="1"/>
            </p:cNvSpPr>
            <p:nvPr/>
          </p:nvSpPr>
          <p:spPr bwMode="auto">
            <a:xfrm>
              <a:off x="38" y="2198"/>
              <a:ext cx="6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sz="2400" b="1" i="1"/>
                <a:t>T</a:t>
              </a:r>
              <a:r>
                <a:rPr lang="en-US" altLang="zh-CN" sz="2400" b="1" baseline="-25000"/>
                <a:t>1</a:t>
              </a:r>
              <a:r>
                <a:rPr lang="en-US" altLang="zh-CN" sz="2400" b="1"/>
                <a:t>+</a:t>
              </a:r>
              <a:r>
                <a:rPr lang="en-US" altLang="zh-CN" sz="1800" b="1"/>
                <a:t>△</a:t>
              </a:r>
              <a:r>
                <a:rPr lang="en-US" altLang="zh-CN" sz="2400" b="1" i="1"/>
                <a:t>T</a:t>
              </a:r>
            </a:p>
          </p:txBody>
        </p:sp>
        <p:sp>
          <p:nvSpPr>
            <p:cNvPr id="45077" name="Rectangle 13"/>
            <p:cNvSpPr>
              <a:spLocks noChangeArrowheads="1"/>
            </p:cNvSpPr>
            <p:nvPr/>
          </p:nvSpPr>
          <p:spPr bwMode="auto">
            <a:xfrm>
              <a:off x="806" y="2198"/>
              <a:ext cx="8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sz="2400" b="1" i="1"/>
                <a:t>T</a:t>
              </a:r>
              <a:r>
                <a:rPr lang="en-US" altLang="zh-CN" sz="2400" b="1" baseline="-25000"/>
                <a:t>1</a:t>
              </a:r>
              <a:r>
                <a:rPr lang="en-US" altLang="zh-CN" sz="2400" b="1"/>
                <a:t>+2</a:t>
              </a:r>
              <a:r>
                <a:rPr lang="en-US" altLang="zh-CN" sz="1800" b="1"/>
                <a:t>△ </a:t>
              </a:r>
              <a:r>
                <a:rPr lang="en-US" altLang="zh-CN" sz="2400" b="1" i="1"/>
                <a:t>T </a:t>
              </a:r>
            </a:p>
          </p:txBody>
        </p:sp>
        <p:sp>
          <p:nvSpPr>
            <p:cNvPr id="45078" name="Rectangle 14"/>
            <p:cNvSpPr>
              <a:spLocks noChangeArrowheads="1"/>
            </p:cNvSpPr>
            <p:nvPr/>
          </p:nvSpPr>
          <p:spPr bwMode="auto">
            <a:xfrm>
              <a:off x="1670" y="2198"/>
              <a:ext cx="7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sz="2400" b="1" i="1"/>
                <a:t>T</a:t>
              </a:r>
              <a:r>
                <a:rPr lang="en-US" altLang="zh-CN" sz="2400" b="1" baseline="-25000"/>
                <a:t>1</a:t>
              </a:r>
              <a:r>
                <a:rPr lang="en-US" altLang="zh-CN" sz="2400" b="1"/>
                <a:t>+3</a:t>
              </a:r>
              <a:r>
                <a:rPr lang="en-US" altLang="zh-CN" sz="1800" b="1"/>
                <a:t>△</a:t>
              </a:r>
              <a:r>
                <a:rPr lang="en-US" altLang="zh-CN" sz="2400" b="1" i="1"/>
                <a:t>T</a:t>
              </a:r>
              <a:endParaRPr lang="en-US" altLang="zh-CN" sz="2400" b="1"/>
            </a:p>
          </p:txBody>
        </p:sp>
        <p:sp>
          <p:nvSpPr>
            <p:cNvPr id="45079" name="Rectangle 15"/>
            <p:cNvSpPr>
              <a:spLocks noChangeArrowheads="1"/>
            </p:cNvSpPr>
            <p:nvPr/>
          </p:nvSpPr>
          <p:spPr bwMode="auto">
            <a:xfrm>
              <a:off x="3072" y="220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altLang="zh-CN" sz="2400" b="1" i="1"/>
                <a:t>T</a:t>
              </a:r>
              <a:r>
                <a:rPr lang="en-US" altLang="zh-CN" sz="2400" b="1" baseline="-25000"/>
                <a:t>2</a:t>
              </a:r>
            </a:p>
          </p:txBody>
        </p:sp>
      </p:grpSp>
      <p:sp>
        <p:nvSpPr>
          <p:cNvPr id="172048" name="Line 16"/>
          <p:cNvSpPr>
            <a:spLocks noChangeShapeType="1"/>
          </p:cNvSpPr>
          <p:nvPr/>
        </p:nvSpPr>
        <p:spPr bwMode="auto">
          <a:xfrm flipV="1">
            <a:off x="762000" y="2438400"/>
            <a:ext cx="533400" cy="4572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49" name="Line 17"/>
          <p:cNvSpPr>
            <a:spLocks noChangeShapeType="1"/>
          </p:cNvSpPr>
          <p:nvPr/>
        </p:nvSpPr>
        <p:spPr bwMode="auto">
          <a:xfrm flipV="1">
            <a:off x="1752600" y="2667000"/>
            <a:ext cx="76200" cy="3048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2819400" y="2362200"/>
            <a:ext cx="1981200" cy="533400"/>
            <a:chOff x="1776" y="1488"/>
            <a:chExt cx="1248" cy="336"/>
          </a:xfrm>
        </p:grpSpPr>
        <p:sp>
          <p:nvSpPr>
            <p:cNvPr id="45069" name="Line 19"/>
            <p:cNvSpPr>
              <a:spLocks noChangeShapeType="1"/>
            </p:cNvSpPr>
            <p:nvPr/>
          </p:nvSpPr>
          <p:spPr bwMode="auto">
            <a:xfrm>
              <a:off x="1776" y="1632"/>
              <a:ext cx="96" cy="192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stealth" w="med" len="med"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0" name="Line 20"/>
            <p:cNvSpPr>
              <a:spLocks noChangeShapeType="1"/>
            </p:cNvSpPr>
            <p:nvPr/>
          </p:nvSpPr>
          <p:spPr bwMode="auto">
            <a:xfrm>
              <a:off x="2160" y="1488"/>
              <a:ext cx="864" cy="33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stealth" w="med" len="med"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4572000" y="765175"/>
            <a:ext cx="3817938" cy="457200"/>
            <a:chOff x="2870" y="470"/>
            <a:chExt cx="2405" cy="288"/>
          </a:xfrm>
        </p:grpSpPr>
        <p:sp>
          <p:nvSpPr>
            <p:cNvPr id="45067" name="Rectangle 22"/>
            <p:cNvSpPr>
              <a:spLocks noChangeArrowheads="1"/>
            </p:cNvSpPr>
            <p:nvPr/>
          </p:nvSpPr>
          <p:spPr bwMode="auto">
            <a:xfrm>
              <a:off x="2870" y="470"/>
              <a:ext cx="24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CN" altLang="en-US" sz="2400" b="1"/>
                <a:t>从 </a:t>
              </a:r>
              <a:r>
                <a:rPr lang="en-US" altLang="zh-CN" sz="2400" b="1" i="1"/>
                <a:t>T</a:t>
              </a:r>
              <a:r>
                <a:rPr lang="en-US" altLang="zh-CN" sz="2400" b="1" baseline="-25000"/>
                <a:t>1               </a:t>
              </a:r>
              <a:r>
                <a:rPr lang="en-US" altLang="zh-CN" sz="2400" b="1" i="1"/>
                <a:t>T</a:t>
              </a:r>
              <a:r>
                <a:rPr lang="en-US" altLang="zh-CN" sz="2400" b="1" baseline="-25000"/>
                <a:t>2</a:t>
              </a:r>
              <a:r>
                <a:rPr lang="en-US" altLang="zh-CN" sz="2400" b="1" i="1"/>
                <a:t> </a:t>
              </a:r>
              <a:r>
                <a:rPr lang="zh-CN" altLang="en-US" sz="2400" b="1"/>
                <a:t>是准静态过程</a:t>
              </a:r>
            </a:p>
          </p:txBody>
        </p:sp>
        <p:sp>
          <p:nvSpPr>
            <p:cNvPr id="45068" name="Line 23"/>
            <p:cNvSpPr>
              <a:spLocks noChangeShapeType="1"/>
            </p:cNvSpPr>
            <p:nvPr/>
          </p:nvSpPr>
          <p:spPr bwMode="auto">
            <a:xfrm>
              <a:off x="3408" y="624"/>
              <a:ext cx="336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2056" name="Rectangle 24"/>
          <p:cNvSpPr>
            <a:spLocks noChangeArrowheads="1"/>
          </p:cNvSpPr>
          <p:nvPr/>
        </p:nvSpPr>
        <p:spPr bwMode="auto">
          <a:xfrm>
            <a:off x="4572000" y="1412875"/>
            <a:ext cx="3886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zh-CN" sz="2400" b="1">
                <a:solidFill>
                  <a:schemeClr val="tx1"/>
                </a:solidFill>
              </a:rPr>
              <a:t> </a:t>
            </a:r>
            <a:r>
              <a:rPr lang="zh-CN" altLang="en-US" sz="2400" b="1"/>
              <a:t>系统 温度 </a:t>
            </a:r>
            <a:r>
              <a:rPr lang="en-US" altLang="zh-CN" sz="2400" b="1" i="1"/>
              <a:t>T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 </a:t>
            </a:r>
            <a:r>
              <a:rPr lang="zh-CN" altLang="en-US" sz="2400" b="1"/>
              <a:t>直接与 热源 </a:t>
            </a:r>
            <a:br>
              <a:rPr lang="zh-CN" altLang="en-US" sz="2400" b="1"/>
            </a:br>
            <a:r>
              <a:rPr lang="en-US" altLang="zh-CN" sz="2400" b="1" i="1"/>
              <a:t>T</a:t>
            </a:r>
            <a:r>
              <a:rPr lang="en-US" altLang="zh-CN" sz="2400" b="1" baseline="-25000"/>
              <a:t>2</a:t>
            </a:r>
            <a:r>
              <a:rPr lang="zh-CN" altLang="en-US" sz="2400" b="1"/>
              <a:t>接触，最终达到热平衡，</a:t>
            </a:r>
            <a:br>
              <a:rPr lang="zh-CN" altLang="en-US" sz="2400" b="1"/>
            </a:br>
            <a:r>
              <a:rPr lang="zh-CN" altLang="en-US" sz="2400" b="1"/>
              <a:t>不是 准静态过程。</a:t>
            </a:r>
          </a:p>
        </p:txBody>
      </p:sp>
      <p:sp>
        <p:nvSpPr>
          <p:cNvPr id="172057" name="Rectangle 25"/>
          <p:cNvSpPr>
            <a:spLocks noChangeArrowheads="1"/>
          </p:cNvSpPr>
          <p:nvPr/>
        </p:nvSpPr>
        <p:spPr bwMode="auto">
          <a:xfrm>
            <a:off x="0" y="4941888"/>
            <a:ext cx="8740775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zh-CN" altLang="en-US" b="1"/>
              <a:t>    因为状态图中任何一点都表示系统的一个平衡态，故准静态过程可以用系统的状态图，如</a:t>
            </a:r>
            <a:r>
              <a:rPr lang="en-US" altLang="zh-CN" b="1" i="1"/>
              <a:t>P-V</a:t>
            </a:r>
            <a:r>
              <a:rPr lang="zh-CN" altLang="en-US" b="1"/>
              <a:t>图（或</a:t>
            </a:r>
            <a:r>
              <a:rPr lang="en-US" altLang="zh-CN" b="1" i="1"/>
              <a:t>P-T</a:t>
            </a:r>
            <a:r>
              <a:rPr lang="zh-CN" altLang="en-US" b="1"/>
              <a:t>图，</a:t>
            </a:r>
            <a:r>
              <a:rPr lang="en-US" altLang="zh-CN" b="1" i="1"/>
              <a:t>V-T</a:t>
            </a:r>
            <a:r>
              <a:rPr lang="zh-CN" altLang="en-US" b="1"/>
              <a:t>图）中一条曲线表示，反之亦如此</a:t>
            </a:r>
            <a:r>
              <a:rPr lang="zh-CN" altLang="en-US" sz="2400" b="1"/>
              <a:t>。</a:t>
            </a:r>
            <a:r>
              <a:rPr lang="zh-CN" altLang="en-US" b="1"/>
              <a:t> </a:t>
            </a:r>
            <a:r>
              <a:rPr lang="zh-CN" altLang="en-US" sz="2400" b="1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2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2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48" grpId="0" animBg="1"/>
      <p:bldP spid="172049" grpId="0" animBg="1"/>
      <p:bldP spid="172056" grpId="0" build="p" autoUpdateAnimBg="0"/>
      <p:bldP spid="172057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74"/>
          <p:cNvGrpSpPr>
            <a:grpSpLocks/>
          </p:cNvGrpSpPr>
          <p:nvPr/>
        </p:nvGrpSpPr>
        <p:grpSpPr bwMode="auto">
          <a:xfrm>
            <a:off x="457200" y="2286000"/>
            <a:ext cx="7924800" cy="2362200"/>
            <a:chOff x="336" y="1776"/>
            <a:chExt cx="4992" cy="960"/>
          </a:xfrm>
        </p:grpSpPr>
        <p:sp>
          <p:nvSpPr>
            <p:cNvPr id="52386" name="Rectangle 3075"/>
            <p:cNvSpPr>
              <a:spLocks noChangeArrowheads="1"/>
            </p:cNvSpPr>
            <p:nvPr/>
          </p:nvSpPr>
          <p:spPr bwMode="auto">
            <a:xfrm>
              <a:off x="336" y="1776"/>
              <a:ext cx="4992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87" name="Rectangle 3076"/>
            <p:cNvSpPr>
              <a:spLocks noChangeArrowheads="1"/>
            </p:cNvSpPr>
            <p:nvPr/>
          </p:nvSpPr>
          <p:spPr bwMode="auto">
            <a:xfrm>
              <a:off x="432" y="1968"/>
              <a:ext cx="2208" cy="4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CC0000"/>
                  </a:solidFill>
                </a:rPr>
                <a:t>        </a:t>
              </a:r>
              <a:r>
                <a:rPr lang="zh-CN" altLang="en-US" sz="3200" b="1"/>
                <a:t>非准静态过程为不可逆过程 </a:t>
              </a:r>
              <a:r>
                <a:rPr lang="en-US" altLang="zh-CN" sz="3200" b="1"/>
                <a:t>.</a:t>
              </a:r>
            </a:p>
          </p:txBody>
        </p:sp>
        <p:grpSp>
          <p:nvGrpSpPr>
            <p:cNvPr id="52388" name="Group 3077"/>
            <p:cNvGrpSpPr>
              <a:grpSpLocks/>
            </p:cNvGrpSpPr>
            <p:nvPr/>
          </p:nvGrpSpPr>
          <p:grpSpPr bwMode="auto">
            <a:xfrm>
              <a:off x="2832" y="1872"/>
              <a:ext cx="1632" cy="768"/>
              <a:chOff x="2112" y="1632"/>
              <a:chExt cx="1632" cy="768"/>
            </a:xfrm>
          </p:grpSpPr>
          <p:sp>
            <p:nvSpPr>
              <p:cNvPr id="52389" name="Rectangle 3078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1632" cy="768"/>
              </a:xfrm>
              <a:prstGeom prst="rect">
                <a:avLst/>
              </a:prstGeom>
              <a:solidFill>
                <a:srgbClr val="C99E8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52390" name="Rectangle 3079"/>
              <p:cNvSpPr>
                <a:spLocks noChangeArrowheads="1"/>
              </p:cNvSpPr>
              <p:nvPr/>
            </p:nvSpPr>
            <p:spPr bwMode="auto">
              <a:xfrm>
                <a:off x="2208" y="1728"/>
                <a:ext cx="1536" cy="57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</p:grpSp>
      <p:sp>
        <p:nvSpPr>
          <p:cNvPr id="52227" name="Rectangle 3080"/>
          <p:cNvSpPr>
            <a:spLocks noChangeArrowheads="1"/>
          </p:cNvSpPr>
          <p:nvPr/>
        </p:nvSpPr>
        <p:spPr bwMode="auto">
          <a:xfrm>
            <a:off x="381000" y="228600"/>
            <a:ext cx="8382000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3200" b="1">
                <a:solidFill>
                  <a:srgbClr val="CC0000"/>
                </a:solidFill>
              </a:rPr>
              <a:t>       </a:t>
            </a:r>
            <a:r>
              <a:rPr lang="zh-CN" altLang="en-US" sz="3200" b="1"/>
              <a:t>不可逆过程：在不引起其他变化的条件下，不能使逆过程重复正过程的每一状态，或者虽能重复但必然会引起其他变化，这样的过程叫做不可逆过程</a:t>
            </a:r>
            <a:r>
              <a:rPr lang="en-US" altLang="zh-CN" sz="3200" b="1"/>
              <a:t>.</a:t>
            </a:r>
          </a:p>
        </p:txBody>
      </p:sp>
      <p:grpSp>
        <p:nvGrpSpPr>
          <p:cNvPr id="4" name="Group 3081"/>
          <p:cNvGrpSpPr>
            <a:grpSpLocks/>
          </p:cNvGrpSpPr>
          <p:nvPr/>
        </p:nvGrpSpPr>
        <p:grpSpPr bwMode="auto">
          <a:xfrm>
            <a:off x="4648200" y="3124200"/>
            <a:ext cx="2590800" cy="914400"/>
            <a:chOff x="2208" y="1728"/>
            <a:chExt cx="1632" cy="576"/>
          </a:xfrm>
        </p:grpSpPr>
        <p:sp>
          <p:nvSpPr>
            <p:cNvPr id="52348" name="Rectangle 3082"/>
            <p:cNvSpPr>
              <a:spLocks noChangeArrowheads="1"/>
            </p:cNvSpPr>
            <p:nvPr/>
          </p:nvSpPr>
          <p:spPr bwMode="auto">
            <a:xfrm>
              <a:off x="2208" y="1728"/>
              <a:ext cx="1536" cy="576"/>
            </a:xfrm>
            <a:prstGeom prst="rect">
              <a:avLst/>
            </a:prstGeom>
            <a:solidFill>
              <a:srgbClr val="D6F5F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grpSp>
          <p:nvGrpSpPr>
            <p:cNvPr id="52349" name="Group 3083"/>
            <p:cNvGrpSpPr>
              <a:grpSpLocks/>
            </p:cNvGrpSpPr>
            <p:nvPr/>
          </p:nvGrpSpPr>
          <p:grpSpPr bwMode="auto">
            <a:xfrm>
              <a:off x="2736" y="1728"/>
              <a:ext cx="1104" cy="576"/>
              <a:chOff x="4464" y="1488"/>
              <a:chExt cx="1104" cy="576"/>
            </a:xfrm>
          </p:grpSpPr>
          <p:sp>
            <p:nvSpPr>
              <p:cNvPr id="52384" name="Rectangle 3084"/>
              <p:cNvSpPr>
                <a:spLocks noChangeArrowheads="1"/>
              </p:cNvSpPr>
              <p:nvPr/>
            </p:nvSpPr>
            <p:spPr bwMode="auto">
              <a:xfrm>
                <a:off x="4464" y="1488"/>
                <a:ext cx="192" cy="576"/>
              </a:xfrm>
              <a:prstGeom prst="rect">
                <a:avLst/>
              </a:prstGeom>
              <a:gradFill rotWithShape="0">
                <a:gsLst>
                  <a:gs pos="0">
                    <a:srgbClr val="5D4942"/>
                  </a:gs>
                  <a:gs pos="50000">
                    <a:srgbClr val="C99E8F"/>
                  </a:gs>
                  <a:gs pos="100000">
                    <a:srgbClr val="5D4942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52385" name="Rectangle 3085"/>
              <p:cNvSpPr>
                <a:spLocks noChangeArrowheads="1"/>
              </p:cNvSpPr>
              <p:nvPr/>
            </p:nvSpPr>
            <p:spPr bwMode="auto">
              <a:xfrm>
                <a:off x="4656" y="1728"/>
                <a:ext cx="912" cy="96"/>
              </a:xfrm>
              <a:prstGeom prst="rect">
                <a:avLst/>
              </a:prstGeom>
              <a:gradFill rotWithShape="0">
                <a:gsLst>
                  <a:gs pos="0">
                    <a:srgbClr val="5D4942"/>
                  </a:gs>
                  <a:gs pos="50000">
                    <a:srgbClr val="C99E8F"/>
                  </a:gs>
                  <a:gs pos="100000">
                    <a:srgbClr val="5D4942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sp>
          <p:nvSpPr>
            <p:cNvPr id="52350" name="Oval 3086"/>
            <p:cNvSpPr>
              <a:spLocks noChangeArrowheads="1"/>
            </p:cNvSpPr>
            <p:nvPr/>
          </p:nvSpPr>
          <p:spPr bwMode="auto">
            <a:xfrm>
              <a:off x="2304" y="182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51" name="Oval 3087"/>
            <p:cNvSpPr>
              <a:spLocks noChangeArrowheads="1"/>
            </p:cNvSpPr>
            <p:nvPr/>
          </p:nvSpPr>
          <p:spPr bwMode="auto">
            <a:xfrm>
              <a:off x="2400" y="1920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52" name="Oval 3088"/>
            <p:cNvSpPr>
              <a:spLocks noChangeArrowheads="1"/>
            </p:cNvSpPr>
            <p:nvPr/>
          </p:nvSpPr>
          <p:spPr bwMode="auto">
            <a:xfrm>
              <a:off x="2496" y="201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53" name="Oval 3089"/>
            <p:cNvSpPr>
              <a:spLocks noChangeArrowheads="1"/>
            </p:cNvSpPr>
            <p:nvPr/>
          </p:nvSpPr>
          <p:spPr bwMode="auto">
            <a:xfrm>
              <a:off x="2640" y="211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54" name="Oval 3090"/>
            <p:cNvSpPr>
              <a:spLocks noChangeArrowheads="1"/>
            </p:cNvSpPr>
            <p:nvPr/>
          </p:nvSpPr>
          <p:spPr bwMode="auto">
            <a:xfrm>
              <a:off x="2640" y="225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55" name="Oval 3091"/>
            <p:cNvSpPr>
              <a:spLocks noChangeArrowheads="1"/>
            </p:cNvSpPr>
            <p:nvPr/>
          </p:nvSpPr>
          <p:spPr bwMode="auto">
            <a:xfrm>
              <a:off x="2448" y="182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56" name="Oval 3092"/>
            <p:cNvSpPr>
              <a:spLocks noChangeArrowheads="1"/>
            </p:cNvSpPr>
            <p:nvPr/>
          </p:nvSpPr>
          <p:spPr bwMode="auto">
            <a:xfrm>
              <a:off x="2496" y="1920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57" name="Oval 3093"/>
            <p:cNvSpPr>
              <a:spLocks noChangeArrowheads="1"/>
            </p:cNvSpPr>
            <p:nvPr/>
          </p:nvSpPr>
          <p:spPr bwMode="auto">
            <a:xfrm>
              <a:off x="2688" y="201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58" name="Oval 3094"/>
            <p:cNvSpPr>
              <a:spLocks noChangeArrowheads="1"/>
            </p:cNvSpPr>
            <p:nvPr/>
          </p:nvSpPr>
          <p:spPr bwMode="auto">
            <a:xfrm>
              <a:off x="2688" y="2160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59" name="Oval 3095"/>
            <p:cNvSpPr>
              <a:spLocks noChangeArrowheads="1"/>
            </p:cNvSpPr>
            <p:nvPr/>
          </p:nvSpPr>
          <p:spPr bwMode="auto">
            <a:xfrm>
              <a:off x="2400" y="201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60" name="Oval 3096"/>
            <p:cNvSpPr>
              <a:spLocks noChangeArrowheads="1"/>
            </p:cNvSpPr>
            <p:nvPr/>
          </p:nvSpPr>
          <p:spPr bwMode="auto">
            <a:xfrm>
              <a:off x="2208" y="1920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61" name="Oval 3097"/>
            <p:cNvSpPr>
              <a:spLocks noChangeArrowheads="1"/>
            </p:cNvSpPr>
            <p:nvPr/>
          </p:nvSpPr>
          <p:spPr bwMode="auto">
            <a:xfrm>
              <a:off x="2304" y="201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62" name="Oval 3098"/>
            <p:cNvSpPr>
              <a:spLocks noChangeArrowheads="1"/>
            </p:cNvSpPr>
            <p:nvPr/>
          </p:nvSpPr>
          <p:spPr bwMode="auto">
            <a:xfrm>
              <a:off x="2448" y="211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63" name="Oval 3099"/>
            <p:cNvSpPr>
              <a:spLocks noChangeArrowheads="1"/>
            </p:cNvSpPr>
            <p:nvPr/>
          </p:nvSpPr>
          <p:spPr bwMode="auto">
            <a:xfrm>
              <a:off x="2544" y="2208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64" name="Oval 3100"/>
            <p:cNvSpPr>
              <a:spLocks noChangeArrowheads="1"/>
            </p:cNvSpPr>
            <p:nvPr/>
          </p:nvSpPr>
          <p:spPr bwMode="auto">
            <a:xfrm>
              <a:off x="2208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65" name="Oval 3101"/>
            <p:cNvSpPr>
              <a:spLocks noChangeArrowheads="1"/>
            </p:cNvSpPr>
            <p:nvPr/>
          </p:nvSpPr>
          <p:spPr bwMode="auto">
            <a:xfrm>
              <a:off x="2352" y="2160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66" name="Oval 3102"/>
            <p:cNvSpPr>
              <a:spLocks noChangeArrowheads="1"/>
            </p:cNvSpPr>
            <p:nvPr/>
          </p:nvSpPr>
          <p:spPr bwMode="auto">
            <a:xfrm>
              <a:off x="2256" y="2208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67" name="Oval 3103"/>
            <p:cNvSpPr>
              <a:spLocks noChangeArrowheads="1"/>
            </p:cNvSpPr>
            <p:nvPr/>
          </p:nvSpPr>
          <p:spPr bwMode="auto">
            <a:xfrm>
              <a:off x="2448" y="225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68" name="Oval 3104"/>
            <p:cNvSpPr>
              <a:spLocks noChangeArrowheads="1"/>
            </p:cNvSpPr>
            <p:nvPr/>
          </p:nvSpPr>
          <p:spPr bwMode="auto">
            <a:xfrm>
              <a:off x="2544" y="1728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69" name="Oval 3105"/>
            <p:cNvSpPr>
              <a:spLocks noChangeArrowheads="1"/>
            </p:cNvSpPr>
            <p:nvPr/>
          </p:nvSpPr>
          <p:spPr bwMode="auto">
            <a:xfrm>
              <a:off x="2640" y="182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70" name="Oval 3106"/>
            <p:cNvSpPr>
              <a:spLocks noChangeArrowheads="1"/>
            </p:cNvSpPr>
            <p:nvPr/>
          </p:nvSpPr>
          <p:spPr bwMode="auto">
            <a:xfrm>
              <a:off x="2688" y="1920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71" name="Oval 3107"/>
            <p:cNvSpPr>
              <a:spLocks noChangeArrowheads="1"/>
            </p:cNvSpPr>
            <p:nvPr/>
          </p:nvSpPr>
          <p:spPr bwMode="auto">
            <a:xfrm>
              <a:off x="2304" y="1920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72" name="Oval 3108"/>
            <p:cNvSpPr>
              <a:spLocks noChangeArrowheads="1"/>
            </p:cNvSpPr>
            <p:nvPr/>
          </p:nvSpPr>
          <p:spPr bwMode="auto">
            <a:xfrm>
              <a:off x="2688" y="1728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73" name="Oval 3109"/>
            <p:cNvSpPr>
              <a:spLocks noChangeArrowheads="1"/>
            </p:cNvSpPr>
            <p:nvPr/>
          </p:nvSpPr>
          <p:spPr bwMode="auto">
            <a:xfrm>
              <a:off x="2208" y="1728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74" name="Oval 3110"/>
            <p:cNvSpPr>
              <a:spLocks noChangeArrowheads="1"/>
            </p:cNvSpPr>
            <p:nvPr/>
          </p:nvSpPr>
          <p:spPr bwMode="auto">
            <a:xfrm>
              <a:off x="2400" y="1728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75" name="Oval 3111"/>
            <p:cNvSpPr>
              <a:spLocks noChangeArrowheads="1"/>
            </p:cNvSpPr>
            <p:nvPr/>
          </p:nvSpPr>
          <p:spPr bwMode="auto">
            <a:xfrm>
              <a:off x="2544" y="182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76" name="Oval 3112"/>
            <p:cNvSpPr>
              <a:spLocks noChangeArrowheads="1"/>
            </p:cNvSpPr>
            <p:nvPr/>
          </p:nvSpPr>
          <p:spPr bwMode="auto">
            <a:xfrm>
              <a:off x="2352" y="225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77" name="Oval 3113"/>
            <p:cNvSpPr>
              <a:spLocks noChangeArrowheads="1"/>
            </p:cNvSpPr>
            <p:nvPr/>
          </p:nvSpPr>
          <p:spPr bwMode="auto">
            <a:xfrm>
              <a:off x="2304" y="1728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78" name="Oval 3114"/>
            <p:cNvSpPr>
              <a:spLocks noChangeArrowheads="1"/>
            </p:cNvSpPr>
            <p:nvPr/>
          </p:nvSpPr>
          <p:spPr bwMode="auto">
            <a:xfrm>
              <a:off x="2544" y="211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79" name="Oval 3115"/>
            <p:cNvSpPr>
              <a:spLocks noChangeArrowheads="1"/>
            </p:cNvSpPr>
            <p:nvPr/>
          </p:nvSpPr>
          <p:spPr bwMode="auto">
            <a:xfrm>
              <a:off x="2208" y="182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80" name="Oval 3116"/>
            <p:cNvSpPr>
              <a:spLocks noChangeArrowheads="1"/>
            </p:cNvSpPr>
            <p:nvPr/>
          </p:nvSpPr>
          <p:spPr bwMode="auto">
            <a:xfrm>
              <a:off x="2304" y="211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81" name="Oval 3117"/>
            <p:cNvSpPr>
              <a:spLocks noChangeArrowheads="1"/>
            </p:cNvSpPr>
            <p:nvPr/>
          </p:nvSpPr>
          <p:spPr bwMode="auto">
            <a:xfrm>
              <a:off x="2208" y="225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82" name="Oval 3118"/>
            <p:cNvSpPr>
              <a:spLocks noChangeArrowheads="1"/>
            </p:cNvSpPr>
            <p:nvPr/>
          </p:nvSpPr>
          <p:spPr bwMode="auto">
            <a:xfrm>
              <a:off x="2592" y="1920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83" name="Oval 3119"/>
            <p:cNvSpPr>
              <a:spLocks noChangeArrowheads="1"/>
            </p:cNvSpPr>
            <p:nvPr/>
          </p:nvSpPr>
          <p:spPr bwMode="auto">
            <a:xfrm>
              <a:off x="2592" y="201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</p:grpSp>
      <p:grpSp>
        <p:nvGrpSpPr>
          <p:cNvPr id="6" name="Group 3120"/>
          <p:cNvGrpSpPr>
            <a:grpSpLocks/>
          </p:cNvGrpSpPr>
          <p:nvPr/>
        </p:nvGrpSpPr>
        <p:grpSpPr bwMode="auto">
          <a:xfrm>
            <a:off x="4648200" y="3124200"/>
            <a:ext cx="3581400" cy="914400"/>
            <a:chOff x="2256" y="2832"/>
            <a:chExt cx="2256" cy="576"/>
          </a:xfrm>
        </p:grpSpPr>
        <p:sp>
          <p:nvSpPr>
            <p:cNvPr id="52310" name="Rectangle 3121"/>
            <p:cNvSpPr>
              <a:spLocks noChangeArrowheads="1"/>
            </p:cNvSpPr>
            <p:nvPr/>
          </p:nvSpPr>
          <p:spPr bwMode="auto">
            <a:xfrm>
              <a:off x="2256" y="2832"/>
              <a:ext cx="1536" cy="576"/>
            </a:xfrm>
            <a:prstGeom prst="rect">
              <a:avLst/>
            </a:prstGeom>
            <a:solidFill>
              <a:srgbClr val="D6F5F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grpSp>
          <p:nvGrpSpPr>
            <p:cNvPr id="52311" name="Group 3122"/>
            <p:cNvGrpSpPr>
              <a:grpSpLocks/>
            </p:cNvGrpSpPr>
            <p:nvPr/>
          </p:nvGrpSpPr>
          <p:grpSpPr bwMode="auto">
            <a:xfrm>
              <a:off x="3408" y="2832"/>
              <a:ext cx="1104" cy="576"/>
              <a:chOff x="4464" y="1488"/>
              <a:chExt cx="1104" cy="576"/>
            </a:xfrm>
          </p:grpSpPr>
          <p:sp>
            <p:nvSpPr>
              <p:cNvPr id="52346" name="Rectangle 3123"/>
              <p:cNvSpPr>
                <a:spLocks noChangeArrowheads="1"/>
              </p:cNvSpPr>
              <p:nvPr/>
            </p:nvSpPr>
            <p:spPr bwMode="auto">
              <a:xfrm>
                <a:off x="4464" y="1488"/>
                <a:ext cx="192" cy="576"/>
              </a:xfrm>
              <a:prstGeom prst="rect">
                <a:avLst/>
              </a:prstGeom>
              <a:gradFill rotWithShape="0">
                <a:gsLst>
                  <a:gs pos="0">
                    <a:srgbClr val="5D4942"/>
                  </a:gs>
                  <a:gs pos="50000">
                    <a:srgbClr val="C99E8F"/>
                  </a:gs>
                  <a:gs pos="100000">
                    <a:srgbClr val="5D4942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52347" name="Rectangle 3124"/>
              <p:cNvSpPr>
                <a:spLocks noChangeArrowheads="1"/>
              </p:cNvSpPr>
              <p:nvPr/>
            </p:nvSpPr>
            <p:spPr bwMode="auto">
              <a:xfrm>
                <a:off x="4656" y="1728"/>
                <a:ext cx="912" cy="96"/>
              </a:xfrm>
              <a:prstGeom prst="rect">
                <a:avLst/>
              </a:prstGeom>
              <a:gradFill rotWithShape="0">
                <a:gsLst>
                  <a:gs pos="0">
                    <a:srgbClr val="5D4942"/>
                  </a:gs>
                  <a:gs pos="50000">
                    <a:srgbClr val="C99E8F"/>
                  </a:gs>
                  <a:gs pos="100000">
                    <a:srgbClr val="5D4942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sp>
          <p:nvSpPr>
            <p:cNvPr id="52312" name="Oval 3125"/>
            <p:cNvSpPr>
              <a:spLocks noChangeArrowheads="1"/>
            </p:cNvSpPr>
            <p:nvPr/>
          </p:nvSpPr>
          <p:spPr bwMode="auto">
            <a:xfrm>
              <a:off x="2448" y="2928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13" name="Oval 3126"/>
            <p:cNvSpPr>
              <a:spLocks noChangeArrowheads="1"/>
            </p:cNvSpPr>
            <p:nvPr/>
          </p:nvSpPr>
          <p:spPr bwMode="auto">
            <a:xfrm>
              <a:off x="2496" y="302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14" name="Oval 3127"/>
            <p:cNvSpPr>
              <a:spLocks noChangeArrowheads="1"/>
            </p:cNvSpPr>
            <p:nvPr/>
          </p:nvSpPr>
          <p:spPr bwMode="auto">
            <a:xfrm>
              <a:off x="2688" y="331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15" name="Oval 3128"/>
            <p:cNvSpPr>
              <a:spLocks noChangeArrowheads="1"/>
            </p:cNvSpPr>
            <p:nvPr/>
          </p:nvSpPr>
          <p:spPr bwMode="auto">
            <a:xfrm>
              <a:off x="2976" y="3120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16" name="Oval 3129"/>
            <p:cNvSpPr>
              <a:spLocks noChangeArrowheads="1"/>
            </p:cNvSpPr>
            <p:nvPr/>
          </p:nvSpPr>
          <p:spPr bwMode="auto">
            <a:xfrm>
              <a:off x="3024" y="331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17" name="Oval 3130"/>
            <p:cNvSpPr>
              <a:spLocks noChangeArrowheads="1"/>
            </p:cNvSpPr>
            <p:nvPr/>
          </p:nvSpPr>
          <p:spPr bwMode="auto">
            <a:xfrm>
              <a:off x="2592" y="2928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18" name="Oval 3131"/>
            <p:cNvSpPr>
              <a:spLocks noChangeArrowheads="1"/>
            </p:cNvSpPr>
            <p:nvPr/>
          </p:nvSpPr>
          <p:spPr bwMode="auto">
            <a:xfrm>
              <a:off x="2592" y="3120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19" name="Oval 3132"/>
            <p:cNvSpPr>
              <a:spLocks noChangeArrowheads="1"/>
            </p:cNvSpPr>
            <p:nvPr/>
          </p:nvSpPr>
          <p:spPr bwMode="auto">
            <a:xfrm>
              <a:off x="3168" y="3120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20" name="Oval 3133"/>
            <p:cNvSpPr>
              <a:spLocks noChangeArrowheads="1"/>
            </p:cNvSpPr>
            <p:nvPr/>
          </p:nvSpPr>
          <p:spPr bwMode="auto">
            <a:xfrm>
              <a:off x="3312" y="32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21" name="Oval 3134"/>
            <p:cNvSpPr>
              <a:spLocks noChangeArrowheads="1"/>
            </p:cNvSpPr>
            <p:nvPr/>
          </p:nvSpPr>
          <p:spPr bwMode="auto">
            <a:xfrm>
              <a:off x="2496" y="3120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22" name="Oval 3135"/>
            <p:cNvSpPr>
              <a:spLocks noChangeArrowheads="1"/>
            </p:cNvSpPr>
            <p:nvPr/>
          </p:nvSpPr>
          <p:spPr bwMode="auto">
            <a:xfrm>
              <a:off x="2304" y="302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23" name="Oval 3136"/>
            <p:cNvSpPr>
              <a:spLocks noChangeArrowheads="1"/>
            </p:cNvSpPr>
            <p:nvPr/>
          </p:nvSpPr>
          <p:spPr bwMode="auto">
            <a:xfrm>
              <a:off x="2400" y="3120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24" name="Oval 3137"/>
            <p:cNvSpPr>
              <a:spLocks noChangeArrowheads="1"/>
            </p:cNvSpPr>
            <p:nvPr/>
          </p:nvSpPr>
          <p:spPr bwMode="auto">
            <a:xfrm>
              <a:off x="2592" y="321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25" name="Oval 3138"/>
            <p:cNvSpPr>
              <a:spLocks noChangeArrowheads="1"/>
            </p:cNvSpPr>
            <p:nvPr/>
          </p:nvSpPr>
          <p:spPr bwMode="auto">
            <a:xfrm>
              <a:off x="2832" y="331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26" name="Oval 3139"/>
            <p:cNvSpPr>
              <a:spLocks noChangeArrowheads="1"/>
            </p:cNvSpPr>
            <p:nvPr/>
          </p:nvSpPr>
          <p:spPr bwMode="auto">
            <a:xfrm>
              <a:off x="2304" y="3168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27" name="Oval 3140"/>
            <p:cNvSpPr>
              <a:spLocks noChangeArrowheads="1"/>
            </p:cNvSpPr>
            <p:nvPr/>
          </p:nvSpPr>
          <p:spPr bwMode="auto">
            <a:xfrm>
              <a:off x="2496" y="32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28" name="Oval 3141"/>
            <p:cNvSpPr>
              <a:spLocks noChangeArrowheads="1"/>
            </p:cNvSpPr>
            <p:nvPr/>
          </p:nvSpPr>
          <p:spPr bwMode="auto">
            <a:xfrm>
              <a:off x="2304" y="32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29" name="Oval 3142"/>
            <p:cNvSpPr>
              <a:spLocks noChangeArrowheads="1"/>
            </p:cNvSpPr>
            <p:nvPr/>
          </p:nvSpPr>
          <p:spPr bwMode="auto">
            <a:xfrm>
              <a:off x="2544" y="3360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30" name="Oval 3143"/>
            <p:cNvSpPr>
              <a:spLocks noChangeArrowheads="1"/>
            </p:cNvSpPr>
            <p:nvPr/>
          </p:nvSpPr>
          <p:spPr bwMode="auto">
            <a:xfrm>
              <a:off x="2640" y="283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31" name="Oval 3144"/>
            <p:cNvSpPr>
              <a:spLocks noChangeArrowheads="1"/>
            </p:cNvSpPr>
            <p:nvPr/>
          </p:nvSpPr>
          <p:spPr bwMode="auto">
            <a:xfrm>
              <a:off x="3024" y="2928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32" name="Oval 3145"/>
            <p:cNvSpPr>
              <a:spLocks noChangeArrowheads="1"/>
            </p:cNvSpPr>
            <p:nvPr/>
          </p:nvSpPr>
          <p:spPr bwMode="auto">
            <a:xfrm>
              <a:off x="3312" y="2928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33" name="Oval 3146"/>
            <p:cNvSpPr>
              <a:spLocks noChangeArrowheads="1"/>
            </p:cNvSpPr>
            <p:nvPr/>
          </p:nvSpPr>
          <p:spPr bwMode="auto">
            <a:xfrm>
              <a:off x="2400" y="302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34" name="Oval 3147"/>
            <p:cNvSpPr>
              <a:spLocks noChangeArrowheads="1"/>
            </p:cNvSpPr>
            <p:nvPr/>
          </p:nvSpPr>
          <p:spPr bwMode="auto">
            <a:xfrm>
              <a:off x="2832" y="2880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35" name="Oval 3148"/>
            <p:cNvSpPr>
              <a:spLocks noChangeArrowheads="1"/>
            </p:cNvSpPr>
            <p:nvPr/>
          </p:nvSpPr>
          <p:spPr bwMode="auto">
            <a:xfrm>
              <a:off x="2304" y="283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36" name="Oval 3149"/>
            <p:cNvSpPr>
              <a:spLocks noChangeArrowheads="1"/>
            </p:cNvSpPr>
            <p:nvPr/>
          </p:nvSpPr>
          <p:spPr bwMode="auto">
            <a:xfrm>
              <a:off x="2496" y="283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37" name="Oval 3150"/>
            <p:cNvSpPr>
              <a:spLocks noChangeArrowheads="1"/>
            </p:cNvSpPr>
            <p:nvPr/>
          </p:nvSpPr>
          <p:spPr bwMode="auto">
            <a:xfrm>
              <a:off x="2640" y="302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38" name="Oval 3151"/>
            <p:cNvSpPr>
              <a:spLocks noChangeArrowheads="1"/>
            </p:cNvSpPr>
            <p:nvPr/>
          </p:nvSpPr>
          <p:spPr bwMode="auto">
            <a:xfrm>
              <a:off x="2400" y="331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39" name="Oval 3152"/>
            <p:cNvSpPr>
              <a:spLocks noChangeArrowheads="1"/>
            </p:cNvSpPr>
            <p:nvPr/>
          </p:nvSpPr>
          <p:spPr bwMode="auto">
            <a:xfrm>
              <a:off x="2400" y="283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40" name="Oval 3153"/>
            <p:cNvSpPr>
              <a:spLocks noChangeArrowheads="1"/>
            </p:cNvSpPr>
            <p:nvPr/>
          </p:nvSpPr>
          <p:spPr bwMode="auto">
            <a:xfrm>
              <a:off x="2832" y="3168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41" name="Oval 3154"/>
            <p:cNvSpPr>
              <a:spLocks noChangeArrowheads="1"/>
            </p:cNvSpPr>
            <p:nvPr/>
          </p:nvSpPr>
          <p:spPr bwMode="auto">
            <a:xfrm>
              <a:off x="2304" y="2928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42" name="Oval 3155"/>
            <p:cNvSpPr>
              <a:spLocks noChangeArrowheads="1"/>
            </p:cNvSpPr>
            <p:nvPr/>
          </p:nvSpPr>
          <p:spPr bwMode="auto">
            <a:xfrm>
              <a:off x="2400" y="321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43" name="Oval 3156"/>
            <p:cNvSpPr>
              <a:spLocks noChangeArrowheads="1"/>
            </p:cNvSpPr>
            <p:nvPr/>
          </p:nvSpPr>
          <p:spPr bwMode="auto">
            <a:xfrm>
              <a:off x="2304" y="3360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44" name="Oval 3157"/>
            <p:cNvSpPr>
              <a:spLocks noChangeArrowheads="1"/>
            </p:cNvSpPr>
            <p:nvPr/>
          </p:nvSpPr>
          <p:spPr bwMode="auto">
            <a:xfrm>
              <a:off x="2784" y="302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45" name="Oval 3158"/>
            <p:cNvSpPr>
              <a:spLocks noChangeArrowheads="1"/>
            </p:cNvSpPr>
            <p:nvPr/>
          </p:nvSpPr>
          <p:spPr bwMode="auto">
            <a:xfrm>
              <a:off x="2688" y="3120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</p:grpSp>
      <p:grpSp>
        <p:nvGrpSpPr>
          <p:cNvPr id="8" name="Group 3159"/>
          <p:cNvGrpSpPr>
            <a:grpSpLocks/>
          </p:cNvGrpSpPr>
          <p:nvPr/>
        </p:nvGrpSpPr>
        <p:grpSpPr bwMode="auto">
          <a:xfrm>
            <a:off x="4648200" y="3124200"/>
            <a:ext cx="3581400" cy="914400"/>
            <a:chOff x="2160" y="3504"/>
            <a:chExt cx="2256" cy="576"/>
          </a:xfrm>
        </p:grpSpPr>
        <p:sp>
          <p:nvSpPr>
            <p:cNvPr id="52272" name="Rectangle 3160"/>
            <p:cNvSpPr>
              <a:spLocks noChangeArrowheads="1"/>
            </p:cNvSpPr>
            <p:nvPr/>
          </p:nvSpPr>
          <p:spPr bwMode="auto">
            <a:xfrm>
              <a:off x="2160" y="3504"/>
              <a:ext cx="1536" cy="576"/>
            </a:xfrm>
            <a:prstGeom prst="rect">
              <a:avLst/>
            </a:prstGeom>
            <a:solidFill>
              <a:srgbClr val="D6F5F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grpSp>
          <p:nvGrpSpPr>
            <p:cNvPr id="52273" name="Group 3161"/>
            <p:cNvGrpSpPr>
              <a:grpSpLocks/>
            </p:cNvGrpSpPr>
            <p:nvPr/>
          </p:nvGrpSpPr>
          <p:grpSpPr bwMode="auto">
            <a:xfrm>
              <a:off x="3312" y="3504"/>
              <a:ext cx="1104" cy="576"/>
              <a:chOff x="4464" y="1488"/>
              <a:chExt cx="1104" cy="576"/>
            </a:xfrm>
          </p:grpSpPr>
          <p:sp>
            <p:nvSpPr>
              <p:cNvPr id="52308" name="Rectangle 3162"/>
              <p:cNvSpPr>
                <a:spLocks noChangeArrowheads="1"/>
              </p:cNvSpPr>
              <p:nvPr/>
            </p:nvSpPr>
            <p:spPr bwMode="auto">
              <a:xfrm>
                <a:off x="4464" y="1488"/>
                <a:ext cx="192" cy="576"/>
              </a:xfrm>
              <a:prstGeom prst="rect">
                <a:avLst/>
              </a:prstGeom>
              <a:gradFill rotWithShape="0">
                <a:gsLst>
                  <a:gs pos="0">
                    <a:srgbClr val="5D4942"/>
                  </a:gs>
                  <a:gs pos="50000">
                    <a:srgbClr val="C99E8F"/>
                  </a:gs>
                  <a:gs pos="100000">
                    <a:srgbClr val="5D4942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52309" name="Rectangle 3163"/>
              <p:cNvSpPr>
                <a:spLocks noChangeArrowheads="1"/>
              </p:cNvSpPr>
              <p:nvPr/>
            </p:nvSpPr>
            <p:spPr bwMode="auto">
              <a:xfrm>
                <a:off x="4656" y="1728"/>
                <a:ext cx="912" cy="96"/>
              </a:xfrm>
              <a:prstGeom prst="rect">
                <a:avLst/>
              </a:prstGeom>
              <a:gradFill rotWithShape="0">
                <a:gsLst>
                  <a:gs pos="0">
                    <a:srgbClr val="5D4942"/>
                  </a:gs>
                  <a:gs pos="50000">
                    <a:srgbClr val="C99E8F"/>
                  </a:gs>
                  <a:gs pos="100000">
                    <a:srgbClr val="5D4942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sp>
          <p:nvSpPr>
            <p:cNvPr id="52274" name="Oval 3164"/>
            <p:cNvSpPr>
              <a:spLocks noChangeArrowheads="1"/>
            </p:cNvSpPr>
            <p:nvPr/>
          </p:nvSpPr>
          <p:spPr bwMode="auto">
            <a:xfrm>
              <a:off x="2880" y="355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275" name="Oval 3165"/>
            <p:cNvSpPr>
              <a:spLocks noChangeArrowheads="1"/>
            </p:cNvSpPr>
            <p:nvPr/>
          </p:nvSpPr>
          <p:spPr bwMode="auto">
            <a:xfrm>
              <a:off x="3168" y="3840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276" name="Oval 3166"/>
            <p:cNvSpPr>
              <a:spLocks noChangeArrowheads="1"/>
            </p:cNvSpPr>
            <p:nvPr/>
          </p:nvSpPr>
          <p:spPr bwMode="auto">
            <a:xfrm>
              <a:off x="2592" y="398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277" name="Oval 3167"/>
            <p:cNvSpPr>
              <a:spLocks noChangeArrowheads="1"/>
            </p:cNvSpPr>
            <p:nvPr/>
          </p:nvSpPr>
          <p:spPr bwMode="auto">
            <a:xfrm>
              <a:off x="3024" y="374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278" name="Oval 3168"/>
            <p:cNvSpPr>
              <a:spLocks noChangeArrowheads="1"/>
            </p:cNvSpPr>
            <p:nvPr/>
          </p:nvSpPr>
          <p:spPr bwMode="auto">
            <a:xfrm>
              <a:off x="3072" y="403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279" name="Oval 3169"/>
            <p:cNvSpPr>
              <a:spLocks noChangeArrowheads="1"/>
            </p:cNvSpPr>
            <p:nvPr/>
          </p:nvSpPr>
          <p:spPr bwMode="auto">
            <a:xfrm>
              <a:off x="2448" y="369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280" name="Oval 3170"/>
            <p:cNvSpPr>
              <a:spLocks noChangeArrowheads="1"/>
            </p:cNvSpPr>
            <p:nvPr/>
          </p:nvSpPr>
          <p:spPr bwMode="auto">
            <a:xfrm>
              <a:off x="2592" y="369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281" name="Oval 3171"/>
            <p:cNvSpPr>
              <a:spLocks noChangeArrowheads="1"/>
            </p:cNvSpPr>
            <p:nvPr/>
          </p:nvSpPr>
          <p:spPr bwMode="auto">
            <a:xfrm>
              <a:off x="3216" y="374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282" name="Oval 3172"/>
            <p:cNvSpPr>
              <a:spLocks noChangeArrowheads="1"/>
            </p:cNvSpPr>
            <p:nvPr/>
          </p:nvSpPr>
          <p:spPr bwMode="auto">
            <a:xfrm>
              <a:off x="3216" y="398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283" name="Oval 3173"/>
            <p:cNvSpPr>
              <a:spLocks noChangeArrowheads="1"/>
            </p:cNvSpPr>
            <p:nvPr/>
          </p:nvSpPr>
          <p:spPr bwMode="auto">
            <a:xfrm>
              <a:off x="2640" y="3840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284" name="Oval 3174"/>
            <p:cNvSpPr>
              <a:spLocks noChangeArrowheads="1"/>
            </p:cNvSpPr>
            <p:nvPr/>
          </p:nvSpPr>
          <p:spPr bwMode="auto">
            <a:xfrm>
              <a:off x="2208" y="369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285" name="Oval 3175"/>
            <p:cNvSpPr>
              <a:spLocks noChangeArrowheads="1"/>
            </p:cNvSpPr>
            <p:nvPr/>
          </p:nvSpPr>
          <p:spPr bwMode="auto">
            <a:xfrm>
              <a:off x="2304" y="37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286" name="Oval 3176"/>
            <p:cNvSpPr>
              <a:spLocks noChangeArrowheads="1"/>
            </p:cNvSpPr>
            <p:nvPr/>
          </p:nvSpPr>
          <p:spPr bwMode="auto">
            <a:xfrm>
              <a:off x="2784" y="37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287" name="Oval 3177"/>
            <p:cNvSpPr>
              <a:spLocks noChangeArrowheads="1"/>
            </p:cNvSpPr>
            <p:nvPr/>
          </p:nvSpPr>
          <p:spPr bwMode="auto">
            <a:xfrm>
              <a:off x="2736" y="398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288" name="Oval 3178"/>
            <p:cNvSpPr>
              <a:spLocks noChangeArrowheads="1"/>
            </p:cNvSpPr>
            <p:nvPr/>
          </p:nvSpPr>
          <p:spPr bwMode="auto">
            <a:xfrm>
              <a:off x="2208" y="3840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289" name="Oval 3179"/>
            <p:cNvSpPr>
              <a:spLocks noChangeArrowheads="1"/>
            </p:cNvSpPr>
            <p:nvPr/>
          </p:nvSpPr>
          <p:spPr bwMode="auto">
            <a:xfrm>
              <a:off x="2928" y="398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290" name="Oval 3180"/>
            <p:cNvSpPr>
              <a:spLocks noChangeArrowheads="1"/>
            </p:cNvSpPr>
            <p:nvPr/>
          </p:nvSpPr>
          <p:spPr bwMode="auto">
            <a:xfrm>
              <a:off x="3120" y="3648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291" name="Oval 3181"/>
            <p:cNvSpPr>
              <a:spLocks noChangeArrowheads="1"/>
            </p:cNvSpPr>
            <p:nvPr/>
          </p:nvSpPr>
          <p:spPr bwMode="auto">
            <a:xfrm>
              <a:off x="2448" y="403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292" name="Oval 3182"/>
            <p:cNvSpPr>
              <a:spLocks noChangeArrowheads="1"/>
            </p:cNvSpPr>
            <p:nvPr/>
          </p:nvSpPr>
          <p:spPr bwMode="auto">
            <a:xfrm>
              <a:off x="2544" y="355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293" name="Oval 3183"/>
            <p:cNvSpPr>
              <a:spLocks noChangeArrowheads="1"/>
            </p:cNvSpPr>
            <p:nvPr/>
          </p:nvSpPr>
          <p:spPr bwMode="auto">
            <a:xfrm>
              <a:off x="3024" y="355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294" name="Oval 3184"/>
            <p:cNvSpPr>
              <a:spLocks noChangeArrowheads="1"/>
            </p:cNvSpPr>
            <p:nvPr/>
          </p:nvSpPr>
          <p:spPr bwMode="auto">
            <a:xfrm>
              <a:off x="3216" y="355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295" name="Oval 3185"/>
            <p:cNvSpPr>
              <a:spLocks noChangeArrowheads="1"/>
            </p:cNvSpPr>
            <p:nvPr/>
          </p:nvSpPr>
          <p:spPr bwMode="auto">
            <a:xfrm>
              <a:off x="2496" y="37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296" name="Oval 3186"/>
            <p:cNvSpPr>
              <a:spLocks noChangeArrowheads="1"/>
            </p:cNvSpPr>
            <p:nvPr/>
          </p:nvSpPr>
          <p:spPr bwMode="auto">
            <a:xfrm>
              <a:off x="2736" y="355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297" name="Oval 3187"/>
            <p:cNvSpPr>
              <a:spLocks noChangeArrowheads="1"/>
            </p:cNvSpPr>
            <p:nvPr/>
          </p:nvSpPr>
          <p:spPr bwMode="auto">
            <a:xfrm>
              <a:off x="2208" y="355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298" name="Oval 3188"/>
            <p:cNvSpPr>
              <a:spLocks noChangeArrowheads="1"/>
            </p:cNvSpPr>
            <p:nvPr/>
          </p:nvSpPr>
          <p:spPr bwMode="auto">
            <a:xfrm>
              <a:off x="2400" y="355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299" name="Oval 3189"/>
            <p:cNvSpPr>
              <a:spLocks noChangeArrowheads="1"/>
            </p:cNvSpPr>
            <p:nvPr/>
          </p:nvSpPr>
          <p:spPr bwMode="auto">
            <a:xfrm>
              <a:off x="2736" y="369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00" name="Oval 3190"/>
            <p:cNvSpPr>
              <a:spLocks noChangeArrowheads="1"/>
            </p:cNvSpPr>
            <p:nvPr/>
          </p:nvSpPr>
          <p:spPr bwMode="auto">
            <a:xfrm>
              <a:off x="2304" y="398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01" name="Oval 3191"/>
            <p:cNvSpPr>
              <a:spLocks noChangeArrowheads="1"/>
            </p:cNvSpPr>
            <p:nvPr/>
          </p:nvSpPr>
          <p:spPr bwMode="auto">
            <a:xfrm>
              <a:off x="2304" y="3648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02" name="Oval 3192"/>
            <p:cNvSpPr>
              <a:spLocks noChangeArrowheads="1"/>
            </p:cNvSpPr>
            <p:nvPr/>
          </p:nvSpPr>
          <p:spPr bwMode="auto">
            <a:xfrm>
              <a:off x="2928" y="3840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03" name="Oval 3193"/>
            <p:cNvSpPr>
              <a:spLocks noChangeArrowheads="1"/>
            </p:cNvSpPr>
            <p:nvPr/>
          </p:nvSpPr>
          <p:spPr bwMode="auto">
            <a:xfrm>
              <a:off x="3024" y="3888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04" name="Oval 3194"/>
            <p:cNvSpPr>
              <a:spLocks noChangeArrowheads="1"/>
            </p:cNvSpPr>
            <p:nvPr/>
          </p:nvSpPr>
          <p:spPr bwMode="auto">
            <a:xfrm>
              <a:off x="2448" y="3888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05" name="Oval 3195"/>
            <p:cNvSpPr>
              <a:spLocks noChangeArrowheads="1"/>
            </p:cNvSpPr>
            <p:nvPr/>
          </p:nvSpPr>
          <p:spPr bwMode="auto">
            <a:xfrm>
              <a:off x="2208" y="403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06" name="Oval 3196"/>
            <p:cNvSpPr>
              <a:spLocks noChangeArrowheads="1"/>
            </p:cNvSpPr>
            <p:nvPr/>
          </p:nvSpPr>
          <p:spPr bwMode="auto">
            <a:xfrm>
              <a:off x="2880" y="369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307" name="Oval 3197"/>
            <p:cNvSpPr>
              <a:spLocks noChangeArrowheads="1"/>
            </p:cNvSpPr>
            <p:nvPr/>
          </p:nvSpPr>
          <p:spPr bwMode="auto">
            <a:xfrm>
              <a:off x="2832" y="393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</p:grpSp>
      <p:grpSp>
        <p:nvGrpSpPr>
          <p:cNvPr id="10" name="Group 3198"/>
          <p:cNvGrpSpPr>
            <a:grpSpLocks/>
          </p:cNvGrpSpPr>
          <p:nvPr/>
        </p:nvGrpSpPr>
        <p:grpSpPr bwMode="auto">
          <a:xfrm>
            <a:off x="4648200" y="3124200"/>
            <a:ext cx="2971800" cy="914400"/>
            <a:chOff x="2208" y="2832"/>
            <a:chExt cx="1872" cy="576"/>
          </a:xfrm>
        </p:grpSpPr>
        <p:sp>
          <p:nvSpPr>
            <p:cNvPr id="52234" name="Rectangle 3199"/>
            <p:cNvSpPr>
              <a:spLocks noChangeArrowheads="1"/>
            </p:cNvSpPr>
            <p:nvPr/>
          </p:nvSpPr>
          <p:spPr bwMode="auto">
            <a:xfrm>
              <a:off x="2208" y="2832"/>
              <a:ext cx="1536" cy="576"/>
            </a:xfrm>
            <a:prstGeom prst="rect">
              <a:avLst/>
            </a:prstGeom>
            <a:solidFill>
              <a:srgbClr val="D6F5F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grpSp>
          <p:nvGrpSpPr>
            <p:cNvPr id="52235" name="Group 3200"/>
            <p:cNvGrpSpPr>
              <a:grpSpLocks/>
            </p:cNvGrpSpPr>
            <p:nvPr/>
          </p:nvGrpSpPr>
          <p:grpSpPr bwMode="auto">
            <a:xfrm>
              <a:off x="2976" y="2832"/>
              <a:ext cx="1104" cy="576"/>
              <a:chOff x="4464" y="1488"/>
              <a:chExt cx="1104" cy="576"/>
            </a:xfrm>
          </p:grpSpPr>
          <p:sp>
            <p:nvSpPr>
              <p:cNvPr id="52270" name="Rectangle 3201"/>
              <p:cNvSpPr>
                <a:spLocks noChangeArrowheads="1"/>
              </p:cNvSpPr>
              <p:nvPr/>
            </p:nvSpPr>
            <p:spPr bwMode="auto">
              <a:xfrm>
                <a:off x="4464" y="1488"/>
                <a:ext cx="192" cy="576"/>
              </a:xfrm>
              <a:prstGeom prst="rect">
                <a:avLst/>
              </a:prstGeom>
              <a:gradFill rotWithShape="0">
                <a:gsLst>
                  <a:gs pos="0">
                    <a:srgbClr val="5D4942"/>
                  </a:gs>
                  <a:gs pos="50000">
                    <a:srgbClr val="C99E8F"/>
                  </a:gs>
                  <a:gs pos="100000">
                    <a:srgbClr val="5D4942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52271" name="Rectangle 3202"/>
              <p:cNvSpPr>
                <a:spLocks noChangeArrowheads="1"/>
              </p:cNvSpPr>
              <p:nvPr/>
            </p:nvSpPr>
            <p:spPr bwMode="auto">
              <a:xfrm>
                <a:off x="4656" y="1728"/>
                <a:ext cx="912" cy="96"/>
              </a:xfrm>
              <a:prstGeom prst="rect">
                <a:avLst/>
              </a:prstGeom>
              <a:gradFill rotWithShape="0">
                <a:gsLst>
                  <a:gs pos="0">
                    <a:srgbClr val="5D4942"/>
                  </a:gs>
                  <a:gs pos="50000">
                    <a:srgbClr val="C99E8F"/>
                  </a:gs>
                  <a:gs pos="100000">
                    <a:srgbClr val="5D4942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sp>
          <p:nvSpPr>
            <p:cNvPr id="52236" name="Oval 3203"/>
            <p:cNvSpPr>
              <a:spLocks noChangeArrowheads="1"/>
            </p:cNvSpPr>
            <p:nvPr/>
          </p:nvSpPr>
          <p:spPr bwMode="auto">
            <a:xfrm>
              <a:off x="2832" y="2880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237" name="Oval 3204"/>
            <p:cNvSpPr>
              <a:spLocks noChangeArrowheads="1"/>
            </p:cNvSpPr>
            <p:nvPr/>
          </p:nvSpPr>
          <p:spPr bwMode="auto">
            <a:xfrm>
              <a:off x="2928" y="3120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238" name="Oval 3205"/>
            <p:cNvSpPr>
              <a:spLocks noChangeArrowheads="1"/>
            </p:cNvSpPr>
            <p:nvPr/>
          </p:nvSpPr>
          <p:spPr bwMode="auto">
            <a:xfrm>
              <a:off x="2736" y="3360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239" name="Oval 3206"/>
            <p:cNvSpPr>
              <a:spLocks noChangeArrowheads="1"/>
            </p:cNvSpPr>
            <p:nvPr/>
          </p:nvSpPr>
          <p:spPr bwMode="auto">
            <a:xfrm>
              <a:off x="2736" y="32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240" name="Oval 3207"/>
            <p:cNvSpPr>
              <a:spLocks noChangeArrowheads="1"/>
            </p:cNvSpPr>
            <p:nvPr/>
          </p:nvSpPr>
          <p:spPr bwMode="auto">
            <a:xfrm>
              <a:off x="2880" y="3360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241" name="Oval 3208"/>
            <p:cNvSpPr>
              <a:spLocks noChangeArrowheads="1"/>
            </p:cNvSpPr>
            <p:nvPr/>
          </p:nvSpPr>
          <p:spPr bwMode="auto">
            <a:xfrm>
              <a:off x="2544" y="307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242" name="Oval 3209"/>
            <p:cNvSpPr>
              <a:spLocks noChangeArrowheads="1"/>
            </p:cNvSpPr>
            <p:nvPr/>
          </p:nvSpPr>
          <p:spPr bwMode="auto">
            <a:xfrm>
              <a:off x="2640" y="302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243" name="Oval 3210"/>
            <p:cNvSpPr>
              <a:spLocks noChangeArrowheads="1"/>
            </p:cNvSpPr>
            <p:nvPr/>
          </p:nvSpPr>
          <p:spPr bwMode="auto">
            <a:xfrm>
              <a:off x="2928" y="2928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244" name="Oval 3211"/>
            <p:cNvSpPr>
              <a:spLocks noChangeArrowheads="1"/>
            </p:cNvSpPr>
            <p:nvPr/>
          </p:nvSpPr>
          <p:spPr bwMode="auto">
            <a:xfrm>
              <a:off x="2880" y="283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245" name="Oval 3212"/>
            <p:cNvSpPr>
              <a:spLocks noChangeArrowheads="1"/>
            </p:cNvSpPr>
            <p:nvPr/>
          </p:nvSpPr>
          <p:spPr bwMode="auto">
            <a:xfrm>
              <a:off x="2640" y="331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246" name="Oval 3213"/>
            <p:cNvSpPr>
              <a:spLocks noChangeArrowheads="1"/>
            </p:cNvSpPr>
            <p:nvPr/>
          </p:nvSpPr>
          <p:spPr bwMode="auto">
            <a:xfrm>
              <a:off x="2352" y="302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247" name="Oval 3214"/>
            <p:cNvSpPr>
              <a:spLocks noChangeArrowheads="1"/>
            </p:cNvSpPr>
            <p:nvPr/>
          </p:nvSpPr>
          <p:spPr bwMode="auto">
            <a:xfrm>
              <a:off x="2400" y="3120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248" name="Oval 3215"/>
            <p:cNvSpPr>
              <a:spLocks noChangeArrowheads="1"/>
            </p:cNvSpPr>
            <p:nvPr/>
          </p:nvSpPr>
          <p:spPr bwMode="auto">
            <a:xfrm>
              <a:off x="2784" y="3168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249" name="Oval 3216"/>
            <p:cNvSpPr>
              <a:spLocks noChangeArrowheads="1"/>
            </p:cNvSpPr>
            <p:nvPr/>
          </p:nvSpPr>
          <p:spPr bwMode="auto">
            <a:xfrm>
              <a:off x="2832" y="331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250" name="Oval 3217"/>
            <p:cNvSpPr>
              <a:spLocks noChangeArrowheads="1"/>
            </p:cNvSpPr>
            <p:nvPr/>
          </p:nvSpPr>
          <p:spPr bwMode="auto">
            <a:xfrm>
              <a:off x="2256" y="3168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251" name="Oval 3218"/>
            <p:cNvSpPr>
              <a:spLocks noChangeArrowheads="1"/>
            </p:cNvSpPr>
            <p:nvPr/>
          </p:nvSpPr>
          <p:spPr bwMode="auto">
            <a:xfrm>
              <a:off x="2880" y="331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252" name="Oval 3219"/>
            <p:cNvSpPr>
              <a:spLocks noChangeArrowheads="1"/>
            </p:cNvSpPr>
            <p:nvPr/>
          </p:nvSpPr>
          <p:spPr bwMode="auto">
            <a:xfrm>
              <a:off x="2784" y="3120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253" name="Oval 3220"/>
            <p:cNvSpPr>
              <a:spLocks noChangeArrowheads="1"/>
            </p:cNvSpPr>
            <p:nvPr/>
          </p:nvSpPr>
          <p:spPr bwMode="auto">
            <a:xfrm>
              <a:off x="2496" y="3360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254" name="Oval 3221"/>
            <p:cNvSpPr>
              <a:spLocks noChangeArrowheads="1"/>
            </p:cNvSpPr>
            <p:nvPr/>
          </p:nvSpPr>
          <p:spPr bwMode="auto">
            <a:xfrm>
              <a:off x="2592" y="2880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255" name="Oval 3222"/>
            <p:cNvSpPr>
              <a:spLocks noChangeArrowheads="1"/>
            </p:cNvSpPr>
            <p:nvPr/>
          </p:nvSpPr>
          <p:spPr bwMode="auto">
            <a:xfrm>
              <a:off x="2832" y="297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256" name="Oval 3223"/>
            <p:cNvSpPr>
              <a:spLocks noChangeArrowheads="1"/>
            </p:cNvSpPr>
            <p:nvPr/>
          </p:nvSpPr>
          <p:spPr bwMode="auto">
            <a:xfrm>
              <a:off x="2928" y="302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257" name="Oval 3224"/>
            <p:cNvSpPr>
              <a:spLocks noChangeArrowheads="1"/>
            </p:cNvSpPr>
            <p:nvPr/>
          </p:nvSpPr>
          <p:spPr bwMode="auto">
            <a:xfrm>
              <a:off x="2640" y="3168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258" name="Oval 3225"/>
            <p:cNvSpPr>
              <a:spLocks noChangeArrowheads="1"/>
            </p:cNvSpPr>
            <p:nvPr/>
          </p:nvSpPr>
          <p:spPr bwMode="auto">
            <a:xfrm>
              <a:off x="2736" y="2880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259" name="Oval 3226"/>
            <p:cNvSpPr>
              <a:spLocks noChangeArrowheads="1"/>
            </p:cNvSpPr>
            <p:nvPr/>
          </p:nvSpPr>
          <p:spPr bwMode="auto">
            <a:xfrm>
              <a:off x="2256" y="2880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260" name="Oval 3227"/>
            <p:cNvSpPr>
              <a:spLocks noChangeArrowheads="1"/>
            </p:cNvSpPr>
            <p:nvPr/>
          </p:nvSpPr>
          <p:spPr bwMode="auto">
            <a:xfrm>
              <a:off x="2448" y="2880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261" name="Oval 3228"/>
            <p:cNvSpPr>
              <a:spLocks noChangeArrowheads="1"/>
            </p:cNvSpPr>
            <p:nvPr/>
          </p:nvSpPr>
          <p:spPr bwMode="auto">
            <a:xfrm>
              <a:off x="2784" y="302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262" name="Oval 3229"/>
            <p:cNvSpPr>
              <a:spLocks noChangeArrowheads="1"/>
            </p:cNvSpPr>
            <p:nvPr/>
          </p:nvSpPr>
          <p:spPr bwMode="auto">
            <a:xfrm>
              <a:off x="2352" y="331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263" name="Oval 3230"/>
            <p:cNvSpPr>
              <a:spLocks noChangeArrowheads="1"/>
            </p:cNvSpPr>
            <p:nvPr/>
          </p:nvSpPr>
          <p:spPr bwMode="auto">
            <a:xfrm>
              <a:off x="2496" y="297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264" name="Oval 3231"/>
            <p:cNvSpPr>
              <a:spLocks noChangeArrowheads="1"/>
            </p:cNvSpPr>
            <p:nvPr/>
          </p:nvSpPr>
          <p:spPr bwMode="auto">
            <a:xfrm>
              <a:off x="2832" y="321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265" name="Oval 3232"/>
            <p:cNvSpPr>
              <a:spLocks noChangeArrowheads="1"/>
            </p:cNvSpPr>
            <p:nvPr/>
          </p:nvSpPr>
          <p:spPr bwMode="auto">
            <a:xfrm>
              <a:off x="2880" y="3168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266" name="Oval 3233"/>
            <p:cNvSpPr>
              <a:spLocks noChangeArrowheads="1"/>
            </p:cNvSpPr>
            <p:nvPr/>
          </p:nvSpPr>
          <p:spPr bwMode="auto">
            <a:xfrm>
              <a:off x="2496" y="321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267" name="Oval 3234"/>
            <p:cNvSpPr>
              <a:spLocks noChangeArrowheads="1"/>
            </p:cNvSpPr>
            <p:nvPr/>
          </p:nvSpPr>
          <p:spPr bwMode="auto">
            <a:xfrm>
              <a:off x="2256" y="3360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268" name="Oval 3235"/>
            <p:cNvSpPr>
              <a:spLocks noChangeArrowheads="1"/>
            </p:cNvSpPr>
            <p:nvPr/>
          </p:nvSpPr>
          <p:spPr bwMode="auto">
            <a:xfrm>
              <a:off x="2880" y="307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2269" name="Oval 3236"/>
            <p:cNvSpPr>
              <a:spLocks noChangeArrowheads="1"/>
            </p:cNvSpPr>
            <p:nvPr/>
          </p:nvSpPr>
          <p:spPr bwMode="auto">
            <a:xfrm>
              <a:off x="2928" y="32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</p:grpSp>
      <p:sp>
        <p:nvSpPr>
          <p:cNvPr id="217253" name="Text Box 3237"/>
          <p:cNvSpPr txBox="1">
            <a:spLocks noChangeArrowheads="1"/>
          </p:cNvSpPr>
          <p:nvPr/>
        </p:nvSpPr>
        <p:spPr bwMode="auto">
          <a:xfrm>
            <a:off x="609600" y="5181600"/>
            <a:ext cx="79248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solidFill>
                  <a:srgbClr val="333333"/>
                </a:solidFill>
              </a:rPr>
              <a:t>        </a:t>
            </a:r>
            <a:r>
              <a:rPr lang="zh-CN" altLang="en-US" b="1"/>
              <a:t>准静态过程（无限缓慢的过程），且无摩擦力、粘滞力或其他耗散力作功，无能量耗散的过程 </a:t>
            </a:r>
            <a:r>
              <a:rPr lang="en-US" altLang="zh-CN" b="1"/>
              <a:t>.</a:t>
            </a:r>
          </a:p>
        </p:txBody>
      </p:sp>
      <p:sp>
        <p:nvSpPr>
          <p:cNvPr id="217254" name="Rectangle 3238"/>
          <p:cNvSpPr>
            <a:spLocks noChangeArrowheads="1"/>
          </p:cNvSpPr>
          <p:nvPr/>
        </p:nvSpPr>
        <p:spPr bwMode="auto">
          <a:xfrm>
            <a:off x="457200" y="4572000"/>
            <a:ext cx="457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b="1">
                <a:solidFill>
                  <a:srgbClr val="CC0000"/>
                </a:solidFill>
              </a:rPr>
              <a:t>      </a:t>
            </a:r>
            <a:r>
              <a:rPr lang="zh-CN" altLang="en-US" b="1"/>
              <a:t>可逆过程的条件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253" grpId="0" autoUpdateAnimBg="0"/>
      <p:bldP spid="217254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228600" y="1643063"/>
            <a:ext cx="891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ea typeface="黑体" pitchFamily="2" charset="-122"/>
              </a:rPr>
              <a:t>结论：自然界一切实际过程都是不可逆的</a:t>
            </a:r>
          </a:p>
        </p:txBody>
      </p:sp>
      <p:sp>
        <p:nvSpPr>
          <p:cNvPr id="124934" name="Text Box 6"/>
          <p:cNvSpPr txBox="1">
            <a:spLocks noChangeArrowheads="1"/>
          </p:cNvSpPr>
          <p:nvPr/>
        </p:nvSpPr>
        <p:spPr bwMode="auto">
          <a:xfrm>
            <a:off x="142875" y="3500438"/>
            <a:ext cx="861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chemeClr val="tx1"/>
                </a:solidFill>
              </a:rPr>
              <a:t>    </a:t>
            </a:r>
            <a:r>
              <a:rPr lang="zh-CN" altLang="en-US" sz="3600" b="1"/>
              <a:t>热力学第二定律就是反映了这一规律！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3" grpId="0" autoUpdateAnimBg="0"/>
      <p:bldP spid="124934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8305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思考题</a:t>
            </a:r>
            <a:r>
              <a:rPr lang="en-US" altLang="zh-CN" sz="3600" b="1"/>
              <a:t>:</a:t>
            </a:r>
            <a:r>
              <a:rPr lang="zh-CN" altLang="en-US" sz="3600" b="1"/>
              <a:t>准静态过程是否一定是可逆过程？可逆过程是否一定是准静态过程？</a:t>
            </a:r>
          </a:p>
        </p:txBody>
      </p: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304800" y="4724400"/>
            <a:ext cx="80772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可逆过程一定是准静态过程。因为如果是非静态过程是无法重复正过程的状态</a:t>
            </a:r>
          </a:p>
        </p:txBody>
      </p:sp>
      <p:sp>
        <p:nvSpPr>
          <p:cNvPr id="207876" name="Text Box 4"/>
          <p:cNvSpPr txBox="1">
            <a:spLocks noChangeArrowheads="1"/>
          </p:cNvSpPr>
          <p:nvPr/>
        </p:nvSpPr>
        <p:spPr bwMode="auto">
          <a:xfrm>
            <a:off x="304800" y="1600200"/>
            <a:ext cx="28273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ea typeface="黑体" pitchFamily="2" charset="-122"/>
              </a:rPr>
              <a:t>讨论：</a:t>
            </a:r>
          </a:p>
        </p:txBody>
      </p:sp>
      <p:sp>
        <p:nvSpPr>
          <p:cNvPr id="207877" name="Text Box 5"/>
          <p:cNvSpPr txBox="1">
            <a:spLocks noChangeArrowheads="1"/>
          </p:cNvSpPr>
          <p:nvPr/>
        </p:nvSpPr>
        <p:spPr bwMode="auto">
          <a:xfrm>
            <a:off x="304800" y="2209800"/>
            <a:ext cx="86106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chemeClr val="tx1"/>
                </a:solidFill>
              </a:rPr>
              <a:t>    </a:t>
            </a:r>
            <a:r>
              <a:rPr lang="zh-CN" altLang="en-US" sz="3600" b="1">
                <a:ea typeface="楷体_GB2312" pitchFamily="49" charset="-122"/>
              </a:rPr>
              <a:t>准静态过程不一定是可逆过程。如果准静态过程有摩擦存在，由于有热功转换的不可逆，因而该准静态过程就是不可逆过程，没有耗散的准静态过程才是可逆过程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4" grpId="0" autoUpdateAnimBg="0"/>
      <p:bldP spid="207875" grpId="0" autoUpdateAnimBg="0"/>
      <p:bldP spid="207876" grpId="0" autoUpdateAnimBg="0"/>
      <p:bldP spid="207877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981075"/>
            <a:ext cx="7705725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000760" y="5786454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(2)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179388" y="0"/>
            <a:ext cx="4048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三、卡诺定理</a:t>
            </a:r>
          </a:p>
        </p:txBody>
      </p:sp>
      <p:sp>
        <p:nvSpPr>
          <p:cNvPr id="119817" name="Text Box 9"/>
          <p:cNvSpPr txBox="1">
            <a:spLocks noChangeArrowheads="1"/>
          </p:cNvSpPr>
          <p:nvPr/>
        </p:nvSpPr>
        <p:spPr bwMode="auto">
          <a:xfrm>
            <a:off x="250825" y="4005263"/>
            <a:ext cx="845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给出提高热机效率的途径和提高效率的局限。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611188" y="1341438"/>
            <a:ext cx="7454900" cy="2028825"/>
            <a:chOff x="528" y="2736"/>
            <a:chExt cx="4696" cy="1278"/>
          </a:xfrm>
        </p:grpSpPr>
        <p:grpSp>
          <p:nvGrpSpPr>
            <p:cNvPr id="30727" name="Group 24"/>
            <p:cNvGrpSpPr>
              <a:grpSpLocks/>
            </p:cNvGrpSpPr>
            <p:nvPr/>
          </p:nvGrpSpPr>
          <p:grpSpPr bwMode="auto">
            <a:xfrm>
              <a:off x="686" y="3168"/>
              <a:ext cx="4538" cy="846"/>
              <a:chOff x="686" y="3168"/>
              <a:chExt cx="4538" cy="846"/>
            </a:xfrm>
          </p:grpSpPr>
          <p:graphicFrame>
            <p:nvGraphicFramePr>
              <p:cNvPr id="30722" name="Object 25"/>
              <p:cNvGraphicFramePr>
                <a:graphicFrameLocks noChangeAspect="1"/>
              </p:cNvGraphicFramePr>
              <p:nvPr/>
            </p:nvGraphicFramePr>
            <p:xfrm>
              <a:off x="686" y="3216"/>
              <a:ext cx="2640" cy="798"/>
            </p:xfrm>
            <a:graphic>
              <a:graphicData uri="http://schemas.openxmlformats.org/presentationml/2006/ole">
                <p:oleObj spid="_x0000_s30722" name="公式" r:id="rId3" imgW="914400" imgH="317160" progId="Equation.3">
                  <p:embed/>
                </p:oleObj>
              </a:graphicData>
            </a:graphic>
          </p:graphicFrame>
          <p:graphicFrame>
            <p:nvGraphicFramePr>
              <p:cNvPr id="30723" name="Object 26"/>
              <p:cNvGraphicFramePr>
                <a:graphicFrameLocks noChangeAspect="1"/>
              </p:cNvGraphicFramePr>
              <p:nvPr/>
            </p:nvGraphicFramePr>
            <p:xfrm>
              <a:off x="3662" y="3216"/>
              <a:ext cx="239" cy="720"/>
            </p:xfrm>
            <a:graphic>
              <a:graphicData uri="http://schemas.openxmlformats.org/presentationml/2006/ole">
                <p:oleObj spid="_x0000_s30723" name="公式" r:id="rId4" imgW="177480" imgH="533160" progId="Equation.3">
                  <p:embed/>
                </p:oleObj>
              </a:graphicData>
            </a:graphic>
          </p:graphicFrame>
          <p:sp>
            <p:nvSpPr>
              <p:cNvPr id="30729" name="Rectangle 27"/>
              <p:cNvSpPr>
                <a:spLocks noChangeArrowheads="1"/>
              </p:cNvSpPr>
              <p:nvPr/>
            </p:nvSpPr>
            <p:spPr bwMode="auto">
              <a:xfrm>
                <a:off x="3950" y="3168"/>
                <a:ext cx="127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b="1"/>
                  <a:t>( </a:t>
                </a:r>
                <a:r>
                  <a:rPr lang="zh-CN" altLang="en-US" b="1"/>
                  <a:t>不可逆机 </a:t>
                </a:r>
                <a:r>
                  <a:rPr lang="en-US" altLang="zh-CN" b="1"/>
                  <a:t>)</a:t>
                </a:r>
              </a:p>
            </p:txBody>
          </p:sp>
          <p:sp>
            <p:nvSpPr>
              <p:cNvPr id="30730" name="Rectangle 28"/>
              <p:cNvSpPr>
                <a:spLocks noChangeArrowheads="1"/>
              </p:cNvSpPr>
              <p:nvPr/>
            </p:nvSpPr>
            <p:spPr bwMode="auto">
              <a:xfrm>
                <a:off x="3854" y="3663"/>
                <a:ext cx="123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 b="1"/>
                  <a:t>（可逆机）</a:t>
                </a:r>
              </a:p>
            </p:txBody>
          </p:sp>
          <p:sp>
            <p:nvSpPr>
              <p:cNvPr id="30731" name="AutoShape 29"/>
              <p:cNvSpPr>
                <a:spLocks/>
              </p:cNvSpPr>
              <p:nvPr/>
            </p:nvSpPr>
            <p:spPr bwMode="auto">
              <a:xfrm>
                <a:off x="3470" y="3360"/>
                <a:ext cx="144" cy="480"/>
              </a:xfrm>
              <a:prstGeom prst="leftBrace">
                <a:avLst>
                  <a:gd name="adj1" fmla="val 27778"/>
                  <a:gd name="adj2" fmla="val 50000"/>
                </a:avLst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sp>
          <p:nvSpPr>
            <p:cNvPr id="30728" name="Text Box 30"/>
            <p:cNvSpPr txBox="1">
              <a:spLocks noChangeArrowheads="1"/>
            </p:cNvSpPr>
            <p:nvPr/>
          </p:nvSpPr>
          <p:spPr bwMode="auto">
            <a:xfrm>
              <a:off x="528" y="2736"/>
              <a:ext cx="28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b="1"/>
                <a:t>以卡诺机为例，有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7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7810" name="Object 2"/>
          <p:cNvGraphicFramePr>
            <a:graphicFrameLocks noChangeAspect="1"/>
          </p:cNvGraphicFramePr>
          <p:nvPr/>
        </p:nvGraphicFramePr>
        <p:xfrm>
          <a:off x="2286000" y="3065463"/>
          <a:ext cx="1676400" cy="1290637"/>
        </p:xfrm>
        <a:graphic>
          <a:graphicData uri="http://schemas.openxmlformats.org/presentationml/2006/ole">
            <p:oleObj spid="_x0000_s31746" name="公式" r:id="rId3" imgW="558720" imgH="431640" progId="Equation.3">
              <p:embed/>
            </p:oleObj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00563" y="3141663"/>
            <a:ext cx="2514600" cy="1257300"/>
            <a:chOff x="2832" y="1992"/>
            <a:chExt cx="1584" cy="792"/>
          </a:xfrm>
        </p:grpSpPr>
        <p:sp>
          <p:nvSpPr>
            <p:cNvPr id="31760" name="Rectangle 4"/>
            <p:cNvSpPr>
              <a:spLocks noChangeArrowheads="1"/>
            </p:cNvSpPr>
            <p:nvPr/>
          </p:nvSpPr>
          <p:spPr bwMode="auto">
            <a:xfrm>
              <a:off x="3484" y="2018"/>
              <a:ext cx="417" cy="334"/>
            </a:xfrm>
            <a:prstGeom prst="rect">
              <a:avLst/>
            </a:prstGeom>
            <a:solidFill>
              <a:srgbClr val="FFEBFF"/>
            </a:solidFill>
            <a:ln w="9525">
              <a:solidFill>
                <a:srgbClr val="CC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graphicFrame>
          <p:nvGraphicFramePr>
            <p:cNvPr id="31749" name="Object 5"/>
            <p:cNvGraphicFramePr>
              <a:graphicFrameLocks noChangeAspect="1"/>
            </p:cNvGraphicFramePr>
            <p:nvPr/>
          </p:nvGraphicFramePr>
          <p:xfrm>
            <a:off x="2832" y="1992"/>
            <a:ext cx="1584" cy="792"/>
          </p:xfrm>
          <a:graphic>
            <a:graphicData uri="http://schemas.openxmlformats.org/presentationml/2006/ole">
              <p:oleObj spid="_x0000_s31749" name="公式" r:id="rId4" imgW="774360" imgH="431640" progId="Equation.3">
                <p:embed/>
              </p:oleObj>
            </a:graphicData>
          </a:graphic>
        </p:graphicFrame>
      </p:grpSp>
      <p:sp>
        <p:nvSpPr>
          <p:cNvPr id="220166" name="Text Box 6"/>
          <p:cNvSpPr txBox="1">
            <a:spLocks noChangeArrowheads="1"/>
          </p:cNvSpPr>
          <p:nvPr/>
        </p:nvSpPr>
        <p:spPr bwMode="auto">
          <a:xfrm>
            <a:off x="685800" y="5867400"/>
            <a:ext cx="807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5"/>
              </a:buBlip>
            </a:pPr>
            <a:r>
              <a:rPr kumimoji="0" lang="en-US" altLang="zh-CN" b="1">
                <a:solidFill>
                  <a:srgbClr val="A50021"/>
                </a:solidFill>
                <a:latin typeface="Arial" charset="0"/>
              </a:rPr>
              <a:t>      </a:t>
            </a:r>
            <a:r>
              <a:rPr kumimoji="0" lang="zh-CN" altLang="en-US" b="1">
                <a:latin typeface="Arial" charset="0"/>
              </a:rPr>
              <a:t>结论 ： 可逆卡诺循环中</a:t>
            </a:r>
            <a:r>
              <a:rPr kumimoji="0" lang="en-US" altLang="zh-CN" b="1">
                <a:latin typeface="Arial" charset="0"/>
              </a:rPr>
              <a:t>,  </a:t>
            </a:r>
            <a:r>
              <a:rPr kumimoji="0" lang="zh-CN" altLang="en-US" b="1">
                <a:latin typeface="Arial" charset="0"/>
              </a:rPr>
              <a:t>热温比总和为零 </a:t>
            </a:r>
            <a:r>
              <a:rPr kumimoji="0" lang="en-US" altLang="zh-CN" b="1">
                <a:latin typeface="Arial" charset="0"/>
              </a:rPr>
              <a:t>.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85800" y="4419600"/>
            <a:ext cx="8077200" cy="1295400"/>
            <a:chOff x="432" y="2784"/>
            <a:chExt cx="5088" cy="816"/>
          </a:xfrm>
        </p:grpSpPr>
        <p:sp>
          <p:nvSpPr>
            <p:cNvPr id="220168" name="Rectangle 8"/>
            <p:cNvSpPr>
              <a:spLocks noChangeArrowheads="1"/>
            </p:cNvSpPr>
            <p:nvPr/>
          </p:nvSpPr>
          <p:spPr bwMode="auto">
            <a:xfrm>
              <a:off x="432" y="2784"/>
              <a:ext cx="1440" cy="81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zh-CN" altLang="en-US"/>
            </a:p>
          </p:txBody>
        </p:sp>
        <p:graphicFrame>
          <p:nvGraphicFramePr>
            <p:cNvPr id="31748" name="Object 4"/>
            <p:cNvGraphicFramePr>
              <a:graphicFrameLocks noChangeAspect="1"/>
            </p:cNvGraphicFramePr>
            <p:nvPr/>
          </p:nvGraphicFramePr>
          <p:xfrm>
            <a:off x="1392" y="2832"/>
            <a:ext cx="386" cy="768"/>
          </p:xfrm>
          <a:graphic>
            <a:graphicData uri="http://schemas.openxmlformats.org/presentationml/2006/ole">
              <p:oleObj spid="_x0000_s31748" name="公式" r:id="rId6" imgW="177480" imgH="393480" progId="Equation.3">
                <p:embed/>
              </p:oleObj>
            </a:graphicData>
          </a:graphic>
        </p:graphicFrame>
        <p:sp>
          <p:nvSpPr>
            <p:cNvPr id="31758" name="Text Box 10"/>
            <p:cNvSpPr txBox="1">
              <a:spLocks noChangeArrowheads="1"/>
            </p:cNvSpPr>
            <p:nvPr/>
          </p:nvSpPr>
          <p:spPr bwMode="auto">
            <a:xfrm>
              <a:off x="480" y="3024"/>
              <a:ext cx="14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b="1">
                  <a:solidFill>
                    <a:srgbClr val="000000"/>
                  </a:solidFill>
                  <a:latin typeface="Arial" charset="0"/>
                </a:rPr>
                <a:t>热温比</a:t>
              </a:r>
            </a:p>
          </p:txBody>
        </p:sp>
        <p:sp>
          <p:nvSpPr>
            <p:cNvPr id="31759" name="Text Box 11"/>
            <p:cNvSpPr txBox="1">
              <a:spLocks noChangeArrowheads="1"/>
            </p:cNvSpPr>
            <p:nvPr/>
          </p:nvSpPr>
          <p:spPr bwMode="auto">
            <a:xfrm>
              <a:off x="1920" y="2880"/>
              <a:ext cx="3600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000000"/>
                  </a:solidFill>
                  <a:latin typeface="Arial" charset="0"/>
                </a:rPr>
                <a:t>       </a:t>
              </a:r>
              <a:r>
                <a:rPr kumimoji="0" lang="zh-CN" altLang="en-US" b="1">
                  <a:latin typeface="Arial" charset="0"/>
                </a:rPr>
                <a:t>等温过程中吸收或放出的热量与热源温度之比 </a:t>
              </a:r>
              <a:r>
                <a:rPr kumimoji="0" lang="en-US" altLang="zh-CN" b="1">
                  <a:latin typeface="Arial" charset="0"/>
                </a:rPr>
                <a:t>.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39750" y="1557338"/>
            <a:ext cx="6489700" cy="1139825"/>
            <a:chOff x="336" y="1248"/>
            <a:chExt cx="4088" cy="718"/>
          </a:xfrm>
        </p:grpSpPr>
        <p:graphicFrame>
          <p:nvGraphicFramePr>
            <p:cNvPr id="31747" name="Object 3"/>
            <p:cNvGraphicFramePr>
              <a:graphicFrameLocks noChangeAspect="1"/>
            </p:cNvGraphicFramePr>
            <p:nvPr/>
          </p:nvGraphicFramePr>
          <p:xfrm>
            <a:off x="2112" y="1248"/>
            <a:ext cx="2312" cy="718"/>
          </p:xfrm>
          <a:graphic>
            <a:graphicData uri="http://schemas.openxmlformats.org/presentationml/2006/ole">
              <p:oleObj spid="_x0000_s31747" name="Equation" r:id="rId7" imgW="2158920" imgH="672840" progId="Equation.3">
                <p:embed/>
              </p:oleObj>
            </a:graphicData>
          </a:graphic>
        </p:graphicFrame>
        <p:sp>
          <p:nvSpPr>
            <p:cNvPr id="31756" name="Text Box 14"/>
            <p:cNvSpPr txBox="1">
              <a:spLocks noChangeArrowheads="1"/>
            </p:cNvSpPr>
            <p:nvPr/>
          </p:nvSpPr>
          <p:spPr bwMode="auto">
            <a:xfrm>
              <a:off x="336" y="1392"/>
              <a:ext cx="15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b="1">
                  <a:latin typeface="Arial" charset="0"/>
                </a:rPr>
                <a:t>可逆卡诺机</a:t>
              </a:r>
            </a:p>
          </p:txBody>
        </p:sp>
      </p:grpSp>
      <p:sp>
        <p:nvSpPr>
          <p:cNvPr id="31754" name="Text Box 15"/>
          <p:cNvSpPr txBox="1">
            <a:spLocks noChangeArrowheads="1"/>
          </p:cNvSpPr>
          <p:nvPr/>
        </p:nvSpPr>
        <p:spPr bwMode="auto">
          <a:xfrm>
            <a:off x="533400" y="762000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b="1">
                <a:latin typeface="Arial" charset="0"/>
              </a:rPr>
              <a:t>一   熵概念的引进</a:t>
            </a:r>
            <a:r>
              <a:rPr kumimoji="0" lang="zh-CN" altLang="en-US" sz="2400" b="1">
                <a:latin typeface="Arial" charset="0"/>
              </a:rPr>
              <a:t>                </a:t>
            </a:r>
          </a:p>
        </p:txBody>
      </p:sp>
      <p:sp>
        <p:nvSpPr>
          <p:cNvPr id="31755" name="Text Box 17"/>
          <p:cNvSpPr txBox="1">
            <a:spLocks noChangeArrowheads="1"/>
          </p:cNvSpPr>
          <p:nvPr/>
        </p:nvSpPr>
        <p:spPr bwMode="auto">
          <a:xfrm>
            <a:off x="228600" y="152400"/>
            <a:ext cx="71516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ea typeface="黑体" pitchFamily="2" charset="-122"/>
              </a:rPr>
              <a:t>13</a:t>
            </a:r>
            <a:r>
              <a:rPr lang="zh-CN" altLang="en-US" sz="3600">
                <a:ea typeface="黑体" pitchFamily="2" charset="-122"/>
              </a:rPr>
              <a:t>－</a:t>
            </a:r>
            <a:r>
              <a:rPr lang="en-US" altLang="zh-CN" sz="3600">
                <a:ea typeface="黑体" pitchFamily="2" charset="-122"/>
              </a:rPr>
              <a:t>7</a:t>
            </a:r>
            <a:r>
              <a:rPr lang="zh-CN" altLang="en-US" sz="3600">
                <a:ea typeface="黑体" pitchFamily="2" charset="-122"/>
              </a:rPr>
              <a:t>、熵，熵增加原理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6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6" name="Group 2"/>
          <p:cNvGrpSpPr>
            <a:grpSpLocks/>
          </p:cNvGrpSpPr>
          <p:nvPr/>
        </p:nvGrpSpPr>
        <p:grpSpPr bwMode="auto">
          <a:xfrm>
            <a:off x="304800" y="1295400"/>
            <a:ext cx="4502150" cy="3505200"/>
            <a:chOff x="192" y="864"/>
            <a:chExt cx="2836" cy="2208"/>
          </a:xfrm>
        </p:grpSpPr>
        <p:grpSp>
          <p:nvGrpSpPr>
            <p:cNvPr id="32800" name="Group 3"/>
            <p:cNvGrpSpPr>
              <a:grpSpLocks/>
            </p:cNvGrpSpPr>
            <p:nvPr/>
          </p:nvGrpSpPr>
          <p:grpSpPr bwMode="auto">
            <a:xfrm>
              <a:off x="192" y="864"/>
              <a:ext cx="2836" cy="2208"/>
              <a:chOff x="192" y="864"/>
              <a:chExt cx="2836" cy="2208"/>
            </a:xfrm>
          </p:grpSpPr>
          <p:sp>
            <p:nvSpPr>
              <p:cNvPr id="32803" name="Rectangle 4"/>
              <p:cNvSpPr>
                <a:spLocks noChangeArrowheads="1"/>
              </p:cNvSpPr>
              <p:nvPr/>
            </p:nvSpPr>
            <p:spPr bwMode="auto">
              <a:xfrm>
                <a:off x="196" y="864"/>
                <a:ext cx="2832" cy="22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32804" name="Line 5"/>
              <p:cNvSpPr>
                <a:spLocks noChangeShapeType="1"/>
              </p:cNvSpPr>
              <p:nvPr/>
            </p:nvSpPr>
            <p:spPr bwMode="auto">
              <a:xfrm>
                <a:off x="484" y="2928"/>
                <a:ext cx="23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5" name="Line 6"/>
              <p:cNvSpPr>
                <a:spLocks noChangeShapeType="1"/>
              </p:cNvSpPr>
              <p:nvPr/>
            </p:nvSpPr>
            <p:spPr bwMode="auto">
              <a:xfrm flipV="1">
                <a:off x="484" y="1008"/>
                <a:ext cx="0" cy="19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2773" name="Object 7"/>
              <p:cNvGraphicFramePr>
                <a:graphicFrameLocks noChangeAspect="1"/>
              </p:cNvGraphicFramePr>
              <p:nvPr/>
            </p:nvGraphicFramePr>
            <p:xfrm>
              <a:off x="192" y="1008"/>
              <a:ext cx="307" cy="332"/>
            </p:xfrm>
            <a:graphic>
              <a:graphicData uri="http://schemas.openxmlformats.org/presentationml/2006/ole">
                <p:oleObj spid="_x0000_s32773" name="Equation" r:id="rId3" imgW="152280" imgH="164880" progId="Equation.3">
                  <p:embed/>
                </p:oleObj>
              </a:graphicData>
            </a:graphic>
          </p:graphicFrame>
          <p:graphicFrame>
            <p:nvGraphicFramePr>
              <p:cNvPr id="32774" name="Object 8"/>
              <p:cNvGraphicFramePr>
                <a:graphicFrameLocks noChangeAspect="1"/>
              </p:cNvGraphicFramePr>
              <p:nvPr/>
            </p:nvGraphicFramePr>
            <p:xfrm>
              <a:off x="270" y="2736"/>
              <a:ext cx="262" cy="288"/>
            </p:xfrm>
            <a:graphic>
              <a:graphicData uri="http://schemas.openxmlformats.org/presentationml/2006/ole">
                <p:oleObj spid="_x0000_s32774" name="Equation" r:id="rId4" imgW="126720" imgH="139680" progId="Equation.3">
                  <p:embed/>
                </p:oleObj>
              </a:graphicData>
            </a:graphic>
          </p:graphicFrame>
          <p:graphicFrame>
            <p:nvGraphicFramePr>
              <p:cNvPr id="32775" name="Object 9"/>
              <p:cNvGraphicFramePr>
                <a:graphicFrameLocks noChangeAspect="1"/>
              </p:cNvGraphicFramePr>
              <p:nvPr/>
            </p:nvGraphicFramePr>
            <p:xfrm>
              <a:off x="2788" y="2784"/>
              <a:ext cx="221" cy="247"/>
            </p:xfrm>
            <a:graphic>
              <a:graphicData uri="http://schemas.openxmlformats.org/presentationml/2006/ole">
                <p:oleObj spid="_x0000_s32775" name="Equation" r:id="rId5" imgW="215640" imgH="241200" progId="Equation.3">
                  <p:embed/>
                </p:oleObj>
              </a:graphicData>
            </a:graphic>
          </p:graphicFrame>
          <p:sp>
            <p:nvSpPr>
              <p:cNvPr id="32806" name="Freeform 10"/>
              <p:cNvSpPr>
                <a:spLocks/>
              </p:cNvSpPr>
              <p:nvPr/>
            </p:nvSpPr>
            <p:spPr bwMode="auto">
              <a:xfrm>
                <a:off x="864" y="1344"/>
                <a:ext cx="1567" cy="1262"/>
              </a:xfrm>
              <a:custGeom>
                <a:avLst/>
                <a:gdLst>
                  <a:gd name="T0" fmla="*/ 116 w 1567"/>
                  <a:gd name="T1" fmla="*/ 590 h 1262"/>
                  <a:gd name="T2" fmla="*/ 356 w 1567"/>
                  <a:gd name="T3" fmla="*/ 254 h 1262"/>
                  <a:gd name="T4" fmla="*/ 548 w 1567"/>
                  <a:gd name="T5" fmla="*/ 110 h 1262"/>
                  <a:gd name="T6" fmla="*/ 794 w 1567"/>
                  <a:gd name="T7" fmla="*/ 26 h 1262"/>
                  <a:gd name="T8" fmla="*/ 1124 w 1567"/>
                  <a:gd name="T9" fmla="*/ 14 h 1262"/>
                  <a:gd name="T10" fmla="*/ 1364 w 1567"/>
                  <a:gd name="T11" fmla="*/ 110 h 1262"/>
                  <a:gd name="T12" fmla="*/ 1508 w 1567"/>
                  <a:gd name="T13" fmla="*/ 254 h 1262"/>
                  <a:gd name="T14" fmla="*/ 1556 w 1567"/>
                  <a:gd name="T15" fmla="*/ 398 h 1262"/>
                  <a:gd name="T16" fmla="*/ 1556 w 1567"/>
                  <a:gd name="T17" fmla="*/ 638 h 1262"/>
                  <a:gd name="T18" fmla="*/ 1490 w 1567"/>
                  <a:gd name="T19" fmla="*/ 842 h 1262"/>
                  <a:gd name="T20" fmla="*/ 1364 w 1567"/>
                  <a:gd name="T21" fmla="*/ 974 h 1262"/>
                  <a:gd name="T22" fmla="*/ 1220 w 1567"/>
                  <a:gd name="T23" fmla="*/ 1070 h 1262"/>
                  <a:gd name="T24" fmla="*/ 1028 w 1567"/>
                  <a:gd name="T25" fmla="*/ 1166 h 1262"/>
                  <a:gd name="T26" fmla="*/ 802 w 1567"/>
                  <a:gd name="T27" fmla="*/ 1242 h 1262"/>
                  <a:gd name="T28" fmla="*/ 548 w 1567"/>
                  <a:gd name="T29" fmla="*/ 1262 h 1262"/>
                  <a:gd name="T30" fmla="*/ 272 w 1567"/>
                  <a:gd name="T31" fmla="*/ 1244 h 1262"/>
                  <a:gd name="T32" fmla="*/ 116 w 1567"/>
                  <a:gd name="T33" fmla="*/ 1166 h 1262"/>
                  <a:gd name="T34" fmla="*/ 16 w 1567"/>
                  <a:gd name="T35" fmla="*/ 972 h 1262"/>
                  <a:gd name="T36" fmla="*/ 20 w 1567"/>
                  <a:gd name="T37" fmla="*/ 782 h 1262"/>
                  <a:gd name="T38" fmla="*/ 116 w 1567"/>
                  <a:gd name="T39" fmla="*/ 590 h 126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567"/>
                  <a:gd name="T61" fmla="*/ 0 h 1262"/>
                  <a:gd name="T62" fmla="*/ 1567 w 1567"/>
                  <a:gd name="T63" fmla="*/ 1262 h 1262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567" h="1262">
                    <a:moveTo>
                      <a:pt x="116" y="590"/>
                    </a:moveTo>
                    <a:cubicBezTo>
                      <a:pt x="172" y="502"/>
                      <a:pt x="284" y="334"/>
                      <a:pt x="356" y="254"/>
                    </a:cubicBezTo>
                    <a:cubicBezTo>
                      <a:pt x="428" y="174"/>
                      <a:pt x="475" y="148"/>
                      <a:pt x="548" y="110"/>
                    </a:cubicBezTo>
                    <a:cubicBezTo>
                      <a:pt x="621" y="72"/>
                      <a:pt x="698" y="42"/>
                      <a:pt x="794" y="26"/>
                    </a:cubicBezTo>
                    <a:cubicBezTo>
                      <a:pt x="890" y="10"/>
                      <a:pt x="1029" y="0"/>
                      <a:pt x="1124" y="14"/>
                    </a:cubicBezTo>
                    <a:cubicBezTo>
                      <a:pt x="1219" y="28"/>
                      <a:pt x="1300" y="70"/>
                      <a:pt x="1364" y="110"/>
                    </a:cubicBezTo>
                    <a:cubicBezTo>
                      <a:pt x="1428" y="150"/>
                      <a:pt x="1476" y="206"/>
                      <a:pt x="1508" y="254"/>
                    </a:cubicBezTo>
                    <a:cubicBezTo>
                      <a:pt x="1540" y="302"/>
                      <a:pt x="1548" y="334"/>
                      <a:pt x="1556" y="398"/>
                    </a:cubicBezTo>
                    <a:cubicBezTo>
                      <a:pt x="1564" y="462"/>
                      <a:pt x="1567" y="564"/>
                      <a:pt x="1556" y="638"/>
                    </a:cubicBezTo>
                    <a:cubicBezTo>
                      <a:pt x="1545" y="712"/>
                      <a:pt x="1522" y="786"/>
                      <a:pt x="1490" y="842"/>
                    </a:cubicBezTo>
                    <a:cubicBezTo>
                      <a:pt x="1458" y="898"/>
                      <a:pt x="1409" y="936"/>
                      <a:pt x="1364" y="974"/>
                    </a:cubicBezTo>
                    <a:cubicBezTo>
                      <a:pt x="1319" y="1012"/>
                      <a:pt x="1276" y="1038"/>
                      <a:pt x="1220" y="1070"/>
                    </a:cubicBezTo>
                    <a:cubicBezTo>
                      <a:pt x="1164" y="1102"/>
                      <a:pt x="1098" y="1137"/>
                      <a:pt x="1028" y="1166"/>
                    </a:cubicBezTo>
                    <a:cubicBezTo>
                      <a:pt x="958" y="1195"/>
                      <a:pt x="882" y="1226"/>
                      <a:pt x="802" y="1242"/>
                    </a:cubicBezTo>
                    <a:cubicBezTo>
                      <a:pt x="722" y="1258"/>
                      <a:pt x="636" y="1262"/>
                      <a:pt x="548" y="1262"/>
                    </a:cubicBezTo>
                    <a:cubicBezTo>
                      <a:pt x="460" y="1262"/>
                      <a:pt x="344" y="1260"/>
                      <a:pt x="272" y="1244"/>
                    </a:cubicBezTo>
                    <a:cubicBezTo>
                      <a:pt x="200" y="1228"/>
                      <a:pt x="159" y="1211"/>
                      <a:pt x="116" y="1166"/>
                    </a:cubicBezTo>
                    <a:cubicBezTo>
                      <a:pt x="73" y="1121"/>
                      <a:pt x="32" y="1036"/>
                      <a:pt x="16" y="972"/>
                    </a:cubicBezTo>
                    <a:cubicBezTo>
                      <a:pt x="0" y="908"/>
                      <a:pt x="3" y="845"/>
                      <a:pt x="20" y="782"/>
                    </a:cubicBezTo>
                    <a:cubicBezTo>
                      <a:pt x="37" y="719"/>
                      <a:pt x="60" y="678"/>
                      <a:pt x="116" y="590"/>
                    </a:cubicBezTo>
                    <a:close/>
                  </a:path>
                </a:pathLst>
              </a:cu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801" name="Line 11"/>
            <p:cNvSpPr>
              <a:spLocks noChangeShapeType="1"/>
            </p:cNvSpPr>
            <p:nvPr/>
          </p:nvSpPr>
          <p:spPr bwMode="auto">
            <a:xfrm flipH="1">
              <a:off x="2160" y="2208"/>
              <a:ext cx="192" cy="144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2" name="Line 12"/>
            <p:cNvSpPr>
              <a:spLocks noChangeShapeType="1"/>
            </p:cNvSpPr>
            <p:nvPr/>
          </p:nvSpPr>
          <p:spPr bwMode="auto">
            <a:xfrm flipV="1">
              <a:off x="1296" y="1440"/>
              <a:ext cx="144" cy="96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221204" name="Object 20"/>
          <p:cNvGraphicFramePr>
            <a:graphicFrameLocks noChangeAspect="1"/>
          </p:cNvGraphicFramePr>
          <p:nvPr/>
        </p:nvGraphicFramePr>
        <p:xfrm>
          <a:off x="5072063" y="357188"/>
          <a:ext cx="3384550" cy="1535112"/>
        </p:xfrm>
        <a:graphic>
          <a:graphicData uri="http://schemas.openxmlformats.org/presentationml/2006/ole">
            <p:oleObj spid="_x0000_s32770" name="公式" r:id="rId6" imgW="571320" imgH="457200" progId="Equation.3">
              <p:embed/>
            </p:oleObj>
          </a:graphicData>
        </a:graphic>
      </p:graphicFrame>
      <p:sp>
        <p:nvSpPr>
          <p:cNvPr id="32777" name="Text Box 21"/>
          <p:cNvSpPr txBox="1">
            <a:spLocks noChangeArrowheads="1"/>
          </p:cNvSpPr>
          <p:nvPr/>
        </p:nvSpPr>
        <p:spPr bwMode="auto">
          <a:xfrm>
            <a:off x="3708400" y="2501900"/>
            <a:ext cx="6111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b="1">
                <a:latin typeface="Arial" charset="0"/>
              </a:rPr>
              <a:t>当</a:t>
            </a:r>
          </a:p>
        </p:txBody>
      </p:sp>
      <p:sp>
        <p:nvSpPr>
          <p:cNvPr id="221208" name="Text Box 24"/>
          <p:cNvSpPr txBox="1">
            <a:spLocks noChangeArrowheads="1"/>
          </p:cNvSpPr>
          <p:nvPr/>
        </p:nvSpPr>
        <p:spPr bwMode="auto">
          <a:xfrm>
            <a:off x="152400" y="5943600"/>
            <a:ext cx="883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7"/>
              </a:buBlip>
            </a:pPr>
            <a:r>
              <a:rPr kumimoji="0" lang="en-US" altLang="zh-CN" b="1">
                <a:latin typeface="Arial" charset="0"/>
              </a:rPr>
              <a:t>   </a:t>
            </a:r>
            <a:r>
              <a:rPr kumimoji="0" lang="zh-CN" altLang="en-US" b="1">
                <a:latin typeface="Arial" charset="0"/>
              </a:rPr>
              <a:t>结论 </a:t>
            </a:r>
            <a:r>
              <a:rPr kumimoji="0" lang="en-US" altLang="zh-CN" b="1">
                <a:latin typeface="Arial" charset="0"/>
              </a:rPr>
              <a:t>:  </a:t>
            </a:r>
            <a:r>
              <a:rPr kumimoji="0" lang="zh-CN" altLang="en-US" b="1">
                <a:latin typeface="Arial" charset="0"/>
              </a:rPr>
              <a:t>对任一可逆循环过程</a:t>
            </a:r>
            <a:r>
              <a:rPr kumimoji="0" lang="en-US" altLang="zh-CN" b="1">
                <a:latin typeface="Arial" charset="0"/>
              </a:rPr>
              <a:t>,  </a:t>
            </a:r>
            <a:r>
              <a:rPr kumimoji="0" lang="zh-CN" altLang="en-US" b="1">
                <a:latin typeface="Arial" charset="0"/>
              </a:rPr>
              <a:t>热温比之和为零 </a:t>
            </a:r>
            <a:r>
              <a:rPr kumimoji="0" lang="en-US" altLang="zh-CN" b="1">
                <a:latin typeface="Arial" charset="0"/>
              </a:rPr>
              <a:t>.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225550" y="1971675"/>
            <a:ext cx="2851150" cy="2143125"/>
            <a:chOff x="772" y="1290"/>
            <a:chExt cx="1796" cy="1350"/>
          </a:xfrm>
        </p:grpSpPr>
        <p:sp>
          <p:nvSpPr>
            <p:cNvPr id="32789" name="Freeform 26"/>
            <p:cNvSpPr>
              <a:spLocks/>
            </p:cNvSpPr>
            <p:nvPr/>
          </p:nvSpPr>
          <p:spPr bwMode="auto">
            <a:xfrm>
              <a:off x="1504" y="1308"/>
              <a:ext cx="996" cy="756"/>
            </a:xfrm>
            <a:custGeom>
              <a:avLst/>
              <a:gdLst>
                <a:gd name="T0" fmla="*/ 258 w 996"/>
                <a:gd name="T1" fmla="*/ 54 h 756"/>
                <a:gd name="T2" fmla="*/ 996 w 996"/>
                <a:gd name="T3" fmla="*/ 756 h 756"/>
                <a:gd name="T4" fmla="*/ 726 w 996"/>
                <a:gd name="T5" fmla="*/ 708 h 756"/>
                <a:gd name="T6" fmla="*/ 504 w 996"/>
                <a:gd name="T7" fmla="*/ 540 h 756"/>
                <a:gd name="T8" fmla="*/ 270 w 996"/>
                <a:gd name="T9" fmla="*/ 294 h 756"/>
                <a:gd name="T10" fmla="*/ 0 w 996"/>
                <a:gd name="T11" fmla="*/ 0 h 756"/>
                <a:gd name="T12" fmla="*/ 258 w 996"/>
                <a:gd name="T13" fmla="*/ 54 h 7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96"/>
                <a:gd name="T22" fmla="*/ 0 h 756"/>
                <a:gd name="T23" fmla="*/ 996 w 996"/>
                <a:gd name="T24" fmla="*/ 756 h 7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96" h="756">
                  <a:moveTo>
                    <a:pt x="258" y="54"/>
                  </a:moveTo>
                  <a:lnTo>
                    <a:pt x="996" y="756"/>
                  </a:lnTo>
                  <a:lnTo>
                    <a:pt x="726" y="708"/>
                  </a:lnTo>
                  <a:lnTo>
                    <a:pt x="504" y="540"/>
                  </a:lnTo>
                  <a:lnTo>
                    <a:pt x="270" y="294"/>
                  </a:lnTo>
                  <a:lnTo>
                    <a:pt x="0" y="0"/>
                  </a:lnTo>
                  <a:lnTo>
                    <a:pt x="258" y="54"/>
                  </a:lnTo>
                  <a:close/>
                </a:path>
              </a:pathLst>
            </a:custGeom>
            <a:noFill/>
            <a:ln w="19050">
              <a:solidFill>
                <a:srgbClr val="D60093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0" name="Freeform 27"/>
            <p:cNvSpPr>
              <a:spLocks/>
            </p:cNvSpPr>
            <p:nvPr/>
          </p:nvSpPr>
          <p:spPr bwMode="auto">
            <a:xfrm>
              <a:off x="1710" y="1290"/>
              <a:ext cx="858" cy="630"/>
            </a:xfrm>
            <a:custGeom>
              <a:avLst/>
              <a:gdLst>
                <a:gd name="T0" fmla="*/ 282 w 858"/>
                <a:gd name="T1" fmla="*/ 77 h 630"/>
                <a:gd name="T2" fmla="*/ 666 w 858"/>
                <a:gd name="T3" fmla="*/ 472 h 630"/>
                <a:gd name="T4" fmla="*/ 858 w 858"/>
                <a:gd name="T5" fmla="*/ 630 h 630"/>
                <a:gd name="T6" fmla="*/ 630 w 858"/>
                <a:gd name="T7" fmla="*/ 606 h 630"/>
                <a:gd name="T8" fmla="*/ 87 w 858"/>
                <a:gd name="T9" fmla="*/ 93 h 630"/>
                <a:gd name="T10" fmla="*/ 0 w 858"/>
                <a:gd name="T11" fmla="*/ 0 h 630"/>
                <a:gd name="T12" fmla="*/ 282 w 858"/>
                <a:gd name="T13" fmla="*/ 77 h 6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8"/>
                <a:gd name="T22" fmla="*/ 0 h 630"/>
                <a:gd name="T23" fmla="*/ 858 w 858"/>
                <a:gd name="T24" fmla="*/ 630 h 63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8" h="630">
                  <a:moveTo>
                    <a:pt x="282" y="77"/>
                  </a:moveTo>
                  <a:lnTo>
                    <a:pt x="666" y="472"/>
                  </a:lnTo>
                  <a:lnTo>
                    <a:pt x="858" y="630"/>
                  </a:lnTo>
                  <a:lnTo>
                    <a:pt x="630" y="606"/>
                  </a:lnTo>
                  <a:lnTo>
                    <a:pt x="87" y="93"/>
                  </a:lnTo>
                  <a:lnTo>
                    <a:pt x="0" y="0"/>
                  </a:lnTo>
                  <a:lnTo>
                    <a:pt x="282" y="77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1" name="Freeform 28"/>
            <p:cNvSpPr>
              <a:spLocks/>
            </p:cNvSpPr>
            <p:nvPr/>
          </p:nvSpPr>
          <p:spPr bwMode="auto">
            <a:xfrm>
              <a:off x="1968" y="1344"/>
              <a:ext cx="528" cy="354"/>
            </a:xfrm>
            <a:custGeom>
              <a:avLst/>
              <a:gdLst>
                <a:gd name="T0" fmla="*/ 0 w 528"/>
                <a:gd name="T1" fmla="*/ 0 h 354"/>
                <a:gd name="T2" fmla="*/ 205 w 528"/>
                <a:gd name="T3" fmla="*/ 58 h 354"/>
                <a:gd name="T4" fmla="*/ 257 w 528"/>
                <a:gd name="T5" fmla="*/ 102 h 354"/>
                <a:gd name="T6" fmla="*/ 317 w 528"/>
                <a:gd name="T7" fmla="*/ 158 h 354"/>
                <a:gd name="T8" fmla="*/ 369 w 528"/>
                <a:gd name="T9" fmla="*/ 201 h 354"/>
                <a:gd name="T10" fmla="*/ 445 w 528"/>
                <a:gd name="T11" fmla="*/ 262 h 354"/>
                <a:gd name="T12" fmla="*/ 522 w 528"/>
                <a:gd name="T13" fmla="*/ 318 h 354"/>
                <a:gd name="T14" fmla="*/ 504 w 528"/>
                <a:gd name="T15" fmla="*/ 321 h 354"/>
                <a:gd name="T16" fmla="*/ 354 w 528"/>
                <a:gd name="T17" fmla="*/ 354 h 354"/>
                <a:gd name="T18" fmla="*/ 319 w 528"/>
                <a:gd name="T19" fmla="*/ 328 h 354"/>
                <a:gd name="T20" fmla="*/ 292 w 528"/>
                <a:gd name="T21" fmla="*/ 308 h 354"/>
                <a:gd name="T22" fmla="*/ 256 w 528"/>
                <a:gd name="T23" fmla="*/ 273 h 354"/>
                <a:gd name="T24" fmla="*/ 224 w 528"/>
                <a:gd name="T25" fmla="*/ 239 h 354"/>
                <a:gd name="T26" fmla="*/ 170 w 528"/>
                <a:gd name="T27" fmla="*/ 181 h 354"/>
                <a:gd name="T28" fmla="*/ 128 w 528"/>
                <a:gd name="T29" fmla="*/ 134 h 354"/>
                <a:gd name="T30" fmla="*/ 95 w 528"/>
                <a:gd name="T31" fmla="*/ 92 h 354"/>
                <a:gd name="T32" fmla="*/ 69 w 528"/>
                <a:gd name="T33" fmla="*/ 66 h 354"/>
                <a:gd name="T34" fmla="*/ 42 w 528"/>
                <a:gd name="T35" fmla="*/ 45 h 354"/>
                <a:gd name="T36" fmla="*/ 0 w 528"/>
                <a:gd name="T37" fmla="*/ 0 h 35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28"/>
                <a:gd name="T58" fmla="*/ 0 h 354"/>
                <a:gd name="T59" fmla="*/ 528 w 528"/>
                <a:gd name="T60" fmla="*/ 354 h 35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28" h="354">
                  <a:moveTo>
                    <a:pt x="0" y="0"/>
                  </a:moveTo>
                  <a:lnTo>
                    <a:pt x="205" y="58"/>
                  </a:lnTo>
                  <a:cubicBezTo>
                    <a:pt x="219" y="68"/>
                    <a:pt x="246" y="87"/>
                    <a:pt x="257" y="102"/>
                  </a:cubicBezTo>
                  <a:cubicBezTo>
                    <a:pt x="276" y="125"/>
                    <a:pt x="297" y="137"/>
                    <a:pt x="317" y="158"/>
                  </a:cubicBezTo>
                  <a:cubicBezTo>
                    <a:pt x="338" y="174"/>
                    <a:pt x="346" y="192"/>
                    <a:pt x="369" y="201"/>
                  </a:cubicBezTo>
                  <a:cubicBezTo>
                    <a:pt x="404" y="237"/>
                    <a:pt x="414" y="240"/>
                    <a:pt x="445" y="262"/>
                  </a:cubicBezTo>
                  <a:cubicBezTo>
                    <a:pt x="468" y="278"/>
                    <a:pt x="525" y="321"/>
                    <a:pt x="522" y="318"/>
                  </a:cubicBezTo>
                  <a:cubicBezTo>
                    <a:pt x="516" y="309"/>
                    <a:pt x="528" y="313"/>
                    <a:pt x="504" y="321"/>
                  </a:cubicBezTo>
                  <a:lnTo>
                    <a:pt x="354" y="354"/>
                  </a:lnTo>
                  <a:cubicBezTo>
                    <a:pt x="353" y="350"/>
                    <a:pt x="322" y="330"/>
                    <a:pt x="319" y="328"/>
                  </a:cubicBezTo>
                  <a:cubicBezTo>
                    <a:pt x="309" y="319"/>
                    <a:pt x="303" y="315"/>
                    <a:pt x="292" y="308"/>
                  </a:cubicBezTo>
                  <a:cubicBezTo>
                    <a:pt x="281" y="290"/>
                    <a:pt x="271" y="287"/>
                    <a:pt x="256" y="273"/>
                  </a:cubicBezTo>
                  <a:cubicBezTo>
                    <a:pt x="245" y="262"/>
                    <a:pt x="234" y="250"/>
                    <a:pt x="224" y="239"/>
                  </a:cubicBezTo>
                  <a:cubicBezTo>
                    <a:pt x="198" y="212"/>
                    <a:pt x="195" y="208"/>
                    <a:pt x="170" y="181"/>
                  </a:cubicBezTo>
                  <a:cubicBezTo>
                    <a:pt x="160" y="171"/>
                    <a:pt x="137" y="145"/>
                    <a:pt x="128" y="134"/>
                  </a:cubicBezTo>
                  <a:cubicBezTo>
                    <a:pt x="116" y="119"/>
                    <a:pt x="107" y="108"/>
                    <a:pt x="95" y="92"/>
                  </a:cubicBezTo>
                  <a:cubicBezTo>
                    <a:pt x="90" y="85"/>
                    <a:pt x="72" y="75"/>
                    <a:pt x="69" y="66"/>
                  </a:cubicBezTo>
                  <a:cubicBezTo>
                    <a:pt x="68" y="62"/>
                    <a:pt x="44" y="48"/>
                    <a:pt x="42" y="45"/>
                  </a:cubicBezTo>
                  <a:cubicBezTo>
                    <a:pt x="30" y="26"/>
                    <a:pt x="0" y="0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rgbClr val="D6009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2" name="Freeform 29"/>
            <p:cNvSpPr>
              <a:spLocks/>
            </p:cNvSpPr>
            <p:nvPr/>
          </p:nvSpPr>
          <p:spPr bwMode="auto">
            <a:xfrm>
              <a:off x="1344" y="1392"/>
              <a:ext cx="1131" cy="834"/>
            </a:xfrm>
            <a:custGeom>
              <a:avLst/>
              <a:gdLst>
                <a:gd name="T0" fmla="*/ 291 w 1131"/>
                <a:gd name="T1" fmla="*/ 63 h 834"/>
                <a:gd name="T2" fmla="*/ 555 w 1131"/>
                <a:gd name="T3" fmla="*/ 345 h 834"/>
                <a:gd name="T4" fmla="*/ 621 w 1131"/>
                <a:gd name="T5" fmla="*/ 414 h 834"/>
                <a:gd name="T6" fmla="*/ 1131 w 1131"/>
                <a:gd name="T7" fmla="*/ 825 h 834"/>
                <a:gd name="T8" fmla="*/ 894 w 1131"/>
                <a:gd name="T9" fmla="*/ 834 h 834"/>
                <a:gd name="T10" fmla="*/ 582 w 1131"/>
                <a:gd name="T11" fmla="*/ 630 h 834"/>
                <a:gd name="T12" fmla="*/ 311 w 1131"/>
                <a:gd name="T13" fmla="*/ 354 h 834"/>
                <a:gd name="T14" fmla="*/ 0 w 1131"/>
                <a:gd name="T15" fmla="*/ 0 h 834"/>
                <a:gd name="T16" fmla="*/ 291 w 1131"/>
                <a:gd name="T17" fmla="*/ 63 h 8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31"/>
                <a:gd name="T28" fmla="*/ 0 h 834"/>
                <a:gd name="T29" fmla="*/ 1131 w 1131"/>
                <a:gd name="T30" fmla="*/ 834 h 8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31" h="834">
                  <a:moveTo>
                    <a:pt x="291" y="63"/>
                  </a:moveTo>
                  <a:lnTo>
                    <a:pt x="555" y="345"/>
                  </a:lnTo>
                  <a:lnTo>
                    <a:pt x="621" y="414"/>
                  </a:lnTo>
                  <a:lnTo>
                    <a:pt x="1131" y="825"/>
                  </a:lnTo>
                  <a:lnTo>
                    <a:pt x="894" y="834"/>
                  </a:lnTo>
                  <a:lnTo>
                    <a:pt x="582" y="630"/>
                  </a:lnTo>
                  <a:lnTo>
                    <a:pt x="311" y="354"/>
                  </a:lnTo>
                  <a:lnTo>
                    <a:pt x="0" y="0"/>
                  </a:lnTo>
                  <a:lnTo>
                    <a:pt x="291" y="63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3" name="Freeform 30"/>
            <p:cNvSpPr>
              <a:spLocks/>
            </p:cNvSpPr>
            <p:nvPr/>
          </p:nvSpPr>
          <p:spPr bwMode="auto">
            <a:xfrm>
              <a:off x="1104" y="1440"/>
              <a:ext cx="1296" cy="912"/>
            </a:xfrm>
            <a:custGeom>
              <a:avLst/>
              <a:gdLst>
                <a:gd name="T0" fmla="*/ 341 w 1296"/>
                <a:gd name="T1" fmla="*/ 86 h 912"/>
                <a:gd name="T2" fmla="*/ 714 w 1296"/>
                <a:gd name="T3" fmla="*/ 480 h 912"/>
                <a:gd name="T4" fmla="*/ 1296 w 1296"/>
                <a:gd name="T5" fmla="*/ 912 h 912"/>
                <a:gd name="T6" fmla="*/ 1022 w 1296"/>
                <a:gd name="T7" fmla="*/ 893 h 912"/>
                <a:gd name="T8" fmla="*/ 678 w 1296"/>
                <a:gd name="T9" fmla="*/ 663 h 912"/>
                <a:gd name="T10" fmla="*/ 355 w 1296"/>
                <a:gd name="T11" fmla="*/ 379 h 912"/>
                <a:gd name="T12" fmla="*/ 0 w 1296"/>
                <a:gd name="T13" fmla="*/ 0 h 912"/>
                <a:gd name="T14" fmla="*/ 341 w 1296"/>
                <a:gd name="T15" fmla="*/ 86 h 9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96"/>
                <a:gd name="T25" fmla="*/ 0 h 912"/>
                <a:gd name="T26" fmla="*/ 1296 w 1296"/>
                <a:gd name="T27" fmla="*/ 912 h 9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96" h="912">
                  <a:moveTo>
                    <a:pt x="341" y="86"/>
                  </a:moveTo>
                  <a:lnTo>
                    <a:pt x="714" y="480"/>
                  </a:lnTo>
                  <a:lnTo>
                    <a:pt x="1296" y="912"/>
                  </a:lnTo>
                  <a:lnTo>
                    <a:pt x="1022" y="893"/>
                  </a:lnTo>
                  <a:lnTo>
                    <a:pt x="678" y="663"/>
                  </a:lnTo>
                  <a:lnTo>
                    <a:pt x="355" y="379"/>
                  </a:lnTo>
                  <a:lnTo>
                    <a:pt x="0" y="0"/>
                  </a:lnTo>
                  <a:lnTo>
                    <a:pt x="341" y="86"/>
                  </a:lnTo>
                  <a:close/>
                </a:path>
              </a:pathLst>
            </a:custGeom>
            <a:noFill/>
            <a:ln w="19050">
              <a:solidFill>
                <a:srgbClr val="D60093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4" name="Freeform 31"/>
            <p:cNvSpPr>
              <a:spLocks/>
            </p:cNvSpPr>
            <p:nvPr/>
          </p:nvSpPr>
          <p:spPr bwMode="auto">
            <a:xfrm>
              <a:off x="1012" y="1584"/>
              <a:ext cx="1248" cy="864"/>
            </a:xfrm>
            <a:custGeom>
              <a:avLst/>
              <a:gdLst>
                <a:gd name="T0" fmla="*/ 300 w 1248"/>
                <a:gd name="T1" fmla="*/ 66 h 864"/>
                <a:gd name="T2" fmla="*/ 647 w 1248"/>
                <a:gd name="T3" fmla="*/ 417 h 864"/>
                <a:gd name="T4" fmla="*/ 1248 w 1248"/>
                <a:gd name="T5" fmla="*/ 864 h 864"/>
                <a:gd name="T6" fmla="*/ 984 w 1248"/>
                <a:gd name="T7" fmla="*/ 846 h 864"/>
                <a:gd name="T8" fmla="*/ 662 w 1248"/>
                <a:gd name="T9" fmla="*/ 636 h 864"/>
                <a:gd name="T10" fmla="*/ 515 w 1248"/>
                <a:gd name="T11" fmla="*/ 519 h 864"/>
                <a:gd name="T12" fmla="*/ 342 w 1248"/>
                <a:gd name="T13" fmla="*/ 359 h 864"/>
                <a:gd name="T14" fmla="*/ 0 w 1248"/>
                <a:gd name="T15" fmla="*/ 0 h 864"/>
                <a:gd name="T16" fmla="*/ 300 w 1248"/>
                <a:gd name="T17" fmla="*/ 66 h 8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48"/>
                <a:gd name="T28" fmla="*/ 0 h 864"/>
                <a:gd name="T29" fmla="*/ 1248 w 1248"/>
                <a:gd name="T30" fmla="*/ 864 h 8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48" h="864">
                  <a:moveTo>
                    <a:pt x="300" y="66"/>
                  </a:moveTo>
                  <a:lnTo>
                    <a:pt x="647" y="417"/>
                  </a:lnTo>
                  <a:lnTo>
                    <a:pt x="1248" y="864"/>
                  </a:lnTo>
                  <a:lnTo>
                    <a:pt x="984" y="846"/>
                  </a:lnTo>
                  <a:lnTo>
                    <a:pt x="662" y="636"/>
                  </a:lnTo>
                  <a:lnTo>
                    <a:pt x="515" y="519"/>
                  </a:lnTo>
                  <a:lnTo>
                    <a:pt x="342" y="359"/>
                  </a:lnTo>
                  <a:lnTo>
                    <a:pt x="0" y="0"/>
                  </a:lnTo>
                  <a:lnTo>
                    <a:pt x="300" y="66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5" name="Freeform 32"/>
            <p:cNvSpPr>
              <a:spLocks/>
            </p:cNvSpPr>
            <p:nvPr/>
          </p:nvSpPr>
          <p:spPr bwMode="auto">
            <a:xfrm>
              <a:off x="916" y="1728"/>
              <a:ext cx="1212" cy="799"/>
            </a:xfrm>
            <a:custGeom>
              <a:avLst/>
              <a:gdLst>
                <a:gd name="T0" fmla="*/ 288 w 1212"/>
                <a:gd name="T1" fmla="*/ 62 h 799"/>
                <a:gd name="T2" fmla="*/ 623 w 1212"/>
                <a:gd name="T3" fmla="*/ 384 h 799"/>
                <a:gd name="T4" fmla="*/ 806 w 1212"/>
                <a:gd name="T5" fmla="*/ 519 h 799"/>
                <a:gd name="T6" fmla="*/ 1212 w 1212"/>
                <a:gd name="T7" fmla="*/ 798 h 799"/>
                <a:gd name="T8" fmla="*/ 946 w 1212"/>
                <a:gd name="T9" fmla="*/ 799 h 799"/>
                <a:gd name="T10" fmla="*/ 624 w 1212"/>
                <a:gd name="T11" fmla="*/ 594 h 799"/>
                <a:gd name="T12" fmla="*/ 329 w 1212"/>
                <a:gd name="T13" fmla="*/ 339 h 799"/>
                <a:gd name="T14" fmla="*/ 0 w 1212"/>
                <a:gd name="T15" fmla="*/ 0 h 799"/>
                <a:gd name="T16" fmla="*/ 288 w 1212"/>
                <a:gd name="T17" fmla="*/ 62 h 79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12"/>
                <a:gd name="T28" fmla="*/ 0 h 799"/>
                <a:gd name="T29" fmla="*/ 1212 w 1212"/>
                <a:gd name="T30" fmla="*/ 799 h 79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12" h="799">
                  <a:moveTo>
                    <a:pt x="288" y="62"/>
                  </a:moveTo>
                  <a:lnTo>
                    <a:pt x="623" y="384"/>
                  </a:lnTo>
                  <a:lnTo>
                    <a:pt x="806" y="519"/>
                  </a:lnTo>
                  <a:lnTo>
                    <a:pt x="1212" y="798"/>
                  </a:lnTo>
                  <a:lnTo>
                    <a:pt x="946" y="799"/>
                  </a:lnTo>
                  <a:lnTo>
                    <a:pt x="624" y="594"/>
                  </a:lnTo>
                  <a:lnTo>
                    <a:pt x="329" y="339"/>
                  </a:lnTo>
                  <a:lnTo>
                    <a:pt x="0" y="0"/>
                  </a:lnTo>
                  <a:lnTo>
                    <a:pt x="288" y="62"/>
                  </a:lnTo>
                  <a:close/>
                </a:path>
              </a:pathLst>
            </a:custGeom>
            <a:noFill/>
            <a:ln w="19050">
              <a:solidFill>
                <a:srgbClr val="D60093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6" name="Freeform 33"/>
            <p:cNvSpPr>
              <a:spLocks/>
            </p:cNvSpPr>
            <p:nvPr/>
          </p:nvSpPr>
          <p:spPr bwMode="auto">
            <a:xfrm>
              <a:off x="864" y="1872"/>
              <a:ext cx="1071" cy="716"/>
            </a:xfrm>
            <a:custGeom>
              <a:avLst/>
              <a:gdLst>
                <a:gd name="T0" fmla="*/ 216 w 1071"/>
                <a:gd name="T1" fmla="*/ 30 h 716"/>
                <a:gd name="T2" fmla="*/ 552 w 1071"/>
                <a:gd name="T3" fmla="*/ 348 h 716"/>
                <a:gd name="T4" fmla="*/ 1071 w 1071"/>
                <a:gd name="T5" fmla="*/ 708 h 716"/>
                <a:gd name="T6" fmla="*/ 828 w 1071"/>
                <a:gd name="T7" fmla="*/ 716 h 716"/>
                <a:gd name="T8" fmla="*/ 528 w 1071"/>
                <a:gd name="T9" fmla="*/ 525 h 716"/>
                <a:gd name="T10" fmla="*/ 261 w 1071"/>
                <a:gd name="T11" fmla="*/ 283 h 716"/>
                <a:gd name="T12" fmla="*/ 0 w 1071"/>
                <a:gd name="T13" fmla="*/ 0 h 716"/>
                <a:gd name="T14" fmla="*/ 216 w 1071"/>
                <a:gd name="T15" fmla="*/ 30 h 7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71"/>
                <a:gd name="T25" fmla="*/ 0 h 716"/>
                <a:gd name="T26" fmla="*/ 1071 w 1071"/>
                <a:gd name="T27" fmla="*/ 716 h 7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71" h="716">
                  <a:moveTo>
                    <a:pt x="216" y="30"/>
                  </a:moveTo>
                  <a:lnTo>
                    <a:pt x="552" y="348"/>
                  </a:lnTo>
                  <a:lnTo>
                    <a:pt x="1071" y="708"/>
                  </a:lnTo>
                  <a:lnTo>
                    <a:pt x="828" y="716"/>
                  </a:lnTo>
                  <a:lnTo>
                    <a:pt x="528" y="525"/>
                  </a:lnTo>
                  <a:lnTo>
                    <a:pt x="261" y="283"/>
                  </a:lnTo>
                  <a:lnTo>
                    <a:pt x="0" y="0"/>
                  </a:lnTo>
                  <a:lnTo>
                    <a:pt x="216" y="3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7" name="Freeform 34"/>
            <p:cNvSpPr>
              <a:spLocks/>
            </p:cNvSpPr>
            <p:nvPr/>
          </p:nvSpPr>
          <p:spPr bwMode="auto">
            <a:xfrm>
              <a:off x="816" y="1968"/>
              <a:ext cx="912" cy="648"/>
            </a:xfrm>
            <a:custGeom>
              <a:avLst/>
              <a:gdLst>
                <a:gd name="T0" fmla="*/ 154 w 912"/>
                <a:gd name="T1" fmla="*/ 22 h 648"/>
                <a:gd name="T2" fmla="*/ 450 w 912"/>
                <a:gd name="T3" fmla="*/ 318 h 648"/>
                <a:gd name="T4" fmla="*/ 612 w 912"/>
                <a:gd name="T5" fmla="*/ 447 h 648"/>
                <a:gd name="T6" fmla="*/ 912 w 912"/>
                <a:gd name="T7" fmla="*/ 648 h 648"/>
                <a:gd name="T8" fmla="*/ 684 w 912"/>
                <a:gd name="T9" fmla="*/ 648 h 648"/>
                <a:gd name="T10" fmla="*/ 435 w 912"/>
                <a:gd name="T11" fmla="*/ 491 h 648"/>
                <a:gd name="T12" fmla="*/ 195 w 912"/>
                <a:gd name="T13" fmla="*/ 258 h 648"/>
                <a:gd name="T14" fmla="*/ 180 w 912"/>
                <a:gd name="T15" fmla="*/ 234 h 648"/>
                <a:gd name="T16" fmla="*/ 0 w 912"/>
                <a:gd name="T17" fmla="*/ 0 h 648"/>
                <a:gd name="T18" fmla="*/ 154 w 912"/>
                <a:gd name="T19" fmla="*/ 22 h 6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12"/>
                <a:gd name="T31" fmla="*/ 0 h 648"/>
                <a:gd name="T32" fmla="*/ 912 w 912"/>
                <a:gd name="T33" fmla="*/ 648 h 6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12" h="648">
                  <a:moveTo>
                    <a:pt x="154" y="22"/>
                  </a:moveTo>
                  <a:lnTo>
                    <a:pt x="450" y="318"/>
                  </a:lnTo>
                  <a:lnTo>
                    <a:pt x="612" y="447"/>
                  </a:lnTo>
                  <a:lnTo>
                    <a:pt x="912" y="648"/>
                  </a:lnTo>
                  <a:lnTo>
                    <a:pt x="684" y="648"/>
                  </a:lnTo>
                  <a:lnTo>
                    <a:pt x="435" y="491"/>
                  </a:lnTo>
                  <a:lnTo>
                    <a:pt x="195" y="258"/>
                  </a:lnTo>
                  <a:lnTo>
                    <a:pt x="180" y="234"/>
                  </a:lnTo>
                  <a:lnTo>
                    <a:pt x="0" y="0"/>
                  </a:lnTo>
                  <a:lnTo>
                    <a:pt x="154" y="22"/>
                  </a:lnTo>
                  <a:close/>
                </a:path>
              </a:pathLst>
            </a:custGeom>
            <a:noFill/>
            <a:ln w="19050">
              <a:solidFill>
                <a:srgbClr val="D60093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8" name="Freeform 35"/>
            <p:cNvSpPr>
              <a:spLocks/>
            </p:cNvSpPr>
            <p:nvPr/>
          </p:nvSpPr>
          <p:spPr bwMode="auto">
            <a:xfrm>
              <a:off x="772" y="2106"/>
              <a:ext cx="758" cy="534"/>
            </a:xfrm>
            <a:custGeom>
              <a:avLst/>
              <a:gdLst>
                <a:gd name="T0" fmla="*/ 146 w 758"/>
                <a:gd name="T1" fmla="*/ 0 h 534"/>
                <a:gd name="T2" fmla="*/ 377 w 758"/>
                <a:gd name="T3" fmla="*/ 261 h 534"/>
                <a:gd name="T4" fmla="*/ 404 w 758"/>
                <a:gd name="T5" fmla="*/ 285 h 534"/>
                <a:gd name="T6" fmla="*/ 512 w 758"/>
                <a:gd name="T7" fmla="*/ 377 h 534"/>
                <a:gd name="T8" fmla="*/ 758 w 758"/>
                <a:gd name="T9" fmla="*/ 534 h 534"/>
                <a:gd name="T10" fmla="*/ 530 w 758"/>
                <a:gd name="T11" fmla="*/ 510 h 534"/>
                <a:gd name="T12" fmla="*/ 371 w 758"/>
                <a:gd name="T13" fmla="*/ 417 h 534"/>
                <a:gd name="T14" fmla="*/ 165 w 758"/>
                <a:gd name="T15" fmla="*/ 224 h 534"/>
                <a:gd name="T16" fmla="*/ 0 w 758"/>
                <a:gd name="T17" fmla="*/ 6 h 534"/>
                <a:gd name="T18" fmla="*/ 146 w 758"/>
                <a:gd name="T19" fmla="*/ 0 h 5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58"/>
                <a:gd name="T31" fmla="*/ 0 h 534"/>
                <a:gd name="T32" fmla="*/ 758 w 758"/>
                <a:gd name="T33" fmla="*/ 534 h 5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58" h="534">
                  <a:moveTo>
                    <a:pt x="146" y="0"/>
                  </a:moveTo>
                  <a:lnTo>
                    <a:pt x="377" y="261"/>
                  </a:lnTo>
                  <a:lnTo>
                    <a:pt x="404" y="285"/>
                  </a:lnTo>
                  <a:lnTo>
                    <a:pt x="512" y="377"/>
                  </a:lnTo>
                  <a:lnTo>
                    <a:pt x="758" y="534"/>
                  </a:lnTo>
                  <a:lnTo>
                    <a:pt x="530" y="510"/>
                  </a:lnTo>
                  <a:lnTo>
                    <a:pt x="371" y="417"/>
                  </a:lnTo>
                  <a:lnTo>
                    <a:pt x="165" y="224"/>
                  </a:lnTo>
                  <a:lnTo>
                    <a:pt x="0" y="6"/>
                  </a:lnTo>
                  <a:lnTo>
                    <a:pt x="146" y="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9" name="Freeform 36"/>
            <p:cNvSpPr>
              <a:spLocks/>
            </p:cNvSpPr>
            <p:nvPr/>
          </p:nvSpPr>
          <p:spPr bwMode="auto">
            <a:xfrm>
              <a:off x="784" y="2256"/>
              <a:ext cx="518" cy="369"/>
            </a:xfrm>
            <a:custGeom>
              <a:avLst/>
              <a:gdLst>
                <a:gd name="T0" fmla="*/ 119 w 518"/>
                <a:gd name="T1" fmla="*/ 30 h 369"/>
                <a:gd name="T2" fmla="*/ 241 w 518"/>
                <a:gd name="T3" fmla="*/ 157 h 369"/>
                <a:gd name="T4" fmla="*/ 329 w 518"/>
                <a:gd name="T5" fmla="*/ 235 h 369"/>
                <a:gd name="T6" fmla="*/ 518 w 518"/>
                <a:gd name="T7" fmla="*/ 369 h 369"/>
                <a:gd name="T8" fmla="*/ 320 w 518"/>
                <a:gd name="T9" fmla="*/ 351 h 369"/>
                <a:gd name="T10" fmla="*/ 248 w 518"/>
                <a:gd name="T11" fmla="*/ 300 h 369"/>
                <a:gd name="T12" fmla="*/ 182 w 518"/>
                <a:gd name="T13" fmla="*/ 237 h 369"/>
                <a:gd name="T14" fmla="*/ 89 w 518"/>
                <a:gd name="T15" fmla="*/ 129 h 369"/>
                <a:gd name="T16" fmla="*/ 0 w 518"/>
                <a:gd name="T17" fmla="*/ 0 h 369"/>
                <a:gd name="T18" fmla="*/ 119 w 518"/>
                <a:gd name="T19" fmla="*/ 30 h 3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18"/>
                <a:gd name="T31" fmla="*/ 0 h 369"/>
                <a:gd name="T32" fmla="*/ 518 w 518"/>
                <a:gd name="T33" fmla="*/ 369 h 36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18" h="369">
                  <a:moveTo>
                    <a:pt x="119" y="30"/>
                  </a:moveTo>
                  <a:lnTo>
                    <a:pt x="241" y="157"/>
                  </a:lnTo>
                  <a:lnTo>
                    <a:pt x="329" y="235"/>
                  </a:lnTo>
                  <a:lnTo>
                    <a:pt x="518" y="369"/>
                  </a:lnTo>
                  <a:lnTo>
                    <a:pt x="320" y="351"/>
                  </a:lnTo>
                  <a:lnTo>
                    <a:pt x="248" y="300"/>
                  </a:lnTo>
                  <a:lnTo>
                    <a:pt x="182" y="237"/>
                  </a:lnTo>
                  <a:lnTo>
                    <a:pt x="89" y="129"/>
                  </a:lnTo>
                  <a:lnTo>
                    <a:pt x="0" y="0"/>
                  </a:lnTo>
                  <a:lnTo>
                    <a:pt x="119" y="30"/>
                  </a:lnTo>
                  <a:close/>
                </a:path>
              </a:pathLst>
            </a:custGeom>
            <a:noFill/>
            <a:ln w="19050">
              <a:solidFill>
                <a:srgbClr val="D60093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1763713" y="2205038"/>
            <a:ext cx="2057400" cy="1447800"/>
            <a:chOff x="1104" y="1440"/>
            <a:chExt cx="1296" cy="912"/>
          </a:xfrm>
        </p:grpSpPr>
        <p:sp>
          <p:nvSpPr>
            <p:cNvPr id="32786" name="Freeform 38" descr="浅色上对角线"/>
            <p:cNvSpPr>
              <a:spLocks/>
            </p:cNvSpPr>
            <p:nvPr/>
          </p:nvSpPr>
          <p:spPr bwMode="auto">
            <a:xfrm>
              <a:off x="1104" y="1440"/>
              <a:ext cx="1296" cy="912"/>
            </a:xfrm>
            <a:custGeom>
              <a:avLst/>
              <a:gdLst>
                <a:gd name="T0" fmla="*/ 333 w 1296"/>
                <a:gd name="T1" fmla="*/ 63 h 912"/>
                <a:gd name="T2" fmla="*/ 471 w 1296"/>
                <a:gd name="T3" fmla="*/ 228 h 912"/>
                <a:gd name="T4" fmla="*/ 720 w 1296"/>
                <a:gd name="T5" fmla="*/ 477 h 912"/>
                <a:gd name="T6" fmla="*/ 975 w 1296"/>
                <a:gd name="T7" fmla="*/ 681 h 912"/>
                <a:gd name="T8" fmla="*/ 1296 w 1296"/>
                <a:gd name="T9" fmla="*/ 912 h 912"/>
                <a:gd name="T10" fmla="*/ 1020 w 1296"/>
                <a:gd name="T11" fmla="*/ 912 h 912"/>
                <a:gd name="T12" fmla="*/ 675 w 1296"/>
                <a:gd name="T13" fmla="*/ 660 h 912"/>
                <a:gd name="T14" fmla="*/ 519 w 1296"/>
                <a:gd name="T15" fmla="*/ 522 h 912"/>
                <a:gd name="T16" fmla="*/ 354 w 1296"/>
                <a:gd name="T17" fmla="*/ 357 h 912"/>
                <a:gd name="T18" fmla="*/ 0 w 1296"/>
                <a:gd name="T19" fmla="*/ 0 h 912"/>
                <a:gd name="T20" fmla="*/ 333 w 1296"/>
                <a:gd name="T21" fmla="*/ 63 h 9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96"/>
                <a:gd name="T34" fmla="*/ 0 h 912"/>
                <a:gd name="T35" fmla="*/ 1296 w 1296"/>
                <a:gd name="T36" fmla="*/ 912 h 91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96" h="912">
                  <a:moveTo>
                    <a:pt x="333" y="63"/>
                  </a:moveTo>
                  <a:lnTo>
                    <a:pt x="471" y="228"/>
                  </a:lnTo>
                  <a:lnTo>
                    <a:pt x="720" y="477"/>
                  </a:lnTo>
                  <a:lnTo>
                    <a:pt x="975" y="681"/>
                  </a:lnTo>
                  <a:lnTo>
                    <a:pt x="1296" y="912"/>
                  </a:lnTo>
                  <a:lnTo>
                    <a:pt x="1020" y="912"/>
                  </a:lnTo>
                  <a:lnTo>
                    <a:pt x="675" y="660"/>
                  </a:lnTo>
                  <a:lnTo>
                    <a:pt x="519" y="522"/>
                  </a:lnTo>
                  <a:lnTo>
                    <a:pt x="354" y="357"/>
                  </a:lnTo>
                  <a:lnTo>
                    <a:pt x="0" y="0"/>
                  </a:lnTo>
                  <a:lnTo>
                    <a:pt x="333" y="63"/>
                  </a:lnTo>
                  <a:close/>
                </a:path>
              </a:pathLst>
            </a:custGeom>
            <a:pattFill prst="ltUpDiag">
              <a:fgClr>
                <a:srgbClr val="FF33CC"/>
              </a:fgClr>
              <a:bgClr>
                <a:schemeClr val="bg1"/>
              </a:bgClr>
            </a:patt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7" name="Line 39" descr="浅色上对角线"/>
            <p:cNvSpPr>
              <a:spLocks noChangeShapeType="1"/>
            </p:cNvSpPr>
            <p:nvPr/>
          </p:nvSpPr>
          <p:spPr bwMode="auto">
            <a:xfrm>
              <a:off x="1776" y="1872"/>
              <a:ext cx="48" cy="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8" name="Line 40" descr="浅色上对角线"/>
            <p:cNvSpPr>
              <a:spLocks noChangeShapeType="1"/>
            </p:cNvSpPr>
            <p:nvPr/>
          </p:nvSpPr>
          <p:spPr bwMode="auto">
            <a:xfrm>
              <a:off x="1632" y="1968"/>
              <a:ext cx="48" cy="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sm" len="lg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1219200" y="1447800"/>
            <a:ext cx="838200" cy="914400"/>
            <a:chOff x="768" y="912"/>
            <a:chExt cx="528" cy="576"/>
          </a:xfrm>
        </p:grpSpPr>
        <p:graphicFrame>
          <p:nvGraphicFramePr>
            <p:cNvPr id="32772" name="Object 42"/>
            <p:cNvGraphicFramePr>
              <a:graphicFrameLocks noChangeAspect="1"/>
            </p:cNvGraphicFramePr>
            <p:nvPr/>
          </p:nvGraphicFramePr>
          <p:xfrm>
            <a:off x="768" y="912"/>
            <a:ext cx="432" cy="347"/>
          </p:xfrm>
          <a:graphic>
            <a:graphicData uri="http://schemas.openxmlformats.org/presentationml/2006/ole">
              <p:oleObj spid="_x0000_s32772" name="Equation" r:id="rId8" imgW="444240" imgH="355320" progId="Equation.3">
                <p:embed/>
              </p:oleObj>
            </a:graphicData>
          </a:graphic>
        </p:graphicFrame>
        <p:sp>
          <p:nvSpPr>
            <p:cNvPr id="32785" name="AutoShape 43"/>
            <p:cNvSpPr>
              <a:spLocks noChangeArrowheads="1"/>
            </p:cNvSpPr>
            <p:nvPr/>
          </p:nvSpPr>
          <p:spPr bwMode="auto">
            <a:xfrm>
              <a:off x="1200" y="912"/>
              <a:ext cx="96" cy="576"/>
            </a:xfrm>
            <a:prstGeom prst="downArrow">
              <a:avLst>
                <a:gd name="adj1" fmla="val 56944"/>
                <a:gd name="adj2" fmla="val 298944"/>
              </a:avLst>
            </a:prstGeom>
            <a:solidFill>
              <a:srgbClr val="FFFFCC"/>
            </a:solidFill>
            <a:ln w="19050">
              <a:solidFill>
                <a:srgbClr val="CC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</p:grp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3352800" y="3733800"/>
            <a:ext cx="990600" cy="782638"/>
            <a:chOff x="2112" y="2400"/>
            <a:chExt cx="624" cy="493"/>
          </a:xfrm>
        </p:grpSpPr>
        <p:graphicFrame>
          <p:nvGraphicFramePr>
            <p:cNvPr id="32771" name="Object 45"/>
            <p:cNvGraphicFramePr>
              <a:graphicFrameLocks noChangeAspect="1"/>
            </p:cNvGraphicFramePr>
            <p:nvPr/>
          </p:nvGraphicFramePr>
          <p:xfrm>
            <a:off x="2112" y="2544"/>
            <a:ext cx="624" cy="349"/>
          </p:xfrm>
          <a:graphic>
            <a:graphicData uri="http://schemas.openxmlformats.org/presentationml/2006/ole">
              <p:oleObj spid="_x0000_s32771" name="Equation" r:id="rId9" imgW="660240" imgH="368280" progId="Equation.3">
                <p:embed/>
              </p:oleObj>
            </a:graphicData>
          </a:graphic>
        </p:graphicFrame>
        <p:sp>
          <p:nvSpPr>
            <p:cNvPr id="32784" name="AutoShape 46"/>
            <p:cNvSpPr>
              <a:spLocks noChangeArrowheads="1"/>
            </p:cNvSpPr>
            <p:nvPr/>
          </p:nvSpPr>
          <p:spPr bwMode="auto">
            <a:xfrm rot="-2919145">
              <a:off x="2352" y="2160"/>
              <a:ext cx="96" cy="576"/>
            </a:xfrm>
            <a:prstGeom prst="downArrow">
              <a:avLst>
                <a:gd name="adj1" fmla="val 56944"/>
                <a:gd name="adj2" fmla="val 298944"/>
              </a:avLst>
            </a:prstGeom>
            <a:solidFill>
              <a:schemeClr val="accent2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</p:grp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4786313" y="1658938"/>
            <a:ext cx="4071937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1923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月，普朗克在南京东南大学作</a:t>
            </a:r>
            <a:r>
              <a:rPr lang="zh-CN" altLang="en-US" b="1">
                <a:ea typeface="楷体_GB2312" pitchFamily="49" charset="-122"/>
              </a:rPr>
              <a:t>“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热力学第二定律及熵之观念</a:t>
            </a:r>
            <a:r>
              <a:rPr lang="zh-CN" altLang="en-US" b="1">
                <a:ea typeface="楷体_GB2312" pitchFamily="49" charset="-122"/>
              </a:rPr>
              <a:t>”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报告时我国胡复刚教授将</a:t>
            </a:r>
            <a:r>
              <a:rPr lang="zh-CN" altLang="en-US" b="1">
                <a:ea typeface="楷体_GB2312" pitchFamily="49" charset="-122"/>
              </a:rPr>
              <a:t>“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entropy</a:t>
            </a:r>
            <a:r>
              <a:rPr lang="en-US" altLang="zh-CN" b="1">
                <a:ea typeface="楷体_GB2312" pitchFamily="49" charset="-122"/>
              </a:rPr>
              <a:t>”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译成熵，他从它是用温度去除热量变化即求商数出发，把</a:t>
            </a:r>
            <a:r>
              <a:rPr lang="zh-CN" altLang="en-US" b="1">
                <a:ea typeface="楷体_GB2312" pitchFamily="49" charset="-122"/>
              </a:rPr>
              <a:t>“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商</a:t>
            </a:r>
            <a:r>
              <a:rPr lang="zh-CN" altLang="en-US" b="1">
                <a:ea typeface="楷体_GB2312" pitchFamily="49" charset="-122"/>
              </a:rPr>
              <a:t>”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字加</a:t>
            </a:r>
            <a:r>
              <a:rPr lang="zh-CN" altLang="en-US" b="1">
                <a:ea typeface="楷体_GB2312" pitchFamily="49" charset="-122"/>
              </a:rPr>
              <a:t>“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火</a:t>
            </a:r>
            <a:r>
              <a:rPr lang="zh-CN" altLang="en-US" b="1">
                <a:ea typeface="楷体_GB2312" pitchFamily="49" charset="-122"/>
              </a:rPr>
              <a:t>”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字旁译成了熵。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208" grpId="0" autoUpdateAnimBg="0"/>
      <p:bldP spid="3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ChangeArrowheads="1"/>
          </p:cNvSpPr>
          <p:nvPr/>
        </p:nvSpPr>
        <p:spPr bwMode="auto">
          <a:xfrm>
            <a:off x="0" y="0"/>
            <a:ext cx="3765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b="1">
                <a:latin typeface="Arial" charset="0"/>
              </a:rPr>
              <a:t>二   熵是态函数</a:t>
            </a:r>
          </a:p>
        </p:txBody>
      </p:sp>
      <p:sp>
        <p:nvSpPr>
          <p:cNvPr id="56323" name="Text Box 7"/>
          <p:cNvSpPr txBox="1">
            <a:spLocks noChangeArrowheads="1"/>
          </p:cNvSpPr>
          <p:nvPr/>
        </p:nvSpPr>
        <p:spPr bwMode="auto">
          <a:xfrm>
            <a:off x="827088" y="3141663"/>
            <a:ext cx="2133600" cy="528637"/>
          </a:xfrm>
          <a:prstGeom prst="rect">
            <a:avLst/>
          </a:prstGeom>
          <a:gradFill rotWithShape="0">
            <a:gsLst>
              <a:gs pos="0">
                <a:srgbClr val="FFE7FF"/>
              </a:gs>
              <a:gs pos="50000">
                <a:srgbClr val="FFFFFF"/>
              </a:gs>
              <a:gs pos="100000">
                <a:srgbClr val="FFE7FF"/>
              </a:gs>
            </a:gsLst>
            <a:lin ang="5400000" scaled="1"/>
          </a:gradFill>
          <a:ln w="9525">
            <a:solidFill>
              <a:srgbClr val="CC00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b="1">
                <a:solidFill>
                  <a:schemeClr val="accent1"/>
                </a:solidFill>
                <a:latin typeface="Arial" charset="0"/>
              </a:rPr>
              <a:t> </a:t>
            </a:r>
            <a:r>
              <a:rPr kumimoji="0" lang="zh-CN" altLang="en-US" b="1">
                <a:solidFill>
                  <a:schemeClr val="accent1"/>
                </a:solidFill>
                <a:latin typeface="Arial" charset="0"/>
              </a:rPr>
              <a:t>可逆过程 </a:t>
            </a:r>
          </a:p>
        </p:txBody>
      </p:sp>
      <p:pic>
        <p:nvPicPr>
          <p:cNvPr id="33815" name="Picture 2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7013" y="0"/>
            <a:ext cx="5106987" cy="371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5" name="Picture 2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692150"/>
            <a:ext cx="319087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17" name="Picture 2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648075"/>
            <a:ext cx="4284663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18" name="Picture 2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91000" y="3571875"/>
            <a:ext cx="49530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28600" y="685800"/>
            <a:ext cx="8458200" cy="2514600"/>
            <a:chOff x="144" y="144"/>
            <a:chExt cx="5328" cy="1584"/>
          </a:xfrm>
        </p:grpSpPr>
        <p:sp>
          <p:nvSpPr>
            <p:cNvPr id="33799" name="Text Box 3"/>
            <p:cNvSpPr txBox="1">
              <a:spLocks noChangeArrowheads="1"/>
            </p:cNvSpPr>
            <p:nvPr/>
          </p:nvSpPr>
          <p:spPr bwMode="auto">
            <a:xfrm>
              <a:off x="144" y="286"/>
              <a:ext cx="5328" cy="1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/>
                <a:t>（</a:t>
              </a:r>
              <a:r>
                <a:rPr lang="en-US" altLang="zh-CN" sz="3600"/>
                <a:t>1</a:t>
              </a:r>
              <a:r>
                <a:rPr lang="zh-CN" altLang="en-US" sz="3600"/>
                <a:t>）               表示任一热力学                    过程中，系统从初态到末态，                 系统熵的增量等于从初态到末                      态之间任一可逆过程热温比的积分</a:t>
              </a:r>
            </a:p>
          </p:txBody>
        </p:sp>
        <p:graphicFrame>
          <p:nvGraphicFramePr>
            <p:cNvPr id="33794" name="Object 5"/>
            <p:cNvGraphicFramePr>
              <a:graphicFrameLocks noChangeAspect="1"/>
            </p:cNvGraphicFramePr>
            <p:nvPr/>
          </p:nvGraphicFramePr>
          <p:xfrm>
            <a:off x="864" y="144"/>
            <a:ext cx="1152" cy="583"/>
          </p:xfrm>
          <a:graphic>
            <a:graphicData uri="http://schemas.openxmlformats.org/presentationml/2006/ole">
              <p:oleObj spid="_x0000_s33794" name="Equation" r:id="rId3" imgW="914400" imgH="393480" progId="Equation.3">
                <p:embed/>
              </p:oleObj>
            </a:graphicData>
          </a:graphic>
        </p:graphicFrame>
      </p:grp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0" y="3500438"/>
            <a:ext cx="86106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/>
              <a:t>（</a:t>
            </a:r>
            <a:r>
              <a:rPr lang="en-US" altLang="zh-CN" sz="3600"/>
              <a:t>2</a:t>
            </a:r>
            <a:r>
              <a:rPr lang="zh-CN" altLang="en-US" sz="3600"/>
              <a:t>）熵值具有相对性（常选某一参考状态的熵值为零）</a:t>
            </a:r>
          </a:p>
        </p:txBody>
      </p:sp>
      <p:sp>
        <p:nvSpPr>
          <p:cNvPr id="33797" name="Text Box 13"/>
          <p:cNvSpPr txBox="1">
            <a:spLocks noChangeArrowheads="1"/>
          </p:cNvSpPr>
          <p:nvPr/>
        </p:nvSpPr>
        <p:spPr bwMode="auto">
          <a:xfrm>
            <a:off x="0" y="0"/>
            <a:ext cx="6248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chemeClr val="tx2"/>
                </a:solidFill>
              </a:rPr>
              <a:t>  </a:t>
            </a:r>
            <a:r>
              <a:rPr lang="zh-CN" altLang="en-US" sz="3600" b="1"/>
              <a:t>关于熵概念的几点说明</a:t>
            </a:r>
          </a:p>
        </p:txBody>
      </p:sp>
      <p:sp>
        <p:nvSpPr>
          <p:cNvPr id="134164" name="Text Box 1044"/>
          <p:cNvSpPr txBox="1">
            <a:spLocks noChangeArrowheads="1"/>
          </p:cNvSpPr>
          <p:nvPr/>
        </p:nvSpPr>
        <p:spPr bwMode="auto">
          <a:xfrm>
            <a:off x="0" y="4941888"/>
            <a:ext cx="86106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（</a:t>
            </a:r>
            <a:r>
              <a:rPr lang="en-US" altLang="zh-CN" sz="3600" b="1"/>
              <a:t>3</a:t>
            </a:r>
            <a:r>
              <a:rPr lang="zh-CN" altLang="en-US" sz="3600" b="1"/>
              <a:t>）如果系统由几部分组成，可计算各部分熵变之和即是系统的熵变。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1" grpId="0" autoUpdateAnimBg="0"/>
      <p:bldP spid="134164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4" name="Text Box 2"/>
          <p:cNvSpPr txBox="1">
            <a:spLocks noChangeArrowheads="1"/>
          </p:cNvSpPr>
          <p:nvPr/>
        </p:nvSpPr>
        <p:spPr bwMode="auto">
          <a:xfrm>
            <a:off x="304800" y="762000"/>
            <a:ext cx="8382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b="1">
                <a:solidFill>
                  <a:srgbClr val="CC0000"/>
                </a:solidFill>
              </a:rPr>
              <a:t>      </a:t>
            </a:r>
            <a:r>
              <a:rPr kumimoji="0" lang="zh-CN" altLang="en-US" b="1"/>
              <a:t>例</a:t>
            </a:r>
            <a:r>
              <a:rPr kumimoji="0" lang="en-US" altLang="zh-CN" b="1"/>
              <a:t>14    </a:t>
            </a:r>
            <a:r>
              <a:rPr kumimoji="0" lang="zh-CN" altLang="en-US" b="1"/>
              <a:t>计算不同温度液体混合后的熵变 </a:t>
            </a:r>
            <a:r>
              <a:rPr kumimoji="0" lang="en-US" altLang="zh-CN" b="1"/>
              <a:t>.   </a:t>
            </a:r>
            <a:r>
              <a:rPr kumimoji="0" lang="zh-CN" altLang="en-US" b="1"/>
              <a:t>质量为</a:t>
            </a:r>
            <a:r>
              <a:rPr kumimoji="0" lang="en-US" altLang="zh-CN"/>
              <a:t>0.30 kg</a:t>
            </a:r>
            <a:r>
              <a:rPr kumimoji="0" lang="zh-CN" altLang="en-US" b="1"/>
              <a:t>、温度为          的水</a:t>
            </a:r>
            <a:r>
              <a:rPr kumimoji="0" lang="en-US" altLang="zh-CN" b="1"/>
              <a:t>,  </a:t>
            </a:r>
            <a:r>
              <a:rPr kumimoji="0" lang="zh-CN" altLang="en-US" b="1"/>
              <a:t>与质量为 </a:t>
            </a:r>
            <a:r>
              <a:rPr kumimoji="0" lang="en-US" altLang="zh-CN"/>
              <a:t>0.70 kg</a:t>
            </a:r>
            <a:r>
              <a:rPr kumimoji="0" lang="zh-CN" altLang="en-US" b="1"/>
              <a:t>、 温度为         的水混合后，最后达到平衡状态</a:t>
            </a:r>
            <a:r>
              <a:rPr kumimoji="0" lang="en-US" altLang="zh-CN" b="1"/>
              <a:t>. </a:t>
            </a:r>
            <a:r>
              <a:rPr kumimoji="0" lang="zh-CN" altLang="en-US" b="1"/>
              <a:t>试求水的熵变</a:t>
            </a:r>
            <a:r>
              <a:rPr kumimoji="0" lang="en-US" altLang="zh-CN" b="1"/>
              <a:t>. </a:t>
            </a:r>
            <a:r>
              <a:rPr kumimoji="0" lang="zh-CN" altLang="en-US" b="1"/>
              <a:t>设整个系统与外界间无能量传递 </a:t>
            </a:r>
            <a:r>
              <a:rPr kumimoji="0" lang="en-US" altLang="zh-CN" b="1"/>
              <a:t>.</a:t>
            </a:r>
          </a:p>
        </p:txBody>
      </p:sp>
      <p:graphicFrame>
        <p:nvGraphicFramePr>
          <p:cNvPr id="34818" name="Object 3"/>
          <p:cNvGraphicFramePr>
            <a:graphicFrameLocks noChangeAspect="1"/>
          </p:cNvGraphicFramePr>
          <p:nvPr/>
        </p:nvGraphicFramePr>
        <p:xfrm>
          <a:off x="2971800" y="1143000"/>
          <a:ext cx="762000" cy="476250"/>
        </p:xfrm>
        <a:graphic>
          <a:graphicData uri="http://schemas.openxmlformats.org/presentationml/2006/ole">
            <p:oleObj spid="_x0000_s34818" name="Equation" r:id="rId3" imgW="558720" imgH="317160" progId="Equation.3">
              <p:embed/>
            </p:oleObj>
          </a:graphicData>
        </a:graphic>
      </p:graphicFrame>
      <p:graphicFrame>
        <p:nvGraphicFramePr>
          <p:cNvPr id="34819" name="Object 4"/>
          <p:cNvGraphicFramePr>
            <a:graphicFrameLocks noChangeAspect="1"/>
          </p:cNvGraphicFramePr>
          <p:nvPr/>
        </p:nvGraphicFramePr>
        <p:xfrm>
          <a:off x="762000" y="1604963"/>
          <a:ext cx="771525" cy="471487"/>
        </p:xfrm>
        <a:graphic>
          <a:graphicData uri="http://schemas.openxmlformats.org/presentationml/2006/ole">
            <p:oleObj spid="_x0000_s34819" name="Equation" r:id="rId4" imgW="571320" imgH="317160" progId="Equation.3">
              <p:embed/>
            </p:oleObj>
          </a:graphicData>
        </a:graphic>
      </p:graphicFrame>
      <p:sp>
        <p:nvSpPr>
          <p:cNvPr id="225285" name="Text Box 5"/>
          <p:cNvSpPr txBox="1">
            <a:spLocks noChangeArrowheads="1"/>
          </p:cNvSpPr>
          <p:nvPr/>
        </p:nvSpPr>
        <p:spPr bwMode="auto">
          <a:xfrm>
            <a:off x="395288" y="3284538"/>
            <a:ext cx="8534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b="1">
                <a:solidFill>
                  <a:srgbClr val="000000"/>
                </a:solidFill>
              </a:rPr>
              <a:t>        </a:t>
            </a:r>
            <a:r>
              <a:rPr kumimoji="0" lang="zh-CN" altLang="en-US" b="1"/>
              <a:t>解   系统为孤立系统 </a:t>
            </a:r>
            <a:r>
              <a:rPr kumimoji="0" lang="en-US" altLang="zh-CN" b="1"/>
              <a:t>, </a:t>
            </a:r>
            <a:r>
              <a:rPr kumimoji="0" lang="zh-CN" altLang="en-US" b="1"/>
              <a:t>混合是不可逆的等压过程</a:t>
            </a:r>
            <a:r>
              <a:rPr kumimoji="0" lang="en-US" altLang="zh-CN" b="1"/>
              <a:t>. </a:t>
            </a:r>
            <a:r>
              <a:rPr kumimoji="0" lang="zh-CN" altLang="en-US" b="1"/>
              <a:t>为计算熵变 </a:t>
            </a:r>
            <a:r>
              <a:rPr kumimoji="0" lang="en-US" altLang="zh-CN" b="1"/>
              <a:t>, </a:t>
            </a:r>
            <a:r>
              <a:rPr kumimoji="0" lang="zh-CN" altLang="en-US" b="1"/>
              <a:t>可假设一可逆等压混合过程</a:t>
            </a:r>
            <a:r>
              <a:rPr kumimoji="0" lang="en-US" altLang="zh-CN" b="1"/>
              <a:t>.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39750" y="4221163"/>
            <a:ext cx="8229600" cy="595312"/>
            <a:chOff x="336" y="2208"/>
            <a:chExt cx="5184" cy="375"/>
          </a:xfrm>
        </p:grpSpPr>
        <p:sp>
          <p:nvSpPr>
            <p:cNvPr id="34830" name="Text Box 7"/>
            <p:cNvSpPr txBox="1">
              <a:spLocks noChangeArrowheads="1"/>
            </p:cNvSpPr>
            <p:nvPr/>
          </p:nvSpPr>
          <p:spPr bwMode="auto">
            <a:xfrm>
              <a:off x="336" y="2256"/>
              <a:ext cx="51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000000"/>
                  </a:solidFill>
                </a:rPr>
                <a:t>      </a:t>
              </a:r>
              <a:r>
                <a:rPr kumimoji="0" lang="zh-CN" altLang="en-US" b="1"/>
                <a:t>设   平衡时水温为       </a:t>
              </a:r>
              <a:r>
                <a:rPr kumimoji="0" lang="en-US" altLang="zh-CN" b="1"/>
                <a:t>,  </a:t>
              </a:r>
              <a:r>
                <a:rPr kumimoji="0" lang="zh-CN" altLang="en-US" b="1"/>
                <a:t>水的定压比热容为</a:t>
              </a:r>
            </a:p>
          </p:txBody>
        </p:sp>
        <p:graphicFrame>
          <p:nvGraphicFramePr>
            <p:cNvPr id="34823" name="Object 8"/>
            <p:cNvGraphicFramePr>
              <a:graphicFrameLocks noChangeAspect="1"/>
            </p:cNvGraphicFramePr>
            <p:nvPr/>
          </p:nvGraphicFramePr>
          <p:xfrm>
            <a:off x="2496" y="2208"/>
            <a:ext cx="288" cy="336"/>
          </p:xfrm>
          <a:graphic>
            <a:graphicData uri="http://schemas.openxmlformats.org/presentationml/2006/ole">
              <p:oleObj spid="_x0000_s34823" name="Equation" r:id="rId5" imgW="241200" imgH="304560" progId="Equation.3">
                <p:embed/>
              </p:oleObj>
            </a:graphicData>
          </a:graphic>
        </p:graphicFrame>
      </p:grpSp>
      <p:graphicFrame>
        <p:nvGraphicFramePr>
          <p:cNvPr id="34820" name="Object 9"/>
          <p:cNvGraphicFramePr>
            <a:graphicFrameLocks noChangeAspect="1"/>
          </p:cNvGraphicFramePr>
          <p:nvPr/>
        </p:nvGraphicFramePr>
        <p:xfrm>
          <a:off x="2627313" y="2565400"/>
          <a:ext cx="4495800" cy="692150"/>
        </p:xfrm>
        <a:graphic>
          <a:graphicData uri="http://schemas.openxmlformats.org/presentationml/2006/ole">
            <p:oleObj spid="_x0000_s34820" name="Equation" r:id="rId6" imgW="2717640" imgH="419040" progId="Equation.3">
              <p:embed/>
            </p:oleObj>
          </a:graphicData>
        </a:graphic>
      </p:graphicFrame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57200" y="4800600"/>
            <a:ext cx="8077200" cy="1179513"/>
            <a:chOff x="288" y="3024"/>
            <a:chExt cx="5088" cy="743"/>
          </a:xfrm>
        </p:grpSpPr>
        <p:sp>
          <p:nvSpPr>
            <p:cNvPr id="34829" name="Text Box 11"/>
            <p:cNvSpPr txBox="1">
              <a:spLocks noChangeArrowheads="1"/>
            </p:cNvSpPr>
            <p:nvPr/>
          </p:nvSpPr>
          <p:spPr bwMode="auto">
            <a:xfrm>
              <a:off x="288" y="3024"/>
              <a:ext cx="23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b="1"/>
                <a:t>由能量守恒得</a:t>
              </a:r>
            </a:p>
          </p:txBody>
        </p:sp>
        <p:graphicFrame>
          <p:nvGraphicFramePr>
            <p:cNvPr id="34822" name="Object 12"/>
            <p:cNvGraphicFramePr>
              <a:graphicFrameLocks noChangeAspect="1"/>
            </p:cNvGraphicFramePr>
            <p:nvPr/>
          </p:nvGraphicFramePr>
          <p:xfrm>
            <a:off x="528" y="3312"/>
            <a:ext cx="4848" cy="455"/>
          </p:xfrm>
          <a:graphic>
            <a:graphicData uri="http://schemas.openxmlformats.org/presentationml/2006/ole">
              <p:oleObj spid="_x0000_s34822" name="Equation" r:id="rId7" imgW="4470120" imgH="419040" progId="Equation.3">
                <p:embed/>
              </p:oleObj>
            </a:graphicData>
          </a:graphic>
        </p:graphicFrame>
      </p:grpSp>
      <p:graphicFrame>
        <p:nvGraphicFramePr>
          <p:cNvPr id="225293" name="Object 13"/>
          <p:cNvGraphicFramePr>
            <a:graphicFrameLocks noChangeAspect="1"/>
          </p:cNvGraphicFramePr>
          <p:nvPr/>
        </p:nvGraphicFramePr>
        <p:xfrm>
          <a:off x="3810000" y="5943600"/>
          <a:ext cx="1828800" cy="531813"/>
        </p:xfrm>
        <a:graphic>
          <a:graphicData uri="http://schemas.openxmlformats.org/presentationml/2006/ole">
            <p:oleObj spid="_x0000_s34821" name="Equation" r:id="rId8" imgW="1091880" imgH="317160" progId="Equation.3">
              <p:embed/>
            </p:oleObj>
          </a:graphicData>
        </a:graphic>
      </p:graphicFrame>
      <p:sp>
        <p:nvSpPr>
          <p:cNvPr id="34828" name="Text Box 2"/>
          <p:cNvSpPr txBox="1">
            <a:spLocks noChangeArrowheads="1"/>
          </p:cNvSpPr>
          <p:nvPr/>
        </p:nvSpPr>
        <p:spPr bwMode="auto">
          <a:xfrm>
            <a:off x="250825" y="0"/>
            <a:ext cx="365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3600" b="1">
                <a:latin typeface="Arial" charset="0"/>
              </a:rPr>
              <a:t>三   熵变的计算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5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0" y="533400"/>
            <a:ext cx="617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/>
              <a:t>3</a:t>
            </a:r>
            <a:r>
              <a:rPr lang="zh-CN" altLang="en-US" sz="3600" dirty="0"/>
              <a:t>、</a:t>
            </a:r>
            <a:r>
              <a:rPr lang="zh-CN" altLang="en-US" sz="3600" b="1" dirty="0"/>
              <a:t>热力学的几个重要物理量</a:t>
            </a: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0" y="1600200"/>
            <a:ext cx="6934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）功（体积变化所作的功）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651500" y="2420938"/>
            <a:ext cx="3048000" cy="2879725"/>
            <a:chOff x="3711" y="2592"/>
            <a:chExt cx="1557" cy="1440"/>
          </a:xfrm>
        </p:grpSpPr>
        <p:sp>
          <p:nvSpPr>
            <p:cNvPr id="1039" name="Freeform 21" descr="浅色上对角线"/>
            <p:cNvSpPr>
              <a:spLocks/>
            </p:cNvSpPr>
            <p:nvPr/>
          </p:nvSpPr>
          <p:spPr bwMode="auto">
            <a:xfrm>
              <a:off x="4176" y="2976"/>
              <a:ext cx="612" cy="732"/>
            </a:xfrm>
            <a:custGeom>
              <a:avLst/>
              <a:gdLst>
                <a:gd name="T0" fmla="*/ 3 w 612"/>
                <a:gd name="T1" fmla="*/ 732 h 732"/>
                <a:gd name="T2" fmla="*/ 0 w 612"/>
                <a:gd name="T3" fmla="*/ 0 h 732"/>
                <a:gd name="T4" fmla="*/ 243 w 612"/>
                <a:gd name="T5" fmla="*/ 333 h 732"/>
                <a:gd name="T6" fmla="*/ 606 w 612"/>
                <a:gd name="T7" fmla="*/ 471 h 732"/>
                <a:gd name="T8" fmla="*/ 609 w 612"/>
                <a:gd name="T9" fmla="*/ 723 h 732"/>
                <a:gd name="T10" fmla="*/ 3 w 612"/>
                <a:gd name="T11" fmla="*/ 732 h 7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12"/>
                <a:gd name="T19" fmla="*/ 0 h 732"/>
                <a:gd name="T20" fmla="*/ 612 w 612"/>
                <a:gd name="T21" fmla="*/ 732 h 7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12" h="732">
                  <a:moveTo>
                    <a:pt x="3" y="732"/>
                  </a:moveTo>
                  <a:cubicBezTo>
                    <a:pt x="3" y="528"/>
                    <a:pt x="0" y="63"/>
                    <a:pt x="0" y="0"/>
                  </a:cubicBezTo>
                  <a:cubicBezTo>
                    <a:pt x="54" y="117"/>
                    <a:pt x="153" y="303"/>
                    <a:pt x="243" y="333"/>
                  </a:cubicBezTo>
                  <a:cubicBezTo>
                    <a:pt x="339" y="393"/>
                    <a:pt x="534" y="438"/>
                    <a:pt x="606" y="471"/>
                  </a:cubicBezTo>
                  <a:cubicBezTo>
                    <a:pt x="612" y="546"/>
                    <a:pt x="606" y="609"/>
                    <a:pt x="609" y="723"/>
                  </a:cubicBezTo>
                  <a:cubicBezTo>
                    <a:pt x="510" y="723"/>
                    <a:pt x="165" y="732"/>
                    <a:pt x="3" y="732"/>
                  </a:cubicBezTo>
                  <a:close/>
                </a:path>
              </a:pathLst>
            </a:custGeom>
            <a:pattFill prst="ltUpDiag">
              <a:fgClr>
                <a:schemeClr val="bg1"/>
              </a:fgClr>
              <a:bgClr>
                <a:srgbClr val="6699FF"/>
              </a:bgClr>
            </a:pattFill>
            <a:ln w="9525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Line 22"/>
            <p:cNvSpPr>
              <a:spLocks noChangeShapeType="1"/>
            </p:cNvSpPr>
            <p:nvPr/>
          </p:nvSpPr>
          <p:spPr bwMode="auto">
            <a:xfrm>
              <a:off x="3711" y="3708"/>
              <a:ext cx="14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Line 23"/>
            <p:cNvSpPr>
              <a:spLocks noChangeShapeType="1"/>
            </p:cNvSpPr>
            <p:nvPr/>
          </p:nvSpPr>
          <p:spPr bwMode="auto">
            <a:xfrm flipV="1">
              <a:off x="3903" y="2748"/>
              <a:ext cx="0" cy="110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Freeform 24"/>
            <p:cNvSpPr>
              <a:spLocks/>
            </p:cNvSpPr>
            <p:nvPr/>
          </p:nvSpPr>
          <p:spPr bwMode="auto">
            <a:xfrm>
              <a:off x="4173" y="2964"/>
              <a:ext cx="612" cy="474"/>
            </a:xfrm>
            <a:custGeom>
              <a:avLst/>
              <a:gdLst>
                <a:gd name="T0" fmla="*/ 0 w 612"/>
                <a:gd name="T1" fmla="*/ 0 h 474"/>
                <a:gd name="T2" fmla="*/ 210 w 612"/>
                <a:gd name="T3" fmla="*/ 318 h 474"/>
                <a:gd name="T4" fmla="*/ 612 w 612"/>
                <a:gd name="T5" fmla="*/ 474 h 474"/>
                <a:gd name="T6" fmla="*/ 0 60000 65536"/>
                <a:gd name="T7" fmla="*/ 0 60000 65536"/>
                <a:gd name="T8" fmla="*/ 0 60000 65536"/>
                <a:gd name="T9" fmla="*/ 0 w 612"/>
                <a:gd name="T10" fmla="*/ 0 h 474"/>
                <a:gd name="T11" fmla="*/ 612 w 612"/>
                <a:gd name="T12" fmla="*/ 474 h 4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12" h="474">
                  <a:moveTo>
                    <a:pt x="0" y="0"/>
                  </a:moveTo>
                  <a:cubicBezTo>
                    <a:pt x="35" y="53"/>
                    <a:pt x="108" y="239"/>
                    <a:pt x="210" y="318"/>
                  </a:cubicBezTo>
                  <a:cubicBezTo>
                    <a:pt x="312" y="397"/>
                    <a:pt x="528" y="442"/>
                    <a:pt x="612" y="47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8" name="Object 25"/>
            <p:cNvGraphicFramePr>
              <a:graphicFrameLocks noChangeAspect="1"/>
            </p:cNvGraphicFramePr>
            <p:nvPr/>
          </p:nvGraphicFramePr>
          <p:xfrm>
            <a:off x="3720" y="2592"/>
            <a:ext cx="222" cy="240"/>
          </p:xfrm>
          <a:graphic>
            <a:graphicData uri="http://schemas.openxmlformats.org/presentationml/2006/ole">
              <p:oleObj spid="_x0000_s1028" name="Equation" r:id="rId4" imgW="152280" imgH="164880" progId="Equation.3">
                <p:embed/>
              </p:oleObj>
            </a:graphicData>
          </a:graphic>
        </p:graphicFrame>
        <p:graphicFrame>
          <p:nvGraphicFramePr>
            <p:cNvPr id="1029" name="Object 26"/>
            <p:cNvGraphicFramePr>
              <a:graphicFrameLocks noChangeAspect="1"/>
            </p:cNvGraphicFramePr>
            <p:nvPr/>
          </p:nvGraphicFramePr>
          <p:xfrm>
            <a:off x="5046" y="3725"/>
            <a:ext cx="222" cy="259"/>
          </p:xfrm>
          <a:graphic>
            <a:graphicData uri="http://schemas.openxmlformats.org/presentationml/2006/ole">
              <p:oleObj spid="_x0000_s1029" name="Equation" r:id="rId5" imgW="152280" imgH="177480" progId="Equation.3">
                <p:embed/>
              </p:oleObj>
            </a:graphicData>
          </a:graphic>
        </p:graphicFrame>
        <p:graphicFrame>
          <p:nvGraphicFramePr>
            <p:cNvPr id="1030" name="Object 27"/>
            <p:cNvGraphicFramePr>
              <a:graphicFrameLocks noChangeAspect="1"/>
            </p:cNvGraphicFramePr>
            <p:nvPr/>
          </p:nvGraphicFramePr>
          <p:xfrm>
            <a:off x="3720" y="3724"/>
            <a:ext cx="185" cy="203"/>
          </p:xfrm>
          <a:graphic>
            <a:graphicData uri="http://schemas.openxmlformats.org/presentationml/2006/ole">
              <p:oleObj spid="_x0000_s1030" name="Equation" r:id="rId6" imgW="126720" imgH="139680" progId="Equation.3">
                <p:embed/>
              </p:oleObj>
            </a:graphicData>
          </a:graphic>
        </p:graphicFrame>
        <p:graphicFrame>
          <p:nvGraphicFramePr>
            <p:cNvPr id="1031" name="Object 28"/>
            <p:cNvGraphicFramePr>
              <a:graphicFrameLocks noChangeAspect="1"/>
            </p:cNvGraphicFramePr>
            <p:nvPr/>
          </p:nvGraphicFramePr>
          <p:xfrm>
            <a:off x="4800" y="3360"/>
            <a:ext cx="222" cy="241"/>
          </p:xfrm>
          <a:graphic>
            <a:graphicData uri="http://schemas.openxmlformats.org/presentationml/2006/ole">
              <p:oleObj spid="_x0000_s1031" name="Equation" r:id="rId7" imgW="152280" imgH="164880" progId="Equation.3">
                <p:embed/>
              </p:oleObj>
            </a:graphicData>
          </a:graphic>
        </p:graphicFrame>
        <p:graphicFrame>
          <p:nvGraphicFramePr>
            <p:cNvPr id="1032" name="Object 29"/>
            <p:cNvGraphicFramePr>
              <a:graphicFrameLocks noChangeAspect="1"/>
            </p:cNvGraphicFramePr>
            <p:nvPr/>
          </p:nvGraphicFramePr>
          <p:xfrm>
            <a:off x="4080" y="2688"/>
            <a:ext cx="222" cy="241"/>
          </p:xfrm>
          <a:graphic>
            <a:graphicData uri="http://schemas.openxmlformats.org/presentationml/2006/ole">
              <p:oleObj spid="_x0000_s1032" name="Equation" r:id="rId8" imgW="152280" imgH="164880" progId="Equation.3">
                <p:embed/>
              </p:oleObj>
            </a:graphicData>
          </a:graphic>
        </p:graphicFrame>
        <p:graphicFrame>
          <p:nvGraphicFramePr>
            <p:cNvPr id="1033" name="Object 30"/>
            <p:cNvGraphicFramePr>
              <a:graphicFrameLocks noChangeAspect="1"/>
            </p:cNvGraphicFramePr>
            <p:nvPr/>
          </p:nvGraphicFramePr>
          <p:xfrm>
            <a:off x="4080" y="3716"/>
            <a:ext cx="222" cy="315"/>
          </p:xfrm>
          <a:graphic>
            <a:graphicData uri="http://schemas.openxmlformats.org/presentationml/2006/ole">
              <p:oleObj spid="_x0000_s1033" name="Equation" r:id="rId9" imgW="152280" imgH="215640" progId="Equation.3">
                <p:embed/>
              </p:oleObj>
            </a:graphicData>
          </a:graphic>
        </p:graphicFrame>
        <p:graphicFrame>
          <p:nvGraphicFramePr>
            <p:cNvPr id="1034" name="Object 31"/>
            <p:cNvGraphicFramePr>
              <a:graphicFrameLocks noChangeAspect="1"/>
            </p:cNvGraphicFramePr>
            <p:nvPr/>
          </p:nvGraphicFramePr>
          <p:xfrm>
            <a:off x="4647" y="3717"/>
            <a:ext cx="241" cy="315"/>
          </p:xfrm>
          <a:graphic>
            <a:graphicData uri="http://schemas.openxmlformats.org/presentationml/2006/ole">
              <p:oleObj spid="_x0000_s1034" name="Equation" r:id="rId10" imgW="164880" imgH="215640" progId="Equation.3">
                <p:embed/>
              </p:oleObj>
            </a:graphicData>
          </a:graphic>
        </p:graphicFrame>
      </p:grpSp>
      <p:sp>
        <p:nvSpPr>
          <p:cNvPr id="101415" name="Rectangle 39"/>
          <p:cNvSpPr>
            <a:spLocks noChangeArrowheads="1"/>
          </p:cNvSpPr>
          <p:nvPr/>
        </p:nvSpPr>
        <p:spPr bwMode="auto">
          <a:xfrm>
            <a:off x="971550" y="5302250"/>
            <a:ext cx="688975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800"/>
              <a:t>★</a:t>
            </a:r>
            <a:r>
              <a:rPr lang="zh-CN" altLang="en-US" sz="4800" b="1"/>
              <a:t>功是过程量不是状态量</a:t>
            </a:r>
          </a:p>
          <a:p>
            <a:pPr eaLnBrk="0" hangingPunct="0"/>
            <a:endParaRPr lang="en-US" altLang="zh-CN" sz="4800">
              <a:solidFill>
                <a:schemeClr val="tx1"/>
              </a:solidFill>
            </a:endParaRPr>
          </a:p>
        </p:txBody>
      </p:sp>
      <p:graphicFrame>
        <p:nvGraphicFramePr>
          <p:cNvPr id="19" name="Object 20"/>
          <p:cNvGraphicFramePr>
            <a:graphicFrameLocks noChangeAspect="1"/>
          </p:cNvGraphicFramePr>
          <p:nvPr/>
        </p:nvGraphicFramePr>
        <p:xfrm>
          <a:off x="0" y="2500313"/>
          <a:ext cx="5143500" cy="1857375"/>
        </p:xfrm>
        <a:graphic>
          <a:graphicData uri="http://schemas.openxmlformats.org/presentationml/2006/ole">
            <p:oleObj spid="_x0000_s1026" name="公式" r:id="rId11" imgW="1650960" imgH="507960" progId="Equation.3">
              <p:embed/>
            </p:oleObj>
          </a:graphicData>
        </a:graphic>
      </p:graphicFrame>
    </p:spTree>
    <p:controls>
      <p:control spid="1027" name="ShockwaveFlash1" r:id="rId2" imgW="1828571" imgH="1828571"/>
    </p:controls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1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000" fill="hold"/>
                                        <p:tgtEl>
                                          <p:spTgt spid="101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 autoUpdateAnimBg="0"/>
      <p:bldP spid="101381" grpId="0" autoUpdateAnimBg="0"/>
      <p:bldP spid="101415" grpId="0" build="allAtOnce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6019800" y="1143000"/>
          <a:ext cx="1828800" cy="531813"/>
        </p:xfrm>
        <a:graphic>
          <a:graphicData uri="http://schemas.openxmlformats.org/presentationml/2006/ole">
            <p:oleObj spid="_x0000_s35842" name="Equation" r:id="rId3" imgW="1091880" imgH="317160" progId="Equation.3">
              <p:embed/>
            </p:oleObj>
          </a:graphicData>
        </a:graphic>
      </p:graphicFrame>
      <p:sp>
        <p:nvSpPr>
          <p:cNvPr id="35850" name="Text Box 3"/>
          <p:cNvSpPr txBox="1">
            <a:spLocks noChangeArrowheads="1"/>
          </p:cNvSpPr>
          <p:nvPr/>
        </p:nvSpPr>
        <p:spPr bwMode="auto">
          <a:xfrm>
            <a:off x="304800" y="1995488"/>
            <a:ext cx="487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b="1"/>
              <a:t>各部分热水的熵变</a:t>
            </a:r>
          </a:p>
        </p:txBody>
      </p:sp>
      <p:graphicFrame>
        <p:nvGraphicFramePr>
          <p:cNvPr id="226308" name="Object 4"/>
          <p:cNvGraphicFramePr>
            <a:graphicFrameLocks noChangeAspect="1"/>
          </p:cNvGraphicFramePr>
          <p:nvPr/>
        </p:nvGraphicFramePr>
        <p:xfrm>
          <a:off x="457200" y="2590800"/>
          <a:ext cx="8164513" cy="1150938"/>
        </p:xfrm>
        <a:graphic>
          <a:graphicData uri="http://schemas.openxmlformats.org/presentationml/2006/ole">
            <p:oleObj spid="_x0000_s35843" name="Equation" r:id="rId4" imgW="5943600" imgH="838080" progId="Equation.3">
              <p:embed/>
            </p:oleObj>
          </a:graphicData>
        </a:graphic>
      </p:graphicFrame>
      <p:graphicFrame>
        <p:nvGraphicFramePr>
          <p:cNvPr id="226309" name="Object 5"/>
          <p:cNvGraphicFramePr>
            <a:graphicFrameLocks noChangeAspect="1"/>
          </p:cNvGraphicFramePr>
          <p:nvPr/>
        </p:nvGraphicFramePr>
        <p:xfrm>
          <a:off x="457200" y="3962400"/>
          <a:ext cx="8153400" cy="1157288"/>
        </p:xfrm>
        <a:graphic>
          <a:graphicData uri="http://schemas.openxmlformats.org/presentationml/2006/ole">
            <p:oleObj spid="_x0000_s35844" name="Equation" r:id="rId5" imgW="5918040" imgH="838080" progId="Equation.3">
              <p:embed/>
            </p:oleObj>
          </a:graphicData>
        </a:graphic>
      </p:graphicFrame>
      <p:graphicFrame>
        <p:nvGraphicFramePr>
          <p:cNvPr id="226310" name="Object 6"/>
          <p:cNvGraphicFramePr>
            <a:graphicFrameLocks noChangeAspect="1"/>
          </p:cNvGraphicFramePr>
          <p:nvPr/>
        </p:nvGraphicFramePr>
        <p:xfrm>
          <a:off x="2438400" y="5257800"/>
          <a:ext cx="4495800" cy="611188"/>
        </p:xfrm>
        <a:graphic>
          <a:graphicData uri="http://schemas.openxmlformats.org/presentationml/2006/ole">
            <p:oleObj spid="_x0000_s35845" name="Equation" r:id="rId6" imgW="2705040" imgH="368280" progId="Equation.3">
              <p:embed/>
            </p:oleObj>
          </a:graphicData>
        </a:graphic>
      </p:graphicFrame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457200" y="5943600"/>
            <a:ext cx="739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b="1"/>
              <a:t>显然孤立系统中不可逆过程熵是增加的 </a:t>
            </a:r>
            <a:r>
              <a:rPr kumimoji="0" lang="en-US" altLang="zh-CN" b="1"/>
              <a:t>.</a:t>
            </a:r>
          </a:p>
        </p:txBody>
      </p:sp>
      <p:graphicFrame>
        <p:nvGraphicFramePr>
          <p:cNvPr id="35846" name="Object 8"/>
          <p:cNvGraphicFramePr>
            <a:graphicFrameLocks noChangeAspect="1"/>
          </p:cNvGraphicFramePr>
          <p:nvPr/>
        </p:nvGraphicFramePr>
        <p:xfrm>
          <a:off x="2514600" y="682625"/>
          <a:ext cx="1905000" cy="536575"/>
        </p:xfrm>
        <a:graphic>
          <a:graphicData uri="http://schemas.openxmlformats.org/presentationml/2006/ole">
            <p:oleObj spid="_x0000_s35846" name="Equation" r:id="rId7" imgW="1130040" imgH="317160" progId="Equation.3">
              <p:embed/>
            </p:oleObj>
          </a:graphicData>
        </a:graphic>
      </p:graphicFrame>
      <p:graphicFrame>
        <p:nvGraphicFramePr>
          <p:cNvPr id="35847" name="Object 9"/>
          <p:cNvGraphicFramePr>
            <a:graphicFrameLocks noChangeAspect="1"/>
          </p:cNvGraphicFramePr>
          <p:nvPr/>
        </p:nvGraphicFramePr>
        <p:xfrm>
          <a:off x="5029200" y="609600"/>
          <a:ext cx="1990725" cy="536575"/>
        </p:xfrm>
        <a:graphic>
          <a:graphicData uri="http://schemas.openxmlformats.org/presentationml/2006/ole">
            <p:oleObj spid="_x0000_s35847" name="Equation" r:id="rId8" imgW="1180800" imgH="317160" progId="Equation.3">
              <p:embed/>
            </p:oleObj>
          </a:graphicData>
        </a:graphic>
      </p:graphicFrame>
      <p:graphicFrame>
        <p:nvGraphicFramePr>
          <p:cNvPr id="35848" name="Object 10"/>
          <p:cNvGraphicFramePr>
            <a:graphicFrameLocks noChangeAspect="1"/>
          </p:cNvGraphicFramePr>
          <p:nvPr/>
        </p:nvGraphicFramePr>
        <p:xfrm>
          <a:off x="1295400" y="1295400"/>
          <a:ext cx="1676400" cy="504825"/>
        </p:xfrm>
        <a:graphic>
          <a:graphicData uri="http://schemas.openxmlformats.org/presentationml/2006/ole">
            <p:oleObj spid="_x0000_s35848" name="Equation" r:id="rId9" imgW="1054080" imgH="317160" progId="Equation.3">
              <p:embed/>
            </p:oleObj>
          </a:graphicData>
        </a:graphic>
      </p:graphicFrame>
      <p:graphicFrame>
        <p:nvGraphicFramePr>
          <p:cNvPr id="35849" name="Object 11"/>
          <p:cNvGraphicFramePr>
            <a:graphicFrameLocks noChangeAspect="1"/>
          </p:cNvGraphicFramePr>
          <p:nvPr/>
        </p:nvGraphicFramePr>
        <p:xfrm>
          <a:off x="3581400" y="1295400"/>
          <a:ext cx="1736725" cy="504825"/>
        </p:xfrm>
        <a:graphic>
          <a:graphicData uri="http://schemas.openxmlformats.org/presentationml/2006/ole">
            <p:oleObj spid="_x0000_s35849" name="Equation" r:id="rId10" imgW="1091880" imgH="317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2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1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76" name="Group 2"/>
          <p:cNvGrpSpPr>
            <a:grpSpLocks/>
          </p:cNvGrpSpPr>
          <p:nvPr/>
        </p:nvGrpSpPr>
        <p:grpSpPr bwMode="auto">
          <a:xfrm>
            <a:off x="5029200" y="838200"/>
            <a:ext cx="4038600" cy="3276600"/>
            <a:chOff x="3216" y="816"/>
            <a:chExt cx="2400" cy="1728"/>
          </a:xfrm>
        </p:grpSpPr>
        <p:sp>
          <p:nvSpPr>
            <p:cNvPr id="36883" name="Rectangle 3"/>
            <p:cNvSpPr>
              <a:spLocks noChangeArrowheads="1"/>
            </p:cNvSpPr>
            <p:nvPr/>
          </p:nvSpPr>
          <p:spPr bwMode="auto">
            <a:xfrm>
              <a:off x="3216" y="816"/>
              <a:ext cx="2112" cy="17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grpSp>
          <p:nvGrpSpPr>
            <p:cNvPr id="36884" name="Group 4"/>
            <p:cNvGrpSpPr>
              <a:grpSpLocks/>
            </p:cNvGrpSpPr>
            <p:nvPr/>
          </p:nvGrpSpPr>
          <p:grpSpPr bwMode="auto">
            <a:xfrm>
              <a:off x="3360" y="1008"/>
              <a:ext cx="1824" cy="1008"/>
              <a:chOff x="480" y="1056"/>
              <a:chExt cx="1824" cy="1008"/>
            </a:xfrm>
          </p:grpSpPr>
          <p:sp>
            <p:nvSpPr>
              <p:cNvPr id="36890" name="AutoShape 5"/>
              <p:cNvSpPr>
                <a:spLocks noChangeArrowheads="1"/>
              </p:cNvSpPr>
              <p:nvPr/>
            </p:nvSpPr>
            <p:spPr bwMode="auto">
              <a:xfrm>
                <a:off x="480" y="1056"/>
                <a:ext cx="1824" cy="1008"/>
              </a:xfrm>
              <a:prstGeom prst="bevel">
                <a:avLst>
                  <a:gd name="adj" fmla="val 9722"/>
                </a:avLst>
              </a:prstGeom>
              <a:solidFill>
                <a:srgbClr val="9966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36891" name="Rectangle 6"/>
              <p:cNvSpPr>
                <a:spLocks noChangeArrowheads="1"/>
              </p:cNvSpPr>
              <p:nvPr/>
            </p:nvSpPr>
            <p:spPr bwMode="auto">
              <a:xfrm>
                <a:off x="576" y="1152"/>
                <a:ext cx="1632" cy="8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sp>
          <p:nvSpPr>
            <p:cNvPr id="36885" name="Rectangle 7"/>
            <p:cNvSpPr>
              <a:spLocks noChangeArrowheads="1"/>
            </p:cNvSpPr>
            <p:nvPr/>
          </p:nvSpPr>
          <p:spPr bwMode="auto">
            <a:xfrm>
              <a:off x="3600" y="1200"/>
              <a:ext cx="816" cy="624"/>
            </a:xfrm>
            <a:prstGeom prst="rect">
              <a:avLst/>
            </a:prstGeom>
            <a:solidFill>
              <a:srgbClr val="FFE1FF"/>
            </a:solidFill>
            <a:ln w="9525">
              <a:solidFill>
                <a:srgbClr val="CC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36886" name="Rectangle 8"/>
            <p:cNvSpPr>
              <a:spLocks noChangeArrowheads="1"/>
            </p:cNvSpPr>
            <p:nvPr/>
          </p:nvSpPr>
          <p:spPr bwMode="auto">
            <a:xfrm>
              <a:off x="4416" y="1200"/>
              <a:ext cx="480" cy="624"/>
            </a:xfrm>
            <a:prstGeom prst="rect">
              <a:avLst/>
            </a:prstGeom>
            <a:solidFill>
              <a:srgbClr val="D4EBF8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graphicFrame>
          <p:nvGraphicFramePr>
            <p:cNvPr id="36873" name="Object 9"/>
            <p:cNvGraphicFramePr>
              <a:graphicFrameLocks noChangeAspect="1"/>
            </p:cNvGraphicFramePr>
            <p:nvPr/>
          </p:nvGraphicFramePr>
          <p:xfrm>
            <a:off x="3727" y="1513"/>
            <a:ext cx="292" cy="338"/>
          </p:xfrm>
          <a:graphic>
            <a:graphicData uri="http://schemas.openxmlformats.org/presentationml/2006/ole">
              <p:oleObj spid="_x0000_s36873" name="Equation" r:id="rId3" imgW="317160" imgH="368280" progId="Equation.3">
                <p:embed/>
              </p:oleObj>
            </a:graphicData>
          </a:graphic>
        </p:graphicFrame>
        <p:graphicFrame>
          <p:nvGraphicFramePr>
            <p:cNvPr id="36874" name="Object 10"/>
            <p:cNvGraphicFramePr>
              <a:graphicFrameLocks noChangeAspect="1"/>
            </p:cNvGraphicFramePr>
            <p:nvPr/>
          </p:nvGraphicFramePr>
          <p:xfrm>
            <a:off x="4651" y="1513"/>
            <a:ext cx="247" cy="311"/>
          </p:xfrm>
          <a:graphic>
            <a:graphicData uri="http://schemas.openxmlformats.org/presentationml/2006/ole">
              <p:oleObj spid="_x0000_s36874" name="Equation" r:id="rId4" imgW="291960" imgH="368280" progId="Equation.3">
                <p:embed/>
              </p:oleObj>
            </a:graphicData>
          </a:graphic>
        </p:graphicFrame>
        <p:grpSp>
          <p:nvGrpSpPr>
            <p:cNvPr id="36887" name="Group 11"/>
            <p:cNvGrpSpPr>
              <a:grpSpLocks/>
            </p:cNvGrpSpPr>
            <p:nvPr/>
          </p:nvGrpSpPr>
          <p:grpSpPr bwMode="auto">
            <a:xfrm>
              <a:off x="4416" y="1968"/>
              <a:ext cx="1200" cy="480"/>
              <a:chOff x="1200" y="2160"/>
              <a:chExt cx="1200" cy="480"/>
            </a:xfrm>
          </p:grpSpPr>
          <p:sp>
            <p:nvSpPr>
              <p:cNvPr id="36888" name="Freeform 12"/>
              <p:cNvSpPr>
                <a:spLocks/>
              </p:cNvSpPr>
              <p:nvPr/>
            </p:nvSpPr>
            <p:spPr bwMode="auto">
              <a:xfrm>
                <a:off x="1200" y="2160"/>
                <a:ext cx="816" cy="480"/>
              </a:xfrm>
              <a:custGeom>
                <a:avLst/>
                <a:gdLst>
                  <a:gd name="T0" fmla="*/ 0 w 816"/>
                  <a:gd name="T1" fmla="*/ 144 h 480"/>
                  <a:gd name="T2" fmla="*/ 0 w 816"/>
                  <a:gd name="T3" fmla="*/ 480 h 480"/>
                  <a:gd name="T4" fmla="*/ 816 w 816"/>
                  <a:gd name="T5" fmla="*/ 480 h 480"/>
                  <a:gd name="T6" fmla="*/ 816 w 816"/>
                  <a:gd name="T7" fmla="*/ 144 h 480"/>
                  <a:gd name="T8" fmla="*/ 288 w 816"/>
                  <a:gd name="T9" fmla="*/ 144 h 480"/>
                  <a:gd name="T10" fmla="*/ 96 w 816"/>
                  <a:gd name="T11" fmla="*/ 0 h 480"/>
                  <a:gd name="T12" fmla="*/ 144 w 816"/>
                  <a:gd name="T13" fmla="*/ 144 h 480"/>
                  <a:gd name="T14" fmla="*/ 0 w 816"/>
                  <a:gd name="T15" fmla="*/ 144 h 4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16"/>
                  <a:gd name="T25" fmla="*/ 0 h 480"/>
                  <a:gd name="T26" fmla="*/ 816 w 816"/>
                  <a:gd name="T27" fmla="*/ 480 h 4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16" h="480">
                    <a:moveTo>
                      <a:pt x="0" y="144"/>
                    </a:moveTo>
                    <a:lnTo>
                      <a:pt x="0" y="480"/>
                    </a:lnTo>
                    <a:lnTo>
                      <a:pt x="816" y="480"/>
                    </a:lnTo>
                    <a:lnTo>
                      <a:pt x="816" y="144"/>
                    </a:lnTo>
                    <a:lnTo>
                      <a:pt x="288" y="144"/>
                    </a:lnTo>
                    <a:lnTo>
                      <a:pt x="96" y="0"/>
                    </a:lnTo>
                    <a:lnTo>
                      <a:pt x="144" y="144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89" name="Text Box 13"/>
              <p:cNvSpPr txBox="1">
                <a:spLocks noChangeArrowheads="1"/>
              </p:cNvSpPr>
              <p:nvPr/>
            </p:nvSpPr>
            <p:spPr bwMode="auto">
              <a:xfrm>
                <a:off x="1200" y="2308"/>
                <a:ext cx="1200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zh-CN" altLang="en-US" b="1"/>
                  <a:t>绝热壁</a:t>
                </a:r>
              </a:p>
            </p:txBody>
          </p:sp>
        </p:grpSp>
        <p:graphicFrame>
          <p:nvGraphicFramePr>
            <p:cNvPr id="36875" name="Object 14"/>
            <p:cNvGraphicFramePr>
              <a:graphicFrameLocks noChangeAspect="1"/>
            </p:cNvGraphicFramePr>
            <p:nvPr/>
          </p:nvGraphicFramePr>
          <p:xfrm>
            <a:off x="3408" y="2138"/>
            <a:ext cx="768" cy="310"/>
          </p:xfrm>
          <a:graphic>
            <a:graphicData uri="http://schemas.openxmlformats.org/presentationml/2006/ole">
              <p:oleObj spid="_x0000_s36875" name="Equation" r:id="rId5" imgW="914400" imgH="368280" progId="Equation.3">
                <p:embed/>
              </p:oleObj>
            </a:graphicData>
          </a:graphic>
        </p:graphicFrame>
      </p:grpSp>
      <p:sp>
        <p:nvSpPr>
          <p:cNvPr id="36877" name="Text Box 15"/>
          <p:cNvSpPr txBox="1">
            <a:spLocks noChangeArrowheads="1"/>
          </p:cNvSpPr>
          <p:nvPr/>
        </p:nvSpPr>
        <p:spPr bwMode="auto">
          <a:xfrm>
            <a:off x="214313" y="357188"/>
            <a:ext cx="4724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b="1"/>
              <a:t>例</a:t>
            </a:r>
            <a:r>
              <a:rPr kumimoji="0" lang="en-US" altLang="zh-CN" b="1"/>
              <a:t>15  </a:t>
            </a:r>
            <a:r>
              <a:rPr kumimoji="0" lang="zh-CN" altLang="en-US" b="1"/>
              <a:t>求热传导过程中的熵变</a:t>
            </a: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6705600" y="1600200"/>
            <a:ext cx="1066800" cy="609600"/>
            <a:chOff x="4176" y="960"/>
            <a:chExt cx="600" cy="336"/>
          </a:xfrm>
        </p:grpSpPr>
        <p:sp>
          <p:nvSpPr>
            <p:cNvPr id="36882" name="AutoShape 17"/>
            <p:cNvSpPr>
              <a:spLocks noChangeArrowheads="1"/>
            </p:cNvSpPr>
            <p:nvPr/>
          </p:nvSpPr>
          <p:spPr bwMode="auto">
            <a:xfrm>
              <a:off x="4176" y="1200"/>
              <a:ext cx="480" cy="96"/>
            </a:xfrm>
            <a:prstGeom prst="rightArrow">
              <a:avLst>
                <a:gd name="adj1" fmla="val 50000"/>
                <a:gd name="adj2" fmla="val 211806"/>
              </a:avLst>
            </a:prstGeom>
            <a:solidFill>
              <a:srgbClr val="FFFFCC"/>
            </a:solidFill>
            <a:ln w="1905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graphicFrame>
          <p:nvGraphicFramePr>
            <p:cNvPr id="36872" name="Object 18"/>
            <p:cNvGraphicFramePr>
              <a:graphicFrameLocks noChangeAspect="1"/>
            </p:cNvGraphicFramePr>
            <p:nvPr/>
          </p:nvGraphicFramePr>
          <p:xfrm>
            <a:off x="4416" y="960"/>
            <a:ext cx="360" cy="276"/>
          </p:xfrm>
          <a:graphic>
            <a:graphicData uri="http://schemas.openxmlformats.org/presentationml/2006/ole">
              <p:oleObj spid="_x0000_s36872" name="Equation" r:id="rId6" imgW="380880" imgH="291960" progId="Equation.3">
                <p:embed/>
              </p:oleObj>
            </a:graphicData>
          </a:graphic>
        </p:graphicFrame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304800" y="1219200"/>
            <a:ext cx="4267200" cy="971550"/>
            <a:chOff x="288" y="912"/>
            <a:chExt cx="2688" cy="612"/>
          </a:xfrm>
        </p:grpSpPr>
        <p:sp>
          <p:nvSpPr>
            <p:cNvPr id="36881" name="Text Box 20"/>
            <p:cNvSpPr txBox="1">
              <a:spLocks noChangeArrowheads="1"/>
            </p:cNvSpPr>
            <p:nvPr/>
          </p:nvSpPr>
          <p:spPr bwMode="auto">
            <a:xfrm>
              <a:off x="288" y="912"/>
              <a:ext cx="2688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zh-CN" b="1">
                  <a:solidFill>
                    <a:srgbClr val="000000"/>
                  </a:solidFill>
                </a:rPr>
                <a:t>        </a:t>
              </a:r>
              <a:r>
                <a:rPr kumimoji="0" lang="zh-CN" altLang="en-US" b="1"/>
                <a:t>设在微小时间       内</a:t>
              </a:r>
              <a:r>
                <a:rPr kumimoji="0" lang="en-US" altLang="zh-CN" b="1"/>
                <a:t>,</a:t>
              </a:r>
              <a:r>
                <a:rPr kumimoji="0" lang="zh-CN" altLang="en-US" b="1"/>
                <a:t>从 </a:t>
              </a:r>
              <a:r>
                <a:rPr kumimoji="0" lang="en-US" altLang="zh-CN" b="1"/>
                <a:t>A </a:t>
              </a:r>
              <a:r>
                <a:rPr kumimoji="0" lang="zh-CN" altLang="en-US" b="1"/>
                <a:t>传到 </a:t>
              </a:r>
              <a:r>
                <a:rPr kumimoji="0" lang="en-US" altLang="zh-CN" b="1"/>
                <a:t>B </a:t>
              </a:r>
              <a:r>
                <a:rPr kumimoji="0" lang="zh-CN" altLang="en-US" b="1"/>
                <a:t>的热量为       </a:t>
              </a:r>
              <a:r>
                <a:rPr kumimoji="0" lang="en-US" altLang="zh-CN" b="1"/>
                <a:t>.</a:t>
              </a:r>
            </a:p>
          </p:txBody>
        </p:sp>
        <p:graphicFrame>
          <p:nvGraphicFramePr>
            <p:cNvPr id="36870" name="Object 21"/>
            <p:cNvGraphicFramePr>
              <a:graphicFrameLocks noChangeAspect="1"/>
            </p:cNvGraphicFramePr>
            <p:nvPr/>
          </p:nvGraphicFramePr>
          <p:xfrm>
            <a:off x="2160" y="912"/>
            <a:ext cx="336" cy="290"/>
          </p:xfrm>
          <a:graphic>
            <a:graphicData uri="http://schemas.openxmlformats.org/presentationml/2006/ole">
              <p:oleObj spid="_x0000_s36870" name="Equation" r:id="rId7" imgW="279360" imgH="241200" progId="Equation.3">
                <p:embed/>
              </p:oleObj>
            </a:graphicData>
          </a:graphic>
        </p:graphicFrame>
        <p:graphicFrame>
          <p:nvGraphicFramePr>
            <p:cNvPr id="36871" name="Object 22"/>
            <p:cNvGraphicFramePr>
              <a:graphicFrameLocks noChangeAspect="1"/>
            </p:cNvGraphicFramePr>
            <p:nvPr/>
          </p:nvGraphicFramePr>
          <p:xfrm>
            <a:off x="2448" y="1193"/>
            <a:ext cx="432" cy="331"/>
          </p:xfrm>
          <a:graphic>
            <a:graphicData uri="http://schemas.openxmlformats.org/presentationml/2006/ole">
              <p:oleObj spid="_x0000_s36871" name="Equation" r:id="rId8" imgW="380880" imgH="291960" progId="Equation.3">
                <p:embed/>
              </p:oleObj>
            </a:graphicData>
          </a:graphic>
        </p:graphicFrame>
      </p:grpSp>
      <p:graphicFrame>
        <p:nvGraphicFramePr>
          <p:cNvPr id="227351" name="Object 23"/>
          <p:cNvGraphicFramePr>
            <a:graphicFrameLocks noChangeAspect="1"/>
          </p:cNvGraphicFramePr>
          <p:nvPr/>
        </p:nvGraphicFramePr>
        <p:xfrm>
          <a:off x="1600200" y="2133600"/>
          <a:ext cx="2209800" cy="1117600"/>
        </p:xfrm>
        <a:graphic>
          <a:graphicData uri="http://schemas.openxmlformats.org/presentationml/2006/ole">
            <p:oleObj spid="_x0000_s36866" name="Equation" r:id="rId9" imgW="1523880" imgH="799920" progId="Equation.3">
              <p:embed/>
            </p:oleObj>
          </a:graphicData>
        </a:graphic>
      </p:graphicFrame>
      <p:graphicFrame>
        <p:nvGraphicFramePr>
          <p:cNvPr id="227352" name="Object 24"/>
          <p:cNvGraphicFramePr>
            <a:graphicFrameLocks noChangeAspect="1"/>
          </p:cNvGraphicFramePr>
          <p:nvPr/>
        </p:nvGraphicFramePr>
        <p:xfrm>
          <a:off x="1752600" y="3276600"/>
          <a:ext cx="1981200" cy="1192213"/>
        </p:xfrm>
        <a:graphic>
          <a:graphicData uri="http://schemas.openxmlformats.org/presentationml/2006/ole">
            <p:oleObj spid="_x0000_s36867" name="Equation" r:id="rId10" imgW="1282680" imgH="799920" progId="Equation.3">
              <p:embed/>
            </p:oleObj>
          </a:graphicData>
        </a:graphic>
      </p:graphicFrame>
      <p:graphicFrame>
        <p:nvGraphicFramePr>
          <p:cNvPr id="227353" name="Object 25"/>
          <p:cNvGraphicFramePr>
            <a:graphicFrameLocks noChangeAspect="1"/>
          </p:cNvGraphicFramePr>
          <p:nvPr/>
        </p:nvGraphicFramePr>
        <p:xfrm>
          <a:off x="1600200" y="4267200"/>
          <a:ext cx="6096000" cy="1114425"/>
        </p:xfrm>
        <a:graphic>
          <a:graphicData uri="http://schemas.openxmlformats.org/presentationml/2006/ole">
            <p:oleObj spid="_x0000_s36868" name="Equation" r:id="rId11" imgW="3657600" imgH="799920" progId="Equation.3">
              <p:embed/>
            </p:oleObj>
          </a:graphicData>
        </a:graphic>
      </p:graphicFrame>
      <p:graphicFrame>
        <p:nvGraphicFramePr>
          <p:cNvPr id="227354" name="Object 26"/>
          <p:cNvGraphicFramePr>
            <a:graphicFrameLocks noChangeAspect="1"/>
          </p:cNvGraphicFramePr>
          <p:nvPr/>
        </p:nvGraphicFramePr>
        <p:xfrm>
          <a:off x="2286000" y="5410200"/>
          <a:ext cx="4419600" cy="558800"/>
        </p:xfrm>
        <a:graphic>
          <a:graphicData uri="http://schemas.openxmlformats.org/presentationml/2006/ole">
            <p:oleObj spid="_x0000_s36869" name="Equation" r:id="rId12" imgW="2908080" imgH="368280" progId="Equation.3">
              <p:embed/>
            </p:oleObj>
          </a:graphicData>
        </a:graphic>
      </p:graphicFrame>
      <p:sp>
        <p:nvSpPr>
          <p:cNvPr id="227355" name="Rectangle 27"/>
          <p:cNvSpPr>
            <a:spLocks noChangeArrowheads="1"/>
          </p:cNvSpPr>
          <p:nvPr/>
        </p:nvSpPr>
        <p:spPr bwMode="auto">
          <a:xfrm>
            <a:off x="533400" y="60198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b="1"/>
              <a:t>同样，此孤立系统中不可逆过程熵亦是增加的 </a:t>
            </a:r>
            <a:r>
              <a:rPr kumimoji="0" lang="en-US" altLang="zh-CN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55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0" name="Text Box 2"/>
          <p:cNvSpPr txBox="1">
            <a:spLocks noChangeArrowheads="1"/>
          </p:cNvSpPr>
          <p:nvPr/>
        </p:nvSpPr>
        <p:spPr bwMode="auto">
          <a:xfrm>
            <a:off x="381000" y="609600"/>
            <a:ext cx="822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b="1"/>
              <a:t>例</a:t>
            </a:r>
            <a:r>
              <a:rPr kumimoji="0" lang="en-US" altLang="zh-CN" b="1"/>
              <a:t>16:  </a:t>
            </a:r>
            <a:r>
              <a:rPr kumimoji="0" lang="zh-CN" altLang="en-US" b="1">
                <a:latin typeface="Arial" charset="0"/>
              </a:rPr>
              <a:t>证明    理想气体真空膨胀过程是不可逆的 </a:t>
            </a:r>
            <a:r>
              <a:rPr kumimoji="0" lang="en-US" altLang="zh-CN" b="1">
                <a:latin typeface="Arial" charset="0"/>
              </a:rPr>
              <a:t>.</a:t>
            </a:r>
          </a:p>
        </p:txBody>
      </p:sp>
      <p:graphicFrame>
        <p:nvGraphicFramePr>
          <p:cNvPr id="230403" name="Object 3"/>
          <p:cNvGraphicFramePr>
            <a:graphicFrameLocks noChangeAspect="1"/>
          </p:cNvGraphicFramePr>
          <p:nvPr/>
        </p:nvGraphicFramePr>
        <p:xfrm>
          <a:off x="1143000" y="2971800"/>
          <a:ext cx="6858000" cy="560388"/>
        </p:xfrm>
        <a:graphic>
          <a:graphicData uri="http://schemas.openxmlformats.org/presentationml/2006/ole">
            <p:oleObj spid="_x0000_s37890" name="Equation" r:id="rId3" imgW="3733560" imgH="317160" progId="Equation.3">
              <p:embed/>
            </p:oleObj>
          </a:graphicData>
        </a:graphic>
      </p:graphicFrame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3657600" y="3581400"/>
            <a:ext cx="5334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b="1">
                <a:solidFill>
                  <a:schemeClr val="tx1"/>
                </a:solidFill>
                <a:latin typeface="Arial" charset="0"/>
              </a:rPr>
              <a:t>       </a:t>
            </a:r>
            <a:r>
              <a:rPr kumimoji="0" lang="zh-CN" altLang="en-US" b="1">
                <a:latin typeface="Arial" charset="0"/>
              </a:rPr>
              <a:t>在态</a:t>
            </a:r>
            <a:r>
              <a:rPr kumimoji="0" lang="en-US" altLang="zh-CN" b="1">
                <a:latin typeface="Arial" charset="0"/>
              </a:rPr>
              <a:t>1</a:t>
            </a:r>
            <a:r>
              <a:rPr kumimoji="0" lang="zh-CN" altLang="en-US" b="1">
                <a:latin typeface="Arial" charset="0"/>
              </a:rPr>
              <a:t>和态</a:t>
            </a:r>
            <a:r>
              <a:rPr kumimoji="0" lang="en-US" altLang="zh-CN" b="1">
                <a:latin typeface="Arial" charset="0"/>
              </a:rPr>
              <a:t>2</a:t>
            </a:r>
            <a:r>
              <a:rPr kumimoji="0" lang="zh-CN" altLang="en-US" b="1">
                <a:latin typeface="Arial" charset="0"/>
              </a:rPr>
              <a:t>之间假设一可逆等温膨胀过程</a:t>
            </a:r>
          </a:p>
        </p:txBody>
      </p:sp>
      <p:graphicFrame>
        <p:nvGraphicFramePr>
          <p:cNvPr id="230405" name="Object 5"/>
          <p:cNvGraphicFramePr>
            <a:graphicFrameLocks noChangeAspect="1"/>
          </p:cNvGraphicFramePr>
          <p:nvPr/>
        </p:nvGraphicFramePr>
        <p:xfrm>
          <a:off x="3810000" y="4495800"/>
          <a:ext cx="4806950" cy="992188"/>
        </p:xfrm>
        <a:graphic>
          <a:graphicData uri="http://schemas.openxmlformats.org/presentationml/2006/ole">
            <p:oleObj spid="_x0000_s37891" name="Equation" r:id="rId4" imgW="2946240" imgH="609480" progId="Equation.3">
              <p:embed/>
            </p:oleObj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267200" y="5562600"/>
            <a:ext cx="4343400" cy="1027113"/>
            <a:chOff x="2640" y="3456"/>
            <a:chExt cx="2736" cy="647"/>
          </a:xfrm>
        </p:grpSpPr>
        <p:graphicFrame>
          <p:nvGraphicFramePr>
            <p:cNvPr id="37899" name="Object 7"/>
            <p:cNvGraphicFramePr>
              <a:graphicFrameLocks noChangeAspect="1"/>
            </p:cNvGraphicFramePr>
            <p:nvPr/>
          </p:nvGraphicFramePr>
          <p:xfrm>
            <a:off x="2640" y="3456"/>
            <a:ext cx="1632" cy="647"/>
          </p:xfrm>
          <a:graphic>
            <a:graphicData uri="http://schemas.openxmlformats.org/presentationml/2006/ole">
              <p:oleObj spid="_x0000_s37899" name="Equation" r:id="rId5" imgW="1625400" imgH="672840" progId="Equation.3">
                <p:embed/>
              </p:oleObj>
            </a:graphicData>
          </a:graphic>
        </p:graphicFrame>
        <p:sp>
          <p:nvSpPr>
            <p:cNvPr id="37926" name="Text Box 8"/>
            <p:cNvSpPr txBox="1">
              <a:spLocks noChangeArrowheads="1"/>
            </p:cNvSpPr>
            <p:nvPr/>
          </p:nvSpPr>
          <p:spPr bwMode="auto">
            <a:xfrm>
              <a:off x="4368" y="3552"/>
              <a:ext cx="1008" cy="33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zh-CN" altLang="en-US" b="1">
                  <a:latin typeface="Arial" charset="0"/>
                </a:rPr>
                <a:t>不可逆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114800" y="1371600"/>
            <a:ext cx="3048000" cy="1524000"/>
            <a:chOff x="2592" y="864"/>
            <a:chExt cx="1920" cy="960"/>
          </a:xfrm>
        </p:grpSpPr>
        <p:graphicFrame>
          <p:nvGraphicFramePr>
            <p:cNvPr id="37898" name="Object 10"/>
            <p:cNvGraphicFramePr>
              <a:graphicFrameLocks noChangeAspect="1"/>
            </p:cNvGraphicFramePr>
            <p:nvPr/>
          </p:nvGraphicFramePr>
          <p:xfrm>
            <a:off x="3360" y="1515"/>
            <a:ext cx="1057" cy="309"/>
          </p:xfrm>
          <a:graphic>
            <a:graphicData uri="http://schemas.openxmlformats.org/presentationml/2006/ole">
              <p:oleObj spid="_x0000_s37898" name="Equation" r:id="rId6" imgW="1244520" imgH="368280" progId="Equation.3">
                <p:embed/>
              </p:oleObj>
            </a:graphicData>
          </a:graphic>
        </p:graphicFrame>
        <p:grpSp>
          <p:nvGrpSpPr>
            <p:cNvPr id="37921" name="Group 11"/>
            <p:cNvGrpSpPr>
              <a:grpSpLocks/>
            </p:cNvGrpSpPr>
            <p:nvPr/>
          </p:nvGrpSpPr>
          <p:grpSpPr bwMode="auto">
            <a:xfrm>
              <a:off x="2592" y="864"/>
              <a:ext cx="1920" cy="655"/>
              <a:chOff x="2496" y="864"/>
              <a:chExt cx="2160" cy="720"/>
            </a:xfrm>
          </p:grpSpPr>
          <p:sp>
            <p:nvSpPr>
              <p:cNvPr id="37922" name="AutoShape 12"/>
              <p:cNvSpPr>
                <a:spLocks noChangeArrowheads="1"/>
              </p:cNvSpPr>
              <p:nvPr/>
            </p:nvSpPr>
            <p:spPr bwMode="auto">
              <a:xfrm>
                <a:off x="2496" y="1104"/>
                <a:ext cx="576" cy="144"/>
              </a:xfrm>
              <a:prstGeom prst="rightArrow">
                <a:avLst>
                  <a:gd name="adj1" fmla="val 40278"/>
                  <a:gd name="adj2" fmla="val 131815"/>
                </a:avLst>
              </a:prstGeom>
              <a:gradFill rotWithShape="0">
                <a:gsLst>
                  <a:gs pos="0">
                    <a:srgbClr val="765E76"/>
                  </a:gs>
                  <a:gs pos="50000">
                    <a:srgbClr val="FFCCFF"/>
                  </a:gs>
                  <a:gs pos="100000">
                    <a:srgbClr val="765E76"/>
                  </a:gs>
                </a:gsLst>
                <a:lin ang="5400000" scaled="1"/>
              </a:gradFill>
              <a:ln w="28575">
                <a:solidFill>
                  <a:srgbClr val="CC00CC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grpSp>
            <p:nvGrpSpPr>
              <p:cNvPr id="37923" name="Group 13"/>
              <p:cNvGrpSpPr>
                <a:grpSpLocks/>
              </p:cNvGrpSpPr>
              <p:nvPr/>
            </p:nvGrpSpPr>
            <p:grpSpPr bwMode="auto">
              <a:xfrm>
                <a:off x="3168" y="864"/>
                <a:ext cx="1488" cy="720"/>
                <a:chOff x="2976" y="816"/>
                <a:chExt cx="1488" cy="720"/>
              </a:xfrm>
            </p:grpSpPr>
            <p:sp>
              <p:nvSpPr>
                <p:cNvPr id="37924" name="AutoShape 14"/>
                <p:cNvSpPr>
                  <a:spLocks noChangeArrowheads="1"/>
                </p:cNvSpPr>
                <p:nvPr/>
              </p:nvSpPr>
              <p:spPr bwMode="auto">
                <a:xfrm>
                  <a:off x="2976" y="816"/>
                  <a:ext cx="1488" cy="720"/>
                </a:xfrm>
                <a:prstGeom prst="bevel">
                  <a:avLst>
                    <a:gd name="adj" fmla="val 12500"/>
                  </a:avLst>
                </a:prstGeom>
                <a:solidFill>
                  <a:srgbClr val="9966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37925" name="Rectangle 15" descr="10%"/>
                <p:cNvSpPr>
                  <a:spLocks noChangeArrowheads="1"/>
                </p:cNvSpPr>
                <p:nvPr/>
              </p:nvSpPr>
              <p:spPr bwMode="auto">
                <a:xfrm>
                  <a:off x="3072" y="912"/>
                  <a:ext cx="1296" cy="528"/>
                </a:xfrm>
                <a:prstGeom prst="rect">
                  <a:avLst/>
                </a:prstGeom>
                <a:pattFill prst="pct10">
                  <a:fgClr>
                    <a:schemeClr val="tx1"/>
                  </a:fgClr>
                  <a:bgClr>
                    <a:srgbClr val="FFFFFF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</p:grpSp>
        </p:grpSp>
      </p:grpSp>
      <p:grpSp>
        <p:nvGrpSpPr>
          <p:cNvPr id="37904" name="Group 16"/>
          <p:cNvGrpSpPr>
            <a:grpSpLocks/>
          </p:cNvGrpSpPr>
          <p:nvPr/>
        </p:nvGrpSpPr>
        <p:grpSpPr bwMode="auto">
          <a:xfrm>
            <a:off x="1828800" y="1219200"/>
            <a:ext cx="2133600" cy="1676400"/>
            <a:chOff x="1152" y="768"/>
            <a:chExt cx="1344" cy="1056"/>
          </a:xfrm>
        </p:grpSpPr>
        <p:graphicFrame>
          <p:nvGraphicFramePr>
            <p:cNvPr id="37897" name="Object 17"/>
            <p:cNvGraphicFramePr>
              <a:graphicFrameLocks noChangeAspect="1"/>
            </p:cNvGraphicFramePr>
            <p:nvPr/>
          </p:nvGraphicFramePr>
          <p:xfrm>
            <a:off x="1296" y="1506"/>
            <a:ext cx="1066" cy="318"/>
          </p:xfrm>
          <a:graphic>
            <a:graphicData uri="http://schemas.openxmlformats.org/presentationml/2006/ole">
              <p:oleObj spid="_x0000_s37897" name="Equation" r:id="rId7" imgW="1180800" imgH="368280" progId="Equation.3">
                <p:embed/>
              </p:oleObj>
            </a:graphicData>
          </a:graphic>
        </p:graphicFrame>
        <p:grpSp>
          <p:nvGrpSpPr>
            <p:cNvPr id="37915" name="Group 18"/>
            <p:cNvGrpSpPr>
              <a:grpSpLocks/>
            </p:cNvGrpSpPr>
            <p:nvPr/>
          </p:nvGrpSpPr>
          <p:grpSpPr bwMode="auto">
            <a:xfrm>
              <a:off x="1152" y="856"/>
              <a:ext cx="1344" cy="663"/>
              <a:chOff x="1632" y="816"/>
              <a:chExt cx="1488" cy="720"/>
            </a:xfrm>
          </p:grpSpPr>
          <p:sp>
            <p:nvSpPr>
              <p:cNvPr id="37919" name="AutoShape 19"/>
              <p:cNvSpPr>
                <a:spLocks noChangeArrowheads="1"/>
              </p:cNvSpPr>
              <p:nvPr/>
            </p:nvSpPr>
            <p:spPr bwMode="auto">
              <a:xfrm>
                <a:off x="1632" y="816"/>
                <a:ext cx="1488" cy="720"/>
              </a:xfrm>
              <a:prstGeom prst="bevel">
                <a:avLst>
                  <a:gd name="adj" fmla="val 12500"/>
                </a:avLst>
              </a:prstGeom>
              <a:solidFill>
                <a:srgbClr val="9966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37920" name="Rectangle 20"/>
              <p:cNvSpPr>
                <a:spLocks noChangeArrowheads="1"/>
              </p:cNvSpPr>
              <p:nvPr/>
            </p:nvSpPr>
            <p:spPr bwMode="auto">
              <a:xfrm>
                <a:off x="1728" y="912"/>
                <a:ext cx="1296" cy="5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sp>
          <p:nvSpPr>
            <p:cNvPr id="37916" name="Rectangle 21" descr="20%"/>
            <p:cNvSpPr>
              <a:spLocks noChangeArrowheads="1"/>
            </p:cNvSpPr>
            <p:nvPr/>
          </p:nvSpPr>
          <p:spPr bwMode="auto">
            <a:xfrm>
              <a:off x="1239" y="945"/>
              <a:ext cx="563" cy="486"/>
            </a:xfrm>
            <a:prstGeom prst="rect">
              <a:avLst/>
            </a:prstGeom>
            <a:pattFill prst="pct20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37917" name="Line 22"/>
            <p:cNvSpPr>
              <a:spLocks noChangeShapeType="1"/>
            </p:cNvSpPr>
            <p:nvPr/>
          </p:nvSpPr>
          <p:spPr bwMode="auto">
            <a:xfrm>
              <a:off x="1802" y="768"/>
              <a:ext cx="0" cy="663"/>
            </a:xfrm>
            <a:prstGeom prst="line">
              <a:avLst/>
            </a:prstGeom>
            <a:noFill/>
            <a:ln w="57150">
              <a:solidFill>
                <a:srgbClr val="996633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18" name="Line 23"/>
            <p:cNvSpPr>
              <a:spLocks noChangeShapeType="1"/>
            </p:cNvSpPr>
            <p:nvPr/>
          </p:nvSpPr>
          <p:spPr bwMode="auto">
            <a:xfrm>
              <a:off x="1716" y="768"/>
              <a:ext cx="173" cy="0"/>
            </a:xfrm>
            <a:prstGeom prst="line">
              <a:avLst/>
            </a:prstGeom>
            <a:noFill/>
            <a:ln w="57150">
              <a:solidFill>
                <a:srgbClr val="996633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381000" y="3886200"/>
            <a:ext cx="3124200" cy="2438400"/>
            <a:chOff x="240" y="2592"/>
            <a:chExt cx="1968" cy="1536"/>
          </a:xfrm>
        </p:grpSpPr>
        <p:sp>
          <p:nvSpPr>
            <p:cNvPr id="37906" name="Rectangle 25"/>
            <p:cNvSpPr>
              <a:spLocks noChangeArrowheads="1"/>
            </p:cNvSpPr>
            <p:nvPr/>
          </p:nvSpPr>
          <p:spPr bwMode="auto">
            <a:xfrm>
              <a:off x="240" y="2592"/>
              <a:ext cx="1968" cy="15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graphicFrame>
          <p:nvGraphicFramePr>
            <p:cNvPr id="37892" name="Object 26"/>
            <p:cNvGraphicFramePr>
              <a:graphicFrameLocks noChangeAspect="1"/>
            </p:cNvGraphicFramePr>
            <p:nvPr/>
          </p:nvGraphicFramePr>
          <p:xfrm>
            <a:off x="720" y="3840"/>
            <a:ext cx="216" cy="288"/>
          </p:xfrm>
          <a:graphic>
            <a:graphicData uri="http://schemas.openxmlformats.org/presentationml/2006/ole">
              <p:oleObj spid="_x0000_s37892" name="Equation" r:id="rId8" imgW="228600" imgH="317160" progId="Equation.3">
                <p:embed/>
              </p:oleObj>
            </a:graphicData>
          </a:graphic>
        </p:graphicFrame>
        <p:graphicFrame>
          <p:nvGraphicFramePr>
            <p:cNvPr id="37893" name="Object 27"/>
            <p:cNvGraphicFramePr>
              <a:graphicFrameLocks noChangeAspect="1"/>
            </p:cNvGraphicFramePr>
            <p:nvPr/>
          </p:nvGraphicFramePr>
          <p:xfrm>
            <a:off x="1620" y="3840"/>
            <a:ext cx="204" cy="285"/>
          </p:xfrm>
          <a:graphic>
            <a:graphicData uri="http://schemas.openxmlformats.org/presentationml/2006/ole">
              <p:oleObj spid="_x0000_s37893" name="Equation" r:id="rId9" imgW="253800" imgH="317160" progId="Equation.3">
                <p:embed/>
              </p:oleObj>
            </a:graphicData>
          </a:graphic>
        </p:graphicFrame>
        <p:sp>
          <p:nvSpPr>
            <p:cNvPr id="37907" name="Line 28"/>
            <p:cNvSpPr>
              <a:spLocks noChangeShapeType="1"/>
            </p:cNvSpPr>
            <p:nvPr/>
          </p:nvSpPr>
          <p:spPr bwMode="auto">
            <a:xfrm>
              <a:off x="528" y="3828"/>
              <a:ext cx="16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8" name="Line 29"/>
            <p:cNvSpPr>
              <a:spLocks noChangeShapeType="1"/>
            </p:cNvSpPr>
            <p:nvPr/>
          </p:nvSpPr>
          <p:spPr bwMode="auto">
            <a:xfrm flipV="1">
              <a:off x="528" y="2688"/>
              <a:ext cx="0" cy="11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9" name="Line 30"/>
            <p:cNvSpPr>
              <a:spLocks noChangeShapeType="1"/>
            </p:cNvSpPr>
            <p:nvPr/>
          </p:nvSpPr>
          <p:spPr bwMode="auto">
            <a:xfrm>
              <a:off x="864" y="2869"/>
              <a:ext cx="0" cy="9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0" name="Line 31"/>
            <p:cNvSpPr>
              <a:spLocks noChangeShapeType="1"/>
            </p:cNvSpPr>
            <p:nvPr/>
          </p:nvSpPr>
          <p:spPr bwMode="auto">
            <a:xfrm>
              <a:off x="1776" y="3504"/>
              <a:ext cx="0" cy="3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1" name="Line 32"/>
            <p:cNvSpPr>
              <a:spLocks noChangeShapeType="1"/>
            </p:cNvSpPr>
            <p:nvPr/>
          </p:nvSpPr>
          <p:spPr bwMode="auto">
            <a:xfrm>
              <a:off x="1200" y="3264"/>
              <a:ext cx="89" cy="8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2" name="Text Box 33"/>
            <p:cNvSpPr txBox="1">
              <a:spLocks noChangeArrowheads="1"/>
            </p:cNvSpPr>
            <p:nvPr/>
          </p:nvSpPr>
          <p:spPr bwMode="auto">
            <a:xfrm>
              <a:off x="830" y="2704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400" b="1">
                  <a:solidFill>
                    <a:schemeClr val="tx1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37913" name="Text Box 34"/>
            <p:cNvSpPr txBox="1">
              <a:spLocks noChangeArrowheads="1"/>
            </p:cNvSpPr>
            <p:nvPr/>
          </p:nvSpPr>
          <p:spPr bwMode="auto">
            <a:xfrm>
              <a:off x="1654" y="3216"/>
              <a:ext cx="2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400" b="1">
                  <a:solidFill>
                    <a:schemeClr val="tx1"/>
                  </a:solidFill>
                  <a:latin typeface="Arial" charset="0"/>
                </a:rPr>
                <a:t>2</a:t>
              </a:r>
            </a:p>
          </p:txBody>
        </p:sp>
        <p:graphicFrame>
          <p:nvGraphicFramePr>
            <p:cNvPr id="37894" name="Object 35"/>
            <p:cNvGraphicFramePr>
              <a:graphicFrameLocks noChangeAspect="1"/>
            </p:cNvGraphicFramePr>
            <p:nvPr/>
          </p:nvGraphicFramePr>
          <p:xfrm>
            <a:off x="280" y="2736"/>
            <a:ext cx="206" cy="245"/>
          </p:xfrm>
          <a:graphic>
            <a:graphicData uri="http://schemas.openxmlformats.org/presentationml/2006/ole">
              <p:oleObj spid="_x0000_s37894" name="Equation" r:id="rId10" imgW="203040" imgH="241200" progId="Equation.3">
                <p:embed/>
              </p:oleObj>
            </a:graphicData>
          </a:graphic>
        </p:graphicFrame>
        <p:graphicFrame>
          <p:nvGraphicFramePr>
            <p:cNvPr id="37895" name="Object 36"/>
            <p:cNvGraphicFramePr>
              <a:graphicFrameLocks noChangeAspect="1"/>
            </p:cNvGraphicFramePr>
            <p:nvPr/>
          </p:nvGraphicFramePr>
          <p:xfrm>
            <a:off x="336" y="3792"/>
            <a:ext cx="233" cy="257"/>
          </p:xfrm>
          <a:graphic>
            <a:graphicData uri="http://schemas.openxmlformats.org/presentationml/2006/ole">
              <p:oleObj spid="_x0000_s37895" name="Equation" r:id="rId11" imgW="126720" imgH="139680" progId="Equation.3">
                <p:embed/>
              </p:oleObj>
            </a:graphicData>
          </a:graphic>
        </p:graphicFrame>
        <p:graphicFrame>
          <p:nvGraphicFramePr>
            <p:cNvPr id="37896" name="Object 37"/>
            <p:cNvGraphicFramePr>
              <a:graphicFrameLocks noChangeAspect="1"/>
            </p:cNvGraphicFramePr>
            <p:nvPr/>
          </p:nvGraphicFramePr>
          <p:xfrm>
            <a:off x="1872" y="3840"/>
            <a:ext cx="204" cy="229"/>
          </p:xfrm>
          <a:graphic>
            <a:graphicData uri="http://schemas.openxmlformats.org/presentationml/2006/ole">
              <p:oleObj spid="_x0000_s37896" name="Equation" r:id="rId12" imgW="215640" imgH="241200" progId="Equation.3">
                <p:embed/>
              </p:oleObj>
            </a:graphicData>
          </a:graphic>
        </p:graphicFrame>
        <p:sp>
          <p:nvSpPr>
            <p:cNvPr id="37914" name="Freeform 38"/>
            <p:cNvSpPr>
              <a:spLocks/>
            </p:cNvSpPr>
            <p:nvPr/>
          </p:nvSpPr>
          <p:spPr bwMode="auto">
            <a:xfrm>
              <a:off x="864" y="2880"/>
              <a:ext cx="912" cy="624"/>
            </a:xfrm>
            <a:custGeom>
              <a:avLst/>
              <a:gdLst>
                <a:gd name="T0" fmla="*/ 0 w 912"/>
                <a:gd name="T1" fmla="*/ 0 h 624"/>
                <a:gd name="T2" fmla="*/ 233 w 912"/>
                <a:gd name="T3" fmla="*/ 302 h 624"/>
                <a:gd name="T4" fmla="*/ 542 w 912"/>
                <a:gd name="T5" fmla="*/ 514 h 624"/>
                <a:gd name="T6" fmla="*/ 912 w 912"/>
                <a:gd name="T7" fmla="*/ 624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2"/>
                <a:gd name="T13" fmla="*/ 0 h 624"/>
                <a:gd name="T14" fmla="*/ 912 w 912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2" h="624">
                  <a:moveTo>
                    <a:pt x="0" y="0"/>
                  </a:moveTo>
                  <a:cubicBezTo>
                    <a:pt x="39" y="50"/>
                    <a:pt x="143" y="216"/>
                    <a:pt x="233" y="302"/>
                  </a:cubicBezTo>
                  <a:cubicBezTo>
                    <a:pt x="323" y="388"/>
                    <a:pt x="429" y="460"/>
                    <a:pt x="542" y="514"/>
                  </a:cubicBezTo>
                  <a:cubicBezTo>
                    <a:pt x="655" y="568"/>
                    <a:pt x="835" y="601"/>
                    <a:pt x="912" y="624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23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4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304800" y="2755900"/>
            <a:ext cx="86106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/>
              <a:t>解</a:t>
            </a:r>
            <a:r>
              <a:rPr lang="zh-CN" altLang="en-US"/>
              <a:t>：</a:t>
            </a:r>
            <a:r>
              <a:rPr lang="zh-CN" altLang="en-US" sz="3600" b="1"/>
              <a:t>这是一个热量传递的不可逆过程，为此计算其熵变时我们设想其是一个等温的可逆过程，所以可用下式计算</a:t>
            </a:r>
          </a:p>
        </p:txBody>
      </p:sp>
      <p:grpSp>
        <p:nvGrpSpPr>
          <p:cNvPr id="38920" name="Group 14"/>
          <p:cNvGrpSpPr>
            <a:grpSpLocks/>
          </p:cNvGrpSpPr>
          <p:nvPr/>
        </p:nvGrpSpPr>
        <p:grpSpPr bwMode="auto">
          <a:xfrm>
            <a:off x="0" y="836613"/>
            <a:ext cx="6575425" cy="1190625"/>
            <a:chOff x="-14" y="546"/>
            <a:chExt cx="4142" cy="750"/>
          </a:xfrm>
        </p:grpSpPr>
        <p:sp>
          <p:nvSpPr>
            <p:cNvPr id="38924" name="Text Box 3"/>
            <p:cNvSpPr txBox="1">
              <a:spLocks noChangeArrowheads="1"/>
            </p:cNvSpPr>
            <p:nvPr/>
          </p:nvSpPr>
          <p:spPr bwMode="auto">
            <a:xfrm>
              <a:off x="-14" y="546"/>
              <a:ext cx="4142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/>
                <a:t>例</a:t>
              </a:r>
              <a:r>
                <a:rPr lang="en-US" altLang="zh-CN" sz="3600" b="1"/>
                <a:t>17</a:t>
              </a:r>
              <a:r>
                <a:rPr lang="zh-CN" altLang="en-US" sz="3600" b="1"/>
                <a:t>、          的冰变为     水，其熵变为多少？</a:t>
              </a:r>
            </a:p>
          </p:txBody>
        </p:sp>
        <p:graphicFrame>
          <p:nvGraphicFramePr>
            <p:cNvPr id="38917" name="Object 5"/>
            <p:cNvGraphicFramePr>
              <a:graphicFrameLocks noChangeAspect="1"/>
            </p:cNvGraphicFramePr>
            <p:nvPr/>
          </p:nvGraphicFramePr>
          <p:xfrm>
            <a:off x="768" y="576"/>
            <a:ext cx="816" cy="361"/>
          </p:xfrm>
          <a:graphic>
            <a:graphicData uri="http://schemas.openxmlformats.org/presentationml/2006/ole">
              <p:oleObj spid="_x0000_s38917" name="Equation" r:id="rId3" imgW="495000" imgH="203040" progId="Equation.3">
                <p:embed/>
              </p:oleObj>
            </a:graphicData>
          </a:graphic>
        </p:graphicFrame>
        <p:graphicFrame>
          <p:nvGraphicFramePr>
            <p:cNvPr id="38918" name="Object 6"/>
            <p:cNvGraphicFramePr>
              <a:graphicFrameLocks noChangeAspect="1"/>
            </p:cNvGraphicFramePr>
            <p:nvPr/>
          </p:nvGraphicFramePr>
          <p:xfrm>
            <a:off x="2749" y="596"/>
            <a:ext cx="419" cy="316"/>
          </p:xfrm>
          <a:graphic>
            <a:graphicData uri="http://schemas.openxmlformats.org/presentationml/2006/ole">
              <p:oleObj spid="_x0000_s38918" name="Equation" r:id="rId4" imgW="253800" imgH="177480" progId="Equation.3">
                <p:embed/>
              </p:oleObj>
            </a:graphicData>
          </a:graphic>
        </p:graphicFrame>
      </p:grpSp>
      <p:grpSp>
        <p:nvGrpSpPr>
          <p:cNvPr id="38921" name="Group 15"/>
          <p:cNvGrpSpPr>
            <a:grpSpLocks/>
          </p:cNvGrpSpPr>
          <p:nvPr/>
        </p:nvGrpSpPr>
        <p:grpSpPr bwMode="auto">
          <a:xfrm>
            <a:off x="684213" y="2060575"/>
            <a:ext cx="6705600" cy="681038"/>
            <a:chOff x="432" y="1299"/>
            <a:chExt cx="4224" cy="429"/>
          </a:xfrm>
        </p:grpSpPr>
        <p:sp>
          <p:nvSpPr>
            <p:cNvPr id="38923" name="Text Box 4"/>
            <p:cNvSpPr txBox="1">
              <a:spLocks noChangeArrowheads="1"/>
            </p:cNvSpPr>
            <p:nvPr/>
          </p:nvSpPr>
          <p:spPr bwMode="auto">
            <a:xfrm>
              <a:off x="432" y="1299"/>
              <a:ext cx="230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/>
                <a:t>冰的熔解热</a:t>
              </a:r>
            </a:p>
          </p:txBody>
        </p:sp>
        <p:graphicFrame>
          <p:nvGraphicFramePr>
            <p:cNvPr id="38916" name="Object 4"/>
            <p:cNvGraphicFramePr>
              <a:graphicFrameLocks noChangeAspect="1"/>
            </p:cNvGraphicFramePr>
            <p:nvPr/>
          </p:nvGraphicFramePr>
          <p:xfrm>
            <a:off x="2519" y="1322"/>
            <a:ext cx="2137" cy="406"/>
          </p:xfrm>
          <a:graphic>
            <a:graphicData uri="http://schemas.openxmlformats.org/presentationml/2006/ole">
              <p:oleObj spid="_x0000_s38916" name="Equation" r:id="rId5" imgW="1295280" imgH="228600" progId="Equation.3">
                <p:embed/>
              </p:oleObj>
            </a:graphicData>
          </a:graphic>
        </p:graphicFrame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219200" y="4451350"/>
            <a:ext cx="5562600" cy="1760538"/>
            <a:chOff x="768" y="2804"/>
            <a:chExt cx="3504" cy="1109"/>
          </a:xfrm>
        </p:grpSpPr>
        <p:graphicFrame>
          <p:nvGraphicFramePr>
            <p:cNvPr id="38914" name="Object 2"/>
            <p:cNvGraphicFramePr>
              <a:graphicFrameLocks noChangeAspect="1"/>
            </p:cNvGraphicFramePr>
            <p:nvPr/>
          </p:nvGraphicFramePr>
          <p:xfrm>
            <a:off x="768" y="2804"/>
            <a:ext cx="3499" cy="700"/>
          </p:xfrm>
          <a:graphic>
            <a:graphicData uri="http://schemas.openxmlformats.org/presentationml/2006/ole">
              <p:oleObj spid="_x0000_s38914" name="Equation" r:id="rId6" imgW="2311200" imgH="393480" progId="Equation.3">
                <p:embed/>
              </p:oleObj>
            </a:graphicData>
          </a:graphic>
        </p:graphicFrame>
        <p:graphicFrame>
          <p:nvGraphicFramePr>
            <p:cNvPr id="38915" name="Object 3"/>
            <p:cNvGraphicFramePr>
              <a:graphicFrameLocks noChangeAspect="1"/>
            </p:cNvGraphicFramePr>
            <p:nvPr/>
          </p:nvGraphicFramePr>
          <p:xfrm>
            <a:off x="1949" y="3552"/>
            <a:ext cx="2323" cy="361"/>
          </p:xfrm>
          <a:graphic>
            <a:graphicData uri="http://schemas.openxmlformats.org/presentationml/2006/ole">
              <p:oleObj spid="_x0000_s38915" name="Equation" r:id="rId7" imgW="1358640" imgH="20304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1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7" name="Text Box 3"/>
          <p:cNvSpPr txBox="1">
            <a:spLocks noChangeArrowheads="1"/>
          </p:cNvSpPr>
          <p:nvPr/>
        </p:nvSpPr>
        <p:spPr bwMode="auto">
          <a:xfrm>
            <a:off x="0" y="333375"/>
            <a:ext cx="8534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四、熵增加原理</a:t>
            </a:r>
            <a:r>
              <a:rPr lang="en-US" altLang="zh-CN" sz="3600" b="1"/>
              <a:t>—</a:t>
            </a:r>
            <a:r>
              <a:rPr lang="zh-CN" altLang="en-US" sz="3600" b="1"/>
              <a:t>热力学第二定律的数学　　　　　　　  表达式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42988" y="1773238"/>
            <a:ext cx="7239000" cy="668337"/>
            <a:chOff x="720" y="1536"/>
            <a:chExt cx="4560" cy="421"/>
          </a:xfrm>
        </p:grpSpPr>
        <p:sp>
          <p:nvSpPr>
            <p:cNvPr id="39943" name="Text Box 6"/>
            <p:cNvSpPr txBox="1">
              <a:spLocks noChangeArrowheads="1"/>
            </p:cNvSpPr>
            <p:nvPr/>
          </p:nvSpPr>
          <p:spPr bwMode="auto">
            <a:xfrm>
              <a:off x="720" y="1536"/>
              <a:ext cx="456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/>
                <a:t>即　　　　　（等号为可逆过程）</a:t>
              </a:r>
            </a:p>
          </p:txBody>
        </p:sp>
        <p:graphicFrame>
          <p:nvGraphicFramePr>
            <p:cNvPr id="39938" name="Object 7"/>
            <p:cNvGraphicFramePr>
              <a:graphicFrameLocks noChangeAspect="1"/>
            </p:cNvGraphicFramePr>
            <p:nvPr/>
          </p:nvGraphicFramePr>
          <p:xfrm>
            <a:off x="1054" y="1573"/>
            <a:ext cx="1538" cy="384"/>
          </p:xfrm>
          <a:graphic>
            <a:graphicData uri="http://schemas.openxmlformats.org/presentationml/2006/ole">
              <p:oleObj spid="_x0000_s39938" name="Equation" r:id="rId3" imgW="1015920" imgH="215640" progId="Equation.3">
                <p:embed/>
              </p:oleObj>
            </a:graphicData>
          </a:graphic>
        </p:graphicFrame>
      </p:grpSp>
      <p:sp>
        <p:nvSpPr>
          <p:cNvPr id="287752" name="Text Box 8"/>
          <p:cNvSpPr txBox="1">
            <a:spLocks noChangeArrowheads="1"/>
          </p:cNvSpPr>
          <p:nvPr/>
        </p:nvSpPr>
        <p:spPr bwMode="auto">
          <a:xfrm>
            <a:off x="250825" y="2997200"/>
            <a:ext cx="84582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ea typeface="楷体_GB2312" pitchFamily="49" charset="-122"/>
              </a:rPr>
              <a:t>①</a:t>
            </a:r>
            <a:r>
              <a:rPr lang="zh-CN" altLang="en-US" sz="3600">
                <a:ea typeface="楷体_GB2312" pitchFamily="49" charset="-122"/>
              </a:rPr>
              <a:t>孤立系统中不可逆过程总是朝熵增加方向进行直到最大值</a:t>
            </a:r>
          </a:p>
        </p:txBody>
      </p:sp>
      <p:sp>
        <p:nvSpPr>
          <p:cNvPr id="287753" name="Text Box 9"/>
          <p:cNvSpPr txBox="1">
            <a:spLocks noChangeArrowheads="1"/>
          </p:cNvSpPr>
          <p:nvPr/>
        </p:nvSpPr>
        <p:spPr bwMode="auto">
          <a:xfrm>
            <a:off x="304800" y="4953000"/>
            <a:ext cx="8686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ea typeface="楷体_GB2312" pitchFamily="49" charset="-122"/>
              </a:rPr>
              <a:t>②</a:t>
            </a:r>
            <a:r>
              <a:rPr lang="zh-CN" altLang="en-US" sz="3600">
                <a:ea typeface="楷体_GB2312" pitchFamily="49" charset="-122"/>
              </a:rPr>
              <a:t>熵增加原理反映了过程进行的方向性，是热力学第二定律的另一种叙述形式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7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7" grpId="0" autoUpdateAnimBg="0"/>
      <p:bldP spid="287752" grpId="0" autoUpdateAnimBg="0"/>
      <p:bldP spid="28775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9" name="Rectangle 9"/>
          <p:cNvSpPr>
            <a:spLocks noChangeArrowheads="1"/>
          </p:cNvSpPr>
          <p:nvPr/>
        </p:nvSpPr>
        <p:spPr bwMode="auto">
          <a:xfrm>
            <a:off x="0" y="1204913"/>
            <a:ext cx="21002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4000"/>
              <a:t>（</a:t>
            </a:r>
            <a:r>
              <a:rPr lang="en-US" altLang="zh-CN" sz="4000"/>
              <a:t>2)</a:t>
            </a:r>
            <a:r>
              <a:rPr lang="zh-CN" altLang="en-US" sz="3800">
                <a:latin typeface="华文新魏" pitchFamily="2" charset="-122"/>
                <a:ea typeface="华文新魏" pitchFamily="2" charset="-122"/>
              </a:rPr>
              <a:t>热量</a:t>
            </a:r>
          </a:p>
        </p:txBody>
      </p:sp>
      <p:sp>
        <p:nvSpPr>
          <p:cNvPr id="614414" name="Text Box 14"/>
          <p:cNvSpPr txBox="1">
            <a:spLocks noChangeArrowheads="1"/>
          </p:cNvSpPr>
          <p:nvPr/>
        </p:nvSpPr>
        <p:spPr bwMode="auto">
          <a:xfrm>
            <a:off x="34925" y="34925"/>
            <a:ext cx="6088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楷体_GB2312" pitchFamily="49" charset="-122"/>
              </a:rPr>
              <a:t>[</a:t>
            </a:r>
            <a:r>
              <a:rPr lang="zh-CN" altLang="en-US">
                <a:latin typeface="楷体_GB2312" pitchFamily="49" charset="-122"/>
              </a:rPr>
              <a:t>讨论</a:t>
            </a:r>
            <a:r>
              <a:rPr lang="en-US" altLang="zh-CN">
                <a:latin typeface="楷体_GB2312" pitchFamily="49" charset="-122"/>
              </a:rPr>
              <a:t>]</a:t>
            </a:r>
            <a:r>
              <a:rPr lang="zh-CN" altLang="en-US"/>
              <a:t>下列常见过程中功的计算</a:t>
            </a:r>
          </a:p>
        </p:txBody>
      </p:sp>
      <p:sp>
        <p:nvSpPr>
          <p:cNvPr id="614416" name="Text Box 16"/>
          <p:cNvSpPr txBox="1">
            <a:spLocks noChangeArrowheads="1"/>
          </p:cNvSpPr>
          <p:nvPr/>
        </p:nvSpPr>
        <p:spPr bwMode="auto">
          <a:xfrm>
            <a:off x="1398588" y="682625"/>
            <a:ext cx="66881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000"/>
              <a:t>a.</a:t>
            </a:r>
            <a:r>
              <a:rPr lang="zh-CN" altLang="en-US" sz="3000"/>
              <a:t>等体   </a:t>
            </a:r>
            <a:r>
              <a:rPr lang="en-US" altLang="zh-CN" sz="3000"/>
              <a:t>b.</a:t>
            </a:r>
            <a:r>
              <a:rPr lang="zh-CN" altLang="en-US" sz="3000"/>
              <a:t>等压    </a:t>
            </a:r>
            <a:r>
              <a:rPr lang="en-US" altLang="zh-CN" sz="3000"/>
              <a:t>c.</a:t>
            </a:r>
            <a:r>
              <a:rPr lang="zh-CN" altLang="en-US" sz="3000"/>
              <a:t>等温    </a:t>
            </a:r>
            <a:r>
              <a:rPr lang="en-US" altLang="zh-CN" sz="3000"/>
              <a:t>d.</a:t>
            </a:r>
            <a:r>
              <a:rPr lang="zh-CN" altLang="en-US" sz="3000"/>
              <a:t>直线过程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793875" y="1309688"/>
            <a:ext cx="7297738" cy="552450"/>
            <a:chOff x="1130" y="825"/>
            <a:chExt cx="4597" cy="348"/>
          </a:xfrm>
        </p:grpSpPr>
        <p:sp>
          <p:nvSpPr>
            <p:cNvPr id="2072" name="Rectangle 17"/>
            <p:cNvSpPr>
              <a:spLocks noChangeArrowheads="1"/>
            </p:cNvSpPr>
            <p:nvPr/>
          </p:nvSpPr>
          <p:spPr bwMode="auto">
            <a:xfrm>
              <a:off x="1130" y="827"/>
              <a:ext cx="282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3000"/>
                <a:t>— </a:t>
              </a:r>
              <a:r>
                <a:rPr lang="zh-CN" altLang="en-US" sz="3000"/>
                <a:t>功以外的能量交换方式</a:t>
              </a:r>
            </a:p>
          </p:txBody>
        </p:sp>
        <p:sp>
          <p:nvSpPr>
            <p:cNvPr id="2073" name="Rectangle 18"/>
            <p:cNvSpPr>
              <a:spLocks noChangeArrowheads="1"/>
            </p:cNvSpPr>
            <p:nvPr/>
          </p:nvSpPr>
          <p:spPr bwMode="auto">
            <a:xfrm>
              <a:off x="3879" y="825"/>
              <a:ext cx="18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/>
                <a:t>(</a:t>
              </a:r>
              <a:r>
                <a:rPr lang="zh-CN" altLang="en-US"/>
                <a:t>有温差或无温差</a:t>
              </a:r>
              <a:r>
                <a:rPr lang="en-US" altLang="zh-CN"/>
                <a:t>)</a:t>
              </a:r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276225" y="1890713"/>
            <a:ext cx="3368675" cy="876300"/>
            <a:chOff x="350" y="1191"/>
            <a:chExt cx="2122" cy="552"/>
          </a:xfrm>
        </p:grpSpPr>
        <p:sp>
          <p:nvSpPr>
            <p:cNvPr id="2071" name="Text Box 20"/>
            <p:cNvSpPr txBox="1">
              <a:spLocks noChangeArrowheads="1"/>
            </p:cNvSpPr>
            <p:nvPr/>
          </p:nvSpPr>
          <p:spPr bwMode="auto">
            <a:xfrm>
              <a:off x="350" y="1233"/>
              <a:ext cx="157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/>
                <a:t>一般</a:t>
              </a:r>
            </a:p>
          </p:txBody>
        </p:sp>
        <p:graphicFrame>
          <p:nvGraphicFramePr>
            <p:cNvPr id="2052" name="Object 5"/>
            <p:cNvGraphicFramePr>
              <a:graphicFrameLocks noChangeAspect="1"/>
            </p:cNvGraphicFramePr>
            <p:nvPr/>
          </p:nvGraphicFramePr>
          <p:xfrm>
            <a:off x="909" y="1191"/>
            <a:ext cx="1563" cy="552"/>
          </p:xfrm>
          <a:graphic>
            <a:graphicData uri="http://schemas.openxmlformats.org/presentationml/2006/ole">
              <p:oleObj spid="_x0000_s2052" name="公式" r:id="rId3" imgW="927000" imgH="355320" progId="Equation.3">
                <p:embed/>
              </p:oleObj>
            </a:graphicData>
          </a:graphic>
        </p:graphicFrame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3951288" y="1854200"/>
            <a:ext cx="4965700" cy="857250"/>
            <a:chOff x="2632" y="1168"/>
            <a:chExt cx="3128" cy="540"/>
          </a:xfrm>
        </p:grpSpPr>
        <p:sp>
          <p:nvSpPr>
            <p:cNvPr id="2070" name="Rectangle 22"/>
            <p:cNvSpPr>
              <a:spLocks noChangeArrowheads="1"/>
            </p:cNvSpPr>
            <p:nvPr/>
          </p:nvSpPr>
          <p:spPr bwMode="auto">
            <a:xfrm>
              <a:off x="2632" y="1245"/>
              <a:ext cx="31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/>
                <a:t>(</a:t>
              </a:r>
              <a:r>
                <a:rPr lang="zh-CN" altLang="en-US"/>
                <a:t>中学</a:t>
              </a:r>
              <a:r>
                <a:rPr lang="en-US" altLang="zh-CN"/>
                <a:t>:                                         </a:t>
              </a:r>
              <a:r>
                <a:rPr lang="en-US" altLang="zh-CN">
                  <a:solidFill>
                    <a:srgbClr val="080808"/>
                  </a:solidFill>
                </a:rPr>
                <a:t>)</a:t>
              </a:r>
            </a:p>
          </p:txBody>
        </p:sp>
        <p:graphicFrame>
          <p:nvGraphicFramePr>
            <p:cNvPr id="2051" name="Object 4"/>
            <p:cNvGraphicFramePr>
              <a:graphicFrameLocks noChangeAspect="1"/>
            </p:cNvGraphicFramePr>
            <p:nvPr/>
          </p:nvGraphicFramePr>
          <p:xfrm>
            <a:off x="3313" y="1168"/>
            <a:ext cx="2310" cy="540"/>
          </p:xfrm>
          <a:graphic>
            <a:graphicData uri="http://schemas.openxmlformats.org/presentationml/2006/ole">
              <p:oleObj spid="_x0000_s2051" name="公式" r:id="rId4" imgW="1371600" imgH="355320" progId="Equation.3">
                <p:embed/>
              </p:oleObj>
            </a:graphicData>
          </a:graphic>
        </p:graphicFrame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1928813" y="3143250"/>
            <a:ext cx="4803775" cy="1014413"/>
            <a:chOff x="572" y="1834"/>
            <a:chExt cx="3026" cy="662"/>
          </a:xfrm>
        </p:grpSpPr>
        <p:graphicFrame>
          <p:nvGraphicFramePr>
            <p:cNvPr id="2050" name="Object 3"/>
            <p:cNvGraphicFramePr>
              <a:graphicFrameLocks noChangeAspect="1"/>
            </p:cNvGraphicFramePr>
            <p:nvPr/>
          </p:nvGraphicFramePr>
          <p:xfrm>
            <a:off x="572" y="1834"/>
            <a:ext cx="913" cy="662"/>
          </p:xfrm>
          <a:graphic>
            <a:graphicData uri="http://schemas.openxmlformats.org/presentationml/2006/ole">
              <p:oleObj spid="_x0000_s2050" name="公式" r:id="rId5" imgW="647640" imgH="419040" progId="Equation.3">
                <p:embed/>
              </p:oleObj>
            </a:graphicData>
          </a:graphic>
        </p:graphicFrame>
        <p:sp>
          <p:nvSpPr>
            <p:cNvPr id="2068" name="Text Box 25"/>
            <p:cNvSpPr txBox="1">
              <a:spLocks noChangeArrowheads="1"/>
            </p:cNvSpPr>
            <p:nvPr/>
          </p:nvSpPr>
          <p:spPr bwMode="auto">
            <a:xfrm>
              <a:off x="1434" y="1999"/>
              <a:ext cx="1333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3000"/>
                <a:t>摩尔热容</a:t>
              </a:r>
            </a:p>
          </p:txBody>
        </p:sp>
        <p:sp>
          <p:nvSpPr>
            <p:cNvPr id="2069" name="Rectangle 27"/>
            <p:cNvSpPr>
              <a:spLocks noChangeArrowheads="1"/>
            </p:cNvSpPr>
            <p:nvPr/>
          </p:nvSpPr>
          <p:spPr bwMode="auto">
            <a:xfrm>
              <a:off x="2700" y="2004"/>
              <a:ext cx="898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3000" i="1"/>
                <a:t>c</a:t>
              </a:r>
              <a:r>
                <a:rPr lang="en-US" altLang="zh-CN" sz="3000" i="1">
                  <a:solidFill>
                    <a:srgbClr val="0033CC"/>
                  </a:solidFill>
                </a:rPr>
                <a:t> </a:t>
              </a:r>
              <a:r>
                <a:rPr lang="en-US" altLang="zh-CN" sz="3000"/>
                <a:t>: </a:t>
              </a:r>
              <a:r>
                <a:rPr lang="zh-CN" altLang="en-US" sz="3000"/>
                <a:t>比热</a:t>
              </a: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285750" y="4071938"/>
            <a:ext cx="755650" cy="836612"/>
            <a:chOff x="0" y="0"/>
            <a:chExt cx="476" cy="527"/>
          </a:xfrm>
        </p:grpSpPr>
        <p:sp>
          <p:nvSpPr>
            <p:cNvPr id="2066" name="Text Box 33"/>
            <p:cNvSpPr txBox="1">
              <a:spLocks noChangeArrowheads="1"/>
            </p:cNvSpPr>
            <p:nvPr/>
          </p:nvSpPr>
          <p:spPr bwMode="auto">
            <a:xfrm>
              <a:off x="113" y="84"/>
              <a:ext cx="272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>
                  <a:solidFill>
                    <a:srgbClr val="FF0000"/>
                  </a:solidFill>
                </a:rPr>
                <a:t>注</a:t>
              </a:r>
            </a:p>
          </p:txBody>
        </p:sp>
        <p:sp>
          <p:nvSpPr>
            <p:cNvPr id="2067" name="AutoShape 34"/>
            <p:cNvSpPr>
              <a:spLocks noChangeArrowheads="1"/>
            </p:cNvSpPr>
            <p:nvPr/>
          </p:nvSpPr>
          <p:spPr bwMode="auto">
            <a:xfrm>
              <a:off x="0" y="0"/>
              <a:ext cx="476" cy="527"/>
            </a:xfrm>
            <a:prstGeom prst="irregularSeal1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</p:grpSp>
      <p:sp>
        <p:nvSpPr>
          <p:cNvPr id="614435" name="Rectangle 35"/>
          <p:cNvSpPr>
            <a:spLocks noChangeArrowheads="1"/>
          </p:cNvSpPr>
          <p:nvPr/>
        </p:nvSpPr>
        <p:spPr bwMode="auto">
          <a:xfrm>
            <a:off x="250825" y="4437063"/>
            <a:ext cx="19510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 sz="3000">
                <a:solidFill>
                  <a:srgbClr val="990033"/>
                </a:solidFill>
              </a:rPr>
              <a:t>a. </a:t>
            </a:r>
            <a:r>
              <a:rPr kumimoji="0" lang="zh-CN" altLang="en-US" sz="3000"/>
              <a:t>过程量</a:t>
            </a:r>
            <a:endParaRPr kumimoji="0" lang="zh-CN" altLang="en-US"/>
          </a:p>
        </p:txBody>
      </p:sp>
      <p:sp>
        <p:nvSpPr>
          <p:cNvPr id="614437" name="Rectangle 37"/>
          <p:cNvSpPr>
            <a:spLocks noChangeArrowheads="1"/>
          </p:cNvSpPr>
          <p:nvPr/>
        </p:nvSpPr>
        <p:spPr bwMode="auto">
          <a:xfrm>
            <a:off x="428625" y="5643563"/>
            <a:ext cx="50307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 sz="3000">
                <a:solidFill>
                  <a:srgbClr val="990033"/>
                </a:solidFill>
              </a:rPr>
              <a:t>b. </a:t>
            </a:r>
            <a:r>
              <a:rPr lang="zh-CN" altLang="en-US" sz="3000"/>
              <a:t>吸放热与</a:t>
            </a:r>
            <a:r>
              <a:rPr lang="zh-CN" altLang="en-US" sz="3000" i="1">
                <a:sym typeface="Symbol" pitchFamily="18" charset="2"/>
              </a:rPr>
              <a:t></a:t>
            </a:r>
            <a:r>
              <a:rPr lang="en-US" altLang="zh-CN" sz="3000" i="1"/>
              <a:t>T</a:t>
            </a:r>
            <a:r>
              <a:rPr lang="zh-CN" altLang="en-US" sz="3000"/>
              <a:t>无必然关系</a:t>
            </a:r>
            <a:endParaRPr kumimoji="0" lang="zh-CN" altLang="en-US" sz="3000"/>
          </a:p>
        </p:txBody>
      </p:sp>
      <p:sp>
        <p:nvSpPr>
          <p:cNvPr id="614438" name="Text Box 38"/>
          <p:cNvSpPr txBox="1">
            <a:spLocks noChangeArrowheads="1"/>
          </p:cNvSpPr>
          <p:nvPr/>
        </p:nvSpPr>
        <p:spPr bwMode="auto">
          <a:xfrm>
            <a:off x="1979613" y="4365625"/>
            <a:ext cx="738505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/>
              <a:t>等体 </a:t>
            </a:r>
            <a:r>
              <a:rPr lang="en-US" altLang="zh-CN" i="1"/>
              <a:t>C</a:t>
            </a:r>
            <a:r>
              <a:rPr lang="en-US" altLang="zh-CN" i="1" baseline="-25000"/>
              <a:t>m </a:t>
            </a:r>
            <a:r>
              <a:rPr lang="en-US" altLang="zh-CN"/>
              <a:t>=</a:t>
            </a:r>
            <a:r>
              <a:rPr lang="en-US" altLang="zh-CN" baseline="-25000"/>
              <a:t> </a:t>
            </a:r>
            <a:r>
              <a:rPr lang="en-US" altLang="zh-CN" i="1"/>
              <a:t>C</a:t>
            </a:r>
            <a:r>
              <a:rPr lang="en-US" altLang="zh-CN" i="1" baseline="-25000"/>
              <a:t>V</a:t>
            </a:r>
            <a:r>
              <a:rPr lang="en-US" altLang="zh-CN" baseline="-25000"/>
              <a:t>, </a:t>
            </a:r>
            <a:r>
              <a:rPr lang="en-US" altLang="zh-CN" i="1" baseline="-25000"/>
              <a:t>m</a:t>
            </a:r>
            <a:r>
              <a:rPr lang="en-US" altLang="zh-CN"/>
              <a:t>   </a:t>
            </a:r>
            <a:r>
              <a:rPr lang="zh-CN" altLang="en-US"/>
              <a:t>等压 </a:t>
            </a:r>
            <a:r>
              <a:rPr lang="en-US" altLang="zh-CN" i="1"/>
              <a:t>C</a:t>
            </a:r>
            <a:r>
              <a:rPr lang="en-US" altLang="zh-CN" i="1" baseline="-25000"/>
              <a:t>m </a:t>
            </a:r>
            <a:r>
              <a:rPr lang="en-US" altLang="zh-CN"/>
              <a:t>=</a:t>
            </a:r>
            <a:r>
              <a:rPr lang="en-US" altLang="zh-CN" baseline="-25000"/>
              <a:t> </a:t>
            </a:r>
            <a:r>
              <a:rPr lang="en-US" altLang="zh-CN" i="1"/>
              <a:t>C</a:t>
            </a:r>
            <a:r>
              <a:rPr lang="en-US" altLang="zh-CN" i="1" baseline="-25000"/>
              <a:t>P</a:t>
            </a:r>
            <a:r>
              <a:rPr lang="en-US" altLang="zh-CN" baseline="-25000"/>
              <a:t>, </a:t>
            </a:r>
            <a:r>
              <a:rPr lang="en-US" altLang="zh-CN" i="1" baseline="-25000"/>
              <a:t>m</a:t>
            </a:r>
            <a:r>
              <a:rPr lang="en-US" altLang="zh-CN"/>
              <a:t>   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/>
              <a:t>绝热</a:t>
            </a:r>
            <a:r>
              <a:rPr lang="en-US" altLang="zh-CN" i="1"/>
              <a:t>C</a:t>
            </a:r>
            <a:r>
              <a:rPr lang="en-US" altLang="zh-CN" i="1" baseline="-25000"/>
              <a:t>m </a:t>
            </a:r>
            <a:r>
              <a:rPr lang="en-US" altLang="zh-CN"/>
              <a:t>=0 ,</a:t>
            </a:r>
            <a:r>
              <a:rPr lang="zh-CN" altLang="en-US"/>
              <a:t>等温 </a:t>
            </a:r>
            <a:r>
              <a:rPr lang="en-US" altLang="zh-CN" i="1"/>
              <a:t>C</a:t>
            </a:r>
            <a:r>
              <a:rPr lang="en-US" altLang="zh-CN" i="1" baseline="-25000"/>
              <a:t>T</a:t>
            </a:r>
            <a:r>
              <a:rPr lang="en-US" altLang="zh-CN" i="1"/>
              <a:t> </a:t>
            </a:r>
            <a:r>
              <a:rPr lang="en-US" altLang="zh-CN"/>
              <a:t>= ∞………</a:t>
            </a:r>
          </a:p>
        </p:txBody>
      </p:sp>
      <p:sp>
        <p:nvSpPr>
          <p:cNvPr id="2064" name="Text Box 46"/>
          <p:cNvSpPr txBox="1">
            <a:spLocks noChangeArrowheads="1"/>
          </p:cNvSpPr>
          <p:nvPr/>
        </p:nvSpPr>
        <p:spPr bwMode="auto">
          <a:xfrm>
            <a:off x="8753475" y="6491288"/>
            <a:ext cx="3905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800"/>
              <a:t>3</a:t>
            </a:r>
            <a:r>
              <a:rPr lang="en-US" altLang="zh-CN" sz="1800" baseline="-25000"/>
              <a:t> </a:t>
            </a:r>
            <a:r>
              <a:rPr lang="en-US" altLang="zh-CN" sz="1800"/>
              <a:t>.</a:t>
            </a:r>
            <a:endParaRPr lang="en-US" altLang="zh-CN"/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214313" y="6216650"/>
            <a:ext cx="838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ea typeface="楷体_GB2312" pitchFamily="49" charset="-122"/>
              </a:rPr>
              <a:t>★</a:t>
            </a:r>
            <a:r>
              <a:rPr lang="zh-CN" altLang="en-US" sz="3600" b="1">
                <a:ea typeface="楷体_GB2312" pitchFamily="49" charset="-122"/>
              </a:rPr>
              <a:t>热量传递与过程有关，也是过程量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1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4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1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9" grpId="0"/>
      <p:bldP spid="614414" grpId="0"/>
      <p:bldP spid="614416" grpId="0"/>
      <p:bldP spid="614435" grpId="0"/>
      <p:bldP spid="614437" grpId="0"/>
      <p:bldP spid="614438" grpId="0"/>
      <p:bldP spid="40" grpId="0" build="allAtOnce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1" name="Text Box 5"/>
          <p:cNvSpPr txBox="1">
            <a:spLocks noChangeArrowheads="1"/>
          </p:cNvSpPr>
          <p:nvPr/>
        </p:nvSpPr>
        <p:spPr bwMode="auto">
          <a:xfrm>
            <a:off x="0" y="428625"/>
            <a:ext cx="86106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/>
              <a:t>（</a:t>
            </a:r>
            <a:r>
              <a:rPr lang="en-US" altLang="zh-CN" sz="3600"/>
              <a:t>3</a:t>
            </a:r>
            <a:r>
              <a:rPr lang="zh-CN" altLang="en-US" sz="3600"/>
              <a:t>）</a:t>
            </a:r>
            <a:r>
              <a:rPr lang="zh-CN" altLang="en-US" sz="3600" b="1"/>
              <a:t>内能：系统内部的能量　　　　　　是描述系统状态的一个物理量（系统内所有分子热运动的能量）</a:t>
            </a:r>
          </a:p>
        </p:txBody>
      </p:sp>
      <p:sp>
        <p:nvSpPr>
          <p:cNvPr id="142345" name="Text Box 9"/>
          <p:cNvSpPr txBox="1">
            <a:spLocks noChangeArrowheads="1"/>
          </p:cNvSpPr>
          <p:nvPr/>
        </p:nvSpPr>
        <p:spPr bwMode="auto">
          <a:xfrm>
            <a:off x="214313" y="2571750"/>
            <a:ext cx="4630737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ea typeface="楷体_GB2312" pitchFamily="49" charset="-122"/>
              </a:rPr>
              <a:t>　</a:t>
            </a:r>
            <a:r>
              <a:rPr lang="zh-CN" altLang="en-US" sz="4800" b="1">
                <a:ea typeface="楷体_GB2312" pitchFamily="49" charset="-122"/>
              </a:rPr>
              <a:t>★内能是状态量，内能的变化（增量）与经历过程无关</a:t>
            </a:r>
          </a:p>
        </p:txBody>
      </p:sp>
      <p:pic>
        <p:nvPicPr>
          <p:cNvPr id="142351" name="Picture 15" descr="image00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88" y="2214563"/>
            <a:ext cx="2698750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3419475" y="5734050"/>
          <a:ext cx="4032250" cy="1123950"/>
        </p:xfrm>
        <a:graphic>
          <a:graphicData uri="http://schemas.openxmlformats.org/presentationml/2006/ole">
            <p:oleObj spid="_x0000_s3074" name="公式" r:id="rId4" imgW="82548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142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1" grpId="0" autoUpdateAnimBg="0"/>
      <p:bldP spid="142345" grpId="0" build="allAtOnce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7" name="Text Box 7"/>
          <p:cNvSpPr txBox="1">
            <a:spLocks noChangeArrowheads="1"/>
          </p:cNvSpPr>
          <p:nvPr/>
        </p:nvSpPr>
        <p:spPr bwMode="auto">
          <a:xfrm>
            <a:off x="684213" y="404813"/>
            <a:ext cx="68405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/>
              <a:t>13-2</a:t>
            </a:r>
            <a:r>
              <a:rPr lang="zh-CN" altLang="en-US" sz="3600"/>
              <a:t>、</a:t>
            </a:r>
            <a:r>
              <a:rPr lang="zh-CN" altLang="en-US" sz="3600" b="1"/>
              <a:t>热力学第一定律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228600" y="1557338"/>
            <a:ext cx="86106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/>
              <a:t>（</a:t>
            </a:r>
            <a:r>
              <a:rPr lang="en-US" altLang="zh-CN" sz="3600"/>
              <a:t>1</a:t>
            </a:r>
            <a:r>
              <a:rPr lang="zh-CN" altLang="en-US" sz="3600"/>
              <a:t>）</a:t>
            </a:r>
            <a:r>
              <a:rPr lang="zh-CN" altLang="en-US" sz="3600" b="1"/>
              <a:t>定律：系统从外界吸收热量，使系统内能增加和系统对外做功</a:t>
            </a:r>
          </a:p>
        </p:txBody>
      </p:sp>
      <p:sp>
        <p:nvSpPr>
          <p:cNvPr id="4105" name="Text Box 13"/>
          <p:cNvSpPr txBox="1">
            <a:spLocks noChangeArrowheads="1"/>
          </p:cNvSpPr>
          <p:nvPr/>
        </p:nvSpPr>
        <p:spPr bwMode="auto">
          <a:xfrm>
            <a:off x="1428750" y="3324225"/>
            <a:ext cx="10429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/>
              <a:t>或</a:t>
            </a:r>
          </a:p>
        </p:txBody>
      </p:sp>
      <p:sp>
        <p:nvSpPr>
          <p:cNvPr id="102415" name="Text Box 15"/>
          <p:cNvSpPr txBox="1">
            <a:spLocks noChangeArrowheads="1"/>
          </p:cNvSpPr>
          <p:nvPr/>
        </p:nvSpPr>
        <p:spPr bwMode="auto">
          <a:xfrm>
            <a:off x="357188" y="6216650"/>
            <a:ext cx="8001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/>
              <a:t>（</a:t>
            </a:r>
            <a:r>
              <a:rPr lang="en-US" altLang="zh-CN" sz="3600"/>
              <a:t>2</a:t>
            </a:r>
            <a:r>
              <a:rPr lang="zh-CN" altLang="en-US" sz="3600"/>
              <a:t>）</a:t>
            </a:r>
            <a:r>
              <a:rPr lang="zh-CN" altLang="en-US" sz="3600" b="1"/>
              <a:t>第一类永动机是不可能制作的</a:t>
            </a: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642938" y="3929063"/>
            <a:ext cx="7856537" cy="2159000"/>
            <a:chOff x="510" y="2916"/>
            <a:chExt cx="4949" cy="1360"/>
          </a:xfrm>
        </p:grpSpPr>
        <p:sp>
          <p:nvSpPr>
            <p:cNvPr id="4108" name="Rectangle 39"/>
            <p:cNvSpPr>
              <a:spLocks noChangeArrowheads="1"/>
            </p:cNvSpPr>
            <p:nvPr/>
          </p:nvSpPr>
          <p:spPr bwMode="auto">
            <a:xfrm>
              <a:off x="510" y="2916"/>
              <a:ext cx="4760" cy="13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109" name="Line 40"/>
            <p:cNvSpPr>
              <a:spLocks noChangeShapeType="1"/>
            </p:cNvSpPr>
            <p:nvPr/>
          </p:nvSpPr>
          <p:spPr bwMode="auto">
            <a:xfrm>
              <a:off x="510" y="3332"/>
              <a:ext cx="47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Line 41"/>
            <p:cNvSpPr>
              <a:spLocks noChangeShapeType="1"/>
            </p:cNvSpPr>
            <p:nvPr/>
          </p:nvSpPr>
          <p:spPr bwMode="auto">
            <a:xfrm>
              <a:off x="510" y="3863"/>
              <a:ext cx="47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Text Box 43"/>
            <p:cNvSpPr txBox="1">
              <a:spLocks noChangeArrowheads="1"/>
            </p:cNvSpPr>
            <p:nvPr/>
          </p:nvSpPr>
          <p:spPr bwMode="auto">
            <a:xfrm>
              <a:off x="663" y="3332"/>
              <a:ext cx="298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4000"/>
                <a:t>+</a:t>
              </a:r>
            </a:p>
          </p:txBody>
        </p:sp>
        <p:sp>
          <p:nvSpPr>
            <p:cNvPr id="4112" name="Line 44"/>
            <p:cNvSpPr>
              <a:spLocks noChangeShapeType="1"/>
            </p:cNvSpPr>
            <p:nvPr/>
          </p:nvSpPr>
          <p:spPr bwMode="auto">
            <a:xfrm>
              <a:off x="715" y="4040"/>
              <a:ext cx="20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00" name="Object 22"/>
            <p:cNvGraphicFramePr>
              <a:graphicFrameLocks noChangeAspect="1"/>
            </p:cNvGraphicFramePr>
            <p:nvPr/>
          </p:nvGraphicFramePr>
          <p:xfrm>
            <a:off x="2643" y="2949"/>
            <a:ext cx="394" cy="322"/>
          </p:xfrm>
          <a:graphic>
            <a:graphicData uri="http://schemas.openxmlformats.org/presentationml/2006/ole">
              <p:oleObj spid="_x0000_s4100" name="公式" r:id="rId3" imgW="177480" imgH="126720" progId="Equation.3">
                <p:embed/>
              </p:oleObj>
            </a:graphicData>
          </a:graphic>
        </p:graphicFrame>
        <p:sp>
          <p:nvSpPr>
            <p:cNvPr id="4113" name="Text Box 46"/>
            <p:cNvSpPr txBox="1">
              <a:spLocks noChangeArrowheads="1"/>
            </p:cNvSpPr>
            <p:nvPr/>
          </p:nvSpPr>
          <p:spPr bwMode="auto">
            <a:xfrm>
              <a:off x="1170" y="3450"/>
              <a:ext cx="14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/>
                <a:t>系统吸热</a:t>
              </a:r>
            </a:p>
          </p:txBody>
        </p:sp>
        <p:sp>
          <p:nvSpPr>
            <p:cNvPr id="4114" name="Text Box 47"/>
            <p:cNvSpPr txBox="1">
              <a:spLocks noChangeArrowheads="1"/>
            </p:cNvSpPr>
            <p:nvPr/>
          </p:nvSpPr>
          <p:spPr bwMode="auto">
            <a:xfrm>
              <a:off x="1170" y="3863"/>
              <a:ext cx="149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/>
                <a:t>系统放热</a:t>
              </a:r>
            </a:p>
          </p:txBody>
        </p:sp>
        <p:sp>
          <p:nvSpPr>
            <p:cNvPr id="4115" name="Text Box 48"/>
            <p:cNvSpPr txBox="1">
              <a:spLocks noChangeArrowheads="1"/>
            </p:cNvSpPr>
            <p:nvPr/>
          </p:nvSpPr>
          <p:spPr bwMode="auto">
            <a:xfrm>
              <a:off x="2348" y="3450"/>
              <a:ext cx="12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/>
                <a:t>内能增加</a:t>
              </a:r>
            </a:p>
          </p:txBody>
        </p:sp>
        <p:sp>
          <p:nvSpPr>
            <p:cNvPr id="4116" name="Text Box 49"/>
            <p:cNvSpPr txBox="1">
              <a:spLocks noChangeArrowheads="1"/>
            </p:cNvSpPr>
            <p:nvPr/>
          </p:nvSpPr>
          <p:spPr bwMode="auto">
            <a:xfrm>
              <a:off x="2361" y="3863"/>
              <a:ext cx="130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/>
                <a:t>内能减少</a:t>
              </a:r>
            </a:p>
          </p:txBody>
        </p:sp>
        <p:sp>
          <p:nvSpPr>
            <p:cNvPr id="4117" name="Text Box 50"/>
            <p:cNvSpPr txBox="1">
              <a:spLocks noChangeArrowheads="1"/>
            </p:cNvSpPr>
            <p:nvPr/>
          </p:nvSpPr>
          <p:spPr bwMode="auto">
            <a:xfrm>
              <a:off x="3527" y="3450"/>
              <a:ext cx="19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/>
                <a:t>系统对外界做功</a:t>
              </a:r>
            </a:p>
          </p:txBody>
        </p:sp>
        <p:sp>
          <p:nvSpPr>
            <p:cNvPr id="4118" name="Rectangle 51"/>
            <p:cNvSpPr>
              <a:spLocks noChangeArrowheads="1"/>
            </p:cNvSpPr>
            <p:nvPr/>
          </p:nvSpPr>
          <p:spPr bwMode="auto">
            <a:xfrm>
              <a:off x="3527" y="3863"/>
              <a:ext cx="188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/>
                <a:t>外界对系统做功</a:t>
              </a:r>
            </a:p>
          </p:txBody>
        </p:sp>
        <p:grpSp>
          <p:nvGrpSpPr>
            <p:cNvPr id="4119" name="Group 60"/>
            <p:cNvGrpSpPr>
              <a:grpSpLocks/>
            </p:cNvGrpSpPr>
            <p:nvPr/>
          </p:nvGrpSpPr>
          <p:grpSpPr bwMode="auto">
            <a:xfrm>
              <a:off x="1125" y="2916"/>
              <a:ext cx="2354" cy="1360"/>
              <a:chOff x="1125" y="2860"/>
              <a:chExt cx="2354" cy="1416"/>
            </a:xfrm>
          </p:grpSpPr>
          <p:sp>
            <p:nvSpPr>
              <p:cNvPr id="4120" name="Line 42"/>
              <p:cNvSpPr>
                <a:spLocks noChangeShapeType="1"/>
              </p:cNvSpPr>
              <p:nvPr/>
            </p:nvSpPr>
            <p:spPr bwMode="auto">
              <a:xfrm>
                <a:off x="3479" y="2860"/>
                <a:ext cx="0" cy="14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1" name="Line 52"/>
              <p:cNvSpPr>
                <a:spLocks noChangeShapeType="1"/>
              </p:cNvSpPr>
              <p:nvPr/>
            </p:nvSpPr>
            <p:spPr bwMode="auto">
              <a:xfrm>
                <a:off x="2250" y="2860"/>
                <a:ext cx="0" cy="14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2" name="Line 53"/>
              <p:cNvSpPr>
                <a:spLocks noChangeShapeType="1"/>
              </p:cNvSpPr>
              <p:nvPr/>
            </p:nvSpPr>
            <p:spPr bwMode="auto">
              <a:xfrm>
                <a:off x="1125" y="2860"/>
                <a:ext cx="0" cy="14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3" name="Object 23"/>
            <p:cNvGraphicFramePr>
              <a:graphicFrameLocks noChangeAspect="1"/>
            </p:cNvGraphicFramePr>
            <p:nvPr/>
          </p:nvGraphicFramePr>
          <p:xfrm>
            <a:off x="1547" y="2946"/>
            <a:ext cx="205" cy="342"/>
          </p:xfrm>
          <a:graphic>
            <a:graphicData uri="http://schemas.openxmlformats.org/presentationml/2006/ole">
              <p:oleObj spid="_x0000_s4101" name="公式" r:id="rId4" imgW="152280" imgH="203040" progId="Equation.3">
                <p:embed/>
              </p:oleObj>
            </a:graphicData>
          </a:graphic>
        </p:graphicFrame>
        <p:graphicFrame>
          <p:nvGraphicFramePr>
            <p:cNvPr id="4" name="Object 24"/>
            <p:cNvGraphicFramePr>
              <a:graphicFrameLocks noChangeAspect="1"/>
            </p:cNvGraphicFramePr>
            <p:nvPr/>
          </p:nvGraphicFramePr>
          <p:xfrm>
            <a:off x="4131" y="2968"/>
            <a:ext cx="252" cy="276"/>
          </p:xfrm>
          <a:graphic>
            <a:graphicData uri="http://schemas.openxmlformats.org/presentationml/2006/ole">
              <p:oleObj spid="_x0000_s4102" name="公式" r:id="rId5" imgW="203040" imgH="177480" progId="Equation.3">
                <p:embed/>
              </p:oleObj>
            </a:graphicData>
          </a:graphic>
        </p:graphicFrame>
      </p:grpSp>
      <p:graphicFrame>
        <p:nvGraphicFramePr>
          <p:cNvPr id="4101" name="Object 28"/>
          <p:cNvGraphicFramePr>
            <a:graphicFrameLocks noChangeAspect="1"/>
          </p:cNvGraphicFramePr>
          <p:nvPr/>
        </p:nvGraphicFramePr>
        <p:xfrm>
          <a:off x="1928813" y="2714625"/>
          <a:ext cx="2714625" cy="430213"/>
        </p:xfrm>
        <a:graphic>
          <a:graphicData uri="http://schemas.openxmlformats.org/presentationml/2006/ole">
            <p:oleObj spid="_x0000_s4098" name="公式" r:id="rId6" imgW="1015920" imgH="215640" progId="Equation.3">
              <p:embed/>
            </p:oleObj>
          </a:graphicData>
        </a:graphic>
      </p:graphicFrame>
      <p:graphicFrame>
        <p:nvGraphicFramePr>
          <p:cNvPr id="4102" name="Object 29"/>
          <p:cNvGraphicFramePr>
            <a:graphicFrameLocks noChangeAspect="1"/>
          </p:cNvGraphicFramePr>
          <p:nvPr/>
        </p:nvGraphicFramePr>
        <p:xfrm>
          <a:off x="2286000" y="3357563"/>
          <a:ext cx="3571875" cy="417512"/>
        </p:xfrm>
        <a:graphic>
          <a:graphicData uri="http://schemas.openxmlformats.org/presentationml/2006/ole">
            <p:oleObj spid="_x0000_s4099" name="公式" r:id="rId7" imgW="168876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7" grpId="0" autoUpdateAnimBg="0"/>
      <p:bldP spid="102409" grpId="0" autoUpdateAnimBg="0"/>
      <p:bldP spid="10241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228600" y="104775"/>
            <a:ext cx="6324600" cy="161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ea typeface="黑体" pitchFamily="2" charset="-122"/>
              </a:rPr>
              <a:t>13-3</a:t>
            </a:r>
            <a:r>
              <a:rPr lang="zh-CN" altLang="en-US" sz="3600">
                <a:ea typeface="黑体" pitchFamily="2" charset="-122"/>
              </a:rPr>
              <a:t>、</a:t>
            </a:r>
            <a:r>
              <a:rPr lang="en-US" altLang="zh-CN" sz="3600">
                <a:ea typeface="黑体" pitchFamily="2" charset="-122"/>
              </a:rPr>
              <a:t>4  </a:t>
            </a:r>
            <a:r>
              <a:rPr lang="zh-CN" altLang="en-US" sz="3600">
                <a:ea typeface="黑体" pitchFamily="2" charset="-122"/>
              </a:rPr>
              <a:t>热力学第一定律在等值过程中的应用   </a:t>
            </a:r>
            <a:r>
              <a:rPr lang="en-US" altLang="zh-CN" sz="3600">
                <a:ea typeface="黑体" pitchFamily="2" charset="-122"/>
              </a:rPr>
              <a:t>(</a:t>
            </a:r>
            <a:r>
              <a:rPr lang="zh-CN" altLang="en-US"/>
              <a:t>热力学第一定律</a:t>
            </a:r>
            <a:r>
              <a:rPr lang="en-US" altLang="zh-CN"/>
              <a:t>+</a:t>
            </a:r>
            <a:r>
              <a:rPr lang="zh-CN" altLang="en-US" b="1"/>
              <a:t>理想气体状态方程</a:t>
            </a:r>
            <a:r>
              <a:rPr lang="en-US" altLang="zh-CN" b="1"/>
              <a:t>)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323850" y="1989138"/>
            <a:ext cx="2819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/>
              <a:t>1</a:t>
            </a:r>
            <a:r>
              <a:rPr lang="zh-CN" altLang="en-US" sz="3600"/>
              <a:t>、</a:t>
            </a:r>
            <a:r>
              <a:rPr lang="zh-CN" altLang="en-US" sz="3600" b="1"/>
              <a:t>等体过程</a:t>
            </a:r>
          </a:p>
        </p:txBody>
      </p:sp>
      <p:sp>
        <p:nvSpPr>
          <p:cNvPr id="104477" name="Text Box 29"/>
          <p:cNvSpPr txBox="1">
            <a:spLocks noChangeArrowheads="1"/>
          </p:cNvSpPr>
          <p:nvPr/>
        </p:nvSpPr>
        <p:spPr bwMode="auto">
          <a:xfrm>
            <a:off x="323850" y="3068638"/>
            <a:ext cx="3276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/>
              <a:t>2</a:t>
            </a:r>
            <a:r>
              <a:rPr lang="zh-CN" altLang="en-US" sz="3600"/>
              <a:t>、</a:t>
            </a:r>
            <a:r>
              <a:rPr lang="zh-CN" altLang="en-US" sz="3600" b="1"/>
              <a:t>等压过程</a:t>
            </a:r>
          </a:p>
        </p:txBody>
      </p:sp>
      <p:sp>
        <p:nvSpPr>
          <p:cNvPr id="104478" name="Text Box 30"/>
          <p:cNvSpPr txBox="1">
            <a:spLocks noChangeArrowheads="1"/>
          </p:cNvSpPr>
          <p:nvPr/>
        </p:nvSpPr>
        <p:spPr bwMode="auto">
          <a:xfrm>
            <a:off x="179388" y="4292600"/>
            <a:ext cx="2895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/>
              <a:t>3</a:t>
            </a:r>
            <a:r>
              <a:rPr lang="zh-CN" altLang="en-US" sz="3600"/>
              <a:t>、</a:t>
            </a:r>
            <a:r>
              <a:rPr lang="zh-CN" altLang="en-US" sz="3600" b="1"/>
              <a:t>等温过程</a:t>
            </a:r>
          </a:p>
        </p:txBody>
      </p:sp>
      <p:sp>
        <p:nvSpPr>
          <p:cNvPr id="104479" name="Text Box 31"/>
          <p:cNvSpPr txBox="1">
            <a:spLocks noChangeArrowheads="1"/>
          </p:cNvSpPr>
          <p:nvPr/>
        </p:nvSpPr>
        <p:spPr bwMode="auto">
          <a:xfrm>
            <a:off x="250825" y="5445125"/>
            <a:ext cx="5257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/>
              <a:t>4</a:t>
            </a:r>
            <a:r>
              <a:rPr lang="zh-CN" altLang="en-US" sz="3600"/>
              <a:t>、</a:t>
            </a:r>
            <a:r>
              <a:rPr lang="zh-CN" altLang="en-US" sz="3600" b="1"/>
              <a:t>绝热过程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4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4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4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4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autoUpdateAnimBg="0"/>
      <p:bldP spid="104477" grpId="0" autoUpdateAnimBg="0"/>
      <p:bldP spid="104478" grpId="0"/>
      <p:bldP spid="104479" grpId="0"/>
    </p:bldLst>
  </p:timing>
</p:sld>
</file>

<file path=ppt/theme/theme1.xml><?xml version="1.0" encoding="utf-8"?>
<a:theme xmlns:a="http://schemas.openxmlformats.org/drawingml/2006/main" name="CDESIGNA">
  <a:themeElements>
    <a:clrScheme name="">
      <a:dk1>
        <a:srgbClr val="000000"/>
      </a:dk1>
      <a:lt1>
        <a:srgbClr val="FFFFFF"/>
      </a:lt1>
      <a:dk2>
        <a:srgbClr val="FF3300"/>
      </a:dk2>
      <a:lt2>
        <a:srgbClr val="808080"/>
      </a:lt2>
      <a:accent1>
        <a:srgbClr val="0033CC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2DB9"/>
      </a:accent6>
      <a:hlink>
        <a:srgbClr val="008000"/>
      </a:hlink>
      <a:folHlink>
        <a:srgbClr val="B2B2B2"/>
      </a:folHlink>
    </a:clrScheme>
    <a:fontScheme name="CDESIGNA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DESIGN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ESIGN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D:\Microsoft Office\Templates\Presentation Designs\CDESIGNA.POT</Template>
  <TotalTime>6341</TotalTime>
  <Words>2032</Words>
  <Application>Microsoft Office PowerPoint</Application>
  <PresentationFormat>全屏显示(4:3)</PresentationFormat>
  <Paragraphs>287</Paragraphs>
  <Slides>54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54</vt:i4>
      </vt:variant>
    </vt:vector>
  </HeadingPairs>
  <TitlesOfParts>
    <vt:vector size="57" baseType="lpstr">
      <vt:lpstr>CDESIGNA</vt:lpstr>
      <vt:lpstr>Equation</vt:lpstr>
      <vt:lpstr>公式</vt:lpstr>
      <vt:lpstr>幻灯片 1</vt:lpstr>
      <vt:lpstr>幻灯片 2</vt:lpstr>
      <vt:lpstr>幻灯片 3</vt:lpstr>
      <vt:lpstr>举例2：系统（初始温度 T1）从 外界吸热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</vt:vector>
  </TitlesOfParts>
  <Company>physics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Students</dc:creator>
  <cp:lastModifiedBy>wu</cp:lastModifiedBy>
  <cp:revision>655</cp:revision>
  <dcterms:created xsi:type="dcterms:W3CDTF">2001-03-06T06:48:52Z</dcterms:created>
  <dcterms:modified xsi:type="dcterms:W3CDTF">2018-11-20T03:27:10Z</dcterms:modified>
</cp:coreProperties>
</file>